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6"/>
  </p:notesMasterIdLst>
  <p:handoutMasterIdLst>
    <p:handoutMasterId r:id="rId37"/>
  </p:handoutMasterIdLst>
  <p:sldIdLst>
    <p:sldId id="256" r:id="rId2"/>
    <p:sldId id="341" r:id="rId3"/>
    <p:sldId id="329" r:id="rId4"/>
    <p:sldId id="604" r:id="rId5"/>
    <p:sldId id="624" r:id="rId6"/>
    <p:sldId id="605" r:id="rId7"/>
    <p:sldId id="776" r:id="rId8"/>
    <p:sldId id="596" r:id="rId9"/>
    <p:sldId id="690" r:id="rId10"/>
    <p:sldId id="831" r:id="rId11"/>
    <p:sldId id="798" r:id="rId12"/>
    <p:sldId id="823" r:id="rId13"/>
    <p:sldId id="818" r:id="rId14"/>
    <p:sldId id="608" r:id="rId15"/>
    <p:sldId id="796" r:id="rId16"/>
    <p:sldId id="826" r:id="rId17"/>
    <p:sldId id="827" r:id="rId18"/>
    <p:sldId id="650" r:id="rId19"/>
    <p:sldId id="498" r:id="rId20"/>
    <p:sldId id="402" r:id="rId21"/>
    <p:sldId id="403" r:id="rId22"/>
    <p:sldId id="829" r:id="rId23"/>
    <p:sldId id="828" r:id="rId24"/>
    <p:sldId id="835" r:id="rId25"/>
    <p:sldId id="841" r:id="rId26"/>
    <p:sldId id="652" r:id="rId27"/>
    <p:sldId id="549" r:id="rId28"/>
    <p:sldId id="425" r:id="rId29"/>
    <p:sldId id="728" r:id="rId30"/>
    <p:sldId id="655" r:id="rId31"/>
    <p:sldId id="656" r:id="rId32"/>
    <p:sldId id="832" r:id="rId33"/>
    <p:sldId id="833" r:id="rId34"/>
    <p:sldId id="834"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6590" autoAdjust="0"/>
  </p:normalViewPr>
  <p:slideViewPr>
    <p:cSldViewPr>
      <p:cViewPr varScale="1">
        <p:scale>
          <a:sx n="106" d="100"/>
          <a:sy n="106" d="100"/>
        </p:scale>
        <p:origin x="726" y="9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11-Feb-22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155558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908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10feb22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10feb22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10feb22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802.18-22/0015r01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srdmg/cg-uwb/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c.gc.ca/eic/site/smt-gst.nsf/eng/sf11746.htm" TargetMode="External"/><Relationship Id="rId7" Type="http://schemas.openxmlformats.org/officeDocument/2006/relationships/hyperlink" Target="https://mentor.ieee.org/802.18/dcn/22/18-22-0019-00-0000-uk-ofcom-mobile-strategy-consultation.zip"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ofcom.org.uk/consultations-and-statements/category-3/ofcoms-future-approach-to-mobile-markets" TargetMode="External"/><Relationship Id="rId5" Type="http://schemas.openxmlformats.org/officeDocument/2006/relationships/hyperlink" Target="https://mentor.ieee.org/802.18/dcn/21/18-21-0134-00-0000-uk-ofcom-terahertz-spectrum-paper.docx" TargetMode="External"/><Relationship Id="rId4" Type="http://schemas.openxmlformats.org/officeDocument/2006/relationships/hyperlink" Target="https://mentor.ieee.org/802.18/dcn/22/18-22-0012-00-0000-proposed-revisions-to-the-canadian-table-of-frequency-allocations-2022-edition.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download/16868" TargetMode="Externa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1/18-21-0036-10-0000-frequency-table-template.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8/dcn/22/18-22-0009-00-0000-ieee-802-wireless-standards-table-of-frequency-ranges.xls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13" Type="http://schemas.openxmlformats.org/officeDocument/2006/relationships/image" Target="../media/image2.wmf"/><Relationship Id="rId3" Type="http://schemas.openxmlformats.org/officeDocument/2006/relationships/hyperlink" Target="mailto:apetrick@ieee.org" TargetMode="External"/><Relationship Id="rId7" Type="http://schemas.openxmlformats.org/officeDocument/2006/relationships/hyperlink" Target="http://standards.ieee.org/resources/antitrust-guidelines.pdf" TargetMode="External"/><Relationship Id="rId12"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faqs/affiliationFAQ.html"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www.ieee802.org/18/" TargetMode="External"/><Relationship Id="rId15" Type="http://schemas.openxmlformats.org/officeDocument/2006/relationships/image" Target="../media/image3.emf"/><Relationship Id="rId10" Type="http://schemas.openxmlformats.org/officeDocument/2006/relationships/hyperlink" Target="https://standards.ieee.org/faqs/copyrights/index.html#1" TargetMode="External"/><Relationship Id="rId4" Type="http://schemas.openxmlformats.org/officeDocument/2006/relationships/hyperlink" Target="mailto:stuart@ok-brit.com" TargetMode="External"/><Relationship Id="rId9" Type="http://schemas.openxmlformats.org/officeDocument/2006/relationships/hyperlink" Target="https://standards.ieee.org/about/sasb/patcom/materials.html" TargetMode="External"/><Relationship Id="rId1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20-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10" Type="http://schemas.openxmlformats.org/officeDocument/2006/relationships/hyperlink" Target="https://ec.europa.eu/info/node/144189"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2/18-22-0014-00-0000-minutes-03feb22-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10feb22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10 February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245"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 - reminder</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buFont typeface="Arial" panose="020B0604020202020204" pitchFamily="34" charset="0"/>
              <a:buChar char="•"/>
            </a:pPr>
            <a:r>
              <a:rPr lang="en-US" sz="2000" dirty="0"/>
              <a:t>LMSC P&amp;P sections 3.1: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solidFill>
                  <a:srgbClr val="00B0F0"/>
                </a:solidFill>
              </a:rPr>
              <a:t>Please send nominations or self nominations to the .18 Chair before </a:t>
            </a:r>
            <a:r>
              <a:rPr lang="en-US" sz="1800" b="1" i="1" u="sng" dirty="0">
                <a:solidFill>
                  <a:srgbClr val="00B0F0"/>
                </a:solidFill>
                <a:effectLst/>
                <a:latin typeface="Times New Roman" panose="02020603050405020304" pitchFamily="18" charset="0"/>
                <a:ea typeface="SimSun" panose="02010600030101010101" pitchFamily="2" charset="-122"/>
              </a:rPr>
              <a:t>Wednesday 02 March 2022 </a:t>
            </a:r>
            <a:r>
              <a:rPr lang="en-US" b="1" i="1" u="sng" dirty="0">
                <a:solidFill>
                  <a:srgbClr val="00B0F0"/>
                </a:solidFill>
              </a:rPr>
              <a:t>- end of day </a:t>
            </a:r>
            <a:r>
              <a:rPr lang="en-US" b="1" i="1" u="sng" dirty="0" err="1">
                <a:solidFill>
                  <a:srgbClr val="00B0F0"/>
                </a:solidFill>
              </a:rPr>
              <a:t>aoe</a:t>
            </a:r>
            <a:r>
              <a:rPr lang="en-US" b="1" i="1" u="sng" dirty="0">
                <a:solidFill>
                  <a:srgbClr val="00B0F0"/>
                </a:solidFill>
              </a:rPr>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lvl="3">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The .18 Chair position is open;  </a:t>
            </a:r>
          </a:p>
          <a:p>
            <a:pPr>
              <a:buFont typeface="Arial" panose="020B0604020202020204" pitchFamily="34" charset="0"/>
              <a:buChar char="•"/>
            </a:pPr>
            <a:r>
              <a:rPr lang="en-US" sz="2000" dirty="0">
                <a:solidFill>
                  <a:schemeClr val="tx1"/>
                </a:solidFill>
              </a:rPr>
              <a:t>The .18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2022 opening LMSC meeting.   (Letters received from Stuart Kerry)</a:t>
            </a:r>
          </a:p>
          <a:p>
            <a:pPr lvl="1">
              <a:spcBef>
                <a:spcPts val="0"/>
              </a:spcBef>
              <a:buFont typeface="Arial" panose="020B0604020202020204" pitchFamily="34" charset="0"/>
              <a:buChar char="•"/>
            </a:pPr>
            <a:r>
              <a:rPr lang="en-US" sz="1800" dirty="0"/>
              <a:t>For Chair, Vice Chair and Secretary, you need to be a member of the IEEE SA</a:t>
            </a:r>
          </a:p>
          <a:p>
            <a:pPr lvl="1">
              <a:spcBef>
                <a:spcPts val="0"/>
              </a:spcBef>
              <a:buFont typeface="Arial" panose="020B0604020202020204" pitchFamily="34" charset="0"/>
              <a:buChar char="•"/>
            </a:pPr>
            <a:r>
              <a:rPr lang="en-GB" altLang="en-US" sz="2000"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10feb22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773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a:t>
            </a:r>
            <a:endParaRPr lang="en-US" sz="1200" dirty="0"/>
          </a:p>
        </p:txBody>
      </p:sp>
      <p:sp>
        <p:nvSpPr>
          <p:cNvPr id="3" name="Content Placeholder 2"/>
          <p:cNvSpPr>
            <a:spLocks noGrp="1"/>
          </p:cNvSpPr>
          <p:nvPr>
            <p:ph idx="1"/>
          </p:nvPr>
        </p:nvSpPr>
        <p:spPr>
          <a:xfrm>
            <a:off x="914400" y="963613"/>
            <a:ext cx="108204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a:t>
            </a:r>
            <a:r>
              <a:rPr lang="en-US" sz="1800" b="1" dirty="0">
                <a:effectLst/>
                <a:ea typeface="SimSun" panose="02010600030101010101" pitchFamily="2" charset="-122"/>
              </a:rPr>
              <a:t>#114, 03-1une22</a:t>
            </a:r>
            <a:r>
              <a:rPr lang="en-US" sz="1800" dirty="0">
                <a:effectLst/>
                <a:ea typeface="SimSun" panose="02010600030101010101" pitchFamily="2" charset="-122"/>
              </a:rPr>
              <a:t>, </a:t>
            </a:r>
            <a:r>
              <a:rPr lang="en-GB" sz="1800" dirty="0">
                <a:solidFill>
                  <a:srgbClr val="222222"/>
                </a:solidFill>
                <a:effectLst/>
                <a:ea typeface="SimSun" panose="02010600030101010101" pitchFamily="2" charset="-122"/>
              </a:rPr>
              <a:t>Sophia-Antipolis ,</a:t>
            </a:r>
            <a:r>
              <a:rPr lang="en-US" sz="1800" dirty="0">
                <a:effectLst/>
                <a:ea typeface="SimSun" panose="02010600030101010101" pitchFamily="2" charset="-122"/>
              </a:rPr>
              <a:t>FR</a:t>
            </a:r>
            <a:endParaRPr lang="en-US" sz="1800" b="1" dirty="0">
              <a:solidFill>
                <a:schemeClr val="tx1"/>
              </a:solidFill>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Have been meeting since last </a:t>
            </a:r>
            <a:r>
              <a:rPr lang="en-US" sz="1600" dirty="0">
                <a:solidFill>
                  <a:schemeClr val="tx1"/>
                </a:solidFill>
                <a:ea typeface="Calibri" panose="020F0502020204030204" pitchFamily="34" charset="0"/>
                <a:cs typeface="Times New Roman" panose="02020603050405020304" pitchFamily="18" charset="0"/>
              </a:rPr>
              <a:t>Friday</a:t>
            </a:r>
            <a:r>
              <a:rPr lang="en-US" sz="1600" dirty="0">
                <a:solidFill>
                  <a:schemeClr val="tx1"/>
                </a:solidFill>
                <a:effectLst/>
                <a:ea typeface="Calibri" panose="020F0502020204030204" pitchFamily="34" charset="0"/>
                <a:cs typeface="Times New Roman" panose="02020603050405020304" pitchFamily="18" charset="0"/>
              </a:rPr>
              <a:t>, have accepted 16 docs of 39 discussed, all good progress.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EN 301 893 5 GHz, review basically completed of draft, the quality has greatly improved, thanks to rapporteur.</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T</a:t>
            </a:r>
            <a:r>
              <a:rPr lang="en-US" sz="1600" dirty="0">
                <a:solidFill>
                  <a:schemeClr val="tx1"/>
                </a:solidFill>
                <a:effectLst/>
                <a:ea typeface="Calibri" panose="020F0502020204030204" pitchFamily="34" charset="0"/>
                <a:cs typeface="Times New Roman" panose="02020603050405020304" pitchFamily="18" charset="0"/>
              </a:rPr>
              <a:t>he EN 303 687 6GHz std, will benefit from what was done on the 5 GHz update.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6 GHz  2 topics still going; NBFH (getting settled) and Client to Client comms which a proposal is available. (however still some concern on protection levels, working to overcome.)</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Not seeing it go to ENAP out of this meeting.</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Have advanced on TS 103 754 on mesh comms, close to being ready.</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EN 303 753-3</a:t>
            </a:r>
            <a:r>
              <a:rPr lang="en-US" sz="1600" baseline="30000" dirty="0">
                <a:solidFill>
                  <a:schemeClr val="tx1"/>
                </a:solidFill>
                <a:ea typeface="Calibri" panose="020F0502020204030204" pitchFamily="34" charset="0"/>
                <a:cs typeface="Times New Roman" panose="02020603050405020304" pitchFamily="18" charset="0"/>
              </a:rPr>
              <a:t>rd</a:t>
            </a:r>
            <a:r>
              <a:rPr lang="en-US" sz="1600" dirty="0">
                <a:solidFill>
                  <a:schemeClr val="tx1"/>
                </a:solidFill>
                <a:ea typeface="Calibri" panose="020F0502020204030204" pitchFamily="34" charset="0"/>
                <a:cs typeface="Times New Roman" panose="02020603050405020304" pitchFamily="18" charset="0"/>
              </a:rPr>
              <a:t> 60GHz std, accepted many inputs, not ready for next stage just yet.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Did received from WGFM just now, spectrum for airplane use for entertainment @5.8GHz. is it still needed?  basically, the technology has gone away. </a:t>
            </a:r>
            <a:endParaRPr lang="en-US" sz="1600" dirty="0">
              <a:solidFill>
                <a:schemeClr val="tx1"/>
              </a:solidFill>
              <a:effectLst/>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EC assessment of stds before going to OJEU, still a funding question…  Originally was voluntary and did not need to send all stds through them.  However,  has been treated as mandatory and is out of  EC budget Euros,.</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BRAN will turn stds in and give the EC a chance, but will move on even if not assessed, so released but not in OJEU.  (generally, from ETSI draft HS + 320 days to publication)</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 Monday, 14feb22, is closing plenary -  A liaison statement on ITU-R M-1450 recommendation</a:t>
            </a:r>
            <a:r>
              <a:rPr lang="en-US" sz="1600" dirty="0">
                <a:solidFill>
                  <a:schemeClr val="tx1"/>
                </a:solidFill>
                <a:ea typeface="Calibri" panose="020F0502020204030204" pitchFamily="34" charset="0"/>
                <a:cs typeface="Times New Roman" panose="02020603050405020304" pitchFamily="18" charset="0"/>
              </a:rPr>
              <a:t> will be addressed,</a:t>
            </a:r>
            <a:endParaRPr lang="en-US" sz="18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 next call, meeting #60,  14-16feb22</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 </a:t>
            </a:r>
            <a:r>
              <a:rPr lang="en-US" sz="1800" b="1" dirty="0">
                <a:solidFill>
                  <a:schemeClr val="tx1"/>
                </a:solidFill>
                <a:ea typeface="Calibri" panose="020F0502020204030204" pitchFamily="34" charset="0"/>
                <a:cs typeface="Times New Roman" panose="02020603050405020304" pitchFamily="18" charset="0"/>
              </a:rPr>
              <a:t>20jan:</a:t>
            </a:r>
            <a:r>
              <a:rPr lang="en-US" sz="1800" dirty="0">
                <a:solidFill>
                  <a:schemeClr val="tx1"/>
                </a:solidFill>
                <a:ea typeface="Calibri" panose="020F0502020204030204" pitchFamily="34" charset="0"/>
                <a:cs typeface="Times New Roman" panose="02020603050405020304" pitchFamily="18" charset="0"/>
              </a:rPr>
              <a:t> Use cases documents to finish mid-year, to extend the band above, 8.5GHz to 10.6 or 12.4GHz.</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w/notch from 10.6 to 10.7GHz being discussed, as this is a passive band.  This is for terrestrial. </a:t>
            </a:r>
          </a:p>
          <a:p>
            <a:pPr marL="457200" lvl="1" indent="0">
              <a:spcBef>
                <a:spcPts val="0"/>
              </a:spcBef>
            </a:pPr>
            <a:endParaRPr lang="en-US" sz="16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0515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01-04mar22, hybrid/ECO/tbd</a:t>
            </a:r>
            <a:endParaRPr lang="en-GB" sz="1400" dirty="0">
              <a:ea typeface="SimSun" panose="02010600030101010101" pitchFamily="2" charset="-122"/>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4"/>
              </a:rPr>
              <a:t>&lt;SE45&gt;</a:t>
            </a:r>
            <a:r>
              <a:rPr lang="en-US" altLang="en-US" sz="1800" dirty="0"/>
              <a:t> </a:t>
            </a:r>
            <a:r>
              <a:rPr lang="en-US" altLang="en-US" sz="1800" b="0" dirty="0"/>
              <a:t>	</a:t>
            </a:r>
            <a:r>
              <a:rPr lang="en-US" altLang="en-US" sz="1800" dirty="0"/>
              <a:t>next call #15, 03-04mar22, web-meeting</a:t>
            </a:r>
          </a:p>
          <a:p>
            <a:pPr lvl="1">
              <a:spcBef>
                <a:spcPts val="0"/>
              </a:spcBef>
              <a:spcAft>
                <a:spcPts val="0"/>
              </a:spcAft>
              <a:buFont typeface="Arial" panose="020B0604020202020204" pitchFamily="34" charset="0"/>
              <a:buChar char="•"/>
            </a:pPr>
            <a:r>
              <a:rPr lang="en-US" altLang="en-US" sz="1600" dirty="0"/>
              <a:t> </a:t>
            </a:r>
          </a:p>
          <a:p>
            <a:pPr lvl="1">
              <a:spcBef>
                <a:spcPts val="0"/>
              </a:spcBef>
              <a:spcAft>
                <a:spcPts val="0"/>
              </a:spcAft>
              <a:buFont typeface="Arial" panose="020B0604020202020204" pitchFamily="34" charset="0"/>
              <a:buChar char="•"/>
            </a:pPr>
            <a:r>
              <a:rPr lang="en-US" altLang="en-US" sz="1600" dirty="0"/>
              <a:t> </a:t>
            </a:r>
          </a:p>
          <a:p>
            <a:pPr lvl="1">
              <a:spcBef>
                <a:spcPts val="0"/>
              </a:spcBef>
              <a:spcAft>
                <a:spcPts val="0"/>
              </a:spcAft>
              <a:buFont typeface="Arial" panose="020B0604020202020204" pitchFamily="34" charset="0"/>
              <a:buChar char="•"/>
            </a:pPr>
            <a:r>
              <a:rPr lang="en-US" altLang="en-US" sz="1600" b="1" dirty="0"/>
              <a:t>03feb: </a:t>
            </a:r>
            <a:r>
              <a:rPr lang="en-US" altLang="en-US" sz="1600" dirty="0"/>
              <a:t>WI_4 has been assigned on 6425 – 7125 Std. Power</a:t>
            </a:r>
          </a:p>
          <a:p>
            <a:pPr lvl="1">
              <a:spcBef>
                <a:spcPts val="0"/>
              </a:spcBef>
              <a:spcAft>
                <a:spcPts val="0"/>
              </a:spcAft>
              <a:buFont typeface="Arial" panose="020B0604020202020204" pitchFamily="34" charset="0"/>
              <a:buChar char="•"/>
            </a:pPr>
            <a:endParaRPr lang="en-US" altLang="en-US" sz="1400" dirty="0"/>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#101 07-11Feb22, </a:t>
            </a:r>
            <a:r>
              <a:rPr lang="en-US" sz="1800" b="0" dirty="0">
                <a:solidFill>
                  <a:schemeClr val="tx1"/>
                </a:solidFill>
              </a:rPr>
              <a:t>Next is #102 is 06-10jun22</a:t>
            </a:r>
          </a:p>
          <a:p>
            <a:pPr lvl="1">
              <a:spcBef>
                <a:spcPts val="0"/>
              </a:spcBef>
              <a:spcAft>
                <a:spcPts val="0"/>
              </a:spcAft>
              <a:buFont typeface="Arial" panose="020B0604020202020204" pitchFamily="34" charset="0"/>
              <a:buChar char="•"/>
            </a:pPr>
            <a:r>
              <a:rPr lang="en-US" sz="1800" dirty="0">
                <a:solidFill>
                  <a:schemeClr val="tx1"/>
                </a:solidFill>
              </a:rPr>
              <a:t>Did not pass along the WI on high power outdoor 6425-7125MHz (different one from above), so pushed to the next meeting, June 2022.  </a:t>
            </a:r>
          </a:p>
          <a:p>
            <a:pPr lvl="1">
              <a:spcBef>
                <a:spcPts val="0"/>
              </a:spcBef>
              <a:spcAft>
                <a:spcPts val="0"/>
              </a:spcAft>
              <a:buFont typeface="Arial" panose="020B0604020202020204" pitchFamily="34" charset="0"/>
              <a:buChar char="•"/>
            </a:pPr>
            <a:r>
              <a:rPr lang="en-US" sz="1800" dirty="0">
                <a:solidFill>
                  <a:schemeClr val="tx1"/>
                </a:solidFill>
              </a:rPr>
              <a:t>RF Crossing (French) borders is the reason for the push.   </a:t>
            </a:r>
          </a:p>
          <a:p>
            <a:pPr marL="457200" lvl="1" indent="0">
              <a:spcBef>
                <a:spcPts val="0"/>
              </a:spcBef>
              <a:spcAft>
                <a:spcPts val="0"/>
              </a:spcAft>
            </a:pPr>
            <a:r>
              <a:rPr lang="en-US" sz="1800" dirty="0">
                <a:solidFill>
                  <a:schemeClr val="tx1"/>
                </a:solidFill>
              </a:rPr>
              <a:t> </a:t>
            </a:r>
          </a:p>
          <a:p>
            <a:pPr>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&lt;CG-UWB&gt;</a:t>
            </a:r>
            <a:r>
              <a:rPr lang="en-US" sz="1800" dirty="0">
                <a:solidFill>
                  <a:schemeClr val="tx1"/>
                </a:solidFill>
              </a:rPr>
              <a:t>  meeting #4, 04Feb22, #5 tbd</a:t>
            </a:r>
          </a:p>
          <a:p>
            <a:pPr marL="73152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57634" y="5838103"/>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1028700" lvl="1">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54616" y="58674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2137" y="914400"/>
            <a:ext cx="11125200" cy="5561014"/>
          </a:xfrm>
        </p:spPr>
        <p:txBody>
          <a:bodyPr/>
          <a:lstStyle/>
          <a:p>
            <a:pPr marL="800100" lvl="2">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algn="l">
              <a:spcBef>
                <a:spcPts val="0"/>
              </a:spcBef>
              <a:spcAft>
                <a:spcPts val="0"/>
              </a:spcAft>
              <a:buFont typeface="Arial" panose="020B0604020202020204" pitchFamily="34" charset="0"/>
              <a:buChar char="•"/>
            </a:pPr>
            <a:r>
              <a:rPr lang="en-US" sz="1600" i="0" dirty="0">
                <a:solidFill>
                  <a:schemeClr val="tx1"/>
                </a:solidFill>
                <a:effectLst/>
              </a:rPr>
              <a:t>Canada ISED began a consultation on January 19 that asks public opinions on its proposed revision to the Table of Frequency Allocations following the outcome of the WRC-19 meeting and updated domestic requirements.  Comments due 21mar22</a:t>
            </a:r>
          </a:p>
          <a:p>
            <a:pPr lvl="1">
              <a:spcBef>
                <a:spcPts val="0"/>
              </a:spcBef>
              <a:spcAft>
                <a:spcPts val="0"/>
              </a:spcAft>
              <a:buFont typeface="Arial" panose="020B0604020202020204" pitchFamily="34" charset="0"/>
              <a:buChar char="•"/>
            </a:pPr>
            <a:r>
              <a:rPr lang="en-US" sz="1400" b="0" i="0" dirty="0">
                <a:solidFill>
                  <a:schemeClr val="tx1"/>
                </a:solidFill>
                <a:effectLst/>
              </a:rPr>
              <a:t>You would refer to Section 6 for the followings that I believe are of interest to us:</a:t>
            </a:r>
          </a:p>
          <a:p>
            <a:pPr lvl="1">
              <a:spcBef>
                <a:spcPts val="0"/>
              </a:spcBef>
              <a:spcAft>
                <a:spcPts val="0"/>
              </a:spcAft>
              <a:buFont typeface="Arial" panose="020B0604020202020204" pitchFamily="34" charset="0"/>
              <a:buChar char="•"/>
            </a:pPr>
            <a:r>
              <a:rPr lang="en-US" sz="1400" b="0" i="0" dirty="0">
                <a:solidFill>
                  <a:schemeClr val="tx1"/>
                </a:solidFill>
                <a:effectLst/>
              </a:rPr>
              <a:t>1)  Table 7 for a summary of proposed changes to 66~71 GHz</a:t>
            </a:r>
          </a:p>
          <a:p>
            <a:pPr lvl="1">
              <a:spcBef>
                <a:spcPts val="0"/>
              </a:spcBef>
              <a:spcAft>
                <a:spcPts val="0"/>
              </a:spcAft>
              <a:buFont typeface="Arial" panose="020B0604020202020204" pitchFamily="34" charset="0"/>
              <a:buChar char="•"/>
            </a:pPr>
            <a:r>
              <a:rPr lang="en-US" sz="1400" b="0" i="0" dirty="0">
                <a:solidFill>
                  <a:schemeClr val="tx1"/>
                </a:solidFill>
                <a:effectLst/>
              </a:rPr>
              <a:t>2)  Table 14 for a summary of proposed changes to 275~3000 GHz</a:t>
            </a:r>
          </a:p>
          <a:p>
            <a:pPr lvl="1">
              <a:spcBef>
                <a:spcPts val="0"/>
              </a:spcBef>
              <a:spcAft>
                <a:spcPts val="0"/>
              </a:spcAft>
              <a:buFont typeface="Arial" panose="020B0604020202020204" pitchFamily="34" charset="0"/>
              <a:buChar char="•"/>
            </a:pPr>
            <a:r>
              <a:rPr lang="en-US" sz="1400" b="0" i="0" dirty="0">
                <a:solidFill>
                  <a:schemeClr val="tx1"/>
                </a:solidFill>
                <a:effectLst/>
              </a:rPr>
              <a:t>3)  Tables 15 and 17 for a summary of proposed changes to 5091~5350 MHz</a:t>
            </a:r>
          </a:p>
          <a:p>
            <a:pPr lvl="1">
              <a:spcBef>
                <a:spcPts val="0"/>
              </a:spcBef>
              <a:spcAft>
                <a:spcPts val="0"/>
              </a:spcAft>
              <a:buFont typeface="Arial" panose="020B0604020202020204" pitchFamily="34" charset="0"/>
              <a:buChar char="•"/>
            </a:pPr>
            <a:r>
              <a:rPr lang="en-US" sz="1400" b="0" i="0" dirty="0">
                <a:solidFill>
                  <a:schemeClr val="tx1"/>
                </a:solidFill>
                <a:effectLst/>
              </a:rPr>
              <a:t>4)  Tables 16 and 18 for a summary of proposed changes to 5470~5725 MHz</a:t>
            </a:r>
          </a:p>
          <a:p>
            <a:pPr lvl="1">
              <a:spcBef>
                <a:spcPts val="0"/>
              </a:spcBef>
              <a:spcAft>
                <a:spcPts val="0"/>
              </a:spcAft>
              <a:buFont typeface="Arial" panose="020B0604020202020204" pitchFamily="34" charset="0"/>
              <a:buChar char="•"/>
            </a:pPr>
            <a:r>
              <a:rPr lang="en-US" sz="1400" b="0" i="0" dirty="0">
                <a:solidFill>
                  <a:schemeClr val="tx1"/>
                </a:solidFill>
                <a:effectLst/>
              </a:rPr>
              <a:t>For details, please refer to:  </a:t>
            </a:r>
            <a:r>
              <a:rPr lang="en-US" sz="1400" b="0" i="0" dirty="0">
                <a:solidFill>
                  <a:srgbClr val="1155CC"/>
                </a:solidFill>
                <a:effectLst/>
                <a:hlinkClick r:id="rId3"/>
              </a:rPr>
              <a:t>https://www.ic.gc.ca/eic/site/smt-gst.nsf/eng/sf11746.htm</a:t>
            </a:r>
            <a:endParaRPr lang="en-US" sz="1400" b="0" i="0" dirty="0">
              <a:solidFill>
                <a:srgbClr val="1155CC"/>
              </a:solidFill>
              <a:effectLst/>
            </a:endParaRPr>
          </a:p>
          <a:p>
            <a:pPr lvl="1">
              <a:spcBef>
                <a:spcPts val="0"/>
              </a:spcBef>
              <a:spcAft>
                <a:spcPts val="0"/>
              </a:spcAft>
              <a:buFont typeface="Arial" panose="020B0604020202020204" pitchFamily="34" charset="0"/>
              <a:buChar char="•"/>
            </a:pPr>
            <a:r>
              <a:rPr lang="en-US" sz="1200" b="0" i="0" dirty="0">
                <a:solidFill>
                  <a:srgbClr val="0000FF"/>
                </a:solidFill>
                <a:effectLst/>
                <a:hlinkClick r:id="rId4"/>
              </a:rPr>
              <a:t>https://mentor.ieee.org/802.18/dcn/22/18-22-0012-00-0000-proposed-revisions-to-the-canadian-table-of-frequency-allocations-2022-edition.pdf</a:t>
            </a:r>
            <a:endParaRPr lang="en-US" sz="1200" b="0" i="0" dirty="0">
              <a:solidFill>
                <a:srgbClr val="0000FF"/>
              </a:solidFill>
              <a:effectLst/>
            </a:endParaRPr>
          </a:p>
          <a:p>
            <a:pPr lvl="1">
              <a:spcBef>
                <a:spcPts val="0"/>
              </a:spcBef>
              <a:spcAft>
                <a:spcPts val="0"/>
              </a:spcAft>
              <a:buFont typeface="Arial" panose="020B0604020202020204" pitchFamily="34" charset="0"/>
              <a:buChar char="•"/>
            </a:pPr>
            <a:r>
              <a:rPr lang="en-US" sz="1400" dirty="0">
                <a:solidFill>
                  <a:schemeClr val="tx1"/>
                </a:solidFill>
              </a:rPr>
              <a:t>Any interest from anyone to put some comments together?  </a:t>
            </a:r>
            <a:endParaRPr lang="en-US" sz="1400" b="0" i="0" dirty="0">
              <a:solidFill>
                <a:schemeClr val="tx1"/>
              </a:solidFill>
              <a:effectLst/>
            </a:endParaRPr>
          </a:p>
          <a:p>
            <a:pPr lvl="4">
              <a:spcBef>
                <a:spcPts val="0"/>
              </a:spcBef>
              <a:spcAft>
                <a:spcPts val="0"/>
              </a:spcAft>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UK–Ofcom 802.15 SC THz response to paper on THz. </a:t>
            </a:r>
          </a:p>
          <a:p>
            <a:pPr lvl="1">
              <a:spcBef>
                <a:spcPts val="0"/>
              </a:spcBef>
              <a:spcAft>
                <a:spcPts val="0"/>
              </a:spcAft>
              <a:buFont typeface="Arial" panose="020B0604020202020204" pitchFamily="34" charset="0"/>
              <a:buChar char="•"/>
            </a:pPr>
            <a:r>
              <a:rPr lang="en-US" sz="1400" b="0" i="0" u="none" strike="noStrike" baseline="0" dirty="0">
                <a:solidFill>
                  <a:schemeClr val="tx1"/>
                </a:solidFill>
                <a:hlinkClick r:id="rId5"/>
              </a:rPr>
              <a:t>https://mentor.ieee.org/802.18/dcn/21/18-21-0134-00-0000-uk-ofcom-terahertz-spectrum-paper.docx</a:t>
            </a:r>
            <a:r>
              <a:rPr lang="en-US" sz="1400" b="0" i="0" u="none" strike="noStrike" baseline="0" dirty="0">
                <a:solidFill>
                  <a:schemeClr val="tx1"/>
                </a:solidFill>
              </a:rPr>
              <a:t> </a:t>
            </a:r>
          </a:p>
          <a:p>
            <a:pPr lvl="1">
              <a:spcBef>
                <a:spcPts val="0"/>
              </a:spcBef>
              <a:spcAft>
                <a:spcPts val="0"/>
              </a:spcAft>
              <a:buFont typeface="Arial" panose="020B0604020202020204" pitchFamily="34" charset="0"/>
              <a:buChar char="•"/>
            </a:pPr>
            <a:r>
              <a:rPr lang="en-US" sz="1400" dirty="0">
                <a:solidFill>
                  <a:schemeClr val="tx1"/>
                </a:solidFill>
                <a:ea typeface="SimSun" panose="02010600030101010101" pitchFamily="2" charset="-122"/>
              </a:rPr>
              <a:t>Sent in: </a:t>
            </a:r>
            <a:r>
              <a:rPr lang="en-US" sz="1200" u="sng" dirty="0">
                <a:solidFill>
                  <a:srgbClr val="0000FF"/>
                </a:solidFill>
                <a:ea typeface="SimSun" panose="02010600030101010101" pitchFamily="2" charset="-122"/>
              </a:rPr>
              <a:t>https://mentor.ieee.org/802.18/dcn/22/18-22-0011-04-0000-ofcom-thz-discussion-document-ieee802-response-docx.pdf</a:t>
            </a:r>
            <a:r>
              <a:rPr lang="en-US" sz="1200" u="sng" dirty="0">
                <a:solidFill>
                  <a:srgbClr val="0000FF"/>
                </a:solidFill>
                <a:effectLst/>
                <a:ea typeface="SimSun" panose="02010600030101010101" pitchFamily="2" charset="-122"/>
              </a:rPr>
              <a:t> </a:t>
            </a:r>
            <a:endParaRPr lang="en-US" sz="1200" b="0" dirty="0">
              <a:solidFill>
                <a:schemeClr val="tx1"/>
              </a:solidFill>
              <a:ea typeface="Times New Roman" panose="02020603050405020304" pitchFamily="18" charset="0"/>
              <a:cs typeface="Times New Roman" panose="02020603050405020304" pitchFamily="18" charset="0"/>
            </a:endParaRPr>
          </a:p>
          <a:p>
            <a:pPr lvl="4">
              <a:spcBef>
                <a:spcPts val="0"/>
              </a:spcBef>
              <a:spcAft>
                <a:spcPts val="0"/>
              </a:spcAft>
              <a:buFont typeface="Arial" panose="020B0604020202020204" pitchFamily="34" charset="0"/>
              <a:buChar char="•"/>
            </a:pPr>
            <a:endParaRPr lang="en-US" sz="1000" dirty="0">
              <a:solidFill>
                <a:schemeClr val="tx1"/>
              </a:solidFill>
              <a:ea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sz="1800" dirty="0">
                <a:solidFill>
                  <a:schemeClr val="tx1"/>
                </a:solidFill>
                <a:cs typeface="Times New Roman" panose="02020603050405020304" pitchFamily="18" charset="0"/>
              </a:rPr>
              <a:t>UK-Ofcom Discussion paper: </a:t>
            </a:r>
            <a:r>
              <a:rPr lang="en-US" sz="1800" dirty="0" err="1">
                <a:solidFill>
                  <a:schemeClr val="tx1"/>
                </a:solidFill>
                <a:cs typeface="Times New Roman" panose="02020603050405020304" pitchFamily="18" charset="0"/>
              </a:rPr>
              <a:t>Ofcom’s</a:t>
            </a:r>
            <a:r>
              <a:rPr lang="en-US" sz="1800" dirty="0">
                <a:solidFill>
                  <a:schemeClr val="tx1"/>
                </a:solidFill>
                <a:cs typeface="Times New Roman" panose="02020603050405020304" pitchFamily="18" charset="0"/>
              </a:rPr>
              <a:t> future approach to mobile markets</a:t>
            </a:r>
          </a:p>
          <a:p>
            <a:pPr lvl="1">
              <a:spcBef>
                <a:spcPts val="0"/>
              </a:spcBef>
              <a:buFont typeface="Arial" panose="020B0604020202020204" pitchFamily="34" charset="0"/>
              <a:buChar char="•"/>
            </a:pPr>
            <a:r>
              <a:rPr lang="en-US" sz="1600" b="0" i="0" dirty="0">
                <a:solidFill>
                  <a:schemeClr val="tx1"/>
                </a:solidFill>
                <a:effectLst/>
              </a:rPr>
              <a:t>Start: 09 February 2022;  Status: Open ;  End: 08 April 2022; </a:t>
            </a:r>
            <a:r>
              <a:rPr lang="en-US" sz="1600" b="0" dirty="0">
                <a:solidFill>
                  <a:schemeClr val="tx1"/>
                </a:solidFill>
                <a:ea typeface="Times New Roman" panose="02020603050405020304" pitchFamily="18" charset="0"/>
                <a:cs typeface="Times New Roman" panose="02020603050405020304" pitchFamily="18" charset="0"/>
              </a:rPr>
              <a:t> this is the big one, heading 6G</a:t>
            </a:r>
          </a:p>
          <a:p>
            <a:pPr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6"/>
              </a:rPr>
              <a:t>https://www.ofcom.org.uk/consultations-and-statements/category-3/ofcoms-future-approach-to-mobile-markets</a:t>
            </a:r>
            <a:r>
              <a:rPr lang="en-US" sz="1600" b="0" dirty="0">
                <a:solidFill>
                  <a:schemeClr val="tx1"/>
                </a:solidFill>
                <a:ea typeface="Times New Roman" panose="02020603050405020304" pitchFamily="18" charset="0"/>
                <a:cs typeface="Times New Roman" panose="02020603050405020304" pitchFamily="18" charset="0"/>
              </a:rPr>
              <a:t> </a:t>
            </a:r>
          </a:p>
          <a:p>
            <a:pPr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It includes 5 different files, they are </a:t>
            </a:r>
            <a:r>
              <a:rPr lang="en-US" sz="1600" b="0" dirty="0" err="1">
                <a:solidFill>
                  <a:schemeClr val="tx1"/>
                </a:solidFill>
                <a:ea typeface="Times New Roman" panose="02020603050405020304" pitchFamily="18" charset="0"/>
                <a:cs typeface="Times New Roman" panose="02020603050405020304" pitchFamily="18" charset="0"/>
              </a:rPr>
              <a:t>zip’d</a:t>
            </a:r>
            <a:r>
              <a:rPr lang="en-US" sz="1600" b="0" dirty="0">
                <a:solidFill>
                  <a:schemeClr val="tx1"/>
                </a:solidFill>
                <a:ea typeface="Times New Roman" panose="02020603050405020304" pitchFamily="18" charset="0"/>
                <a:cs typeface="Times New Roman" panose="02020603050405020304" pitchFamily="18" charset="0"/>
              </a:rPr>
              <a:t> up in: </a:t>
            </a:r>
          </a:p>
          <a:p>
            <a:pPr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7"/>
              </a:rPr>
              <a:t>https://mentor.ieee.org/802.18/dcn/22/18-22-0019-00-0000-uk-ofcom-mobile-strategy-consultation.zip</a:t>
            </a:r>
            <a:endParaRPr lang="en-US" sz="1600" b="0" dirty="0">
              <a:solidFill>
                <a:schemeClr val="tx1"/>
              </a:solidFill>
              <a:ea typeface="Times New Roman" panose="02020603050405020304" pitchFamily="18" charset="0"/>
              <a:cs typeface="Times New Roman" panose="02020603050405020304" pitchFamily="18" charset="0"/>
            </a:endParaRPr>
          </a:p>
          <a:p>
            <a:pPr>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else to share today? none heard</a:t>
            </a:r>
            <a:endParaRPr lang="en-US" sz="1800" dirty="0">
              <a:solidFill>
                <a:schemeClr val="tx1"/>
              </a:solidFill>
            </a:endParaRPr>
          </a:p>
          <a:p>
            <a:pPr lvl="1">
              <a:spcBef>
                <a:spcPts val="0"/>
              </a:spcBef>
              <a:spcAft>
                <a:spcPts val="0"/>
              </a:spcAft>
              <a:buFont typeface="Arial" panose="020B0604020202020204" pitchFamily="34" charset="0"/>
              <a:buChar char="•"/>
            </a:pPr>
            <a:endParaRPr lang="en-US" sz="1400" b="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p>
          <a:p>
            <a:pPr marL="857250" lvl="3">
              <a:spcBef>
                <a:spcPts val="0"/>
              </a:spcBef>
              <a:buFont typeface="Arial" panose="020B0604020202020204" pitchFamily="34" charset="0"/>
              <a:buChar char="•"/>
            </a:pPr>
            <a:r>
              <a:rPr lang="en-US" dirty="0">
                <a:effectLst/>
                <a:ea typeface="Calibri" panose="020F0502020204030204" pitchFamily="34" charset="0"/>
              </a:rPr>
              <a:t>Looking toward WRC-23: The next CTEL is on 25-29 April – hosted by Mexico</a:t>
            </a:r>
          </a:p>
          <a:p>
            <a:pPr marL="857250" lvl="3">
              <a:spcBef>
                <a:spcPts val="0"/>
              </a:spcBef>
              <a:buFont typeface="Arial" panose="020B0604020202020204" pitchFamily="34" charset="0"/>
              <a:buChar char="•"/>
            </a:pPr>
            <a:r>
              <a:rPr lang="en-US" dirty="0">
                <a:ea typeface="Calibri" panose="020F0502020204030204" pitchFamily="34" charset="0"/>
              </a:rPr>
              <a:t>FCC WAC meets next week, to look at a couple of USA draft proposals on AI 1.2;  3, 6 (top ½ of the band) and 10 GHz for IMT identification.</a:t>
            </a:r>
          </a:p>
          <a:p>
            <a:pPr marL="1314450" lvl="4">
              <a:spcBef>
                <a:spcPts val="0"/>
              </a:spcBef>
              <a:buFont typeface="Arial" panose="020B0604020202020204" pitchFamily="34" charset="0"/>
              <a:buChar char="•"/>
            </a:pPr>
            <a:r>
              <a:rPr lang="en-US" dirty="0">
                <a:ea typeface="Calibri" panose="020F0502020204030204" pitchFamily="34" charset="0"/>
              </a:rPr>
              <a:t>Proposal is no change for the 6 GHz band, 6425 -7125.</a:t>
            </a:r>
          </a:p>
          <a:p>
            <a:pPr marL="857250" lvl="3">
              <a:spcBef>
                <a:spcPts val="0"/>
              </a:spcBef>
              <a:buFont typeface="Arial" panose="020B0604020202020204" pitchFamily="34" charset="0"/>
              <a:buChar char="•"/>
            </a:pPr>
            <a:r>
              <a:rPr lang="en-US" dirty="0">
                <a:effectLst/>
                <a:ea typeface="Calibri" panose="020F0502020204030204" pitchFamily="34" charset="0"/>
              </a:rPr>
              <a:t>Region 1 -  6425-7125 MHZ, different countries/</a:t>
            </a:r>
            <a:r>
              <a:rPr lang="en-US" dirty="0" err="1">
                <a:effectLst/>
                <a:ea typeface="Calibri" panose="020F0502020204030204" pitchFamily="34" charset="0"/>
              </a:rPr>
              <a:t>telcoms</a:t>
            </a:r>
            <a:r>
              <a:rPr lang="en-US" dirty="0">
                <a:effectLst/>
                <a:ea typeface="Calibri" panose="020F0502020204030204" pitchFamily="34" charset="0"/>
              </a:rPr>
              <a:t>  looking what they need, may not follow recommendations. </a:t>
            </a:r>
          </a:p>
          <a:p>
            <a:pPr marL="857250" lvl="3">
              <a:spcBef>
                <a:spcPts val="0"/>
              </a:spcBef>
              <a:buFont typeface="Arial" panose="020B0604020202020204" pitchFamily="34" charset="0"/>
              <a:buChar char="•"/>
            </a:pPr>
            <a:r>
              <a:rPr lang="en-US" dirty="0">
                <a:effectLst/>
                <a:ea typeface="Calibri" panose="020F0502020204030204" pitchFamily="34" charset="0"/>
              </a:rPr>
              <a:t> Region 2, 3 study is with 6425-7025 and 7025-7125 </a:t>
            </a:r>
            <a:r>
              <a:rPr lang="en-US" dirty="0" err="1">
                <a:effectLst/>
                <a:ea typeface="Calibri" panose="020F0502020204030204" pitchFamily="34" charset="0"/>
              </a:rPr>
              <a:t>MHz</a:t>
            </a:r>
            <a:r>
              <a:rPr lang="en-US" dirty="0" err="1">
                <a:ea typeface="Calibri" panose="020F0502020204030204" pitchFamily="34" charset="0"/>
              </a:rPr>
              <a:t>.</a:t>
            </a:r>
            <a:endParaRPr lang="en-US" dirty="0">
              <a:effectLst/>
              <a:ea typeface="Calibri" panose="020F0502020204030204" pitchFamily="34" charset="0"/>
            </a:endParaRPr>
          </a:p>
          <a:p>
            <a:pPr>
              <a:spcBef>
                <a:spcPts val="0"/>
              </a:spcBef>
              <a:buFont typeface="Arial" panose="020B0604020202020204" pitchFamily="34" charset="0"/>
              <a:buChar char="•"/>
            </a:pPr>
            <a:r>
              <a:rPr lang="en-US" sz="1600" b="0" dirty="0">
                <a:ea typeface="Calibri" panose="020F0502020204030204" pitchFamily="34" charset="0"/>
              </a:rPr>
              <a:t> </a:t>
            </a: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standing by for this spring (2022):  </a:t>
            </a:r>
            <a:r>
              <a:rPr lang="en-US" sz="1600" b="0" dirty="0">
                <a:ea typeface="Calibri" panose="020F0502020204030204" pitchFamily="34" charset="0"/>
              </a:rPr>
              <a:t>Additional WP 1A light communications and 2 WP 5A submissions from IEEE 802. </a:t>
            </a:r>
          </a:p>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endParaRPr lang="en-US" sz="1800" i="0" dirty="0">
              <a:solidFill>
                <a:schemeClr val="tx1"/>
              </a:solidFill>
              <a:effectLst/>
            </a:endParaRP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10feb22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10feb22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885977"/>
            <a:ext cx="11032375" cy="5516412"/>
          </a:xfrm>
        </p:spPr>
        <p:txBody>
          <a:bodyPr/>
          <a:lstStyle/>
          <a:p>
            <a:pPr>
              <a:buFont typeface="Arial" panose="020B0604020202020204" pitchFamily="34" charset="0"/>
              <a:buChar char="•"/>
            </a:pP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spcBef>
                <a:spcPts val="0"/>
              </a:spcBef>
              <a:buFont typeface="Arial" panose="020B0604020202020204" pitchFamily="34" charset="0"/>
              <a:buChar char="•"/>
            </a:pPr>
            <a:r>
              <a:rPr lang="en-US" sz="1600" u="sng" dirty="0">
                <a:solidFill>
                  <a:srgbClr val="0563C1"/>
                </a:solidFill>
                <a:ea typeface="Calibri" panose="020F0502020204030204" pitchFamily="34" charset="0"/>
                <a:hlinkClick r:id="rId4"/>
              </a:rPr>
              <a:t>https://www.wirelessinnovation.org/6ghz-multistakeholder-committee</a:t>
            </a:r>
            <a:r>
              <a:rPr lang="en-US" sz="1600" dirty="0">
                <a:ea typeface="Calibri" panose="020F0502020204030204" pitchFamily="34" charset="0"/>
              </a:rPr>
              <a:t> </a:t>
            </a:r>
            <a:endParaRPr lang="en-US" sz="14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AFC lab test .vs. field test,  5 papers on this yesterday; getting 3</a:t>
            </a:r>
            <a:r>
              <a:rPr lang="en-GB" sz="1600" baseline="30000" dirty="0">
                <a:solidFill>
                  <a:schemeClr val="tx1"/>
                </a:solidFill>
                <a:ea typeface="Calibri" panose="020F0502020204030204" pitchFamily="34" charset="0"/>
              </a:rPr>
              <a:t>rd</a:t>
            </a:r>
            <a:r>
              <a:rPr lang="en-GB" sz="1600" dirty="0">
                <a:solidFill>
                  <a:schemeClr val="tx1"/>
                </a:solidFill>
                <a:ea typeface="Calibri" panose="020F0502020204030204" pitchFamily="34" charset="0"/>
              </a:rPr>
              <a:t> party to run some tests, Discussion includes test vectors, etc.  Discussions picking up on what tests will be needed and how it will work, by different entities with different ideas.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03feb: </a:t>
            </a:r>
            <a:r>
              <a:rPr lang="en-GB" sz="1600" dirty="0" err="1">
                <a:solidFill>
                  <a:schemeClr val="tx1"/>
                </a:solidFill>
                <a:ea typeface="Calibri" panose="020F0502020204030204" pitchFamily="34" charset="0"/>
              </a:rPr>
              <a:t>Winnform</a:t>
            </a:r>
            <a:r>
              <a:rPr lang="en-GB" sz="1600" dirty="0">
                <a:solidFill>
                  <a:schemeClr val="tx1"/>
                </a:solidFill>
                <a:ea typeface="Calibri" panose="020F0502020204030204" pitchFamily="34" charset="0"/>
              </a:rPr>
              <a:t> is also looking at AFC for 3</a:t>
            </a:r>
            <a:r>
              <a:rPr lang="en-GB" sz="1600" baseline="30000" dirty="0">
                <a:solidFill>
                  <a:schemeClr val="tx1"/>
                </a:solidFill>
                <a:ea typeface="Calibri" panose="020F0502020204030204" pitchFamily="34" charset="0"/>
              </a:rPr>
              <a:t>rd</a:t>
            </a:r>
            <a:r>
              <a:rPr lang="en-GB" sz="1600" dirty="0">
                <a:solidFill>
                  <a:schemeClr val="tx1"/>
                </a:solidFill>
                <a:ea typeface="Calibri" panose="020F0502020204030204" pitchFamily="34" charset="0"/>
              </a:rPr>
              <a:t> party lab testing, considering this is 1 of 2 different views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And now how to coordinate with the FCC working on AFC accreditation. </a:t>
            </a:r>
            <a:endParaRPr lang="en-GB" sz="1600" dirty="0">
              <a:solidFill>
                <a:schemeClr val="bg1">
                  <a:lumMod val="75000"/>
                </a:schemeClr>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Incumbents want some statements with some documents on the participation and how we got to where the MSG is today – published;  the other side has not responded.    This will be hard to get consensus.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27jan:</a:t>
            </a:r>
            <a:r>
              <a:rPr lang="en-GB" sz="1600" dirty="0">
                <a:solidFill>
                  <a:schemeClr val="tx1"/>
                </a:solidFill>
                <a:ea typeface="Calibri" panose="020F0502020204030204" pitchFamily="34" charset="0"/>
              </a:rPr>
              <a:t> Has gone through interference reporting and resolution from CBRS for the history and how it has worked.  What came up is a 5min Data Base vs daily Data Base.  </a:t>
            </a:r>
            <a:r>
              <a:rPr lang="en-US" sz="1400" dirty="0">
                <a:solidFill>
                  <a:schemeClr val="tx1"/>
                </a:solidFill>
                <a:ea typeface="Calibri" panose="020F0502020204030204" pitchFamily="34" charset="0"/>
              </a:rPr>
              <a:t>This paper shows good data and is available on the site above or at: </a:t>
            </a:r>
          </a:p>
          <a:p>
            <a:pPr marL="1323975" lvl="3">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hlinkClick r:id="rId6"/>
              </a:rPr>
              <a:t>https://groups.wirelessinnovation.org/wg/6GHz-MSG-WS1/document/download/16868</a:t>
            </a:r>
            <a:r>
              <a:rPr lang="en-US" sz="1400" dirty="0">
                <a:solidFill>
                  <a:schemeClr val="tx1"/>
                </a:solidFill>
                <a:ea typeface="Calibri" panose="020F0502020204030204" pitchFamily="34" charset="0"/>
              </a:rPr>
              <a:t> </a:t>
            </a:r>
          </a:p>
          <a:p>
            <a:pPr marL="66675">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a:t>
            </a:r>
            <a:r>
              <a:rPr lang="en-GB" sz="1800" b="1" dirty="0">
                <a:solidFill>
                  <a:schemeClr val="tx1"/>
                </a:solidFill>
                <a:ea typeface="Calibri" panose="020F0502020204030204" pitchFamily="34" charset="0"/>
              </a:rPr>
              <a:t> </a:t>
            </a:r>
            <a:endParaRPr lang="en-GB" sz="1800" dirty="0">
              <a:solidFill>
                <a:schemeClr val="tx1"/>
              </a:solidFill>
              <a:ea typeface="Calibri" panose="020F0502020204030204" pitchFamily="34" charset="0"/>
            </a:endParaRPr>
          </a:p>
          <a:p>
            <a:pPr marL="466725" lvl="1">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03feb: FCC getting inputs and setting up interviews on companies for the AFC accreditation. </a:t>
            </a:r>
          </a:p>
          <a:p>
            <a:pPr marL="466725" lvl="1">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16dec: </a:t>
            </a:r>
            <a:r>
              <a:rPr lang="en-GB" sz="1400" b="1" dirty="0">
                <a:solidFill>
                  <a:schemeClr val="tx1"/>
                </a:solidFill>
                <a:ea typeface="Calibri" panose="020F0502020204030204" pitchFamily="34" charset="0"/>
              </a:rPr>
              <a:t>A </a:t>
            </a:r>
            <a:r>
              <a:rPr lang="en-GB" sz="1400" dirty="0">
                <a:solidFill>
                  <a:schemeClr val="tx1"/>
                </a:solidFill>
                <a:ea typeface="Calibri" panose="020F0502020204030204" pitchFamily="34" charset="0"/>
              </a:rPr>
              <a:t>public notice is expected in January about work needed on improving the ULS data.</a:t>
            </a:r>
          </a:p>
        </p:txBody>
      </p:sp>
    </p:spTree>
    <p:extLst>
      <p:ext uri="{BB962C8B-B14F-4D97-AF65-F5344CB8AC3E}">
        <p14:creationId xmlns:p14="http://schemas.microsoft.com/office/powerpoint/2010/main" val="220391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000" dirty="0"/>
              <a:t>General Discussion Items – ongoing fyi - </a:t>
            </a:r>
            <a:r>
              <a:rPr lang="en-US" sz="2000" dirty="0"/>
              <a:t>IEEE 802 Wireless Stds Table of Frequency Ranges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10feb22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https://mentor.ieee.org/802.18/dcn/21/18-21-0036-10-0000-frequency-table-template.xlsx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Was touched on at the WCSC 02feb22 call, working on a comment collection from IEEE 802 membership.</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have copied into a new 2022 document, </a:t>
            </a:r>
            <a:r>
              <a:rPr lang="en-US" sz="1600" dirty="0">
                <a:solidFill>
                  <a:srgbClr val="333333"/>
                </a:solidFill>
                <a:ea typeface="Times New Roman" panose="02020603050405020304" pitchFamily="18" charset="0"/>
                <a:hlinkClick r:id="rId4"/>
              </a:rPr>
              <a:t>https://mentor.ieee.org/802.18/dcn/22/18-22-0009-00-0000-ieee-802-wireless-standards-table-of-frequency-ranges.xlsx</a:t>
            </a:r>
            <a:r>
              <a:rPr lang="en-US" sz="1600" dirty="0">
                <a:solidFill>
                  <a:srgbClr val="333333"/>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working on a process to get comment collection on the spreadsheet from other IEEE 802 members.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22feb22.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all – send .18 chair any nominations for chair or vice-chair for 802.18 for next 2 years.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b="0" dirty="0">
                <a:solidFill>
                  <a:srgbClr val="00B0F0"/>
                </a:solidFill>
                <a:latin typeface="Times New Roman" panose="02020603050405020304" pitchFamily="18" charset="0"/>
                <a:ea typeface="SimSun" panose="02010600030101010101" pitchFamily="2" charset="-122"/>
              </a:rPr>
              <a:t>all/anyone – nominations/self nominations for .18 march chair/vice chairs elections to .18 chair by 02mar22</a:t>
            </a:r>
          </a:p>
          <a:p>
            <a:pPr marL="285750" indent="-285750">
              <a:buClr>
                <a:srgbClr val="00B0F0"/>
              </a:buClr>
              <a:buFont typeface="Wingdings" panose="05000000000000000000" pitchFamily="2" charset="2"/>
              <a:buChar char="q"/>
            </a:pPr>
            <a:r>
              <a:rPr lang="en-US" sz="1600" b="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10feb22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5156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How will May work, </a:t>
            </a:r>
            <a:r>
              <a:rPr lang="en-US" sz="1800" b="0" dirty="0" err="1">
                <a:solidFill>
                  <a:schemeClr val="tx1"/>
                </a:solidFill>
                <a:ea typeface="Calibri" panose="020F0502020204030204" pitchFamily="34" charset="0"/>
              </a:rPr>
              <a:t>wrt</a:t>
            </a:r>
            <a:r>
              <a:rPr lang="en-US" sz="1800" b="0" dirty="0">
                <a:solidFill>
                  <a:schemeClr val="tx1"/>
                </a:solidFill>
                <a:ea typeface="Calibri" panose="020F0502020204030204" pitchFamily="34" charset="0"/>
              </a:rPr>
              <a:t> – mixed-mode?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Tools are still being reviewed and working with hotel on what the have, equipment, rooms, back haul, time frames, etc.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The larger meetings have more work to do and looking at a more centralized video and audio, the smaller meetings may lean toward the </a:t>
            </a:r>
            <a:r>
              <a:rPr lang="en-US" sz="1800" b="0" dirty="0" err="1">
                <a:solidFill>
                  <a:schemeClr val="tx1"/>
                </a:solidFill>
                <a:ea typeface="Calibri" panose="020F0502020204030204" pitchFamily="34" charset="0"/>
              </a:rPr>
              <a:t>webex</a:t>
            </a:r>
            <a:r>
              <a:rPr lang="en-US" sz="1800" b="0" dirty="0">
                <a:solidFill>
                  <a:schemeClr val="tx1"/>
                </a:solidFill>
                <a:ea typeface="Calibri" panose="020F0502020204030204" pitchFamily="34" charset="0"/>
              </a:rPr>
              <a:t>.  Will learn more at the 02mar22 WCSC call. </a:t>
            </a:r>
          </a:p>
          <a:p>
            <a:pPr marL="400050" lvl="1">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Budget has to be part of the solution </a:t>
            </a:r>
          </a:p>
          <a:p>
            <a:pPr marL="400050" lvl="1">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This will be a learning experien</a:t>
            </a:r>
            <a:r>
              <a:rPr lang="en-US" sz="1800" dirty="0">
                <a:solidFill>
                  <a:schemeClr val="tx1"/>
                </a:solidFill>
                <a:ea typeface="Calibri" panose="020F0502020204030204" pitchFamily="34" charset="0"/>
              </a:rPr>
              <a:t>ce, hopefully not too painful, we need to start learning sometime, now is good time to start. </a:t>
            </a:r>
            <a:endParaRPr lang="en-US" sz="1800" b="0" dirty="0">
              <a:solidFill>
                <a:schemeClr val="bg1">
                  <a:lumMod val="65000"/>
                </a:schemeClr>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For BRAN, they have been mixed-mode all along and use </a:t>
            </a:r>
            <a:r>
              <a:rPr lang="en-US" sz="1800" b="0" dirty="0" err="1">
                <a:solidFill>
                  <a:schemeClr val="tx1"/>
                </a:solidFill>
                <a:ea typeface="Calibri" panose="020F0502020204030204" pitchFamily="34" charset="0"/>
              </a:rPr>
              <a:t>goto</a:t>
            </a:r>
            <a:r>
              <a:rPr lang="en-US" sz="1800" b="0" dirty="0">
                <a:solidFill>
                  <a:schemeClr val="tx1"/>
                </a:solidFill>
                <a:ea typeface="Calibri" panose="020F0502020204030204" pitchFamily="34" charset="0"/>
              </a:rPr>
              <a:t>-meeting.  They may have a piece or two t</a:t>
            </a:r>
            <a:r>
              <a:rPr lang="en-US" sz="1800" dirty="0">
                <a:solidFill>
                  <a:schemeClr val="tx1"/>
                </a:solidFill>
                <a:ea typeface="Calibri" panose="020F0502020204030204" pitchFamily="34" charset="0"/>
              </a:rPr>
              <a:t>o look at. </a:t>
            </a:r>
          </a:p>
          <a:p>
            <a:pPr marL="400050" lvl="1">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10feb22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6; Aspirant members: 5</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a:buFont typeface="Arial" panose="020B0604020202020204" pitchFamily="34" charset="0"/>
              <a:buChar char="•"/>
              <a:defRPr/>
            </a:pPr>
            <a:r>
              <a:rPr lang="en-US" sz="2000" dirty="0"/>
              <a:t>IEEE 802.18,  RR-TAG website:  </a:t>
            </a:r>
            <a:r>
              <a:rPr lang="en-US" sz="2000" b="0" dirty="0">
                <a:hlinkClick r:id="rId5"/>
              </a:rPr>
              <a:t>https://www.ieee802.org/18/</a:t>
            </a:r>
            <a:r>
              <a:rPr lang="en-US" sz="2000" b="0" dirty="0"/>
              <a:t> </a:t>
            </a: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6"/>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7"/>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8"/>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9"/>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10"/>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1"/>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10feb22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38891406"/>
              </p:ext>
            </p:extLst>
          </p:nvPr>
        </p:nvGraphicFramePr>
        <p:xfrm>
          <a:off x="8029575" y="5072614"/>
          <a:ext cx="2390775" cy="498475"/>
        </p:xfrm>
        <a:graphic>
          <a:graphicData uri="http://schemas.openxmlformats.org/presentationml/2006/ole">
            <mc:AlternateContent xmlns:mc="http://schemas.openxmlformats.org/markup-compatibility/2006">
              <mc:Choice xmlns:v="urn:schemas-microsoft-com:vml" Requires="v">
                <p:oleObj spid="_x0000_s3464" name="Packager Shell Object" showAsIcon="1" r:id="rId12" imgW="2391120" imgH="534600" progId="Package">
                  <p:embed/>
                </p:oleObj>
              </mc:Choice>
              <mc:Fallback>
                <p:oleObj name="Packager Shell Object" showAsIcon="1" r:id="rId12"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3"/>
                      <a:stretch>
                        <a:fillRect/>
                      </a:stretch>
                    </p:blipFill>
                    <p:spPr>
                      <a:xfrm>
                        <a:off x="8029575" y="5072614"/>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465" name="Acrobat Document" showAsIcon="1" r:id="rId14" imgW="914400" imgH="771822" progId="AcroExch.Document.DC">
                  <p:embed/>
                </p:oleObj>
              </mc:Choice>
              <mc:Fallback>
                <p:oleObj name="Acrobat Document" showAsIcon="1" r:id="rId14"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5"/>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_20_ and voters on-line: _17_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17feb22 –</a:t>
            </a:r>
            <a:r>
              <a:rPr lang="en-US" sz="1800" i="1" u="sng" dirty="0"/>
              <a:t>15:00–&lt;15:55</a:t>
            </a:r>
            <a:r>
              <a:rPr lang="en-US" sz="1800" dirty="0"/>
              <a:t> et</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https://mentor.ieee.org/802.18/dcn/16/18-16-0038-20-0000-teleconference-call-in-info.pptx</a:t>
            </a:r>
            <a:r>
              <a:rPr lang="en-US" sz="1600" dirty="0"/>
              <a:t>  </a:t>
            </a:r>
          </a:p>
          <a:p>
            <a:pPr lvl="1">
              <a:spcBef>
                <a:spcPts val="0"/>
              </a:spcBef>
              <a:buFont typeface="Arial" panose="020B0604020202020204" pitchFamily="34" charset="0"/>
              <a:buChar char="•"/>
            </a:pPr>
            <a:r>
              <a:rPr lang="en-US" altLang="en-US" sz="1600" dirty="0"/>
              <a:t>Also, see back up slides in this agenda. 							</a:t>
            </a:r>
            <a:endParaRPr lang="en-US" altLang="en-US" b="1" dirty="0"/>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3"/>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a:t>
            </a:r>
            <a:endParaRPr lang="en-US" sz="1800" dirty="0">
              <a:effectLst/>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15:55et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Plenary will be electronic 4-18March 2022 </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Wireless Interim will be 8-13May 2022, venue direction is mixed-mode.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10feb22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10feb22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10feb22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3133"/>
            <a:ext cx="9673087" cy="4113213"/>
          </a:xfrm>
        </p:spPr>
        <p:txBody>
          <a:bodyPr/>
          <a:lstStyle/>
          <a:p>
            <a:pPr>
              <a:spcBef>
                <a:spcPts val="100"/>
              </a:spcBef>
            </a:pPr>
            <a:r>
              <a:rPr lang="en-US" sz="1600" dirty="0"/>
              <a:t>3.4.1 Chair</a:t>
            </a:r>
          </a:p>
          <a:p>
            <a:pPr>
              <a:spcBef>
                <a:spcPts val="100"/>
              </a:spcBef>
            </a:pPr>
            <a:r>
              <a:rPr lang="en-US" sz="1600" b="0" dirty="0"/>
              <a:t>The responsibilities of the Chair or his or her designee shall include</a:t>
            </a:r>
          </a:p>
          <a:p>
            <a:pPr>
              <a:spcBef>
                <a:spcPts val="100"/>
              </a:spcBef>
            </a:pPr>
            <a:r>
              <a:rPr lang="en-US" sz="1600" b="0" dirty="0"/>
              <a:t>a) Leading the activity according to all of the relevant Policies and Procedures.</a:t>
            </a:r>
          </a:p>
          <a:p>
            <a:pPr>
              <a:spcBef>
                <a:spcPts val="100"/>
              </a:spcBef>
            </a:pPr>
            <a:r>
              <a:rPr lang="en-US" sz="1600" b="0" dirty="0"/>
              <a:t>b) Being objective.</a:t>
            </a:r>
          </a:p>
          <a:p>
            <a:pPr>
              <a:spcBef>
                <a:spcPts val="100"/>
              </a:spcBef>
            </a:pPr>
            <a:r>
              <a:rPr lang="en-US" sz="1600" b="0" dirty="0"/>
              <a:t>c) Entertaining motions, but not making motions.</a:t>
            </a:r>
          </a:p>
          <a:p>
            <a:pPr>
              <a:spcBef>
                <a:spcPts val="100"/>
              </a:spcBef>
            </a:pPr>
            <a:r>
              <a:rPr lang="en-US" sz="1600" b="0" dirty="0"/>
              <a:t>d) Not biasing discussions.</a:t>
            </a:r>
          </a:p>
          <a:p>
            <a:pPr>
              <a:spcBef>
                <a:spcPts val="100"/>
              </a:spcBef>
            </a:pPr>
            <a:r>
              <a:rPr lang="en-US" sz="1600" b="0" dirty="0"/>
              <a:t>e) Delegating necessary functions.</a:t>
            </a:r>
          </a:p>
          <a:p>
            <a:pPr>
              <a:spcBef>
                <a:spcPts val="100"/>
              </a:spcBef>
            </a:pPr>
            <a:r>
              <a:rPr lang="en-US" sz="1600" b="0" dirty="0"/>
              <a:t>f) Ensuring that all parties have the opportunity to express their views.</a:t>
            </a:r>
          </a:p>
          <a:p>
            <a:pPr>
              <a:spcBef>
                <a:spcPts val="100"/>
              </a:spcBef>
            </a:pPr>
            <a:r>
              <a:rPr lang="en-US" sz="1600" b="0" dirty="0"/>
              <a:t>g) Setting goals and deadlines and adhere to them.</a:t>
            </a:r>
          </a:p>
          <a:p>
            <a:pPr>
              <a:spcBef>
                <a:spcPts val="100"/>
              </a:spcBef>
            </a:pPr>
            <a:r>
              <a:rPr lang="en-US" sz="1600" b="0" dirty="0"/>
              <a:t>h) Being knowledgeable in IEEE standards processes and parliamentary procedures and</a:t>
            </a:r>
          </a:p>
          <a:p>
            <a:pPr>
              <a:spcBef>
                <a:spcPts val="100"/>
              </a:spcBef>
            </a:pPr>
            <a:r>
              <a:rPr lang="en-US" sz="1600" b="0" dirty="0"/>
              <a:t>ensuring that the processes and procedures are followed.</a:t>
            </a:r>
          </a:p>
          <a:p>
            <a:pPr>
              <a:spcBef>
                <a:spcPts val="100"/>
              </a:spcBef>
            </a:pPr>
            <a:r>
              <a:rPr lang="en-US" sz="1600" b="0" dirty="0" err="1"/>
              <a:t>i</a:t>
            </a:r>
            <a:r>
              <a:rPr lang="en-US" sz="1600" b="0" dirty="0"/>
              <a:t>) Seeking consensus as a means of resolving issues.</a:t>
            </a:r>
          </a:p>
          <a:p>
            <a:pPr>
              <a:spcBef>
                <a:spcPts val="100"/>
              </a:spcBef>
            </a:pPr>
            <a:r>
              <a:rPr lang="en-US" sz="1600" b="0" dirty="0"/>
              <a:t>j) Prioritizing work to best serve the group and its goals.</a:t>
            </a:r>
          </a:p>
          <a:p>
            <a:pPr>
              <a:spcBef>
                <a:spcPts val="10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a:t>
            </a:r>
          </a:p>
          <a:p>
            <a:pPr>
              <a:spcBef>
                <a:spcPts val="100"/>
              </a:spcBef>
            </a:pPr>
            <a:r>
              <a:rPr lang="en-US" sz="1600" b="0" dirty="0"/>
              <a:t>http://standards.ieee.org/board/pat/index.html) and IEEE-SA Copyright Policy (see </a:t>
            </a:r>
            <a:r>
              <a:rPr lang="en-US" sz="1600" b="0" i="1" dirty="0"/>
              <a:t>IEEE-SA Standards Board Bylaws </a:t>
            </a:r>
            <a:r>
              <a:rPr lang="en-US" sz="1600" b="0" dirty="0"/>
              <a:t>7, http://standards.ieee.org/guides/bylaws/sect6-</a:t>
            </a:r>
          </a:p>
          <a:p>
            <a:pPr>
              <a:spcBef>
                <a:spcPts val="100"/>
              </a:spcBef>
            </a:pPr>
            <a:r>
              <a:rPr lang="en-US" sz="1600" b="0" dirty="0"/>
              <a:t>7.html#7).</a:t>
            </a:r>
          </a:p>
          <a:p>
            <a:pPr>
              <a:spcBef>
                <a:spcPts val="100"/>
              </a:spcBef>
            </a:pPr>
            <a:r>
              <a:rPr lang="en-US" sz="1600" b="0" dirty="0"/>
              <a:t>l) Fulfilling any financial </a:t>
            </a:r>
            <a:r>
              <a:rPr lang="en-US" sz="1600" b="0" dirty="0" err="1"/>
              <a:t>repor</a:t>
            </a:r>
            <a:r>
              <a:rPr lang="en-US" sz="1600" dirty="0"/>
              <a:t> </a:t>
            </a:r>
            <a:r>
              <a:rPr lang="en-US" sz="1600" b="0" dirty="0"/>
              <a:t>ting requirements of the IEEE, in the absence of a Treasurer.</a:t>
            </a:r>
          </a:p>
          <a:p>
            <a:pPr>
              <a:spcBef>
                <a:spcPts val="10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endParaRPr lang="en-US" sz="1400" b="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10feb22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198" y="800895"/>
            <a:ext cx="10419140" cy="4113213"/>
          </a:xfrm>
        </p:spPr>
        <p:txBody>
          <a:bodyPr/>
          <a:lstStyle/>
          <a:p>
            <a:pPr>
              <a:spcBef>
                <a:spcPts val="100"/>
              </a:spcBef>
            </a:pPr>
            <a:r>
              <a:rPr lang="en-US" sz="1600" dirty="0"/>
              <a:t>3.4.1 Chair – cont.</a:t>
            </a:r>
          </a:p>
          <a:p>
            <a:pPr>
              <a:spcBef>
                <a:spcPts val="100"/>
              </a:spcBef>
            </a:pPr>
            <a:r>
              <a:rPr lang="en-US" sz="1600" b="0" dirty="0"/>
              <a:t>n) Being familiar with training materials available through IEEE Standards Development Online.</a:t>
            </a:r>
          </a:p>
          <a:p>
            <a:pPr>
              <a:spcBef>
                <a:spcPts val="100"/>
              </a:spcBef>
            </a:pPr>
            <a:r>
              <a:rPr lang="en-US" sz="1600" b="0" dirty="0"/>
              <a:t>o) Call meetings and issue a notice for each meeting at least 30 calendar days prior to the meeting</a:t>
            </a:r>
          </a:p>
          <a:p>
            <a:pPr>
              <a:spcBef>
                <a:spcPts val="100"/>
              </a:spcBef>
            </a:pPr>
            <a:r>
              <a:rPr lang="en-US" sz="1600" b="0" dirty="0"/>
              <a:t>p) Ensure agendas are published at least 14 calendar days before a meeting</a:t>
            </a:r>
          </a:p>
          <a:p>
            <a:pPr>
              <a:spcBef>
                <a:spcPts val="100"/>
              </a:spcBef>
            </a:pPr>
            <a:r>
              <a:rPr lang="en-US" sz="1600" b="0" dirty="0"/>
              <a:t>q) Ensure important requested documents are issued to members of the Working Group, the Sponsor, and liaison groups.</a:t>
            </a:r>
          </a:p>
          <a:p>
            <a:pPr>
              <a:spcBef>
                <a:spcPts val="100"/>
              </a:spcBef>
            </a:pPr>
            <a:r>
              <a:rPr lang="en-US" sz="1600" b="0" dirty="0"/>
              <a:t>r) Ensure a membership roster is created and maintained</a:t>
            </a:r>
          </a:p>
          <a:p>
            <a:pPr>
              <a:spcBef>
                <a:spcPts val="100"/>
              </a:spcBef>
            </a:pPr>
            <a:r>
              <a:rPr lang="en-US" sz="1600" b="0" dirty="0"/>
              <a:t>s) Ensure participant attendance is recorded at each meeting</a:t>
            </a:r>
          </a:p>
          <a:p>
            <a:pPr>
              <a:spcBef>
                <a:spcPts val="100"/>
              </a:spcBef>
            </a:pPr>
            <a:r>
              <a:rPr lang="en-US" sz="16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1600" b="0" dirty="0"/>
              <a:t>u) Maintain liaison with other organizations at the direction of the Sponsor or at the discretion of the Working Group Chair with the approval of the Sponsor</a:t>
            </a:r>
          </a:p>
          <a:p>
            <a:pPr>
              <a:spcBef>
                <a:spcPts val="100"/>
              </a:spcBef>
            </a:pPr>
            <a:r>
              <a:rPr lang="en-US" sz="1600" b="0" dirty="0"/>
              <a:t>v) Ensure that any financial operations of the Working Group comply with the requirements of the IEEE 802 LMSC Operations Manual</a:t>
            </a:r>
          </a:p>
          <a:p>
            <a:pPr>
              <a:spcBef>
                <a:spcPts val="100"/>
              </a:spcBef>
            </a:pPr>
            <a:r>
              <a:rPr lang="en-US" sz="1600" b="0" dirty="0"/>
              <a:t>w) Assign/unassign subtasks and task leaders (e.g., secretary, subgroup chair, etc.)</a:t>
            </a:r>
          </a:p>
          <a:p>
            <a:pPr>
              <a:spcBef>
                <a:spcPts val="100"/>
              </a:spcBef>
            </a:pPr>
            <a:r>
              <a:rPr lang="en-US" sz="1600" b="0" dirty="0"/>
              <a:t>x) Determine if the Working Group is dominated by an organization and, if so, treat that organizations’ vote as one (with the approval of the Sponsor)</a:t>
            </a:r>
          </a:p>
          <a:p>
            <a:pPr>
              <a:spcBef>
                <a:spcPts val="100"/>
              </a:spcBef>
            </a:pPr>
            <a:r>
              <a:rPr lang="en-US" sz="1600" b="0" dirty="0"/>
              <a:t>y) Manage balloting of projects</a:t>
            </a:r>
          </a:p>
          <a:p>
            <a:pPr>
              <a:spcBef>
                <a:spcPts val="100"/>
              </a:spcBef>
            </a:pPr>
            <a:r>
              <a:rPr lang="en-US" sz="1600" b="0" dirty="0"/>
              <a:t>z) Decide which matters are procedural and which matters are technical</a:t>
            </a:r>
          </a:p>
          <a:p>
            <a:pPr>
              <a:spcBef>
                <a:spcPts val="100"/>
              </a:spcBef>
            </a:pPr>
            <a:r>
              <a:rPr lang="en-US" sz="1600" b="0" dirty="0"/>
              <a:t>aa) Decide procedural matters or defer them to a vote by the Working Group</a:t>
            </a:r>
          </a:p>
          <a:p>
            <a:pPr>
              <a:spcBef>
                <a:spcPts val="100"/>
              </a:spcBef>
            </a:pPr>
            <a:r>
              <a:rPr lang="en-US" sz="1600" b="0" dirty="0"/>
              <a:t>bb) Place issues to a vote by Working Group members</a:t>
            </a:r>
          </a:p>
          <a:p>
            <a:pPr>
              <a:spcBef>
                <a:spcPts val="100"/>
              </a:spcBef>
            </a:pPr>
            <a:r>
              <a:rPr lang="en-US" sz="1600" b="0" dirty="0"/>
              <a:t>cc) Preside over Working Group meetings and activities of the Working Group according to all of the relevant policies and procedures</a:t>
            </a:r>
            <a:endParaRPr lang="en-US" sz="1000" dirty="0"/>
          </a:p>
        </p:txBody>
      </p:sp>
      <p:sp>
        <p:nvSpPr>
          <p:cNvPr id="4" name="Date Placeholder 3"/>
          <p:cNvSpPr>
            <a:spLocks noGrp="1"/>
          </p:cNvSpPr>
          <p:nvPr>
            <p:ph type="dt" sz="half" idx="4294967295"/>
          </p:nvPr>
        </p:nvSpPr>
        <p:spPr>
          <a:xfrm>
            <a:off x="970644" y="301626"/>
            <a:ext cx="2204440" cy="276225"/>
          </a:xfrm>
          <a:prstGeom prst="rect">
            <a:avLst/>
          </a:prstGeom>
        </p:spPr>
        <p:txBody>
          <a:bodyPr/>
          <a:lstStyle/>
          <a:p>
            <a:pPr>
              <a:defRPr/>
            </a:pPr>
            <a:r>
              <a:rPr lang="en-US"/>
              <a:t>10feb22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 – cont.</a:t>
            </a:r>
            <a:endParaRPr lang="en-US" altLang="en-US" sz="2400" dirty="0"/>
          </a:p>
        </p:txBody>
      </p:sp>
    </p:spTree>
    <p:extLst>
      <p:ext uri="{BB962C8B-B14F-4D97-AF65-F5344CB8AC3E}">
        <p14:creationId xmlns:p14="http://schemas.microsoft.com/office/powerpoint/2010/main" val="2334998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56385"/>
            <a:ext cx="10896600"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The responsibilities of the Vice Chair(s) shall include:</a:t>
            </a:r>
          </a:p>
          <a:p>
            <a:pPr lvl="1">
              <a:spcBef>
                <a:spcPts val="0"/>
              </a:spcBef>
            </a:pPr>
            <a:r>
              <a:rPr lang="en-US" sz="1200" dirty="0"/>
              <a:t>a) </a:t>
            </a:r>
            <a:r>
              <a:rPr lang="en-US" sz="1400" b="1" u="sng" dirty="0"/>
              <a:t>Carrying out the Chair's duties if the Chair is temporarily unable to do so</a:t>
            </a:r>
            <a:r>
              <a:rPr lang="en-US" sz="1400" dirty="0"/>
              <a:t> or chooses to recuse himself or herself (i.e., to give a technical opinion) or chooses to delegate specific duties.</a:t>
            </a:r>
          </a:p>
          <a:p>
            <a:pPr lvl="1">
              <a:spcBef>
                <a:spcPts val="0"/>
              </a:spcBef>
            </a:pPr>
            <a:r>
              <a:rPr lang="en-US" sz="1400" dirty="0"/>
              <a:t>b) Being knowledgeable in IEEE standards processes and parliamentary procedures and assisting the Chair in ensuring that the processes and procedures are followed.</a:t>
            </a:r>
          </a:p>
          <a:p>
            <a:pPr lvl="1">
              <a:spcBef>
                <a:spcPts val="0"/>
              </a:spcBef>
            </a:pPr>
            <a:r>
              <a:rPr lang="en-US" sz="14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900" dirty="0"/>
          </a:p>
          <a:p>
            <a:pPr>
              <a:spcBef>
                <a:spcPts val="0"/>
              </a:spcBef>
              <a:spcAft>
                <a:spcPts val="300"/>
              </a:spcAft>
              <a:buFont typeface="Arial" panose="020B0604020202020204" pitchFamily="34" charset="0"/>
              <a:buChar char="•"/>
            </a:pPr>
            <a:r>
              <a:rPr lang="en-US" sz="1600" dirty="0"/>
              <a:t>Needs to be a member of the IEEE SA.</a:t>
            </a:r>
          </a:p>
          <a:p>
            <a:pPr>
              <a:spcBef>
                <a:spcPts val="0"/>
              </a:spcBef>
              <a:spcAft>
                <a:spcPts val="300"/>
              </a:spcAft>
              <a:buFont typeface="Arial" panose="020B0604020202020204" pitchFamily="34" charset="0"/>
              <a:buChar char="•"/>
            </a:pPr>
            <a:r>
              <a:rPr lang="en-US" sz="1600" dirty="0"/>
              <a:t>Declaration of term commitment and affiliation letters to the EC.</a:t>
            </a:r>
          </a:p>
          <a:p>
            <a:pPr>
              <a:spcBef>
                <a:spcPts val="0"/>
              </a:spcBef>
              <a:spcAft>
                <a:spcPts val="300"/>
              </a:spcAft>
              <a:buFont typeface="Arial" panose="020B0604020202020204" pitchFamily="34" charset="0"/>
              <a:buChar char="•"/>
            </a:pPr>
            <a:r>
              <a:rPr lang="en-US" sz="16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600" dirty="0"/>
              <a:t>Should consider to attend </a:t>
            </a:r>
            <a:r>
              <a:rPr lang="en-US" sz="1600" dirty="0" err="1"/>
              <a:t>sunday</a:t>
            </a:r>
            <a:r>
              <a:rPr lang="en-US" sz="1600" dirty="0"/>
              <a:t> wireless chair meeting and rules,  EC open and EC close meetings during a plenary. </a:t>
            </a:r>
          </a:p>
          <a:p>
            <a:pPr>
              <a:spcBef>
                <a:spcPts val="0"/>
              </a:spcBef>
              <a:spcAft>
                <a:spcPts val="300"/>
              </a:spcAft>
              <a:buFont typeface="Arial" panose="020B0604020202020204" pitchFamily="34" charset="0"/>
              <a:buChar char="•"/>
            </a:pPr>
            <a:r>
              <a:rPr lang="en-US" sz="16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6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600" dirty="0"/>
              <a:t>Learn how and be able to update the website and attendance / approved voters process.</a:t>
            </a:r>
          </a:p>
          <a:p>
            <a:pPr>
              <a:spcBef>
                <a:spcPts val="0"/>
              </a:spcBef>
              <a:spcAft>
                <a:spcPts val="300"/>
              </a:spcAft>
              <a:buFont typeface="Arial" panose="020B0604020202020204" pitchFamily="34" charset="0"/>
              <a:buChar char="•"/>
            </a:pPr>
            <a:r>
              <a:rPr lang="en-US" sz="1600" dirty="0"/>
              <a:t>Support the Chair and secretary in general</a:t>
            </a:r>
          </a:p>
          <a:p>
            <a:pPr lvl="1">
              <a:spcBef>
                <a:spcPts val="0"/>
              </a:spcBef>
              <a:spcAft>
                <a:spcPts val="300"/>
              </a:spcAft>
              <a:buFont typeface="Arial" panose="020B0604020202020204" pitchFamily="34" charset="0"/>
              <a:buChar char="•"/>
            </a:pPr>
            <a:r>
              <a:rPr lang="en-US" sz="1600" dirty="0"/>
              <a:t>Including feedback to the chair and secretary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b="1" dirty="0"/>
              <a:t>Though busier if some research is needed for a topic, help on comments, etc.  </a:t>
            </a:r>
            <a:endParaRPr lang="en-US" sz="1400" dirty="0"/>
          </a:p>
          <a:p>
            <a:pPr marL="1200150" lvl="2" indent="-285750">
              <a:spcBef>
                <a:spcPts val="0"/>
              </a:spcBef>
              <a:spcAft>
                <a:spcPts val="300"/>
              </a:spcAft>
              <a:buFont typeface="Arial" panose="020B0604020202020204" pitchFamily="34" charset="0"/>
              <a:buChar char="•"/>
            </a:pPr>
            <a:r>
              <a:rPr lang="en-US" sz="1400" b="1" dirty="0"/>
              <a:t>Maybe once a month or so.  It will vary.  </a:t>
            </a:r>
            <a:endParaRPr lang="en-US" sz="1400" dirty="0"/>
          </a:p>
          <a:p>
            <a:pPr marL="800100" lvl="1" indent="-342900">
              <a:spcBef>
                <a:spcPts val="0"/>
              </a:spcBef>
              <a:spcAft>
                <a:spcPts val="300"/>
              </a:spcAft>
              <a:buFont typeface="Arial" panose="020B0604020202020204" pitchFamily="34" charset="0"/>
              <a:buChar char="•"/>
            </a:pPr>
            <a:r>
              <a:rPr lang="en-US" sz="14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b="1" dirty="0"/>
              <a:t>Would look at a periodic touch point with the chair depending on activity. </a:t>
            </a:r>
            <a:endParaRPr lang="en-US" sz="140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10feb22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006"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914400" y="990600"/>
            <a:ext cx="10475384" cy="4821848"/>
          </a:xfrm>
        </p:spPr>
        <p:txBody>
          <a:bodyPr/>
          <a:lstStyle/>
          <a:p>
            <a:pPr>
              <a:buFont typeface="Arial" panose="020B0604020202020204" pitchFamily="34" charset="0"/>
              <a:buChar char="•"/>
            </a:pPr>
            <a:r>
              <a:rPr lang="en-US" sz="1800" dirty="0"/>
              <a:t>3.4.3 Secretary</a:t>
            </a:r>
          </a:p>
          <a:p>
            <a:pPr marL="0" indent="0">
              <a:spcBef>
                <a:spcPts val="0"/>
              </a:spcBef>
            </a:pPr>
            <a:r>
              <a:rPr lang="en-US" sz="1800" dirty="0"/>
              <a:t>	</a:t>
            </a:r>
            <a:r>
              <a:rPr lang="en-US" sz="1600" dirty="0"/>
              <a:t>The responsibilities of the Secretary include:</a:t>
            </a:r>
          </a:p>
          <a:p>
            <a:pPr lvl="1">
              <a:spcBef>
                <a:spcPts val="0"/>
              </a:spcBef>
            </a:pPr>
            <a:r>
              <a:rPr lang="en-US" sz="1400" dirty="0"/>
              <a:t>a) Scheduling meetings in coordination with the Chair and distributing meeting notices.</a:t>
            </a:r>
          </a:p>
          <a:p>
            <a:pPr lvl="1">
              <a:spcBef>
                <a:spcPts val="0"/>
              </a:spcBef>
            </a:pPr>
            <a:r>
              <a:rPr lang="en-US" sz="1400" dirty="0"/>
              <a:t>b) Distributing meeting agenda (as per 6.0). Notification of the potential for action shall be included on any distributed agendas for meetings.</a:t>
            </a:r>
          </a:p>
          <a:p>
            <a:pPr lvl="1">
              <a:spcBef>
                <a:spcPts val="0"/>
              </a:spcBef>
            </a:pPr>
            <a:r>
              <a:rPr lang="en-US" sz="140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400" dirty="0"/>
              <a:t>d) Creating and maintaining the Working Group membership roster and submitting it to the IEEE Standards Association annually.</a:t>
            </a:r>
          </a:p>
          <a:p>
            <a:pPr lvl="1">
              <a:spcBef>
                <a:spcPts val="0"/>
              </a:spcBef>
            </a:pPr>
            <a:r>
              <a:rPr lang="en-US" sz="1400" dirty="0"/>
              <a:t>e) Being responsible for the management and distribution of Working Group documentation.</a:t>
            </a:r>
          </a:p>
          <a:p>
            <a:pPr lvl="1">
              <a:spcBef>
                <a:spcPts val="0"/>
              </a:spcBef>
            </a:pPr>
            <a:r>
              <a:rPr lang="en-US" sz="1400" dirty="0"/>
              <a:t>f) Maintaining lists of unresolved issues, action items, and assignments.</a:t>
            </a:r>
          </a:p>
          <a:p>
            <a:pPr lvl="1">
              <a:spcBef>
                <a:spcPts val="0"/>
              </a:spcBef>
            </a:pPr>
            <a:r>
              <a:rPr lang="en-US" sz="1400" dirty="0"/>
              <a:t>g) Recording attendance of all attendees.</a:t>
            </a:r>
          </a:p>
          <a:p>
            <a:pPr lvl="1">
              <a:spcBef>
                <a:spcPts val="0"/>
              </a:spcBef>
            </a:pPr>
            <a:r>
              <a:rPr lang="en-US" sz="1400" dirty="0"/>
              <a:t>h) Maintaining a current list of the names of the voting members and distributing it to the members upon request.</a:t>
            </a:r>
          </a:p>
          <a:p>
            <a:pPr lvl="1">
              <a:spcBef>
                <a:spcPts val="0"/>
              </a:spcBef>
            </a:pPr>
            <a:r>
              <a:rPr lang="en-US" sz="1400" dirty="0" err="1"/>
              <a:t>i</a:t>
            </a:r>
            <a:r>
              <a:rPr lang="en-US" sz="1400" dirty="0"/>
              <a:t>) Forwarding all changes to the roster of voting members to the Chair.</a:t>
            </a:r>
          </a:p>
          <a:p>
            <a:pPr lvl="1">
              <a:spcBef>
                <a:spcPts val="0"/>
              </a:spcBef>
            </a:pPr>
            <a:r>
              <a:rPr lang="en-US" sz="1400" dirty="0"/>
              <a:t>j) Being familiar with training materials available through IEEE Standards Development Online. </a:t>
            </a:r>
          </a:p>
          <a:p>
            <a:pPr>
              <a:spcAft>
                <a:spcPts val="300"/>
              </a:spcAft>
              <a:buFont typeface="Arial" panose="020B0604020202020204" pitchFamily="34" charset="0"/>
              <a:buChar char="•"/>
            </a:pPr>
            <a:r>
              <a:rPr lang="en-US" sz="1600" dirty="0"/>
              <a:t>Expected to be in attendance at all face to face meetings and most all the teleconferences. </a:t>
            </a:r>
          </a:p>
          <a:p>
            <a:pPr>
              <a:spcBef>
                <a:spcPts val="0"/>
              </a:spcBef>
              <a:spcAft>
                <a:spcPts val="300"/>
              </a:spcAft>
              <a:buFont typeface="Arial" panose="020B0604020202020204" pitchFamily="34" charset="0"/>
              <a:buChar char="•"/>
            </a:pPr>
            <a:r>
              <a:rPr lang="en-US" sz="1600" dirty="0"/>
              <a:t>Support the Chair and Vice Char in general</a:t>
            </a:r>
          </a:p>
          <a:p>
            <a:pPr lvl="1">
              <a:spcBef>
                <a:spcPts val="0"/>
              </a:spcBef>
              <a:spcAft>
                <a:spcPts val="300"/>
              </a:spcAft>
              <a:buFont typeface="Arial" panose="020B0604020202020204" pitchFamily="34" charset="0"/>
              <a:buChar char="•"/>
            </a:pPr>
            <a:r>
              <a:rPr lang="en-US" sz="1600" dirty="0"/>
              <a:t>Including feedback to the chair and vice chair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600" dirty="0"/>
              <a:t>Though busier if after a meeting to do minutes.  </a:t>
            </a:r>
          </a:p>
          <a:p>
            <a:pPr marL="800100" lvl="1" indent="-342900">
              <a:spcBef>
                <a:spcPts val="0"/>
              </a:spcBef>
              <a:spcAft>
                <a:spcPts val="300"/>
              </a:spcAft>
              <a:buFont typeface="Arial" panose="020B0604020202020204" pitchFamily="34" charset="0"/>
              <a:buChar char="•"/>
            </a:pPr>
            <a:r>
              <a:rPr lang="en-US" sz="16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600" dirty="0"/>
              <a:t>Would look at a periodic touch point with the chair depending on activity. </a:t>
            </a: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p:txBody>
          <a:bodyPr/>
          <a:lstStyle/>
          <a:p>
            <a:r>
              <a:rPr lang="en-US"/>
              <a:t>10feb22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445697"/>
          </a:xfrm>
        </p:spPr>
        <p:txBody>
          <a:bodyPr/>
          <a:lstStyle/>
          <a:p>
            <a:r>
              <a:rPr lang="en-US" sz="2400" dirty="0"/>
              <a:t>Responsibilities of Working Group Officers</a:t>
            </a:r>
          </a:p>
        </p:txBody>
      </p:sp>
      <p:sp>
        <p:nvSpPr>
          <p:cNvPr id="3" name="Content Placeholder 2"/>
          <p:cNvSpPr>
            <a:spLocks noGrp="1"/>
          </p:cNvSpPr>
          <p:nvPr>
            <p:ph idx="1"/>
          </p:nvPr>
        </p:nvSpPr>
        <p:spPr>
          <a:xfrm>
            <a:off x="862876" y="838200"/>
            <a:ext cx="10475384" cy="4113213"/>
          </a:xfrm>
        </p:spPr>
        <p:txBody>
          <a:bodyPr/>
          <a:lstStyle/>
          <a:p>
            <a:r>
              <a:rPr lang="en-US" sz="1600" dirty="0"/>
              <a:t>3.0 Officers</a:t>
            </a:r>
          </a:p>
          <a:p>
            <a:r>
              <a:rPr lang="en-US" sz="16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600" b="0" dirty="0"/>
              <a:t>The Chair and Vice Chair(s) shall each be IEEE members of any grade, except Student grade, or IEEE Society affiliates, and also be members of IEEE-SA.</a:t>
            </a:r>
          </a:p>
          <a:p>
            <a:r>
              <a:rPr lang="en-US" sz="1600" dirty="0"/>
              <a:t>3.4 Responsibilities of Working Group Officers</a:t>
            </a:r>
          </a:p>
          <a:p>
            <a:r>
              <a:rPr lang="en-US" sz="1600" b="0" dirty="0"/>
              <a:t>When carrying out the duties of an officer described in IEEE’s policies and procedures, officers of the Working Group:</a:t>
            </a:r>
          </a:p>
          <a:p>
            <a:r>
              <a:rPr lang="en-US" sz="1600" b="0" dirty="0"/>
              <a:t>a) shall not act:</a:t>
            </a:r>
          </a:p>
          <a:p>
            <a:r>
              <a:rPr lang="en-US" sz="1600" b="0" dirty="0"/>
              <a:t>1) in bad faith;</a:t>
            </a:r>
          </a:p>
          <a:p>
            <a:r>
              <a:rPr lang="en-US" sz="1600" b="0" dirty="0"/>
              <a:t>2) to the detriment of IEEE-SA;</a:t>
            </a:r>
          </a:p>
          <a:p>
            <a:r>
              <a:rPr lang="en-US" sz="1600" b="0" dirty="0"/>
              <a:t>3) to further the interest of any party outside IEEE over the interest of IEEE; or</a:t>
            </a:r>
          </a:p>
          <a:p>
            <a:r>
              <a:rPr lang="en-US" sz="1600" b="0" dirty="0"/>
              <a:t>4) in a manner that is inconsistent with the purposes or objectives of IEEE, and;</a:t>
            </a:r>
          </a:p>
          <a:p>
            <a:r>
              <a:rPr lang="en-US" sz="1600" b="0" dirty="0"/>
              <a:t>b) shall use best efforts to ensure that participants of the working group conduct themselves in accordance with applicable policies and procedures including, but not limited to, SASB Bylaws 5.2.1.</a:t>
            </a:r>
          </a:p>
          <a:p>
            <a:r>
              <a:rPr lang="en-US" sz="1600" dirty="0"/>
              <a:t>The officers of the Working Group shall manage the day-to-day operations of the Working Group. The officers are responsible for implementing the decisions of the Working Group and managing the activities that result from those decisions.  </a:t>
            </a:r>
            <a:r>
              <a:rPr lang="en-US" sz="1600" b="0" dirty="0"/>
              <a:t>		</a:t>
            </a:r>
            <a:r>
              <a:rPr lang="en-US" sz="1800" dirty="0">
                <a:solidFill>
                  <a:srgbClr val="002060"/>
                </a:solidFill>
              </a:rPr>
              <a:t>And, it works well when the officers are organized, consistent and predictable. </a:t>
            </a:r>
          </a:p>
          <a:p>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990600" y="315314"/>
            <a:ext cx="2204439" cy="276225"/>
          </a:xfrm>
          <a:prstGeom prst="rect">
            <a:avLst/>
          </a:prstGeom>
        </p:spPr>
        <p:txBody>
          <a:bodyPr/>
          <a:lstStyle/>
          <a:p>
            <a:pPr>
              <a:defRPr/>
            </a:pPr>
            <a:r>
              <a:rPr lang="en-US"/>
              <a:t>10feb22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10feb22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10feb22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3364404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10feb22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p:txBody>
          <a:bodyPr/>
          <a:lstStyle/>
          <a:p>
            <a:r>
              <a:rPr lang="en-US"/>
              <a:t>10feb22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10feb22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10feb22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990600" y="276133"/>
            <a:ext cx="2198688" cy="304800"/>
          </a:xfrm>
          <a:prstGeom prst="rect">
            <a:avLst/>
          </a:prstGeom>
        </p:spPr>
        <p:txBody>
          <a:bodyPr/>
          <a:lstStyle/>
          <a:p>
            <a:pPr>
              <a:defRPr/>
            </a:pPr>
            <a:r>
              <a:rPr lang="en-US"/>
              <a:t>10feb22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_Peter E_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then administration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BRAN update</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6GHz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Hassan Y</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https://mentor.ieee.org/802.18/dcn/22/18-22-0014-00-0000-minutes-03feb22-rrtag-teleconference.docx</a:t>
            </a:r>
            <a:r>
              <a:rPr lang="en-GB" sz="1800" b="0" dirty="0">
                <a:ea typeface="SimSun" panose="02010600030101010101" pitchFamily="2" charset="-122"/>
              </a:rPr>
              <a:t>  </a:t>
            </a:r>
            <a:r>
              <a:rPr lang="en-US" sz="1400" b="0" i="0" dirty="0">
                <a:solidFill>
                  <a:srgbClr val="000000"/>
                </a:solidFill>
                <a:effectLst/>
                <a:latin typeface="Verdana" panose="020B0604030504040204" pitchFamily="34" charset="0"/>
              </a:rPr>
              <a:t>04-Feb-2022 15:24:38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a:t>
            </a:r>
          </a:p>
          <a:p>
            <a:pPr marL="0" indent="0">
              <a:spcBef>
                <a:spcPts val="0"/>
              </a:spcBef>
            </a:pPr>
            <a:r>
              <a:rPr lang="en-US" altLang="en-US" sz="1800" b="0" dirty="0">
                <a:solidFill>
                  <a:schemeClr val="tx1"/>
                </a:solidFill>
              </a:rPr>
              <a:t>	Seconded by:  Stuart K</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10feb22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Plenary</a:t>
            </a:r>
            <a:r>
              <a:rPr lang="en-US" altLang="en-US" sz="1800" b="0" dirty="0">
                <a:solidFill>
                  <a:schemeClr val="tx1"/>
                </a:solidFill>
              </a:rPr>
              <a:t>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r>
              <a:rPr lang="en-US" sz="1800" i="0" dirty="0">
                <a:solidFill>
                  <a:srgbClr val="7030A0"/>
                </a:solidFill>
                <a:effectLst/>
              </a:rPr>
              <a:t>However, contract </a:t>
            </a:r>
            <a:r>
              <a:rPr lang="en-US" sz="1800" dirty="0">
                <a:solidFill>
                  <a:srgbClr val="7030A0"/>
                </a:solidFill>
              </a:rPr>
              <a:t>n</a:t>
            </a:r>
            <a:r>
              <a:rPr lang="en-US" sz="1800"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1085850" lvl="2" indent="-285750">
              <a:spcBef>
                <a:spcPts val="0"/>
              </a:spcBef>
              <a:spcAft>
                <a:spcPts val="0"/>
              </a:spcAft>
              <a:buFont typeface="Arial" panose="020B0604020202020204" pitchFamily="34" charset="0"/>
              <a:buChar char="•"/>
            </a:pPr>
            <a:r>
              <a:rPr lang="en-US" strike="sngStrike" dirty="0">
                <a:solidFill>
                  <a:schemeClr val="bg1">
                    <a:lumMod val="75000"/>
                  </a:schemeClr>
                </a:solidFill>
              </a:rPr>
              <a:t>$400 until Friday, January 28, 2022 (fully refundable. </a:t>
            </a:r>
            <a:r>
              <a:rPr lang="en-US" sz="1800" strike="sngStrike" dirty="0">
                <a:solidFill>
                  <a:schemeClr val="bg1">
                    <a:lumMod val="75000"/>
                  </a:schemeClr>
                </a:solidFill>
                <a:effectLst/>
                <a:latin typeface="Times New Roman" panose="02020603050405020304" pitchFamily="18" charset="0"/>
                <a:ea typeface="Calibri" panose="020F0502020204030204" pitchFamily="34" charset="0"/>
              </a:rPr>
              <a:t>until January 28</a:t>
            </a:r>
            <a:r>
              <a:rPr lang="en-US" sz="1800" strike="sngStrike" baseline="30000" dirty="0">
                <a:solidFill>
                  <a:schemeClr val="bg1">
                    <a:lumMod val="75000"/>
                  </a:schemeClr>
                </a:solidFill>
                <a:effectLst/>
                <a:latin typeface="Times New Roman" panose="02020603050405020304" pitchFamily="18" charset="0"/>
                <a:ea typeface="Calibri" panose="020F0502020204030204" pitchFamily="34" charset="0"/>
              </a:rPr>
              <a:t>th</a:t>
            </a:r>
            <a:r>
              <a:rPr lang="en-US" strike="sngStrike" dirty="0">
                <a:solidFill>
                  <a:schemeClr val="bg1">
                    <a:lumMod val="75000"/>
                  </a:schemeClr>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a:t>
            </a:r>
            <a:r>
              <a:rPr lang="en-US" b="1" dirty="0">
                <a:solidFill>
                  <a:schemeClr val="tx1"/>
                </a:solidFill>
              </a:rPr>
              <a:t>600 until Friday, February 25, 2022 (refundable w/cancellation fee. </a:t>
            </a:r>
            <a:r>
              <a:rPr lang="en-US" sz="1800" b="1" dirty="0">
                <a:solidFill>
                  <a:schemeClr val="tx1"/>
                </a:solidFill>
                <a:effectLst/>
                <a:latin typeface="Times New Roman" panose="02020603050405020304" pitchFamily="18" charset="0"/>
                <a:ea typeface="Calibri" panose="020F0502020204030204" pitchFamily="34" charset="0"/>
              </a:rPr>
              <a:t>January 28th to February 25</a:t>
            </a:r>
            <a:r>
              <a:rPr lang="en-US" sz="1800" b="1" baseline="30000" dirty="0">
                <a:solidFill>
                  <a:schemeClr val="tx1"/>
                </a:solidFill>
                <a:effectLst/>
                <a:latin typeface="Times New Roman" panose="02020603050405020304" pitchFamily="18" charset="0"/>
                <a:ea typeface="Calibri" panose="020F0502020204030204" pitchFamily="34" charset="0"/>
              </a:rPr>
              <a:t>th</a:t>
            </a:r>
            <a:r>
              <a:rPr lang="en-US" sz="1800" b="1" dirty="0">
                <a:solidFill>
                  <a:schemeClr val="tx1"/>
                </a:solidFill>
                <a:effectLst/>
                <a:latin typeface="Times New Roman" panose="02020603050405020304" pitchFamily="18" charset="0"/>
                <a:ea typeface="Calibri" panose="020F0502020204030204" pitchFamily="34" charset="0"/>
              </a:rPr>
              <a:t>)</a:t>
            </a:r>
            <a:r>
              <a:rPr lang="en-US" b="1"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dirty="0"/>
              <a:t>Plenary info: </a:t>
            </a:r>
            <a:r>
              <a:rPr lang="en-US" sz="1800" dirty="0">
                <a:hlinkClick r:id="rId3"/>
              </a:rPr>
              <a:t>http://802world.org/plenary/</a:t>
            </a:r>
            <a:r>
              <a:rPr lang="en-US" sz="1800"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t>Plenary dates to be 04-18 March (Avoids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285750">
              <a:spcBef>
                <a:spcPts val="0"/>
              </a:spcBef>
              <a:spcAft>
                <a:spcPts val="0"/>
              </a:spcAft>
              <a:buFont typeface="Arial" panose="020B0604020202020204" pitchFamily="34" charset="0"/>
              <a:buChar char="•"/>
            </a:pPr>
            <a:endParaRPr lang="en-US" altLang="en-US" sz="2000" b="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rPr>
              <a:t>For the 8-13 </a:t>
            </a:r>
            <a:r>
              <a:rPr lang="en-US" altLang="en-US" sz="2000" dirty="0">
                <a:solidFill>
                  <a:schemeClr val="tx1"/>
                </a:solidFill>
              </a:rPr>
              <a:t>May 2022 Wireless Interim </a:t>
            </a:r>
            <a:r>
              <a:rPr lang="en-US" altLang="en-US" sz="2000" b="0" dirty="0">
                <a:solidFill>
                  <a:schemeClr val="tx1"/>
                </a:solidFill>
              </a:rPr>
              <a:t>in Warsaw, Poland, the WCSC voted (02feb22) to head in the direction of mixed-mode (9-1-0).  More details will be worked on at the 02mar22 WCSC call.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10feb22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64571</TotalTime>
  <Words>9139</Words>
  <Application>Microsoft Office PowerPoint</Application>
  <PresentationFormat>Widescreen</PresentationFormat>
  <Paragraphs>885</Paragraphs>
  <Slides>34</Slides>
  <Notes>16</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3</vt:i4>
      </vt:variant>
      <vt:variant>
        <vt:lpstr>Slide Titles</vt:lpstr>
      </vt:variant>
      <vt:variant>
        <vt:i4>34</vt:i4>
      </vt:variant>
    </vt:vector>
  </HeadingPairs>
  <TitlesOfParts>
    <vt:vector size="50" baseType="lpstr">
      <vt:lpstr>Arial</vt:lpstr>
      <vt:lpstr>Calibri</vt:lpstr>
      <vt:lpstr>Consolas</vt:lpstr>
      <vt:lpstr>Helvetica</vt:lpstr>
      <vt:lpstr>inherit</vt:lpstr>
      <vt:lpstr>Mina</vt:lpstr>
      <vt:lpstr>Monotype Sorts</vt:lpstr>
      <vt:lpstr>open_sanssemibold</vt:lpstr>
      <vt:lpstr>Symbol</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Administrative–elections in March - reminder</vt:lpstr>
      <vt:lpstr>EU items to share</vt:lpstr>
      <vt:lpstr>EU items to share -2</vt:lpstr>
      <vt:lpstr>Other regions (outside EU-Stds and USA), items to share</vt:lpstr>
      <vt:lpstr>ITU-R items to share  -</vt:lpstr>
      <vt:lpstr>General Discussion Items </vt:lpstr>
      <vt:lpstr>General Discussion Items – ongoing fyi - MSGs 6 GHz &amp; FCC</vt:lpstr>
      <vt:lpstr>General Discussion Items – ongoing fyi - IEEE 802 Wireless Stds Table of Frequency Ranges</vt:lpstr>
      <vt:lpstr>Actions Required</vt:lpstr>
      <vt:lpstr>Any Other Business</vt:lpstr>
      <vt:lpstr>Adjourn</vt:lpstr>
      <vt:lpstr>PowerPoint Presentation</vt:lpstr>
      <vt:lpstr>PowerPoint Presentation</vt:lpstr>
      <vt:lpstr>PowerPoint Presentation</vt:lpstr>
      <vt:lpstr>Responsibilities of WG Chair</vt:lpstr>
      <vt:lpstr>Responsibilities of WG Chair – cont.</vt:lpstr>
      <vt:lpstr>Responsibilities of WG Vice Chair</vt:lpstr>
      <vt:lpstr>Responsibilities of WG Secretary</vt:lpstr>
      <vt:lpstr>Responsibilities of Working Group Officers</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4077</cp:revision>
  <cp:lastPrinted>1601-01-01T00:00:00Z</cp:lastPrinted>
  <dcterms:created xsi:type="dcterms:W3CDTF">2016-03-03T14:54:45Z</dcterms:created>
  <dcterms:modified xsi:type="dcterms:W3CDTF">2022-02-11T19:48:36Z</dcterms:modified>
</cp:coreProperties>
</file>