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608" r:id="rId15"/>
    <p:sldId id="796" r:id="rId16"/>
    <p:sldId id="826" r:id="rId17"/>
    <p:sldId id="827" r:id="rId18"/>
    <p:sldId id="650" r:id="rId19"/>
    <p:sldId id="498" r:id="rId20"/>
    <p:sldId id="402" r:id="rId21"/>
    <p:sldId id="403" r:id="rId22"/>
    <p:sldId id="829" r:id="rId23"/>
    <p:sldId id="828" r:id="rId24"/>
    <p:sldId id="835" r:id="rId25"/>
    <p:sldId id="841" r:id="rId26"/>
    <p:sldId id="652" r:id="rId27"/>
    <p:sldId id="549" r:id="rId28"/>
    <p:sldId id="425" r:id="rId29"/>
    <p:sldId id="728" r:id="rId30"/>
    <p:sldId id="655" r:id="rId31"/>
    <p:sldId id="656" r:id="rId32"/>
    <p:sldId id="832" r:id="rId33"/>
    <p:sldId id="833" r:id="rId34"/>
    <p:sldId id="83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6590" autoAdjust="0"/>
  </p:normalViewPr>
  <p:slideViewPr>
    <p:cSldViewPr>
      <p:cViewPr varScale="1">
        <p:scale>
          <a:sx n="106" d="100"/>
          <a:sy n="106" d="100"/>
        </p:scale>
        <p:origin x="726"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10feb22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10feb22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802.18-22/0015r01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c.gc.ca/eic/site/smt-gst.nsf/eng/sf11746.htm" TargetMode="External"/><Relationship Id="rId7" Type="http://schemas.openxmlformats.org/officeDocument/2006/relationships/hyperlink" Target="https://mentor.ieee.org/802.18/dcn/22/18-22-0019-00-0000-uk-ofcom-mobile-strategy-consultation.zip"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3/ofcoms-future-approach-to-mobile-markets" TargetMode="External"/><Relationship Id="rId5" Type="http://schemas.openxmlformats.org/officeDocument/2006/relationships/hyperlink" Target="https://mentor.ieee.org/802.18/dcn/21/18-21-0134-00-0000-uk-ofcom-terahertz-spectrum-paper.docx" TargetMode="External"/><Relationship Id="rId4" Type="http://schemas.openxmlformats.org/officeDocument/2006/relationships/hyperlink" Target="https://mentor.ieee.org/802.18/dcn/22/18-22-0012-00-0000-proposed-revisions-to-the-canadian-table-of-frequency-allocations-2022-edition.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download/16868"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14-00-0000-minutes-03feb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10feb22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45"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solidFill>
                  <a:srgbClr val="00B0F0"/>
                </a:solidFill>
              </a:rPr>
              <a:t>Please send nominations or self nominations to the .18 Chair before </a:t>
            </a:r>
            <a:r>
              <a:rPr lang="en-US" sz="1800" b="1" i="1" u="sng" dirty="0">
                <a:solidFill>
                  <a:srgbClr val="00B0F0"/>
                </a:solidFill>
                <a:effectLst/>
                <a:latin typeface="Times New Roman" panose="02020603050405020304" pitchFamily="18" charset="0"/>
                <a:ea typeface="SimSun" panose="02010600030101010101" pitchFamily="2" charset="-122"/>
              </a:rPr>
              <a:t>Wednesday 02 March 2022 </a:t>
            </a:r>
            <a:r>
              <a:rPr lang="en-US" b="1" i="1" u="sng" dirty="0">
                <a:solidFill>
                  <a:srgbClr val="00B0F0"/>
                </a:solidFill>
              </a:rPr>
              <a:t>- end of day </a:t>
            </a:r>
            <a:r>
              <a:rPr lang="en-US" b="1" i="1" u="sng" dirty="0" err="1">
                <a:solidFill>
                  <a:srgbClr val="00B0F0"/>
                </a:solidFill>
              </a:rPr>
              <a:t>aoe</a:t>
            </a:r>
            <a:r>
              <a:rPr lang="en-US" b="1" i="1" u="sng" dirty="0">
                <a:solidFill>
                  <a:srgbClr val="00B0F0"/>
                </a:solidFill>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(Letters received from Stuart Kerry)</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10feb22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8204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a:t>
            </a:r>
            <a:r>
              <a:rPr lang="en-US" sz="1800" b="1" dirty="0">
                <a:effectLst/>
                <a:ea typeface="SimSun" panose="02010600030101010101" pitchFamily="2" charset="-122"/>
              </a:rPr>
              <a:t>#114, 03-1une22</a:t>
            </a:r>
            <a:r>
              <a:rPr lang="en-US" sz="1800" dirty="0">
                <a:effectLst/>
                <a:ea typeface="SimSun" panose="02010600030101010101" pitchFamily="2" charset="-122"/>
              </a:rPr>
              <a:t>, </a:t>
            </a:r>
            <a:r>
              <a:rPr lang="en-GB" sz="1800" dirty="0">
                <a:solidFill>
                  <a:srgbClr val="222222"/>
                </a:solidFill>
                <a:effectLst/>
                <a:ea typeface="SimSun" panose="02010600030101010101" pitchFamily="2" charset="-122"/>
              </a:rPr>
              <a:t>Sophia-Antipolis ,</a:t>
            </a:r>
            <a:r>
              <a:rPr lang="en-US" sz="1800" dirty="0">
                <a:effectLst/>
                <a:ea typeface="SimSun" panose="02010600030101010101" pitchFamily="2" charset="-122"/>
              </a:rPr>
              <a:t>FR</a:t>
            </a:r>
            <a:endParaRPr lang="en-US" sz="1800" b="1"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Have been meeting since last </a:t>
            </a:r>
            <a:r>
              <a:rPr lang="en-US" sz="1600" dirty="0">
                <a:solidFill>
                  <a:schemeClr val="tx1"/>
                </a:solidFill>
                <a:ea typeface="Calibri" panose="020F0502020204030204" pitchFamily="34" charset="0"/>
                <a:cs typeface="Times New Roman" panose="02020603050405020304" pitchFamily="18" charset="0"/>
              </a:rPr>
              <a:t>Friday</a:t>
            </a:r>
            <a:r>
              <a:rPr lang="en-US" sz="1600" dirty="0">
                <a:solidFill>
                  <a:schemeClr val="tx1"/>
                </a:solidFill>
                <a:effectLst/>
                <a:ea typeface="Calibri" panose="020F0502020204030204" pitchFamily="34" charset="0"/>
                <a:cs typeface="Times New Roman" panose="02020603050405020304" pitchFamily="18" charset="0"/>
              </a:rPr>
              <a:t>, have accepted 16 docs of 39 discussed, all good progress.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301 893 5 GHz, review basically completed of draft, the quality has greatly improved, thanks to rapporteur.</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T</a:t>
            </a:r>
            <a:r>
              <a:rPr lang="en-US" sz="1600" dirty="0">
                <a:solidFill>
                  <a:schemeClr val="tx1"/>
                </a:solidFill>
                <a:effectLst/>
                <a:ea typeface="Calibri" panose="020F0502020204030204" pitchFamily="34" charset="0"/>
                <a:cs typeface="Times New Roman" panose="02020603050405020304" pitchFamily="18" charset="0"/>
              </a:rPr>
              <a:t>he EN 303 687 6GHz std, will benefit from what was done on the 5 GHz update.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6 GHz  2 topics still going; NBFH (getting settled) and Client to Client comms which a proposal is available. (however still some concern on protection levels, working to overcome.)</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Not seeing it go to ENAP out of this meeting.</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Have advanced on TS 103 754 on mesh comms, close to being ready.</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303 753-3</a:t>
            </a:r>
            <a:r>
              <a:rPr lang="en-US" sz="1600" baseline="30000" dirty="0">
                <a:solidFill>
                  <a:schemeClr val="tx1"/>
                </a:solidFill>
                <a:ea typeface="Calibri" panose="020F0502020204030204" pitchFamily="34" charset="0"/>
                <a:cs typeface="Times New Roman" panose="02020603050405020304" pitchFamily="18" charset="0"/>
              </a:rPr>
              <a:t>rd</a:t>
            </a:r>
            <a:r>
              <a:rPr lang="en-US" sz="1600" dirty="0">
                <a:solidFill>
                  <a:schemeClr val="tx1"/>
                </a:solidFill>
                <a:ea typeface="Calibri" panose="020F0502020204030204" pitchFamily="34" charset="0"/>
                <a:cs typeface="Times New Roman" panose="02020603050405020304" pitchFamily="18" charset="0"/>
              </a:rPr>
              <a:t> 60GHz std, accepted many inputs, not ready for next stage just yet.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Did received from WGFM just now, spectrum for airplane use for entertainment @5.8GHz. is it still needed?  basically, the technology has gone away. </a:t>
            </a:r>
            <a:endParaRPr lang="en-US" sz="160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EC assessment of stds before going to OJEU, still a funding question…  Originally was voluntary and did not need to send all stds through them.  However,  has been treated as mandatory and is out of  EC budget Euros,.</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BRAN will turn stds in and give the EC a chance, but will move on even if not assessed, so released but not in OJEU.  (generally, from ETSI draft HS + 320 days to publication)</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 Monday, 14feb22, is closing plenary -  A liaison statement on ITU-R M-1450 recommendation</a:t>
            </a:r>
            <a:r>
              <a:rPr lang="en-US" sz="1600" dirty="0">
                <a:solidFill>
                  <a:schemeClr val="tx1"/>
                </a:solidFill>
                <a:ea typeface="Calibri" panose="020F0502020204030204" pitchFamily="34" charset="0"/>
                <a:cs typeface="Times New Roman" panose="02020603050405020304" pitchFamily="18" charset="0"/>
              </a:rPr>
              <a:t> will be addressed,</a:t>
            </a: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#60,  14-16feb22</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r>
              <a:rPr lang="en-US" sz="1800" b="1" dirty="0">
                <a:solidFill>
                  <a:schemeClr val="tx1"/>
                </a:solidFill>
                <a:ea typeface="Calibri" panose="020F0502020204030204" pitchFamily="34" charset="0"/>
                <a:cs typeface="Times New Roman" panose="02020603050405020304" pitchFamily="18" charset="0"/>
              </a:rPr>
              <a:t>20jan:</a:t>
            </a:r>
            <a:r>
              <a:rPr lang="en-US" sz="1800" dirty="0">
                <a:solidFill>
                  <a:schemeClr val="tx1"/>
                </a:solidFill>
                <a:ea typeface="Calibri" panose="020F0502020204030204" pitchFamily="34" charset="0"/>
                <a:cs typeface="Times New Roman" panose="02020603050405020304" pitchFamily="18" charset="0"/>
              </a:rPr>
              <a:t> 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a:t>
            </a:r>
            <a:r>
              <a:rPr lang="en-US" altLang="en-US" sz="1800" b="0" dirty="0"/>
              <a:t>	</a:t>
            </a:r>
            <a:r>
              <a:rPr lang="en-US" altLang="en-US" sz="1800" dirty="0"/>
              <a:t>next call #15, 03-04mar22, web-meeting</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b="1" dirty="0"/>
              <a:t>03feb: </a:t>
            </a:r>
            <a:r>
              <a:rPr lang="en-US" altLang="en-US" sz="1600" dirty="0"/>
              <a:t>WI_4 has been assigned on 6425 – 7125 Std. Power</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a:t>
            </a:r>
            <a:r>
              <a:rPr lang="en-US" sz="1800" b="0" dirty="0">
                <a:solidFill>
                  <a:schemeClr val="tx1"/>
                </a:solidFill>
              </a:rPr>
              <a:t>Next is #102 is 06-10jun22</a:t>
            </a:r>
          </a:p>
          <a:p>
            <a:pPr lvl="1">
              <a:spcBef>
                <a:spcPts val="0"/>
              </a:spcBef>
              <a:spcAft>
                <a:spcPts val="0"/>
              </a:spcAft>
              <a:buFont typeface="Arial" panose="020B0604020202020204" pitchFamily="34" charset="0"/>
              <a:buChar char="•"/>
            </a:pPr>
            <a:r>
              <a:rPr lang="en-US" sz="1800" dirty="0">
                <a:solidFill>
                  <a:schemeClr val="tx1"/>
                </a:solidFill>
              </a:rPr>
              <a:t>Did not pass along the WI on high power outdoor 6425-7125MHz (different one from above), so pushed to the next meeting, June 2022.  </a:t>
            </a:r>
          </a:p>
          <a:p>
            <a:pPr lvl="1">
              <a:spcBef>
                <a:spcPts val="0"/>
              </a:spcBef>
              <a:spcAft>
                <a:spcPts val="0"/>
              </a:spcAft>
              <a:buFont typeface="Arial" panose="020B0604020202020204" pitchFamily="34" charset="0"/>
              <a:buChar char="•"/>
            </a:pPr>
            <a:r>
              <a:rPr lang="en-US" sz="1800" dirty="0">
                <a:solidFill>
                  <a:schemeClr val="tx1"/>
                </a:solidFill>
              </a:rPr>
              <a:t>RF Crossing (French) borders is the reason for the push.   </a:t>
            </a:r>
          </a:p>
          <a:p>
            <a:pPr marL="457200" lvl="1" indent="0">
              <a:spcBef>
                <a:spcPts val="0"/>
              </a:spcBef>
              <a:spcAft>
                <a:spcPts val="0"/>
              </a:spcAft>
            </a:pPr>
            <a:r>
              <a:rPr lang="en-US" sz="18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meeting #4, 04Feb22, #5 tbd</a:t>
            </a:r>
          </a:p>
          <a:p>
            <a:pPr marL="73152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2137" y="914400"/>
            <a:ext cx="11125200" cy="55610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r>
              <a:rPr lang="en-US" sz="1600" i="0" dirty="0">
                <a:solidFill>
                  <a:schemeClr val="tx1"/>
                </a:solidFill>
                <a:effectLst/>
              </a:rPr>
              <a:t>Canada ISED began a consultation on January 19 that asks public opinions on its proposed revision to the Table of Frequency Allocations following the outcome of the WRC-19 meeting and updated domestic requirements.  Comments due 21mar22</a:t>
            </a:r>
          </a:p>
          <a:p>
            <a:pPr lvl="1">
              <a:spcBef>
                <a:spcPts val="0"/>
              </a:spcBef>
              <a:spcAft>
                <a:spcPts val="0"/>
              </a:spcAft>
              <a:buFont typeface="Arial" panose="020B0604020202020204" pitchFamily="34" charset="0"/>
              <a:buChar char="•"/>
            </a:pPr>
            <a:r>
              <a:rPr lang="en-US" sz="1400" b="0" i="0" dirty="0">
                <a:solidFill>
                  <a:schemeClr val="tx1"/>
                </a:solidFill>
                <a:effectLst/>
              </a:rPr>
              <a:t>You would refer to Section 6 for the followings that I believe are of interest to us:</a:t>
            </a:r>
          </a:p>
          <a:p>
            <a:pPr lvl="1">
              <a:spcBef>
                <a:spcPts val="0"/>
              </a:spcBef>
              <a:spcAft>
                <a:spcPts val="0"/>
              </a:spcAft>
              <a:buFont typeface="Arial" panose="020B0604020202020204" pitchFamily="34" charset="0"/>
              <a:buChar char="•"/>
            </a:pPr>
            <a:r>
              <a:rPr lang="en-US" sz="1400" b="0" i="0" dirty="0">
                <a:solidFill>
                  <a:schemeClr val="tx1"/>
                </a:solidFill>
                <a:effectLst/>
              </a:rPr>
              <a:t>1)  Table 7 for a summary of proposed changes to 66~71 GHz</a:t>
            </a:r>
          </a:p>
          <a:p>
            <a:pPr lvl="1">
              <a:spcBef>
                <a:spcPts val="0"/>
              </a:spcBef>
              <a:spcAft>
                <a:spcPts val="0"/>
              </a:spcAft>
              <a:buFont typeface="Arial" panose="020B0604020202020204" pitchFamily="34" charset="0"/>
              <a:buChar char="•"/>
            </a:pPr>
            <a:r>
              <a:rPr lang="en-US" sz="1400" b="0" i="0" dirty="0">
                <a:solidFill>
                  <a:schemeClr val="tx1"/>
                </a:solidFill>
                <a:effectLst/>
              </a:rPr>
              <a:t>2)  Table 14 for a summary of proposed changes to 275~3000 GHz</a:t>
            </a:r>
          </a:p>
          <a:p>
            <a:pPr lvl="1">
              <a:spcBef>
                <a:spcPts val="0"/>
              </a:spcBef>
              <a:spcAft>
                <a:spcPts val="0"/>
              </a:spcAft>
              <a:buFont typeface="Arial" panose="020B0604020202020204" pitchFamily="34" charset="0"/>
              <a:buChar char="•"/>
            </a:pPr>
            <a:r>
              <a:rPr lang="en-US" sz="1400" b="0" i="0" dirty="0">
                <a:solidFill>
                  <a:schemeClr val="tx1"/>
                </a:solidFill>
                <a:effectLst/>
              </a:rPr>
              <a:t>3)  Tables 15 and 17 for a summary of proposed changes to 5091~5350 MHz</a:t>
            </a:r>
          </a:p>
          <a:p>
            <a:pPr lvl="1">
              <a:spcBef>
                <a:spcPts val="0"/>
              </a:spcBef>
              <a:spcAft>
                <a:spcPts val="0"/>
              </a:spcAft>
              <a:buFont typeface="Arial" panose="020B0604020202020204" pitchFamily="34" charset="0"/>
              <a:buChar char="•"/>
            </a:pPr>
            <a:r>
              <a:rPr lang="en-US" sz="1400" b="0" i="0" dirty="0">
                <a:solidFill>
                  <a:schemeClr val="tx1"/>
                </a:solidFill>
                <a:effectLst/>
              </a:rPr>
              <a:t>4)  Tables 16 and 18 for a summary of proposed changes to 5470~5725 MHz</a:t>
            </a:r>
          </a:p>
          <a:p>
            <a:pPr lvl="1">
              <a:spcBef>
                <a:spcPts val="0"/>
              </a:spcBef>
              <a:spcAft>
                <a:spcPts val="0"/>
              </a:spcAft>
              <a:buFont typeface="Arial" panose="020B0604020202020204" pitchFamily="34" charset="0"/>
              <a:buChar char="•"/>
            </a:pPr>
            <a:r>
              <a:rPr lang="en-US" sz="1400" b="0" i="0" dirty="0">
                <a:solidFill>
                  <a:schemeClr val="tx1"/>
                </a:solidFill>
                <a:effectLst/>
              </a:rPr>
              <a:t>For details, please refer to:  </a:t>
            </a:r>
            <a:r>
              <a:rPr lang="en-US" sz="1400" b="0" i="0" dirty="0">
                <a:solidFill>
                  <a:srgbClr val="1155CC"/>
                </a:solidFill>
                <a:effectLst/>
                <a:hlinkClick r:id="rId3"/>
              </a:rPr>
              <a:t>https://www.ic.gc.ca/eic/site/smt-gst.nsf/eng/sf11746.htm</a:t>
            </a:r>
            <a:endParaRPr lang="en-US" sz="1400" b="0" i="0" dirty="0">
              <a:solidFill>
                <a:srgbClr val="1155CC"/>
              </a:solidFill>
              <a:effectLst/>
            </a:endParaRPr>
          </a:p>
          <a:p>
            <a:pPr lvl="1">
              <a:spcBef>
                <a:spcPts val="0"/>
              </a:spcBef>
              <a:spcAft>
                <a:spcPts val="0"/>
              </a:spcAft>
              <a:buFont typeface="Arial" panose="020B0604020202020204" pitchFamily="34" charset="0"/>
              <a:buChar char="•"/>
            </a:pPr>
            <a:r>
              <a:rPr lang="en-US" sz="1200" b="0" i="0" dirty="0">
                <a:solidFill>
                  <a:srgbClr val="0000FF"/>
                </a:solidFill>
                <a:effectLst/>
                <a:hlinkClick r:id="rId4"/>
              </a:rPr>
              <a:t>https://mentor.ieee.org/802.18/dcn/22/18-22-0012-00-0000-proposed-revisions-to-the-canadian-table-of-frequency-allocations-2022-edition.pdf</a:t>
            </a:r>
            <a:endParaRPr lang="en-US" sz="1200" b="0" i="0" dirty="0">
              <a:solidFill>
                <a:srgbClr val="0000FF"/>
              </a:solidFill>
              <a:effectLst/>
            </a:endParaRPr>
          </a:p>
          <a:p>
            <a:pPr lvl="1">
              <a:spcBef>
                <a:spcPts val="0"/>
              </a:spcBef>
              <a:spcAft>
                <a:spcPts val="0"/>
              </a:spcAft>
              <a:buFont typeface="Arial" panose="020B0604020202020204" pitchFamily="34" charset="0"/>
              <a:buChar char="•"/>
            </a:pPr>
            <a:r>
              <a:rPr lang="en-US" sz="1400" dirty="0">
                <a:solidFill>
                  <a:schemeClr val="tx1"/>
                </a:solidFill>
              </a:rPr>
              <a:t>Any interest from anyone to put some comments together?  </a:t>
            </a:r>
            <a:endParaRPr lang="en-US" sz="1400" b="0" i="0" dirty="0">
              <a:solidFill>
                <a:schemeClr val="tx1"/>
              </a:solidFill>
              <a:effectLst/>
            </a:endParaRPr>
          </a:p>
          <a:p>
            <a:pPr lvl="4">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UK–Ofcom 802.15 SC THz response to paper on THz. </a:t>
            </a:r>
          </a:p>
          <a:p>
            <a:pPr lvl="1">
              <a:spcBef>
                <a:spcPts val="0"/>
              </a:spcBef>
              <a:spcAft>
                <a:spcPts val="0"/>
              </a:spcAft>
              <a:buFont typeface="Arial" panose="020B0604020202020204" pitchFamily="34" charset="0"/>
              <a:buChar char="•"/>
            </a:pPr>
            <a:r>
              <a:rPr lang="en-US" sz="1400" b="0" i="0" u="none" strike="noStrike" baseline="0" dirty="0">
                <a:solidFill>
                  <a:schemeClr val="tx1"/>
                </a:solidFill>
                <a:hlinkClick r:id="rId5"/>
              </a:rPr>
              <a:t>https://mentor.ieee.org/802.18/dcn/21/18-21-0134-00-0000-uk-ofcom-terahertz-spectrum-paper.docx</a:t>
            </a:r>
            <a:r>
              <a:rPr lang="en-US" sz="1400" b="0" i="0" u="none" strike="noStrike" baseline="0" dirty="0">
                <a:solidFill>
                  <a:schemeClr val="tx1"/>
                </a:solidFill>
              </a:rPr>
              <a:t> </a:t>
            </a:r>
          </a:p>
          <a:p>
            <a:pPr lvl="1">
              <a:spcBef>
                <a:spcPts val="0"/>
              </a:spcBef>
              <a:spcAft>
                <a:spcPts val="0"/>
              </a:spcAft>
              <a:buFont typeface="Arial" panose="020B0604020202020204" pitchFamily="34" charset="0"/>
              <a:buChar char="•"/>
            </a:pPr>
            <a:r>
              <a:rPr lang="en-US" sz="1400" dirty="0">
                <a:solidFill>
                  <a:schemeClr val="tx1"/>
                </a:solidFill>
                <a:ea typeface="SimSun" panose="02010600030101010101" pitchFamily="2" charset="-122"/>
              </a:rPr>
              <a:t>Sent in: </a:t>
            </a:r>
            <a:r>
              <a:rPr lang="en-US" sz="1200" u="sng" dirty="0">
                <a:solidFill>
                  <a:srgbClr val="0000FF"/>
                </a:solidFill>
                <a:ea typeface="SimSun" panose="02010600030101010101" pitchFamily="2" charset="-122"/>
              </a:rPr>
              <a:t>https://mentor.ieee.org/802.18/dcn/22/18-22-0011-04-0000-ofcom-thz-discussion-document-ieee802-response-docx.pdf</a:t>
            </a:r>
            <a:r>
              <a:rPr lang="en-US" sz="1200" u="sng" dirty="0">
                <a:solidFill>
                  <a:srgbClr val="0000FF"/>
                </a:solidFill>
                <a:effectLst/>
                <a:ea typeface="SimSun" panose="02010600030101010101" pitchFamily="2" charset="-122"/>
              </a:rPr>
              <a:t> </a:t>
            </a:r>
            <a:endParaRPr lang="en-US" sz="1200" b="0" dirty="0">
              <a:solidFill>
                <a:schemeClr val="tx1"/>
              </a:solidFill>
              <a:ea typeface="Times New Roman" panose="02020603050405020304" pitchFamily="18" charset="0"/>
              <a:cs typeface="Times New Roman" panose="02020603050405020304" pitchFamily="18" charset="0"/>
            </a:endParaRPr>
          </a:p>
          <a:p>
            <a:pPr lvl="4">
              <a:spcBef>
                <a:spcPts val="0"/>
              </a:spcBef>
              <a:spcAft>
                <a:spcPts val="0"/>
              </a:spcAft>
              <a:buFont typeface="Arial" panose="020B0604020202020204" pitchFamily="34" charset="0"/>
              <a:buChar char="•"/>
            </a:pPr>
            <a:endParaRPr lang="en-US" sz="1000" dirty="0">
              <a:solidFill>
                <a:schemeClr val="tx1"/>
              </a:solidFill>
              <a:ea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1800" dirty="0">
                <a:solidFill>
                  <a:schemeClr val="tx1"/>
                </a:solidFill>
                <a:cs typeface="Times New Roman" panose="02020603050405020304" pitchFamily="18" charset="0"/>
              </a:rPr>
              <a:t>UK-Ofcom Discussion paper: </a:t>
            </a:r>
            <a:r>
              <a:rPr lang="en-US" sz="1800" dirty="0" err="1">
                <a:solidFill>
                  <a:schemeClr val="tx1"/>
                </a:solidFill>
                <a:cs typeface="Times New Roman" panose="02020603050405020304" pitchFamily="18" charset="0"/>
              </a:rPr>
              <a:t>Ofcom’s</a:t>
            </a:r>
            <a:r>
              <a:rPr lang="en-US" sz="1800" dirty="0">
                <a:solidFill>
                  <a:schemeClr val="tx1"/>
                </a:solidFill>
                <a:cs typeface="Times New Roman" panose="02020603050405020304" pitchFamily="18" charset="0"/>
              </a:rPr>
              <a:t> future approach to mobile markets</a:t>
            </a:r>
          </a:p>
          <a:p>
            <a:pPr lvl="1">
              <a:spcBef>
                <a:spcPts val="0"/>
              </a:spcBef>
              <a:buFont typeface="Arial" panose="020B0604020202020204" pitchFamily="34" charset="0"/>
              <a:buChar char="•"/>
            </a:pPr>
            <a:r>
              <a:rPr lang="en-US" sz="1600" b="0" i="0" dirty="0">
                <a:solidFill>
                  <a:schemeClr val="tx1"/>
                </a:solidFill>
                <a:effectLst/>
              </a:rPr>
              <a:t>Start: 09 February 2022;  Status: Open ;  End: 08 April 2022; </a:t>
            </a:r>
            <a:r>
              <a:rPr lang="en-US" sz="1600" b="0" dirty="0">
                <a:solidFill>
                  <a:schemeClr val="tx1"/>
                </a:solidFill>
                <a:ea typeface="Times New Roman" panose="02020603050405020304" pitchFamily="18" charset="0"/>
                <a:cs typeface="Times New Roman" panose="02020603050405020304" pitchFamily="18" charset="0"/>
              </a:rPr>
              <a:t> this is the big one, heading 6G</a:t>
            </a:r>
          </a:p>
          <a:p>
            <a:pPr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6"/>
              </a:rPr>
              <a:t>https://www.ofcom.org.uk/consultations-and-statements/category-3/ofcoms-future-approach-to-mobile-markets</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5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7"/>
              </a:rPr>
              <a:t>https://mentor.ieee.org/802.18/dcn/22/18-22-0019-00-0000-uk-ofcom-mobile-strategy-consultation.zip</a:t>
            </a:r>
            <a:endParaRPr lang="en-US" sz="16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 none heard</a:t>
            </a:r>
            <a:endParaRPr lang="en-US" sz="1800" dirty="0">
              <a:solidFill>
                <a:schemeClr val="tx1"/>
              </a:solidFill>
            </a:endParaRPr>
          </a:p>
          <a:p>
            <a:pPr lvl="1">
              <a:spcBef>
                <a:spcPts val="0"/>
              </a:spcBef>
              <a:spcAft>
                <a:spcPts val="0"/>
              </a:spcAft>
              <a:buFont typeface="Arial" panose="020B0604020202020204" pitchFamily="34" charset="0"/>
              <a:buChar char="•"/>
            </a:pPr>
            <a:endParaRPr lang="en-US" sz="14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p>
          <a:p>
            <a:pPr marL="857250" lvl="3">
              <a:spcBef>
                <a:spcPts val="0"/>
              </a:spcBef>
              <a:buFont typeface="Arial" panose="020B0604020202020204" pitchFamily="34" charset="0"/>
              <a:buChar char="•"/>
            </a:pPr>
            <a:r>
              <a:rPr lang="en-US" dirty="0">
                <a:effectLst/>
                <a:ea typeface="Calibri" panose="020F0502020204030204" pitchFamily="34" charset="0"/>
              </a:rPr>
              <a:t>Looking toward WRC-23: The next CTEL is on 25-29 April – hosted by Mexico</a:t>
            </a:r>
          </a:p>
          <a:p>
            <a:pPr marL="857250" lvl="3">
              <a:spcBef>
                <a:spcPts val="0"/>
              </a:spcBef>
              <a:buFont typeface="Arial" panose="020B0604020202020204" pitchFamily="34" charset="0"/>
              <a:buChar char="•"/>
            </a:pPr>
            <a:r>
              <a:rPr lang="en-US" dirty="0">
                <a:ea typeface="Calibri" panose="020F0502020204030204" pitchFamily="34" charset="0"/>
              </a:rPr>
              <a:t>FCC WAC meets next week, to look at a couple of USA draft proposals on AI 1.2;  3, 6 (top ½ of the band) and 10 GHz for IMT identification.</a:t>
            </a:r>
          </a:p>
          <a:p>
            <a:pPr marL="1314450" lvl="4">
              <a:spcBef>
                <a:spcPts val="0"/>
              </a:spcBef>
              <a:buFont typeface="Arial" panose="020B0604020202020204" pitchFamily="34" charset="0"/>
              <a:buChar char="•"/>
            </a:pPr>
            <a:r>
              <a:rPr lang="en-US" dirty="0">
                <a:ea typeface="Calibri" panose="020F0502020204030204" pitchFamily="34" charset="0"/>
              </a:rPr>
              <a:t>Proposal is no change for the 6 GHz band, 6425 -7125.</a:t>
            </a:r>
          </a:p>
          <a:p>
            <a:pPr marL="857250" lvl="3">
              <a:spcBef>
                <a:spcPts val="0"/>
              </a:spcBef>
              <a:buFont typeface="Arial" panose="020B0604020202020204" pitchFamily="34" charset="0"/>
              <a:buChar char="•"/>
            </a:pPr>
            <a:r>
              <a:rPr lang="en-US" dirty="0">
                <a:effectLst/>
                <a:ea typeface="Calibri" panose="020F0502020204030204" pitchFamily="34" charset="0"/>
              </a:rPr>
              <a:t>Region 1 -  6425-7125 MHZ, different countries/</a:t>
            </a:r>
            <a:r>
              <a:rPr lang="en-US" dirty="0" err="1">
                <a:effectLst/>
                <a:ea typeface="Calibri" panose="020F0502020204030204" pitchFamily="34" charset="0"/>
              </a:rPr>
              <a:t>telcoms</a:t>
            </a:r>
            <a:r>
              <a:rPr lang="en-US" dirty="0">
                <a:effectLst/>
                <a:ea typeface="Calibri" panose="020F0502020204030204" pitchFamily="34" charset="0"/>
              </a:rPr>
              <a:t>  looking what they need, may not follow recommendations. </a:t>
            </a:r>
          </a:p>
          <a:p>
            <a:pPr marL="857250" lvl="3">
              <a:spcBef>
                <a:spcPts val="0"/>
              </a:spcBef>
              <a:buFont typeface="Arial" panose="020B0604020202020204" pitchFamily="34" charset="0"/>
              <a:buChar char="•"/>
            </a:pPr>
            <a:r>
              <a:rPr lang="en-US" dirty="0">
                <a:effectLst/>
                <a:ea typeface="Calibri" panose="020F0502020204030204" pitchFamily="34" charset="0"/>
              </a:rPr>
              <a:t> Region 2, 3 study is with 6425-7025 and 7025-7125 </a:t>
            </a:r>
            <a:r>
              <a:rPr lang="en-US" dirty="0" err="1">
                <a:effectLst/>
                <a:ea typeface="Calibri" panose="020F0502020204030204" pitchFamily="34" charset="0"/>
              </a:rPr>
              <a:t>MHz</a:t>
            </a:r>
            <a:r>
              <a:rPr lang="en-US" dirty="0" err="1">
                <a:ea typeface="Calibri" panose="020F0502020204030204" pitchFamily="34" charset="0"/>
              </a:rPr>
              <a:t>.</a:t>
            </a:r>
            <a:endParaRPr lang="en-US" dirty="0">
              <a:effectLst/>
              <a:ea typeface="Calibri" panose="020F0502020204030204" pitchFamily="34" charset="0"/>
            </a:endParaRPr>
          </a:p>
          <a:p>
            <a:pPr>
              <a:spcBef>
                <a:spcPts val="0"/>
              </a:spcBef>
              <a:buFont typeface="Arial" panose="020B0604020202020204" pitchFamily="34" charset="0"/>
              <a:buChar char="•"/>
            </a:pPr>
            <a:r>
              <a:rPr lang="en-US" sz="1600" b="0" dirty="0">
                <a:ea typeface="Calibri" panose="020F0502020204030204" pitchFamily="34" charset="0"/>
              </a:rPr>
              <a:t>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85977"/>
            <a:ext cx="11032375" cy="5516412"/>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endParaRPr lang="en-US" sz="14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AFC lab test .vs. field test,  5 papers on this yesterday; getting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to run some tests, Discussion includes test vectors, etc.  Discussions picking up on what tests will be needed and how it will work, by different entities with different ideas.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03feb: </a:t>
            </a:r>
            <a:r>
              <a:rPr lang="en-GB" sz="1600" dirty="0" err="1">
                <a:solidFill>
                  <a:schemeClr val="tx1"/>
                </a:solidFill>
                <a:ea typeface="Calibri" panose="020F0502020204030204" pitchFamily="34" charset="0"/>
              </a:rPr>
              <a:t>Winnform</a:t>
            </a:r>
            <a:r>
              <a:rPr lang="en-GB" sz="1600" dirty="0">
                <a:solidFill>
                  <a:schemeClr val="tx1"/>
                </a:solidFill>
                <a:ea typeface="Calibri" panose="020F0502020204030204" pitchFamily="34" charset="0"/>
              </a:rPr>
              <a:t> is also looking at AFC for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lab testing, considering this is 1 of 2 different views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And now how to coordinate with the FCC working on AFC accreditation. </a:t>
            </a:r>
            <a:endParaRPr lang="en-GB" sz="1600" dirty="0">
              <a:solidFill>
                <a:schemeClr val="bg1">
                  <a:lumMod val="75000"/>
                </a:schemeClr>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Incumbents want some statements with some documents on the participation and how we got to where the MSG is today – published;  the other side has not responded.    This will be hard to get consensus.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27jan:</a:t>
            </a:r>
            <a:r>
              <a:rPr lang="en-GB" sz="1600" dirty="0">
                <a:solidFill>
                  <a:schemeClr val="tx1"/>
                </a:solidFill>
                <a:ea typeface="Calibri" panose="020F0502020204030204" pitchFamily="34" charset="0"/>
              </a:rPr>
              <a:t> Has gone through interference reporting and resolution from CBRS for the history and how it has worked.  What came up is a 5min Data Base vs daily Data Base.  </a:t>
            </a:r>
            <a:r>
              <a:rPr lang="en-US" sz="1400" dirty="0">
                <a:solidFill>
                  <a:schemeClr val="tx1"/>
                </a:solidFill>
                <a:ea typeface="Calibri" panose="020F0502020204030204" pitchFamily="34" charset="0"/>
              </a:rPr>
              <a:t>This paper shows good data and is available on the site above or at: </a:t>
            </a:r>
          </a:p>
          <a:p>
            <a:pPr marL="1323975" lvl="3">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hlinkClick r:id="rId6"/>
              </a:rPr>
              <a:t>https://groups.wirelessinnovation.org/wg/6GHz-MSG-WS1/document/download/16868</a:t>
            </a:r>
            <a:r>
              <a:rPr lang="en-US" sz="1400" dirty="0">
                <a:solidFill>
                  <a:schemeClr val="tx1"/>
                </a:solidFill>
                <a:ea typeface="Calibri" panose="020F0502020204030204" pitchFamily="34" charset="0"/>
              </a:rPr>
              <a:t> </a:t>
            </a: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endParaRPr lang="en-GB" sz="1800"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03feb: FCC getting inputs and setting up interviews on companies for the AFC accreditation. </a:t>
            </a:r>
          </a:p>
          <a:p>
            <a:pPr marL="466725" lvl="1">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16dec: </a:t>
            </a:r>
            <a:r>
              <a:rPr lang="en-GB" sz="1400" b="1" dirty="0">
                <a:solidFill>
                  <a:schemeClr val="tx1"/>
                </a:solidFill>
                <a:ea typeface="Calibri" panose="020F0502020204030204" pitchFamily="34" charset="0"/>
              </a:rPr>
              <a:t>A </a:t>
            </a:r>
            <a:r>
              <a:rPr lang="en-GB" sz="1400" dirty="0">
                <a:solidFill>
                  <a:schemeClr val="tx1"/>
                </a:solidFill>
                <a:ea typeface="Calibri" panose="020F0502020204030204" pitchFamily="34" charset="0"/>
              </a:rPr>
              <a:t>public notice is expected in January about work needed on improving the ULS data.</a:t>
            </a:r>
          </a:p>
        </p:txBody>
      </p:sp>
    </p:spTree>
    <p:extLst>
      <p:ext uri="{BB962C8B-B14F-4D97-AF65-F5344CB8AC3E}">
        <p14:creationId xmlns:p14="http://schemas.microsoft.com/office/powerpoint/2010/main" val="220391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Was touched on at the WCSC 02feb22 call, working on a comment collection from IEEE 802 membership.</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all – send .18 chair any nominations for chair or vice-chair for 802.18 for next 2 years.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all/anyone – nominations/self nominations for .18 march chair/vice chairs elections to .18 chair by 02mar22</a:t>
            </a: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5156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How will May work, </a:t>
            </a:r>
            <a:r>
              <a:rPr lang="en-US" sz="1800" b="0" dirty="0" err="1">
                <a:solidFill>
                  <a:schemeClr val="tx1"/>
                </a:solidFill>
                <a:ea typeface="Calibri" panose="020F0502020204030204" pitchFamily="34" charset="0"/>
              </a:rPr>
              <a:t>wrt</a:t>
            </a:r>
            <a:r>
              <a:rPr lang="en-US" sz="1800" b="0" dirty="0">
                <a:solidFill>
                  <a:schemeClr val="tx1"/>
                </a:solidFill>
                <a:ea typeface="Calibri" panose="020F0502020204030204" pitchFamily="34" charset="0"/>
              </a:rPr>
              <a:t> – mixed-mode?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Tools are still being reviewed and working with hotel on what the have, equipment, rooms, back haul, time frames, etc.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The larger meetings have more work to do and looking at a more centralized video and audio, the smaller meetings may lean toward the </a:t>
            </a:r>
            <a:r>
              <a:rPr lang="en-US" sz="1800" b="0" dirty="0" err="1">
                <a:solidFill>
                  <a:schemeClr val="tx1"/>
                </a:solidFill>
                <a:ea typeface="Calibri" panose="020F0502020204030204" pitchFamily="34" charset="0"/>
              </a:rPr>
              <a:t>webex</a:t>
            </a:r>
            <a:r>
              <a:rPr lang="en-US" sz="1800" b="0" dirty="0">
                <a:solidFill>
                  <a:schemeClr val="tx1"/>
                </a:solidFill>
                <a:ea typeface="Calibri" panose="020F0502020204030204" pitchFamily="34" charset="0"/>
              </a:rPr>
              <a:t>.  Will learn more at the 02mar22 WCSC call. </a:t>
            </a:r>
          </a:p>
          <a:p>
            <a:pPr marL="400050" lvl="1">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Budget has to be part of the solution </a:t>
            </a:r>
          </a:p>
          <a:p>
            <a:pPr marL="400050" lvl="1">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This will be a learning experien</a:t>
            </a:r>
            <a:r>
              <a:rPr lang="en-US" sz="1800" dirty="0">
                <a:solidFill>
                  <a:schemeClr val="tx1"/>
                </a:solidFill>
                <a:ea typeface="Calibri" panose="020F0502020204030204" pitchFamily="34" charset="0"/>
              </a:rPr>
              <a:t>ce, hopefully not too painful, we need to start learning sometime, now is good time to start. </a:t>
            </a:r>
            <a:endParaRPr lang="en-US" sz="1800" b="0" dirty="0">
              <a:solidFill>
                <a:schemeClr val="bg1">
                  <a:lumMod val="65000"/>
                </a:schemeClr>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For BRAN, they have been mixed-mode all along and use </a:t>
            </a:r>
            <a:r>
              <a:rPr lang="en-US" sz="1800" b="0" dirty="0" err="1">
                <a:solidFill>
                  <a:schemeClr val="tx1"/>
                </a:solidFill>
                <a:ea typeface="Calibri" panose="020F0502020204030204" pitchFamily="34" charset="0"/>
              </a:rPr>
              <a:t>goto</a:t>
            </a:r>
            <a:r>
              <a:rPr lang="en-US" sz="1800" b="0" dirty="0">
                <a:solidFill>
                  <a:schemeClr val="tx1"/>
                </a:solidFill>
                <a:ea typeface="Calibri" panose="020F0502020204030204" pitchFamily="34" charset="0"/>
              </a:rPr>
              <a:t>-meeting.  They may have a piece or two t</a:t>
            </a:r>
            <a:r>
              <a:rPr lang="en-US" sz="1800" dirty="0">
                <a:solidFill>
                  <a:schemeClr val="tx1"/>
                </a:solidFill>
                <a:ea typeface="Calibri" panose="020F0502020204030204" pitchFamily="34" charset="0"/>
              </a:rPr>
              <a:t>o look at. </a:t>
            </a:r>
          </a:p>
          <a:p>
            <a:pPr marL="400050" lvl="1">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10feb22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464"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465"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_20_ and voters on-line: _17_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17feb22 –</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8-13May 2022, venue direction is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10feb22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10feb22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10feb22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10feb22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10feb22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10feb22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BRAN update</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https://mentor.ieee.org/802.18/dcn/22/18-22-0014-00-0000-minutes-03feb22-rrtag-teleconference.docx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04-Feb-2022 15:24:38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a:t>
            </a:r>
          </a:p>
          <a:p>
            <a:pPr marL="0" indent="0">
              <a:spcBef>
                <a:spcPts val="0"/>
              </a:spcBef>
            </a:pPr>
            <a:r>
              <a:rPr lang="en-US" altLang="en-US" sz="1800" b="0" dirty="0">
                <a:solidFill>
                  <a:schemeClr val="tx1"/>
                </a:solidFill>
              </a:rPr>
              <a:t>	Seconded by:  Stuart K</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10feb22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Plenary</a:t>
            </a:r>
            <a:r>
              <a:rPr lang="en-US" altLang="en-US" sz="1800" b="0" dirty="0">
                <a:solidFill>
                  <a:schemeClr val="tx1"/>
                </a:solidFill>
              </a:rPr>
              <a:t>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trike="sngStrike" dirty="0">
                <a:solidFill>
                  <a:schemeClr val="bg1">
                    <a:lumMod val="75000"/>
                  </a:schemeClr>
                </a:solidFill>
              </a:rPr>
              <a:t>$400 until Friday, January 28, 2022 (fully refundable. </a:t>
            </a:r>
            <a:r>
              <a:rPr lang="en-US" sz="1800" strike="sngStrike"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strike="sngStrike"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a:t>
            </a:r>
            <a:r>
              <a:rPr lang="en-US" b="1" dirty="0">
                <a:solidFill>
                  <a:schemeClr val="tx1"/>
                </a:solidFill>
              </a:rPr>
              <a:t>600 until Friday, February 25, 2022 (refundable w/cancellation fee. </a:t>
            </a:r>
            <a:r>
              <a:rPr lang="en-US" sz="1800" b="1" dirty="0">
                <a:solidFill>
                  <a:schemeClr val="tx1"/>
                </a:solidFill>
                <a:effectLst/>
                <a:latin typeface="Times New Roman" panose="02020603050405020304" pitchFamily="18" charset="0"/>
                <a:ea typeface="Calibri" panose="020F0502020204030204" pitchFamily="34" charset="0"/>
              </a:rPr>
              <a:t>January 28th to February 25</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sz="1800" b="1" dirty="0">
                <a:solidFill>
                  <a:schemeClr val="tx1"/>
                </a:solidFill>
                <a:effectLst/>
                <a:latin typeface="Times New Roman" panose="02020603050405020304" pitchFamily="18" charset="0"/>
                <a:ea typeface="Calibri" panose="020F0502020204030204" pitchFamily="34" charset="0"/>
              </a:rPr>
              <a:t>)</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More details will be worked on at the 02mar22 WCSC call.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64571</TotalTime>
  <Words>9139</Words>
  <Application>Microsoft Office PowerPoint</Application>
  <PresentationFormat>Widescreen</PresentationFormat>
  <Paragraphs>885</Paragraphs>
  <Slides>34</Slides>
  <Notes>16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50"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4077</cp:revision>
  <cp:lastPrinted>1601-01-01T00:00:00Z</cp:lastPrinted>
  <dcterms:created xsi:type="dcterms:W3CDTF">2016-03-03T14:54:45Z</dcterms:created>
  <dcterms:modified xsi:type="dcterms:W3CDTF">2022-02-11T19:48:36Z</dcterms:modified>
</cp:coreProperties>
</file>