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608" r:id="rId15"/>
    <p:sldId id="796" r:id="rId16"/>
    <p:sldId id="826" r:id="rId17"/>
    <p:sldId id="827" r:id="rId18"/>
    <p:sldId id="650" r:id="rId19"/>
    <p:sldId id="498" r:id="rId20"/>
    <p:sldId id="402" r:id="rId21"/>
    <p:sldId id="403" r:id="rId22"/>
    <p:sldId id="829" r:id="rId23"/>
    <p:sldId id="828" r:id="rId24"/>
    <p:sldId id="835" r:id="rId25"/>
    <p:sldId id="841" r:id="rId26"/>
    <p:sldId id="652" r:id="rId27"/>
    <p:sldId id="549" r:id="rId28"/>
    <p:sldId id="425" r:id="rId29"/>
    <p:sldId id="728" r:id="rId30"/>
    <p:sldId id="655" r:id="rId31"/>
    <p:sldId id="656" r:id="rId32"/>
    <p:sldId id="832" r:id="rId33"/>
    <p:sldId id="833" r:id="rId34"/>
    <p:sldId id="83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6590" autoAdjust="0"/>
  </p:normalViewPr>
  <p:slideViewPr>
    <p:cSldViewPr>
      <p:cViewPr varScale="1">
        <p:scale>
          <a:sx n="122" d="100"/>
          <a:sy n="122" d="100"/>
        </p:scale>
        <p:origin x="540"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10feb22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c.gc.ca/eic/site/smt-gst.nsf/eng/sf11746.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mentor.ieee.org/802.18/dcn/22/18-22-0012-00-0000-proposed-revisions-to-the-canadian-table-of-frequency-allocations-2022-edition.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download/16868" TargetMode="Externa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14-00-0000-minutes-03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10feb22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26"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solidFill>
                  <a:srgbClr val="00B0F0"/>
                </a:solidFill>
              </a:rPr>
              <a:t>Please send nominations or self nominations to the .18 Chair before </a:t>
            </a:r>
            <a:r>
              <a:rPr lang="en-US" sz="1800" b="1" i="1" u="sng" dirty="0">
                <a:solidFill>
                  <a:srgbClr val="00B0F0"/>
                </a:solidFill>
                <a:effectLst/>
                <a:latin typeface="Times New Roman" panose="02020603050405020304" pitchFamily="18" charset="0"/>
                <a:ea typeface="SimSun" panose="02010600030101010101" pitchFamily="2" charset="-122"/>
              </a:rPr>
              <a:t>Wednesday 02 March 2022 </a:t>
            </a:r>
            <a:r>
              <a:rPr lang="en-US" b="1" i="1" u="sng" dirty="0">
                <a:solidFill>
                  <a:srgbClr val="00B0F0"/>
                </a:solidFill>
              </a:rPr>
              <a:t>- end of day </a:t>
            </a:r>
            <a:r>
              <a:rPr lang="en-US" b="1" i="1" u="sng" dirty="0" err="1">
                <a:solidFill>
                  <a:srgbClr val="00B0F0"/>
                </a:solidFill>
              </a:rPr>
              <a:t>aoe</a:t>
            </a:r>
            <a:r>
              <a:rPr lang="en-US" b="1" i="1" u="sng" dirty="0">
                <a:solidFill>
                  <a:srgbClr val="00B0F0"/>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a:t>
            </a:r>
            <a:endParaRPr lang="en-US" sz="1400" b="1" dirty="0">
              <a:solidFill>
                <a:schemeClr val="tx1"/>
              </a:solidFill>
            </a:endParaRP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endParaRPr lang="en-US" sz="1600" b="1"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03feb: </a:t>
            </a:r>
            <a:r>
              <a:rPr lang="en-US" sz="1600" dirty="0">
                <a:solidFill>
                  <a:schemeClr val="tx1"/>
                </a:solidFill>
                <a:effectLst/>
                <a:ea typeface="Calibri" panose="020F0502020204030204" pitchFamily="34" charset="0"/>
                <a:cs typeface="Times New Roman" panose="02020603050405020304" pitchFamily="18" charset="0"/>
              </a:rPr>
              <a:t>#113 Starts 9:00cest Friday, EN 301 893 will be in startup sessions, then 6 GHz EN 303 687 in the last session.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Agenda is in BRAN(22)113001,  Next week just Mon-</a:t>
            </a:r>
            <a:r>
              <a:rPr lang="en-US" sz="1400" dirty="0" err="1">
                <a:solidFill>
                  <a:schemeClr val="tx1"/>
                </a:solidFill>
                <a:ea typeface="Calibri" panose="020F0502020204030204" pitchFamily="34" charset="0"/>
                <a:cs typeface="Times New Roman" panose="02020603050405020304" pitchFamily="18" charset="0"/>
              </a:rPr>
              <a:t>Thur</a:t>
            </a:r>
            <a:r>
              <a:rPr lang="en-US" sz="1400" dirty="0">
                <a:solidFill>
                  <a:schemeClr val="tx1"/>
                </a:solidFill>
                <a:ea typeface="Calibri" panose="020F0502020204030204" pitchFamily="34" charset="0"/>
                <a:cs typeface="Times New Roman" panose="02020603050405020304" pitchFamily="18" charset="0"/>
              </a:rPr>
              <a:t>, then close on Monday the 14</a:t>
            </a:r>
            <a:r>
              <a:rPr lang="en-US" sz="1400" baseline="30000" dirty="0">
                <a:solidFill>
                  <a:schemeClr val="tx1"/>
                </a:solidFill>
                <a:ea typeface="Calibri" panose="020F0502020204030204" pitchFamily="34" charset="0"/>
                <a:cs typeface="Times New Roman" panose="02020603050405020304" pitchFamily="18" charset="0"/>
              </a:rPr>
              <a:t>th</a:t>
            </a:r>
            <a:r>
              <a:rPr lang="en-US" sz="1400" dirty="0">
                <a:solidFill>
                  <a:schemeClr val="tx1"/>
                </a:solidFill>
                <a:ea typeface="Calibri" panose="020F0502020204030204" pitchFamily="34" charset="0"/>
                <a:cs typeface="Times New Roman" panose="02020603050405020304" pitchFamily="18" charset="0"/>
              </a:rPr>
              <a:t>.  </a:t>
            </a:r>
            <a:endParaRPr lang="en-US" sz="1400" dirty="0">
              <a:solidFill>
                <a:schemeClr val="tx1"/>
              </a:solidFill>
              <a:effectLst/>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TR 103 721 5.8 GHz WAS/RLAN Mitigation techniques will not be covered this time, what will go into those 2 time slots?  TS 103 754 Multi AP Performance Testing.</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One of the 60GHz standards and TVWS are in ENAP, so nothing now as they do not close until March.</a:t>
            </a:r>
          </a:p>
          <a:p>
            <a:pPr marL="457200" lvl="1" indent="0">
              <a:spcBef>
                <a:spcPts val="0"/>
              </a:spcBef>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r>
              <a:rPr lang="en-US" altLang="en-US" sz="1600" b="1" dirty="0"/>
              <a:t>03feb: </a:t>
            </a:r>
            <a:r>
              <a:rPr lang="en-US" altLang="en-US" sz="1600" dirty="0"/>
              <a:t>WI_4 has been assigned on 6425 – 7125 Std. Power</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a:t>
            </a:r>
            <a:r>
              <a:rPr lang="en-US" sz="1400" b="0" strike="sngStrike" dirty="0">
                <a:solidFill>
                  <a:schemeClr val="tx1"/>
                </a:solidFill>
              </a:rPr>
              <a:t>or hybrid/ECO</a:t>
            </a:r>
            <a:endParaRPr lang="en-US" sz="1800" b="0" strike="sngStrike" dirty="0">
              <a:solidFill>
                <a:schemeClr val="tx1"/>
              </a:solidFill>
            </a:endParaRP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800" dirty="0">
                <a:solidFill>
                  <a:schemeClr val="tx1"/>
                </a:solidFill>
              </a:rPr>
              <a:t> </a:t>
            </a:r>
          </a:p>
          <a:p>
            <a:pPr marL="457200" lvl="1" indent="0">
              <a:spcBef>
                <a:spcPts val="0"/>
              </a:spcBef>
              <a:spcAft>
                <a:spcPts val="0"/>
              </a:spcAft>
            </a:pPr>
            <a:r>
              <a:rPr lang="en-US" sz="18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meeting #4, 04Feb22</a:t>
            </a:r>
          </a:p>
          <a:p>
            <a:pPr marL="73152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endParaRPr lang="en-US" sz="1800" dirty="0">
              <a:solidFill>
                <a:schemeClr val="tx1"/>
              </a:solidFill>
            </a:endParaRPr>
          </a:p>
          <a:p>
            <a:pPr algn="l">
              <a:spcBef>
                <a:spcPts val="0"/>
              </a:spcBef>
              <a:spcAft>
                <a:spcPts val="0"/>
              </a:spcAft>
              <a:buFont typeface="Arial" panose="020B0604020202020204" pitchFamily="34" charset="0"/>
              <a:buChar char="•"/>
            </a:pPr>
            <a:r>
              <a:rPr lang="en-US" sz="18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  Comments due 21mar22</a:t>
            </a:r>
          </a:p>
          <a:p>
            <a:pPr lvl="1">
              <a:spcBef>
                <a:spcPts val="0"/>
              </a:spcBef>
              <a:spcAft>
                <a:spcPts val="0"/>
              </a:spcAft>
              <a:buFont typeface="Arial" panose="020B0604020202020204" pitchFamily="34" charset="0"/>
              <a:buChar char="•"/>
            </a:pPr>
            <a:r>
              <a:rPr lang="en-US" sz="1600" b="0" i="0" dirty="0">
                <a:solidFill>
                  <a:schemeClr val="tx1"/>
                </a:solidFill>
                <a:effectLst/>
              </a:rPr>
              <a:t>You would refer to Section 6 for the followings that I believe are of interest to us:</a:t>
            </a:r>
          </a:p>
          <a:p>
            <a:pPr lvl="1">
              <a:spcBef>
                <a:spcPts val="0"/>
              </a:spcBef>
              <a:spcAft>
                <a:spcPts val="0"/>
              </a:spcAft>
              <a:buFont typeface="Arial" panose="020B0604020202020204" pitchFamily="34" charset="0"/>
              <a:buChar char="•"/>
            </a:pPr>
            <a:r>
              <a:rPr lang="en-US" sz="1600" b="0" i="0" dirty="0">
                <a:solidFill>
                  <a:schemeClr val="tx1"/>
                </a:solidFill>
                <a:effectLst/>
              </a:rPr>
              <a:t>1)  Table 7 for a summary of proposed changes to 66~71 GHz</a:t>
            </a:r>
          </a:p>
          <a:p>
            <a:pPr lvl="1">
              <a:spcBef>
                <a:spcPts val="0"/>
              </a:spcBef>
              <a:spcAft>
                <a:spcPts val="0"/>
              </a:spcAft>
              <a:buFont typeface="Arial" panose="020B0604020202020204" pitchFamily="34" charset="0"/>
              <a:buChar char="•"/>
            </a:pPr>
            <a:r>
              <a:rPr lang="en-US" sz="1600" b="0" i="0" dirty="0">
                <a:solidFill>
                  <a:schemeClr val="tx1"/>
                </a:solidFill>
                <a:effectLst/>
              </a:rPr>
              <a:t>2)  Table 14 for a summary of proposed changes to 275~3000 GHz</a:t>
            </a:r>
          </a:p>
          <a:p>
            <a:pPr lvl="1">
              <a:spcBef>
                <a:spcPts val="0"/>
              </a:spcBef>
              <a:spcAft>
                <a:spcPts val="0"/>
              </a:spcAft>
              <a:buFont typeface="Arial" panose="020B0604020202020204" pitchFamily="34" charset="0"/>
              <a:buChar char="•"/>
            </a:pPr>
            <a:r>
              <a:rPr lang="en-US" sz="1600" b="0" i="0" dirty="0">
                <a:solidFill>
                  <a:schemeClr val="tx1"/>
                </a:solidFill>
                <a:effectLst/>
              </a:rPr>
              <a:t>3)  Tables 15 and 17 for a summary of proposed changes to 5091~5350 MHz</a:t>
            </a:r>
          </a:p>
          <a:p>
            <a:pPr lvl="1">
              <a:spcBef>
                <a:spcPts val="0"/>
              </a:spcBef>
              <a:spcAft>
                <a:spcPts val="0"/>
              </a:spcAft>
              <a:buFont typeface="Arial" panose="020B0604020202020204" pitchFamily="34" charset="0"/>
              <a:buChar char="•"/>
            </a:pPr>
            <a:r>
              <a:rPr lang="en-US" sz="1600" b="0" i="0" dirty="0">
                <a:solidFill>
                  <a:schemeClr val="tx1"/>
                </a:solidFill>
                <a:effectLst/>
              </a:rPr>
              <a:t>4)  Tables 16 and 18 for a summary of proposed changes to 5470~5725 MHz</a:t>
            </a:r>
          </a:p>
          <a:p>
            <a:pPr lvl="1">
              <a:spcBef>
                <a:spcPts val="0"/>
              </a:spcBef>
              <a:spcAft>
                <a:spcPts val="0"/>
              </a:spcAft>
              <a:buFont typeface="Arial" panose="020B0604020202020204" pitchFamily="34" charset="0"/>
              <a:buChar char="•"/>
            </a:pPr>
            <a:r>
              <a:rPr lang="en-US" sz="1600" b="0" i="0" dirty="0">
                <a:solidFill>
                  <a:schemeClr val="tx1"/>
                </a:solidFill>
                <a:effectLst/>
              </a:rPr>
              <a:t>For details, please refer to:  </a:t>
            </a:r>
            <a:r>
              <a:rPr lang="en-US" sz="1600" b="0" i="0" dirty="0">
                <a:solidFill>
                  <a:srgbClr val="1155CC"/>
                </a:solidFill>
                <a:effectLst/>
                <a:hlinkClick r:id="rId3"/>
              </a:rPr>
              <a:t>https://www.ic.gc.ca/eic/site/smt-gst.nsf/eng/sf11746.htm</a:t>
            </a:r>
            <a:endParaRPr lang="en-US" sz="1600" b="0" i="0" dirty="0">
              <a:solidFill>
                <a:srgbClr val="1155CC"/>
              </a:solidFill>
              <a:effectLst/>
            </a:endParaRPr>
          </a:p>
          <a:p>
            <a:pPr lvl="1">
              <a:spcBef>
                <a:spcPts val="0"/>
              </a:spcBef>
              <a:spcAft>
                <a:spcPts val="0"/>
              </a:spcAft>
              <a:buFont typeface="Arial" panose="020B0604020202020204" pitchFamily="34" charset="0"/>
              <a:buChar char="•"/>
            </a:pPr>
            <a:r>
              <a:rPr lang="en-US" sz="1400" b="0" i="0" dirty="0">
                <a:solidFill>
                  <a:srgbClr val="0000FF"/>
                </a:solidFill>
                <a:effectLst/>
                <a:hlinkClick r:id="rId4"/>
              </a:rPr>
              <a:t>https://mentor.ieee.org/802.18/dcn/22/18-22-0012-00-0000-proposed-revisions-to-the-canadian-table-of-frequency-allocations-2022-edition.pdf</a:t>
            </a:r>
            <a:endParaRPr lang="en-US" sz="1400" b="0" i="0" dirty="0">
              <a:solidFill>
                <a:srgbClr val="0000FF"/>
              </a:solidFill>
              <a:effectLst/>
            </a:endParaRPr>
          </a:p>
          <a:p>
            <a:pPr lvl="1">
              <a:spcBef>
                <a:spcPts val="0"/>
              </a:spcBef>
              <a:spcAft>
                <a:spcPts val="0"/>
              </a:spcAft>
              <a:buFont typeface="Arial" panose="020B0604020202020204" pitchFamily="34" charset="0"/>
              <a:buChar char="•"/>
            </a:pPr>
            <a:r>
              <a:rPr lang="en-US" sz="1600" dirty="0">
                <a:solidFill>
                  <a:schemeClr val="tx1"/>
                </a:solidFill>
              </a:rPr>
              <a:t>Any interest from anyone to put some comments together?  </a:t>
            </a:r>
            <a:endParaRPr lang="en-US" sz="1600" b="0" i="0" dirty="0">
              <a:solidFill>
                <a:schemeClr val="tx1"/>
              </a:solidFill>
              <a:effectLst/>
            </a:endParaRPr>
          </a:p>
          <a:p>
            <a:pPr>
              <a:spcBef>
                <a:spcPts val="0"/>
              </a:spcBef>
              <a:spcAft>
                <a:spcPts val="0"/>
              </a:spcAft>
              <a:buFont typeface="Arial" panose="020B0604020202020204" pitchFamily="34" charset="0"/>
              <a:buChar char="•"/>
            </a:pPr>
            <a:endParaRPr lang="en-US" sz="2000" dirty="0">
              <a:solidFill>
                <a:schemeClr val="tx1"/>
              </a:solidFill>
            </a:endParaRPr>
          </a:p>
          <a:p>
            <a:pPr>
              <a:spcBef>
                <a:spcPts val="0"/>
              </a:spcBef>
              <a:spcAft>
                <a:spcPts val="0"/>
              </a:spcAft>
              <a:buFont typeface="Arial" panose="020B0604020202020204" pitchFamily="34" charset="0"/>
              <a:buChar char="•"/>
            </a:pPr>
            <a:r>
              <a:rPr lang="en-US" sz="2000" dirty="0">
                <a:solidFill>
                  <a:schemeClr val="tx1"/>
                </a:solidFill>
              </a:rPr>
              <a:t>UK – Ofcom 802.15 SC THz response to paper on THz. </a:t>
            </a:r>
          </a:p>
          <a:p>
            <a:pPr lvl="1">
              <a:spcBef>
                <a:spcPts val="0"/>
              </a:spcBef>
              <a:spcAft>
                <a:spcPts val="0"/>
              </a:spcAft>
              <a:buFont typeface="Arial" panose="020B0604020202020204" pitchFamily="34" charset="0"/>
              <a:buChar char="•"/>
            </a:pPr>
            <a:r>
              <a:rPr lang="en-US" sz="1600" b="0" i="0" u="none" strike="noStrike" baseline="0" dirty="0">
                <a:solidFill>
                  <a:schemeClr val="tx1"/>
                </a:solidFill>
                <a:hlinkClick r:id="rId5"/>
              </a:rPr>
              <a:t>https://mentor.ieee.org/802.18/dcn/21/18-21-0134-00-0000-uk-ofcom-terahertz-spectrum-paper.docx</a:t>
            </a:r>
            <a:r>
              <a:rPr lang="en-US" sz="1600" b="0" i="0" u="none" strike="noStrike" baseline="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ea typeface="SimSun" panose="02010600030101010101" pitchFamily="2" charset="-122"/>
              </a:rPr>
              <a:t>Sent in: </a:t>
            </a:r>
            <a:r>
              <a:rPr lang="en-US" sz="1400" u="sng" dirty="0">
                <a:solidFill>
                  <a:srgbClr val="0000FF"/>
                </a:solidFill>
                <a:latin typeface="Times New Roman" panose="02020603050405020304" pitchFamily="18" charset="0"/>
                <a:ea typeface="SimSun" panose="02010600030101010101" pitchFamily="2" charset="-122"/>
              </a:rPr>
              <a:t>https://mentor.ieee.org/802.18/dcn/22/18-22-0011-04-0000-ofcom-thz-discussion-document-ieee802-response-docx.pdf</a:t>
            </a:r>
            <a:r>
              <a:rPr lang="en-US" sz="1400" u="sng" dirty="0">
                <a:solidFill>
                  <a:srgbClr val="0000FF"/>
                </a:solidFill>
                <a:effectLst/>
                <a:latin typeface="Times New Roman" panose="02020603050405020304" pitchFamily="18" charset="0"/>
                <a:ea typeface="SimSun" panose="02010600030101010101" pitchFamily="2" charset="-122"/>
              </a:rPr>
              <a:t> </a:t>
            </a:r>
            <a:endParaRPr lang="en-US" sz="1400" b="0" dirty="0">
              <a:solidFill>
                <a:schemeClr val="tx1"/>
              </a:solidFill>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a:t>
            </a:r>
            <a:r>
              <a:rPr lang="en-US" sz="1800" b="0" dirty="0">
                <a:solidFill>
                  <a:schemeClr val="bg1">
                    <a:lumMod val="75000"/>
                  </a:schemeClr>
                </a:solidFill>
                <a:ea typeface="Times New Roman" panose="02020603050405020304" pitchFamily="18" charset="0"/>
                <a:cs typeface="Times New Roman" panose="02020603050405020304" pitchFamily="18" charset="0"/>
              </a:rPr>
              <a:t>none heard</a:t>
            </a:r>
            <a:endParaRPr lang="en-US" sz="1800" dirty="0">
              <a:solidFill>
                <a:schemeClr val="bg1">
                  <a:lumMod val="75000"/>
                </a:schemeClr>
              </a:solidFill>
            </a:endParaRPr>
          </a:p>
          <a:p>
            <a:pPr lvl="1">
              <a:spcBef>
                <a:spcPts val="0"/>
              </a:spcBef>
              <a:spcAft>
                <a:spcPts val="0"/>
              </a:spcAft>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r>
              <a:rPr lang="en-US" sz="1800" b="0" dirty="0">
                <a:solidFill>
                  <a:schemeClr val="bg1">
                    <a:lumMod val="65000"/>
                  </a:schemeClr>
                </a:solidFill>
                <a:effectLst/>
                <a:latin typeface="Times New Roman" panose="02020603050405020304" pitchFamily="18" charset="0"/>
                <a:ea typeface="Calibri" panose="020F0502020204030204" pitchFamily="34" charset="0"/>
              </a:rPr>
              <a:t>none heard</a:t>
            </a:r>
            <a:endParaRPr lang="en-US" b="1" dirty="0">
              <a:solidFill>
                <a:schemeClr val="bg1">
                  <a:lumMod val="65000"/>
                </a:schemeClr>
              </a:solidFill>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85977"/>
            <a:ext cx="11032375" cy="5516412"/>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03feb: </a:t>
            </a:r>
            <a:r>
              <a:rPr lang="en-GB" sz="1600" dirty="0" err="1">
                <a:solidFill>
                  <a:schemeClr val="tx1"/>
                </a:solidFill>
                <a:ea typeface="Calibri" panose="020F0502020204030204" pitchFamily="34" charset="0"/>
              </a:rPr>
              <a:t>Winnform</a:t>
            </a:r>
            <a:r>
              <a:rPr lang="en-GB" sz="1600" dirty="0">
                <a:solidFill>
                  <a:schemeClr val="tx1"/>
                </a:solidFill>
                <a:ea typeface="Calibri" panose="020F0502020204030204" pitchFamily="34" charset="0"/>
              </a:rPr>
              <a:t> is also looking at AFC for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lab testing, considering this is 1 of 2 different views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And now how to coordinate with the FCC working on AFC accreditation. </a:t>
            </a:r>
            <a:endParaRPr lang="en-GB" sz="1600" dirty="0">
              <a:solidFill>
                <a:schemeClr val="bg1">
                  <a:lumMod val="75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27jan:</a:t>
            </a:r>
            <a:r>
              <a:rPr lang="en-GB" sz="1600" dirty="0">
                <a:solidFill>
                  <a:schemeClr val="tx1"/>
                </a:solidFill>
                <a:ea typeface="Calibri" panose="020F0502020204030204" pitchFamily="34" charset="0"/>
              </a:rPr>
              <a:t> Has gone through interference reporting and resolution from CBRS for the history and how it has worked.  What came up is a 5min Data Base vs daily Data Base.  </a:t>
            </a:r>
            <a:r>
              <a:rPr lang="en-US" sz="1400" dirty="0">
                <a:solidFill>
                  <a:schemeClr val="tx1"/>
                </a:solidFill>
                <a:ea typeface="Calibri" panose="020F0502020204030204" pitchFamily="34" charset="0"/>
              </a:rPr>
              <a:t>This paper shows good data and is available on the site above or at: </a:t>
            </a:r>
          </a:p>
          <a:p>
            <a:pPr marL="1323975" lvl="3">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hlinkClick r:id="rId6"/>
              </a:rPr>
              <a:t>https://groups.wirelessinnovation.org/wg/6GHz-MSG-WS1/document/download/16868</a:t>
            </a:r>
            <a:r>
              <a:rPr lang="en-US" sz="1400" dirty="0">
                <a:solidFill>
                  <a:schemeClr val="tx1"/>
                </a:solidFill>
                <a:ea typeface="Calibri" panose="020F0502020204030204" pitchFamily="34" charset="0"/>
              </a:rPr>
              <a:t> </a:t>
            </a: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data03feb: FCC getting inputs and setting up interviews on companies for the AFC accreditation. </a:t>
            </a:r>
          </a:p>
          <a:p>
            <a:pPr marL="466725" lvl="1">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16dec: </a:t>
            </a:r>
            <a:r>
              <a:rPr lang="en-GB" sz="1400" b="1" dirty="0">
                <a:solidFill>
                  <a:schemeClr val="tx1"/>
                </a:solidFill>
                <a:ea typeface="Calibri" panose="020F0502020204030204" pitchFamily="34" charset="0"/>
              </a:rPr>
              <a:t>A </a:t>
            </a:r>
            <a:r>
              <a:rPr lang="en-GB" sz="1400" dirty="0">
                <a:solidFill>
                  <a:schemeClr val="tx1"/>
                </a:solidFill>
                <a:ea typeface="Calibri" panose="020F0502020204030204" pitchFamily="34" charset="0"/>
              </a:rPr>
              <a:t>public notice is expected in January about work needed on improving the ULS . </a:t>
            </a:r>
          </a:p>
        </p:txBody>
      </p:sp>
    </p:spTree>
    <p:extLst>
      <p:ext uri="{BB962C8B-B14F-4D97-AF65-F5344CB8AC3E}">
        <p14:creationId xmlns:p14="http://schemas.microsoft.com/office/powerpoint/2010/main" val="220391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Was touched on at the WCSC 02feb22 call, working on a comment collection from IEEE 802 membership.</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all – send .18 chair any nominations for chair or vice-chair for 802.18 for next 2 years.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all/anyone – nominations/self nominations for .18 march chair/vice chairs elections to .18 chair by 02mar22</a:t>
            </a: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6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426"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427"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17feb22 –</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15:_______________________35et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venue direction is mixed-mode.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10feb22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10feb22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10feb22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10feb22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10feb22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a:solidFill>
                  <a:schemeClr val="bg1">
                    <a:lumMod val="65000"/>
                  </a:schemeClr>
                </a:solidFill>
              </a:rPr>
              <a:t>Peter 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BRAN update</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Vijay A</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https://mentor.ieee.org/802.18/dcn/22/18-22-0014-00-0000-minutes-03feb22-rrtag-teleconference.docx</a:t>
            </a:r>
            <a:r>
              <a:rPr lang="en-GB" sz="1800" b="0" dirty="0">
                <a:ea typeface="SimSun" panose="02010600030101010101" pitchFamily="2" charset="-122"/>
              </a:rPr>
              <a:t>  </a:t>
            </a:r>
            <a:r>
              <a:rPr lang="en-US" sz="1400" b="0" i="0" dirty="0">
                <a:solidFill>
                  <a:srgbClr val="000000"/>
                </a:solidFill>
                <a:effectLst/>
                <a:latin typeface="Verdana" panose="020B0604030504040204" pitchFamily="34" charset="0"/>
              </a:rPr>
              <a:t>04-Feb-2022 15:24:38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Al P</a:t>
            </a:r>
          </a:p>
          <a:p>
            <a:pPr marL="0" indent="0">
              <a:spcBef>
                <a:spcPts val="0"/>
              </a:spcBef>
            </a:pPr>
            <a:r>
              <a:rPr lang="en-US" altLang="en-US" sz="1800" b="0" dirty="0">
                <a:solidFill>
                  <a:schemeClr val="bg1">
                    <a:lumMod val="65000"/>
                  </a:schemeClr>
                </a:solidFill>
              </a:rPr>
              <a:t>	Seconded by:  Ben R </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trike="sngStrike" dirty="0">
                <a:solidFill>
                  <a:schemeClr val="bg1">
                    <a:lumMod val="75000"/>
                  </a:schemeClr>
                </a:solidFill>
              </a:rPr>
              <a:t>$400 until Friday, January 28, 2022 (fully refundable. </a:t>
            </a:r>
            <a:r>
              <a:rPr lang="en-US" sz="1800" strike="sngStrike" dirty="0">
                <a:solidFill>
                  <a:schemeClr val="bg1">
                    <a:lumMod val="75000"/>
                  </a:schemeClr>
                </a:solidFill>
                <a:effectLst/>
                <a:latin typeface="Times New Roman" panose="02020603050405020304" pitchFamily="18" charset="0"/>
                <a:ea typeface="Calibri" panose="020F0502020204030204" pitchFamily="34" charset="0"/>
              </a:rPr>
              <a:t>until January 28</a:t>
            </a:r>
            <a:r>
              <a:rPr lang="en-US" sz="1800" strike="sngStrike" baseline="30000" dirty="0">
                <a:solidFill>
                  <a:schemeClr val="bg1">
                    <a:lumMod val="75000"/>
                  </a:schemeClr>
                </a:solidFill>
                <a:effectLst/>
                <a:latin typeface="Times New Roman" panose="02020603050405020304" pitchFamily="18" charset="0"/>
                <a:ea typeface="Calibri" panose="020F0502020204030204" pitchFamily="34" charset="0"/>
              </a:rPr>
              <a:t>th</a:t>
            </a:r>
            <a:r>
              <a:rPr lang="en-US"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a:t>
            </a:r>
            <a:r>
              <a:rPr lang="en-US" b="1" dirty="0">
                <a:solidFill>
                  <a:schemeClr val="tx1"/>
                </a:solidFill>
              </a:rPr>
              <a:t>600 until Friday, February 25, 2022 (refundable w/cancellation fee. </a:t>
            </a:r>
            <a:r>
              <a:rPr lang="en-US" sz="1800" b="1" dirty="0">
                <a:solidFill>
                  <a:schemeClr val="tx1"/>
                </a:solidFill>
                <a:effectLst/>
                <a:latin typeface="Times New Roman" panose="02020603050405020304" pitchFamily="18" charset="0"/>
                <a:ea typeface="Calibri" panose="020F0502020204030204" pitchFamily="34" charset="0"/>
              </a:rPr>
              <a:t>January 28th to February 25</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sz="1800" b="1" dirty="0">
                <a:solidFill>
                  <a:schemeClr val="tx1"/>
                </a:solidFill>
                <a:effectLst/>
                <a:latin typeface="Times New Roman" panose="02020603050405020304" pitchFamily="18" charset="0"/>
                <a:ea typeface="Calibri" panose="020F0502020204030204" pitchFamily="34" charset="0"/>
              </a:rPr>
              <a:t>)</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May 2022 Wireless Interim in Warsaw, Poland, the WCSC voted (02feb22) to head in the direction of mixed-mode (9-1-0).  More details will be worked on at the 02mar22 WCSC call.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10feb22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64248</TotalTime>
  <Words>8536</Words>
  <Application>Microsoft Office PowerPoint</Application>
  <PresentationFormat>Widescreen</PresentationFormat>
  <Paragraphs>898</Paragraphs>
  <Slides>34</Slides>
  <Notes>16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4060</cp:revision>
  <cp:lastPrinted>1601-01-01T00:00:00Z</cp:lastPrinted>
  <dcterms:created xsi:type="dcterms:W3CDTF">2016-03-03T14:54:45Z</dcterms:created>
  <dcterms:modified xsi:type="dcterms:W3CDTF">2022-02-10T14:38:25Z</dcterms:modified>
</cp:coreProperties>
</file>