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7"/>
  </p:notesMasterIdLst>
  <p:handoutMasterIdLst>
    <p:handoutMasterId r:id="rId38"/>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842" r:id="rId15"/>
    <p:sldId id="608" r:id="rId16"/>
    <p:sldId id="796" r:id="rId17"/>
    <p:sldId id="826" r:id="rId18"/>
    <p:sldId id="827" r:id="rId19"/>
    <p:sldId id="650" r:id="rId20"/>
    <p:sldId id="498" r:id="rId21"/>
    <p:sldId id="402" r:id="rId22"/>
    <p:sldId id="403" r:id="rId23"/>
    <p:sldId id="829" r:id="rId24"/>
    <p:sldId id="828" r:id="rId25"/>
    <p:sldId id="835" r:id="rId26"/>
    <p:sldId id="841" r:id="rId27"/>
    <p:sldId id="652" r:id="rId28"/>
    <p:sldId id="549" r:id="rId29"/>
    <p:sldId id="425" r:id="rId30"/>
    <p:sldId id="728" r:id="rId31"/>
    <p:sldId id="655" r:id="rId32"/>
    <p:sldId id="656" r:id="rId33"/>
    <p:sldId id="832" r:id="rId34"/>
    <p:sldId id="833" r:id="rId35"/>
    <p:sldId id="83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144" autoAdjust="0"/>
  </p:normalViewPr>
  <p:slideViewPr>
    <p:cSldViewPr>
      <p:cViewPr varScale="1">
        <p:scale>
          <a:sx n="101" d="100"/>
          <a:sy n="101" d="100"/>
        </p:scale>
        <p:origin x="960" y="11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65185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802.18-22/0013r01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c.gc.ca/eic/site/smt-gst.nsf/eng/sf11746.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2/18-22-0011-00-0000-ofcom-thz-discussion-document-ieee802-response-docx.docx" TargetMode="External"/><Relationship Id="rId5" Type="http://schemas.openxmlformats.org/officeDocument/2006/relationships/hyperlink" Target="https://mentor.ieee.org/802.18/dcn/21/18-21-0134-00-0000-uk-ofcom-terahertz-spectrum-paper.docx" TargetMode="External"/><Relationship Id="rId4" Type="http://schemas.openxmlformats.org/officeDocument/2006/relationships/hyperlink" Target="https://mentor.ieee.org/802.18/dcn/22/18-22-0012-00-0000-proposed-revisions-to-the-canadian-table-of-frequency-allocations-2022-edition.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sagroups.ieee.org/4006/__;!!F7jv3iA!hdmDHnQ-D0lTBjcGsO9No1O3dODxffGBjHqVEnSUWQRSrPU7LW4O2wqcCYHyx8xNTQ$" TargetMode="External"/><Relationship Id="rId7" Type="http://schemas.openxmlformats.org/officeDocument/2006/relationships/hyperlink" Target="https://www.miit.gov.cn/gzcy/yjzj/art/2022/art_53f768f0847441c99f064a627303671e.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com/v3/__https:/sagroups.ieee.org/4004/__;!!F7jv3iA!hdmDHnQ-D0lTBjcGsO9No1O3dODxffGBjHqVEnSUWQRSrPU7LW4O2wqcCYFzR94Jcg$" TargetMode="External"/><Relationship Id="rId5" Type="http://schemas.openxmlformats.org/officeDocument/2006/relationships/hyperlink" Target="https://urldefense.com/v3/__https:/mtt.org/publications/terahertz-science-technology/__;!!F7jv3iA!hdmDHnQ-D0lTBjcGsO9No1O3dODxffGBjHqVEnSUWQRSrPU7LW4O2wqcCYGgy3qaZQ$" TargetMode="External"/><Relationship Id="rId4" Type="http://schemas.openxmlformats.org/officeDocument/2006/relationships/hyperlink" Target="https://urldefense.com/v3/__https:/www.grss-ieee.org/technical-committees/frequency-allocations-in-remote-sensing/__;!!F7jv3iA!hdmDHnQ-D0lTBjcGsO9No1O3dODxffGBjHqVEnSUWQRSrPU7LW4O2wqcCYFUz0jhBQ$"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download/16868"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7.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05-00-0000-minutes-13jan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03feb22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18"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rgbClr val="00B0F0"/>
                </a:solidFill>
                <a:effectLst/>
                <a:latin typeface="Times New Roman" panose="02020603050405020304" pitchFamily="18" charset="0"/>
                <a:ea typeface="SimSun" panose="02010600030101010101" pitchFamily="2" charset="-122"/>
              </a:rPr>
              <a:t>Wednesday 02 March 2022 </a:t>
            </a:r>
            <a:r>
              <a:rPr lang="en-US" b="1" i="1" u="sng" dirty="0">
                <a:solidFill>
                  <a:srgbClr val="00B0F0"/>
                </a:solidFill>
              </a:rPr>
              <a:t>- end of day </a:t>
            </a:r>
            <a:r>
              <a:rPr lang="en-US" b="1" i="1" u="sng" dirty="0" err="1">
                <a:solidFill>
                  <a:srgbClr val="00B0F0"/>
                </a:solidFill>
              </a:rPr>
              <a:t>aoe</a:t>
            </a:r>
            <a:r>
              <a:rPr lang="en-US" b="1" i="1" u="sng" dirty="0">
                <a:solidFill>
                  <a:srgbClr val="00B0F0"/>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03feb22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#113 Starts 9:00cest Friday, EN 301 893 will be in startup sessions, then 6 GHz EN 303 687 in the last session.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Agenda is in BRAN(22)113001,  Next week just Mon-</a:t>
            </a:r>
            <a:r>
              <a:rPr lang="en-US" sz="1600" dirty="0" err="1">
                <a:solidFill>
                  <a:schemeClr val="tx1"/>
                </a:solidFill>
                <a:ea typeface="Calibri" panose="020F0502020204030204" pitchFamily="34" charset="0"/>
                <a:cs typeface="Times New Roman" panose="02020603050405020304" pitchFamily="18" charset="0"/>
              </a:rPr>
              <a:t>Thur</a:t>
            </a:r>
            <a:r>
              <a:rPr lang="en-US" sz="1600" dirty="0">
                <a:solidFill>
                  <a:schemeClr val="tx1"/>
                </a:solidFill>
                <a:ea typeface="Calibri" panose="020F0502020204030204" pitchFamily="34" charset="0"/>
                <a:cs typeface="Times New Roman" panose="02020603050405020304" pitchFamily="18" charset="0"/>
              </a:rPr>
              <a:t>, then close on Monday the 14</a:t>
            </a:r>
            <a:r>
              <a:rPr lang="en-US" sz="1600" baseline="30000" dirty="0">
                <a:solidFill>
                  <a:schemeClr val="tx1"/>
                </a:solidFill>
                <a:ea typeface="Calibri" panose="020F0502020204030204" pitchFamily="34" charset="0"/>
                <a:cs typeface="Times New Roman" panose="02020603050405020304" pitchFamily="18" charset="0"/>
              </a:rPr>
              <a:t>th</a:t>
            </a:r>
            <a:r>
              <a:rPr lang="en-US" sz="1600" dirty="0">
                <a:solidFill>
                  <a:schemeClr val="tx1"/>
                </a:solidFill>
                <a:ea typeface="Calibri" panose="020F0502020204030204" pitchFamily="34" charset="0"/>
                <a:cs typeface="Times New Roman" panose="02020603050405020304" pitchFamily="18" charset="0"/>
              </a:rPr>
              <a:t>.  </a:t>
            </a:r>
            <a:endParaRPr lang="en-US" sz="160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TR 103 721 5.8 GHz WAS/RLAN Mitigation techniques will not be covered this time, what will go into those 2 time slots?  TS 103 754 Multi AP Performance Testing.</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One of the 60GHz standards and TVWS are in ENAP, so nothing now as they do not close until March.</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27jan:</a:t>
            </a:r>
            <a:r>
              <a:rPr lang="en-US" sz="1600" dirty="0">
                <a:solidFill>
                  <a:schemeClr val="tx1"/>
                </a:solidFill>
                <a:effectLst/>
                <a:ea typeface="Calibri" panose="020F0502020204030204" pitchFamily="34" charset="0"/>
                <a:cs typeface="Times New Roman" panose="02020603050405020304" pitchFamily="18" charset="0"/>
              </a:rPr>
              <a:t> 2 more calls this week on 5 &amp; 6 GHz and making good progress, going thought the clauses and cleaning up inconsistencies.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5GHz still discussing 5.8 GHz in the standard.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6GHz still discussing remaining technical items, in particular client-to-client operation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The co-existence report for 5.8GHz doing well.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New item:  funding for EC assessment for harmonized  standards is a concern,  is assessment required or volunteer?</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#60,  14-16feb22</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r>
              <a:rPr lang="en-US" sz="1800" b="1" dirty="0">
                <a:solidFill>
                  <a:schemeClr val="tx1"/>
                </a:solidFill>
                <a:ea typeface="Calibri" panose="020F0502020204030204" pitchFamily="34" charset="0"/>
                <a:cs typeface="Times New Roman" panose="02020603050405020304" pitchFamily="18" charset="0"/>
              </a:rPr>
              <a:t>20jan:</a:t>
            </a:r>
            <a:r>
              <a:rPr lang="en-US" sz="1800" dirty="0">
                <a:solidFill>
                  <a:schemeClr val="tx1"/>
                </a:solidFill>
                <a:ea typeface="Calibri" panose="020F0502020204030204" pitchFamily="34" charset="0"/>
                <a:cs typeface="Times New Roman" panose="02020603050405020304" pitchFamily="18" charset="0"/>
              </a:rPr>
              <a:t> 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r>
              <a:rPr lang="en-US" altLang="en-US" sz="1600" dirty="0"/>
              <a:t>WI_4 has been assigned on 6425 – 7125 Std. Power</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a:t>
            </a:r>
            <a:r>
              <a:rPr lang="en-US" sz="1400" b="0" strike="sngStrike" dirty="0">
                <a:solidFill>
                  <a:schemeClr val="tx1"/>
                </a:solidFill>
              </a:rPr>
              <a:t>or hybrid/ECO</a:t>
            </a:r>
            <a:endParaRPr lang="en-US" sz="1800" b="0" strike="sngStrike" dirty="0">
              <a:solidFill>
                <a:schemeClr val="tx1"/>
              </a:solidFill>
            </a:endParaRPr>
          </a:p>
          <a:p>
            <a:pPr lvl="1">
              <a:spcBef>
                <a:spcPts val="0"/>
              </a:spcBef>
              <a:spcAft>
                <a:spcPts val="0"/>
              </a:spcAft>
              <a:buFont typeface="Arial" panose="020B0604020202020204" pitchFamily="34" charset="0"/>
              <a:buChar char="•"/>
            </a:pPr>
            <a:r>
              <a:rPr lang="en-US" sz="18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dirty="0">
                <a:ea typeface="Times New Roman" panose="02020603050405020304" pitchFamily="18" charset="0"/>
              </a:rPr>
              <a:t> </a:t>
            </a:r>
            <a:r>
              <a:rPr lang="en-US" sz="1600" b="1" dirty="0">
                <a:effectLst/>
                <a:ea typeface="Times New Roman" panose="02020603050405020304" pitchFamily="18" charset="0"/>
              </a:rPr>
              <a:t>20jan: </a:t>
            </a: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Plan: finalize draft regulation (update of ECC Decision (06)04) and a CEPT Report for May/June WGFM meeting.</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Next meeting 4. February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Main points in draft regulation:</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Fixed outdoor usage in the band 6GHz to 8.5GHz for some application</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Indoor higher power of -31.3dBm/MHz in the band 6GHz to 8.5GHz mainly for location tracking and sensing application </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Vehicular usage in cars with -41.3dBm/MHz </a:t>
            </a:r>
            <a:endParaRPr lang="en-US" sz="12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Link: </a:t>
            </a:r>
            <a:r>
              <a:rPr lang="en-US" sz="1400" u="sng" dirty="0">
                <a:solidFill>
                  <a:srgbClr val="0000FF"/>
                </a:solidFill>
                <a:effectLst/>
                <a:ea typeface="Times New Roman" panose="02020603050405020304" pitchFamily="18" charset="0"/>
                <a:hlinkClick r:id="rId6"/>
              </a:rPr>
              <a:t>https://cept.org/ecc/groups/ecc/wg-fm/srdmg/cg-uwb/client/introduction/</a:t>
            </a:r>
            <a:r>
              <a:rPr lang="en-US" sz="1400" dirty="0">
                <a:effectLst/>
                <a:ea typeface="Times New Roman" panose="02020603050405020304" pitchFamily="18" charset="0"/>
              </a:rPr>
              <a:t>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Further planning:</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regulation on CEPT level until end 2022</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EU harmonized regulation end 2022/beginning 2023</a:t>
            </a:r>
            <a:endParaRPr lang="en-US" sz="12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endParaRPr lang="en-US" sz="1800" dirty="0">
              <a:solidFill>
                <a:schemeClr val="tx1"/>
              </a:solidFill>
            </a:endParaRPr>
          </a:p>
          <a:p>
            <a:pPr algn="l">
              <a:spcBef>
                <a:spcPts val="0"/>
              </a:spcBef>
              <a:spcAft>
                <a:spcPts val="0"/>
              </a:spcAft>
              <a:buFont typeface="Arial" panose="020B0604020202020204" pitchFamily="34" charset="0"/>
              <a:buChar char="•"/>
            </a:pPr>
            <a:r>
              <a:rPr lang="en-US" sz="1800" i="0" dirty="0">
                <a:solidFill>
                  <a:schemeClr val="tx1"/>
                </a:solidFill>
                <a:effectLst/>
              </a:rPr>
              <a:t>Canada ISED began a consultation on January 19 that asks public opinions on its proposed revision to the Table of Frequency Allocations following the outcome of the WRC-19 meeting and updated domestic requirements.  Comments due 21mar22</a:t>
            </a:r>
          </a:p>
          <a:p>
            <a:pPr lvl="1">
              <a:spcBef>
                <a:spcPts val="0"/>
              </a:spcBef>
              <a:spcAft>
                <a:spcPts val="0"/>
              </a:spcAft>
              <a:buFont typeface="Arial" panose="020B0604020202020204" pitchFamily="34" charset="0"/>
              <a:buChar char="•"/>
            </a:pPr>
            <a:r>
              <a:rPr lang="en-US" sz="1600" b="0" i="0" dirty="0">
                <a:solidFill>
                  <a:schemeClr val="tx1"/>
                </a:solidFill>
                <a:effectLst/>
              </a:rPr>
              <a:t>You would refer to Section 6 for the followings that I believe are of interest to us:</a:t>
            </a:r>
          </a:p>
          <a:p>
            <a:pPr lvl="1">
              <a:spcBef>
                <a:spcPts val="0"/>
              </a:spcBef>
              <a:spcAft>
                <a:spcPts val="0"/>
              </a:spcAft>
              <a:buFont typeface="Arial" panose="020B0604020202020204" pitchFamily="34" charset="0"/>
              <a:buChar char="•"/>
            </a:pPr>
            <a:r>
              <a:rPr lang="en-US" sz="1600" b="0" i="0" dirty="0">
                <a:solidFill>
                  <a:schemeClr val="tx1"/>
                </a:solidFill>
                <a:effectLst/>
              </a:rPr>
              <a:t>1)  Table 7 for a summary of proposed changes to 66~71 GHz</a:t>
            </a:r>
          </a:p>
          <a:p>
            <a:pPr lvl="1">
              <a:spcBef>
                <a:spcPts val="0"/>
              </a:spcBef>
              <a:spcAft>
                <a:spcPts val="0"/>
              </a:spcAft>
              <a:buFont typeface="Arial" panose="020B0604020202020204" pitchFamily="34" charset="0"/>
              <a:buChar char="•"/>
            </a:pPr>
            <a:r>
              <a:rPr lang="en-US" sz="1600" b="0" i="0" dirty="0">
                <a:solidFill>
                  <a:schemeClr val="tx1"/>
                </a:solidFill>
                <a:effectLst/>
              </a:rPr>
              <a:t>2)  Table 14 for a summary of proposed changes to 275~3000 GHz</a:t>
            </a:r>
          </a:p>
          <a:p>
            <a:pPr lvl="1">
              <a:spcBef>
                <a:spcPts val="0"/>
              </a:spcBef>
              <a:spcAft>
                <a:spcPts val="0"/>
              </a:spcAft>
              <a:buFont typeface="Arial" panose="020B0604020202020204" pitchFamily="34" charset="0"/>
              <a:buChar char="•"/>
            </a:pPr>
            <a:r>
              <a:rPr lang="en-US" sz="1600" b="0" i="0" dirty="0">
                <a:solidFill>
                  <a:schemeClr val="tx1"/>
                </a:solidFill>
                <a:effectLst/>
              </a:rPr>
              <a:t>3)  Tables 15 and 17 for a summary of proposed changes to 5091~5350 MHz</a:t>
            </a:r>
          </a:p>
          <a:p>
            <a:pPr lvl="1">
              <a:spcBef>
                <a:spcPts val="0"/>
              </a:spcBef>
              <a:spcAft>
                <a:spcPts val="0"/>
              </a:spcAft>
              <a:buFont typeface="Arial" panose="020B0604020202020204" pitchFamily="34" charset="0"/>
              <a:buChar char="•"/>
            </a:pPr>
            <a:r>
              <a:rPr lang="en-US" sz="1600" b="0" i="0" dirty="0">
                <a:solidFill>
                  <a:schemeClr val="tx1"/>
                </a:solidFill>
                <a:effectLst/>
              </a:rPr>
              <a:t>4)  Tables 16 and 18 for a summary of proposed changes to 5470~5725 MHz</a:t>
            </a:r>
          </a:p>
          <a:p>
            <a:pPr lvl="1">
              <a:spcBef>
                <a:spcPts val="0"/>
              </a:spcBef>
              <a:spcAft>
                <a:spcPts val="0"/>
              </a:spcAft>
              <a:buFont typeface="Arial" panose="020B0604020202020204" pitchFamily="34" charset="0"/>
              <a:buChar char="•"/>
            </a:pPr>
            <a:r>
              <a:rPr lang="en-US" sz="1600" b="0" i="0" dirty="0">
                <a:solidFill>
                  <a:schemeClr val="tx1"/>
                </a:solidFill>
                <a:effectLst/>
              </a:rPr>
              <a:t>For details, please refer to:  </a:t>
            </a:r>
            <a:r>
              <a:rPr lang="en-US" sz="1600" b="0" i="0" dirty="0">
                <a:solidFill>
                  <a:srgbClr val="1155CC"/>
                </a:solidFill>
                <a:effectLst/>
                <a:hlinkClick r:id="rId3"/>
              </a:rPr>
              <a:t>https://www.ic.gc.ca/eic/site/smt-gst.nsf/eng/sf11746.htm</a:t>
            </a:r>
            <a:endParaRPr lang="en-US" sz="1600" b="0" i="0" dirty="0">
              <a:solidFill>
                <a:srgbClr val="1155CC"/>
              </a:solidFill>
              <a:effectLst/>
            </a:endParaRPr>
          </a:p>
          <a:p>
            <a:pPr lvl="1">
              <a:spcBef>
                <a:spcPts val="0"/>
              </a:spcBef>
              <a:spcAft>
                <a:spcPts val="0"/>
              </a:spcAft>
              <a:buFont typeface="Arial" panose="020B0604020202020204" pitchFamily="34" charset="0"/>
              <a:buChar char="•"/>
            </a:pPr>
            <a:r>
              <a:rPr lang="en-US" sz="1400" b="0" i="0" dirty="0">
                <a:solidFill>
                  <a:srgbClr val="0000FF"/>
                </a:solidFill>
                <a:effectLst/>
                <a:hlinkClick r:id="rId4"/>
              </a:rPr>
              <a:t>https://mentor.ieee.org/802.18/dcn/22/18-22-0012-00-0000-proposed-revisions-to-the-canadian-table-of-frequency-allocations-2022-edition.pdf</a:t>
            </a:r>
            <a:endParaRPr lang="en-US" sz="1400" b="0" i="0" dirty="0">
              <a:solidFill>
                <a:srgbClr val="0000FF"/>
              </a:solidFill>
              <a:effectLst/>
            </a:endParaRPr>
          </a:p>
          <a:p>
            <a:pPr lvl="1">
              <a:spcBef>
                <a:spcPts val="0"/>
              </a:spcBef>
              <a:spcAft>
                <a:spcPts val="0"/>
              </a:spcAft>
              <a:buFont typeface="Arial" panose="020B0604020202020204" pitchFamily="34" charset="0"/>
              <a:buChar char="•"/>
            </a:pPr>
            <a:r>
              <a:rPr lang="en-US" sz="1600" dirty="0">
                <a:solidFill>
                  <a:schemeClr val="tx1"/>
                </a:solidFill>
              </a:rPr>
              <a:t>Any interest from anyone to put some comments together? </a:t>
            </a:r>
            <a:endParaRPr lang="en-US" sz="1600" b="0" i="0" dirty="0">
              <a:solidFill>
                <a:schemeClr val="tx1"/>
              </a:solidFill>
              <a:effectLst/>
            </a:endParaRPr>
          </a:p>
          <a:p>
            <a:pPr>
              <a:spcBef>
                <a:spcPts val="0"/>
              </a:spcBef>
              <a:spcAft>
                <a:spcPts val="0"/>
              </a:spcAft>
              <a:buFont typeface="Arial" panose="020B0604020202020204" pitchFamily="34" charset="0"/>
              <a:buChar char="•"/>
            </a:pPr>
            <a:endParaRPr lang="en-US" sz="2000" dirty="0">
              <a:solidFill>
                <a:schemeClr val="tx1"/>
              </a:solidFill>
            </a:endParaRPr>
          </a:p>
          <a:p>
            <a:pPr>
              <a:spcBef>
                <a:spcPts val="0"/>
              </a:spcBef>
              <a:spcAft>
                <a:spcPts val="0"/>
              </a:spcAft>
              <a:buFont typeface="Arial" panose="020B0604020202020204" pitchFamily="34" charset="0"/>
              <a:buChar char="•"/>
            </a:pPr>
            <a:r>
              <a:rPr lang="en-US" sz="2000" dirty="0">
                <a:solidFill>
                  <a:schemeClr val="tx1"/>
                </a:solidFill>
              </a:rPr>
              <a:t>UK – Ofcom 802.15 SC THz response to paper on THz. </a:t>
            </a:r>
          </a:p>
          <a:p>
            <a:pPr lvl="1">
              <a:spcBef>
                <a:spcPts val="0"/>
              </a:spcBef>
              <a:spcAft>
                <a:spcPts val="0"/>
              </a:spcAft>
              <a:buFont typeface="Arial" panose="020B0604020202020204" pitchFamily="34" charset="0"/>
              <a:buChar char="•"/>
            </a:pPr>
            <a:r>
              <a:rPr lang="en-US" sz="1600" b="0" i="0" u="none" strike="noStrike" baseline="0" dirty="0">
                <a:solidFill>
                  <a:schemeClr val="tx1"/>
                </a:solidFill>
                <a:hlinkClick r:id="rId5"/>
              </a:rPr>
              <a:t>https://mentor.ieee.org/802.18/dcn/21/18-21-0134-00-0000-uk-ofcom-terahertz-spectrum-paper.docx</a:t>
            </a:r>
            <a:r>
              <a:rPr lang="en-US" sz="1600" b="0" i="0" u="none" strike="noStrike" baseline="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.18 approved response:  </a:t>
            </a:r>
            <a:endParaRPr lang="en-US" sz="1600" dirty="0">
              <a:solidFill>
                <a:schemeClr val="tx1"/>
              </a:solidFill>
              <a:ea typeface="SimSun" panose="02010600030101010101" pitchFamily="2" charset="-122"/>
            </a:endParaRPr>
          </a:p>
          <a:p>
            <a:pPr lvl="2">
              <a:spcBef>
                <a:spcPts val="0"/>
              </a:spcBef>
              <a:spcAft>
                <a:spcPts val="0"/>
              </a:spcAft>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hlinkClick r:id="rId6"/>
              </a:rPr>
              <a:t>https://mentor.ieee.org/802.18/dcn/22/18-22-0011-02-0000-ofcom-thz-discussion-document-ieee802-response-docx.docx</a:t>
            </a:r>
            <a:r>
              <a:rPr lang="en-US" sz="1400" b="0" dirty="0">
                <a:solidFill>
                  <a:schemeClr val="tx1"/>
                </a:solidFill>
                <a:ea typeface="Times New Roman" panose="02020603050405020304" pitchFamily="18" charset="0"/>
                <a:cs typeface="Times New Roman" panose="02020603050405020304" pitchFamily="18" charset="0"/>
              </a:rPr>
              <a:t> </a:t>
            </a:r>
          </a:p>
          <a:p>
            <a:pPr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The LMSC(EC) did approve, though have one editorial clarity to do for </a:t>
            </a:r>
            <a:r>
              <a:rPr lang="en-US" sz="1600" dirty="0">
                <a:solidFill>
                  <a:schemeClr val="tx1"/>
                </a:solidFill>
                <a:ea typeface="Times New Roman" panose="02020603050405020304" pitchFamily="18" charset="0"/>
                <a:cs typeface="Times New Roman" panose="02020603050405020304" pitchFamily="18" charset="0"/>
              </a:rPr>
              <a:t>an</a:t>
            </a:r>
            <a:r>
              <a:rPr lang="en-US" sz="1600" b="0" dirty="0">
                <a:solidFill>
                  <a:schemeClr val="tx1"/>
                </a:solidFill>
                <a:ea typeface="Times New Roman" panose="02020603050405020304" pitchFamily="18" charset="0"/>
                <a:cs typeface="Times New Roman" panose="02020603050405020304" pitchFamily="18" charset="0"/>
              </a:rPr>
              <a:t> EC member.</a:t>
            </a:r>
            <a:endParaRPr lang="en-US" sz="18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8118986" cy="374794"/>
          </a:xfrm>
        </p:spPr>
        <p:txBody>
          <a:bodyPr/>
          <a:lstStyle/>
          <a:p>
            <a:r>
              <a:rPr lang="en-US" sz="2400" dirty="0"/>
              <a:t>Other regions (outside EU-Stds and USA), items to share - 2</a:t>
            </a:r>
            <a:endParaRPr lang="en-US" sz="1200" dirty="0"/>
          </a:p>
        </p:txBody>
      </p:sp>
      <p:sp>
        <p:nvSpPr>
          <p:cNvPr id="3" name="Content Placeholder 2"/>
          <p:cNvSpPr>
            <a:spLocks noGrp="1"/>
          </p:cNvSpPr>
          <p:nvPr>
            <p:ph idx="1"/>
          </p:nvPr>
        </p:nvSpPr>
        <p:spPr>
          <a:xfrm>
            <a:off x="935568" y="831778"/>
            <a:ext cx="11125200" cy="56372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marL="0">
              <a:buFont typeface="Arial" panose="020B0604020202020204" pitchFamily="34" charset="0"/>
              <a:buChar char="•"/>
            </a:pPr>
            <a:r>
              <a:rPr lang="en-US" sz="1800" dirty="0">
                <a:effectLst/>
                <a:ea typeface="Arial Unicode MS" panose="020B0604020202020204" pitchFamily="34" charset="-128"/>
              </a:rPr>
              <a:t>Have made connection with the following to collaborate as appropriate, </a:t>
            </a:r>
            <a:r>
              <a:rPr lang="en-US" sz="1800" dirty="0" err="1">
                <a:effectLst/>
                <a:ea typeface="Arial Unicode MS" panose="020B0604020202020204" pitchFamily="34" charset="-128"/>
              </a:rPr>
              <a:t>wrt</a:t>
            </a:r>
            <a:r>
              <a:rPr lang="en-US" sz="1800" dirty="0">
                <a:effectLst/>
                <a:ea typeface="Arial Unicode MS" panose="020B0604020202020204" pitchFamily="34" charset="-128"/>
              </a:rPr>
              <a:t> THz: </a:t>
            </a:r>
          </a:p>
          <a:p>
            <a:pPr marL="400050" lvl="1">
              <a:buFont typeface="Arial" panose="020B0604020202020204" pitchFamily="34" charset="0"/>
              <a:buChar char="•"/>
            </a:pPr>
            <a:r>
              <a:rPr lang="en-US" sz="1600" dirty="0">
                <a:effectLst/>
                <a:ea typeface="Arial Unicode MS" panose="020B0604020202020204" pitchFamily="34" charset="-128"/>
              </a:rPr>
              <a:t>The GRSS-SC has sponsored the "Standard for Remote Sensing Frequency Band Radio Frequency Interference (RFI) Impact Assessment" (</a:t>
            </a:r>
            <a:r>
              <a:rPr lang="en-US" sz="1600" u="sng" dirty="0">
                <a:solidFill>
                  <a:srgbClr val="0000FF"/>
                </a:solidFill>
                <a:effectLst/>
                <a:ea typeface="Arial Unicode MS" panose="020B0604020202020204" pitchFamily="34" charset="-128"/>
                <a:hlinkClick r:id="rId3"/>
              </a:rPr>
              <a:t>P4006</a:t>
            </a:r>
            <a:r>
              <a:rPr lang="en-US" sz="1600" dirty="0">
                <a:effectLst/>
                <a:ea typeface="Arial Unicode MS" panose="020B0604020202020204" pitchFamily="34" charset="-128"/>
              </a:rPr>
              <a:t>) working group. The initiative came from the </a:t>
            </a:r>
            <a:r>
              <a:rPr lang="en-US" sz="1600" u="sng" dirty="0">
                <a:solidFill>
                  <a:srgbClr val="0000FF"/>
                </a:solidFill>
                <a:effectLst/>
                <a:ea typeface="Arial Unicode MS" panose="020B0604020202020204" pitchFamily="34" charset="-128"/>
                <a:hlinkClick r:id="rId4"/>
              </a:rPr>
              <a:t>Frequency Allocations in Remote Sensing (FARS) Technical Committee</a:t>
            </a:r>
            <a:r>
              <a:rPr lang="en-US" sz="1600" dirty="0">
                <a:effectLst/>
                <a:ea typeface="Arial Unicode MS" panose="020B0604020202020204" pitchFamily="34" charset="-128"/>
              </a:rPr>
              <a:t>, which works with the ITU. </a:t>
            </a:r>
          </a:p>
          <a:p>
            <a:pPr marL="400050" lvl="1">
              <a:buFont typeface="Arial" panose="020B0604020202020204" pitchFamily="34" charset="0"/>
              <a:buChar char="•"/>
            </a:pPr>
            <a:r>
              <a:rPr lang="en-US" sz="1600" dirty="0">
                <a:effectLst/>
                <a:ea typeface="Arial Unicode MS" panose="020B0604020202020204" pitchFamily="34" charset="-128"/>
              </a:rPr>
              <a:t>Another Society that may be interested in collaborating is the MTT-S which publishes the </a:t>
            </a:r>
            <a:r>
              <a:rPr lang="en-US" sz="1600" u="sng" dirty="0">
                <a:solidFill>
                  <a:srgbClr val="0000FF"/>
                </a:solidFill>
                <a:effectLst/>
                <a:ea typeface="Arial Unicode MS" panose="020B0604020202020204" pitchFamily="34" charset="-128"/>
                <a:hlinkClick r:id="rId5"/>
              </a:rPr>
              <a:t>Transactions on Terahertz Science and Technology</a:t>
            </a:r>
            <a:r>
              <a:rPr lang="en-US" sz="1600" dirty="0">
                <a:effectLst/>
                <a:ea typeface="Arial Unicode MS" panose="020B0604020202020204" pitchFamily="34" charset="-128"/>
              </a:rPr>
              <a:t>. We have a tentative project, </a:t>
            </a:r>
            <a:r>
              <a:rPr lang="en-US" sz="1600" u="sng" dirty="0">
                <a:solidFill>
                  <a:srgbClr val="0000FF"/>
                </a:solidFill>
                <a:effectLst/>
                <a:ea typeface="Arial Unicode MS" panose="020B0604020202020204" pitchFamily="34" charset="-128"/>
                <a:hlinkClick r:id="rId6"/>
              </a:rPr>
              <a:t>P4004</a:t>
            </a:r>
            <a:r>
              <a:rPr lang="en-US" sz="1600" dirty="0">
                <a:effectLst/>
                <a:ea typeface="Arial Unicode MS" panose="020B0604020202020204" pitchFamily="34" charset="-128"/>
              </a:rPr>
              <a:t>, "Standard for Calibration of Microwave Radiometers in the 300 MHz to 1 THz Frequency Range for Geoscience Applications", which has been idle since the chair left and replacement hasn't been found.</a:t>
            </a: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China MIIT </a:t>
            </a:r>
            <a:r>
              <a:rPr lang="en-US" sz="1800" b="0" dirty="0">
                <a:solidFill>
                  <a:schemeClr val="tx1"/>
                </a:solidFill>
                <a:ea typeface="Times New Roman" panose="02020603050405020304" pitchFamily="18" charset="0"/>
                <a:cs typeface="Times New Roman" panose="02020603050405020304" pitchFamily="18" charset="0"/>
              </a:rPr>
              <a:t>has recently begun a consultation that asks for public opinion on the adjusted frequency bands of microwave communications systems.  </a:t>
            </a:r>
            <a:r>
              <a:rPr lang="en-US" sz="1600" b="0" dirty="0">
                <a:solidFill>
                  <a:schemeClr val="tx1"/>
                </a:solidFill>
                <a:ea typeface="Times New Roman" panose="02020603050405020304" pitchFamily="18" charset="0"/>
                <a:cs typeface="Times New Roman" panose="02020603050405020304" pitchFamily="18" charset="0"/>
              </a:rPr>
              <a:t>In particular, the consultation asks for public opinions on:</a:t>
            </a:r>
          </a:p>
          <a:p>
            <a:pPr marL="40005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1) adjusting the frequency bands of the microwave communication system as follows:</a:t>
            </a:r>
          </a:p>
          <a:p>
            <a:pPr marL="40005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4500~4800 MHz, 7125~7725 MHz, 7725~8500 MHz, 10.7~11.7 GHz, 12.75~13.25 GHz, 14.5~15.35 GHz, 21.2~23.6 GHz, 71~76 GHz, 81~86 GHz</a:t>
            </a:r>
          </a:p>
          <a:p>
            <a:pPr marL="40005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2) technical requirements for radio transmitting equipment of microwave communication system operating in the above-mentioned frequency bands</a:t>
            </a:r>
          </a:p>
          <a:p>
            <a:pPr marL="40005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3) the frequency bands of the microwave communication system involved in coordination with space radio services</a:t>
            </a:r>
          </a:p>
          <a:p>
            <a:pPr marL="40005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For details, please refer to: </a:t>
            </a:r>
            <a:r>
              <a:rPr lang="en-US" sz="1600" b="0" dirty="0">
                <a:solidFill>
                  <a:schemeClr val="tx1"/>
                </a:solidFill>
                <a:ea typeface="Times New Roman" panose="02020603050405020304" pitchFamily="18" charset="0"/>
                <a:cs typeface="Times New Roman" panose="02020603050405020304" pitchFamily="18" charset="0"/>
                <a:hlinkClick r:id="rId7"/>
              </a:rPr>
              <a:t>https://www.miit.gov.cn/gzcy/yjzj/art/2022/art_53f768f0847441c99f064a627303671e.html</a:t>
            </a:r>
            <a:r>
              <a:rPr lang="en-US" sz="1600" b="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The consultation deadline is February 27, 2022.</a:t>
            </a:r>
          </a:p>
          <a:p>
            <a:pPr marL="1257300" lvl="3">
              <a:spcBef>
                <a:spcPts val="0"/>
              </a:spcBef>
              <a:spcAft>
                <a:spcPts val="0"/>
              </a:spcAft>
              <a:buFont typeface="Arial" panose="020B0604020202020204" pitchFamily="34" charset="0"/>
              <a:buChar char="•"/>
            </a:pPr>
            <a:endParaRPr lang="en-US" sz="10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none heard</a:t>
            </a:r>
            <a:endParaRPr lang="en-US" sz="1800" dirty="0">
              <a:solidFill>
                <a:srgbClr val="202124"/>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420166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r>
              <a:rPr lang="en-US" sz="1800" b="0" dirty="0">
                <a:solidFill>
                  <a:schemeClr val="tx1"/>
                </a:solidFill>
                <a:effectLst/>
                <a:latin typeface="Times New Roman" panose="02020603050405020304" pitchFamily="18" charset="0"/>
                <a:ea typeface="Calibri" panose="020F0502020204030204" pitchFamily="34" charset="0"/>
              </a:rPr>
              <a:t>none heard</a:t>
            </a:r>
            <a:endParaRPr lang="en-US" b="1" dirty="0">
              <a:solidFill>
                <a:schemeClr val="tx1"/>
              </a:solidFill>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85977"/>
            <a:ext cx="11032375" cy="5516412"/>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err="1">
                <a:solidFill>
                  <a:schemeClr val="tx1"/>
                </a:solidFill>
                <a:ea typeface="Calibri" panose="020F0502020204030204" pitchFamily="34" charset="0"/>
              </a:rPr>
              <a:t>Winnform</a:t>
            </a:r>
            <a:r>
              <a:rPr lang="en-GB" sz="1600" dirty="0">
                <a:solidFill>
                  <a:schemeClr val="tx1"/>
                </a:solidFill>
                <a:ea typeface="Calibri" panose="020F0502020204030204" pitchFamily="34" charset="0"/>
              </a:rPr>
              <a:t> is also looking at AFC for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lab testing, considering this is 1 of 2 different views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And now how to coordinate with the FCC working on AFC accreditation. </a:t>
            </a:r>
            <a:endParaRPr lang="en-GB" sz="1600" dirty="0">
              <a:solidFill>
                <a:schemeClr val="bg1">
                  <a:lumMod val="75000"/>
                </a:schemeClr>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27jan:</a:t>
            </a:r>
            <a:r>
              <a:rPr lang="en-GB" sz="1600" dirty="0">
                <a:solidFill>
                  <a:schemeClr val="tx1"/>
                </a:solidFill>
                <a:ea typeface="Calibri" panose="020F0502020204030204" pitchFamily="34" charset="0"/>
              </a:rPr>
              <a:t> Has gone through interference reporting and resolution from CBRS for the history and how it has worked.  What came up is a 5min Data Base vs daily Data Base.</a:t>
            </a:r>
          </a:p>
          <a:p>
            <a:pPr marL="1323975" lvl="3">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This paper shows good data and is available on the site above or at: </a:t>
            </a:r>
          </a:p>
          <a:p>
            <a:pPr marL="1323975" lvl="3">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hlinkClick r:id="rId6"/>
              </a:rPr>
              <a:t>https://groups.wirelessinnovation.org/wg/6GHz-MSG-WS1/document/download/16868</a:t>
            </a:r>
            <a:r>
              <a:rPr lang="en-US" sz="1400" dirty="0">
                <a:solidFill>
                  <a:schemeClr val="tx1"/>
                </a:solidFill>
                <a:ea typeface="Calibri" panose="020F0502020204030204" pitchFamily="34" charset="0"/>
              </a:rPr>
              <a:t> </a:t>
            </a:r>
          </a:p>
          <a:p>
            <a:pPr marL="66675">
              <a:spcBef>
                <a:spcPts val="0"/>
              </a:spcBef>
              <a:spcAft>
                <a:spcPts val="0"/>
              </a:spcAft>
              <a:buFont typeface="Arial" panose="020B0604020202020204" pitchFamily="34" charset="0"/>
              <a:buChar char="•"/>
            </a:pPr>
            <a:endParaRPr lang="en-US" sz="18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800" dirty="0">
                <a:solidFill>
                  <a:schemeClr val="tx1"/>
                </a:solidFill>
                <a:ea typeface="Calibri" panose="020F0502020204030204" pitchFamily="34" charset="0"/>
              </a:rPr>
              <a:t>FCC getting inputs and setting up interviews on companies for the AFC accreditation. </a:t>
            </a:r>
          </a:p>
          <a:p>
            <a:pPr marL="466725" lvl="1">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16dec: </a:t>
            </a:r>
            <a:r>
              <a:rPr lang="en-GB" sz="1400" b="1" dirty="0">
                <a:solidFill>
                  <a:schemeClr val="tx1"/>
                </a:solidFill>
                <a:ea typeface="Calibri" panose="020F0502020204030204" pitchFamily="34" charset="0"/>
              </a:rPr>
              <a:t>A </a:t>
            </a:r>
            <a:r>
              <a:rPr lang="en-GB" sz="1400" dirty="0">
                <a:solidFill>
                  <a:schemeClr val="tx1"/>
                </a:solidFill>
                <a:ea typeface="Calibri" panose="020F0502020204030204" pitchFamily="34" charset="0"/>
              </a:rPr>
              <a:t>public notice is expected in January about work needed on improving the ULS data. </a:t>
            </a:r>
          </a:p>
        </p:txBody>
      </p:sp>
    </p:spTree>
    <p:extLst>
      <p:ext uri="{BB962C8B-B14F-4D97-AF65-F5344CB8AC3E}">
        <p14:creationId xmlns:p14="http://schemas.microsoft.com/office/powerpoint/2010/main" val="22039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Was touched on at the WCSC call this week, working on a comment collection from IEEE 802 membership.</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Tx/>
              <a:buFont typeface="Wingdings" panose="05000000000000000000" pitchFamily="2" charset="2"/>
              <a:buChar char=""/>
            </a:pPr>
            <a:r>
              <a:rPr lang="en-US" sz="1800" b="0" dirty="0">
                <a:solidFill>
                  <a:schemeClr val="tx1"/>
                </a:solidFill>
                <a:effectLst/>
                <a:latin typeface="Times New Roman" panose="02020603050405020304" pitchFamily="18" charset="0"/>
                <a:ea typeface="SimSun" panose="02010600030101010101" pitchFamily="2" charset="-122"/>
              </a:rPr>
              <a:t>chair - email to SEC/</a:t>
            </a:r>
            <a:r>
              <a:rPr lang="en-US" sz="1800" b="0" dirty="0" err="1">
                <a:solidFill>
                  <a:schemeClr val="tx1"/>
                </a:solidFill>
                <a:effectLst/>
                <a:latin typeface="Times New Roman" panose="02020603050405020304" pitchFamily="18" charset="0"/>
                <a:ea typeface="SimSun" panose="02010600030101010101" pitchFamily="2" charset="-122"/>
              </a:rPr>
              <a:t>AndrewM</a:t>
            </a:r>
            <a:r>
              <a:rPr lang="en-US" sz="1800" b="0" dirty="0">
                <a:solidFill>
                  <a:schemeClr val="tx1"/>
                </a:solidFill>
                <a:effectLst/>
                <a:latin typeface="Times New Roman" panose="02020603050405020304" pitchFamily="18" charset="0"/>
                <a:ea typeface="SimSun" panose="02010600030101010101" pitchFamily="2" charset="-122"/>
              </a:rPr>
              <a:t> on the long-term meeting plans request for input, from a .18 perspective. </a:t>
            </a:r>
          </a:p>
          <a:p>
            <a:pPr marL="285750" indent="-285750">
              <a:buClrTx/>
              <a:buFont typeface="Wingdings" panose="05000000000000000000" pitchFamily="2" charset="2"/>
              <a:buChar char=""/>
            </a:pPr>
            <a:r>
              <a:rPr lang="en-US" altLang="en-US" sz="1800" b="0" dirty="0">
                <a:solidFill>
                  <a:schemeClr val="tx1"/>
                </a:solidFill>
              </a:rPr>
              <a:t>chair – at 02feb22  WCSC, ask about what time zone if May Wireless Interim is electronic?</a:t>
            </a:r>
            <a:endParaRPr lang="en-US" altLang="en-US" sz="1400" b="0" dirty="0">
              <a:solidFill>
                <a:schemeClr val="tx1"/>
              </a:solidFill>
            </a:endParaRP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all/anyone – nominations/self nominations  for .18 march chair/vice chairs elections to .18 chair by 02mar22</a:t>
            </a: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03feb22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410"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411"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03feb22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_20_ and voters on-line: _18_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10feb22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15:35et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03feb22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03feb22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03feb22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03feb22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03feb22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https://mentor.ieee.org/802.18/dcn/22/18-22-0005-00-0000-minutes-13jan22-rrtag-teleconference.docx</a:t>
            </a:r>
            <a:r>
              <a:rPr lang="en-GB" sz="1800" b="0" dirty="0">
                <a:ea typeface="SimSun" panose="02010600030101010101" pitchFamily="2" charset="-122"/>
              </a:rPr>
              <a:t>   </a:t>
            </a:r>
            <a:r>
              <a:rPr lang="en-US" sz="1800" b="0" i="0" dirty="0">
                <a:solidFill>
                  <a:srgbClr val="000000"/>
                </a:solidFill>
                <a:effectLst/>
              </a:rPr>
              <a:t>14-Jan-2022 20:34:01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a:t>
            </a:r>
          </a:p>
          <a:p>
            <a:pPr marL="0" indent="0">
              <a:spcBef>
                <a:spcPts val="0"/>
              </a:spcBef>
            </a:pPr>
            <a:r>
              <a:rPr lang="en-US" altLang="en-US" sz="1800" b="0" dirty="0">
                <a:solidFill>
                  <a:schemeClr val="tx1"/>
                </a:solidFill>
              </a:rPr>
              <a:t>	Seconded by:  Ben R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February 25, 2022 (refundable w/cancellation fee. </a:t>
            </a:r>
            <a:r>
              <a:rPr lang="en-US" sz="1800" b="1" dirty="0">
                <a:solidFill>
                  <a:schemeClr val="tx1"/>
                </a:solidFill>
                <a:effectLst/>
                <a:latin typeface="Times New Roman" panose="02020603050405020304" pitchFamily="18" charset="0"/>
                <a:ea typeface="Calibri" panose="020F0502020204030204" pitchFamily="34" charset="0"/>
              </a:rPr>
              <a:t>January 28th to February 25</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sz="18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May 2022 Wireless Interim in Warsaw, Poland, the WCSC voted yesterday (02feb22) to head in the direction of mixed-mode (9-1-0).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64168</TotalTime>
  <Words>9136</Words>
  <Application>Microsoft Office PowerPoint</Application>
  <PresentationFormat>Widescreen</PresentationFormat>
  <Paragraphs>923</Paragraphs>
  <Slides>35</Slides>
  <Notes>17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3</vt:i4>
      </vt:variant>
      <vt:variant>
        <vt:lpstr>Slide Titles</vt:lpstr>
      </vt:variant>
      <vt:variant>
        <vt:i4>35</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Other regions (outside EU-Stds and USA), items to share - 2</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4052</cp:revision>
  <cp:lastPrinted>1601-01-01T00:00:00Z</cp:lastPrinted>
  <dcterms:created xsi:type="dcterms:W3CDTF">2016-03-03T14:54:45Z</dcterms:created>
  <dcterms:modified xsi:type="dcterms:W3CDTF">2022-02-04T19:40:10Z</dcterms:modified>
</cp:coreProperties>
</file>