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6"/>
  </p:notesMasterIdLst>
  <p:handoutMasterIdLst>
    <p:handoutMasterId r:id="rId37"/>
  </p:handoutMasterIdLst>
  <p:sldIdLst>
    <p:sldId id="256" r:id="rId2"/>
    <p:sldId id="341" r:id="rId3"/>
    <p:sldId id="329" r:id="rId4"/>
    <p:sldId id="604" r:id="rId5"/>
    <p:sldId id="624" r:id="rId6"/>
    <p:sldId id="605" r:id="rId7"/>
    <p:sldId id="776" r:id="rId8"/>
    <p:sldId id="596" r:id="rId9"/>
    <p:sldId id="690" r:id="rId10"/>
    <p:sldId id="831" r:id="rId11"/>
    <p:sldId id="798" r:id="rId12"/>
    <p:sldId id="823" r:id="rId13"/>
    <p:sldId id="818" r:id="rId14"/>
    <p:sldId id="608" r:id="rId15"/>
    <p:sldId id="796" r:id="rId16"/>
    <p:sldId id="826" r:id="rId17"/>
    <p:sldId id="827" r:id="rId18"/>
    <p:sldId id="650" r:id="rId19"/>
    <p:sldId id="498" r:id="rId20"/>
    <p:sldId id="402" r:id="rId21"/>
    <p:sldId id="403" r:id="rId22"/>
    <p:sldId id="829" r:id="rId23"/>
    <p:sldId id="828" r:id="rId24"/>
    <p:sldId id="835" r:id="rId25"/>
    <p:sldId id="841" r:id="rId26"/>
    <p:sldId id="652" r:id="rId27"/>
    <p:sldId id="549" r:id="rId28"/>
    <p:sldId id="425" r:id="rId29"/>
    <p:sldId id="728" r:id="rId30"/>
    <p:sldId id="655" r:id="rId31"/>
    <p:sldId id="656" r:id="rId32"/>
    <p:sldId id="832" r:id="rId33"/>
    <p:sldId id="833" r:id="rId34"/>
    <p:sldId id="834"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85DF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6144" autoAdjust="0"/>
  </p:normalViewPr>
  <p:slideViewPr>
    <p:cSldViewPr>
      <p:cViewPr varScale="1">
        <p:scale>
          <a:sx n="107" d="100"/>
          <a:sy n="107" d="100"/>
        </p:scale>
        <p:origin x="750" y="114"/>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03-Feb-22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fm/fm-57/"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29.xm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20452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9683985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64241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2000969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155558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779084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03feb22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03feb22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03feb22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802.18-22/0013r00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client/introduction/" TargetMode="External"/><Relationship Id="rId7"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fm/srdmg/cg-uwb/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c.gc.ca/eic/site/smt-gst.nsf/eng/sf11746.htm"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22/18-22-0011-00-0000-ofcom-thz-discussion-document-ieee802-response-docx.docx" TargetMode="External"/><Relationship Id="rId5" Type="http://schemas.openxmlformats.org/officeDocument/2006/relationships/hyperlink" Target="https://mentor.ieee.org/802.18/dcn/21/18-21-0134-00-0000-uk-ofcom-terahertz-spectrum-paper.docx" TargetMode="External"/><Relationship Id="rId4" Type="http://schemas.openxmlformats.org/officeDocument/2006/relationships/hyperlink" Target="https://mentor.ieee.org/802.18/dcn/22/18-22-0012-00-0000-proposed-revisions-to-the-canadian-table-of-frequency-allocations-2022-edition.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groups.wirelessinnovation.org/wg/6GHz-MSG-WS1/document/download/16868" TargetMode="External"/><Relationship Id="rId5" Type="http://schemas.openxmlformats.org/officeDocument/2006/relationships/hyperlink" Target="https://groups.wirelessinnovation.org/wg/6MSG/dashboard" TargetMode="External"/><Relationship Id="rId4" Type="http://schemas.openxmlformats.org/officeDocument/2006/relationships/hyperlink" Target="https://www.wirelessinnovation.org/6ghz-multistakeholder-committee"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1/18-21-0036-10-0000-frequency-table-template.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mentor.ieee.org/802.18/dcn/22/18-22-0009-00-0000-ieee-802-wireless-standards-table-of-frequency-ranges.xls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13" Type="http://schemas.openxmlformats.org/officeDocument/2006/relationships/image" Target="../media/image2.wmf"/><Relationship Id="rId3" Type="http://schemas.openxmlformats.org/officeDocument/2006/relationships/hyperlink" Target="mailto:apetrick@ieee.org" TargetMode="External"/><Relationship Id="rId7" Type="http://schemas.openxmlformats.org/officeDocument/2006/relationships/hyperlink" Target="http://standards.ieee.org/resources/antitrust-guidelines.pdf" TargetMode="External"/><Relationship Id="rId12"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faqs/affiliationFAQ.html"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www.ieee802.org/18/" TargetMode="External"/><Relationship Id="rId15" Type="http://schemas.openxmlformats.org/officeDocument/2006/relationships/image" Target="../media/image3.emf"/><Relationship Id="rId10" Type="http://schemas.openxmlformats.org/officeDocument/2006/relationships/hyperlink" Target="https://standards.ieee.org/faqs/copyrights/index.html#1" TargetMode="External"/><Relationship Id="rId4" Type="http://schemas.openxmlformats.org/officeDocument/2006/relationships/hyperlink" Target="mailto:stuart@ok-brit.com" TargetMode="External"/><Relationship Id="rId9" Type="http://schemas.openxmlformats.org/officeDocument/2006/relationships/hyperlink" Target="https://standards.ieee.org/about/sasb/patcom/materials.html" TargetMode="External"/><Relationship Id="rId14"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9-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s://calendar.google.com/calendar/embed?src=c2gedttabtbj4bps23j4847004%40group.calendar.google.com&amp;ctz=America%2FNew_York"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s:/help.webex.com__;!!F7jv3iA!gM8v_SJtvQnL5Cnr-NOU0HPp5WGt1JfaumEwByZoeUhkpsM3ISI0ou1J0YPTEQ-vmw$" TargetMode="External"/><Relationship Id="rId3" Type="http://schemas.openxmlformats.org/officeDocument/2006/relationships/hyperlink" Target="https://ieeesa.webex.com/ieeesa/j.php?MTID=m91b36f4c80de69b002c6b1e7296833ef" TargetMode="External"/><Relationship Id="rId7" Type="http://schemas.openxmlformats.org/officeDocument/2006/relationships/hyperlink" Target="file:///C:\Users\jholcomb\OneDrive%20-%20Itron\Documents\2standards\+stuff_stds\%20sip:23482965390@ieeesa.webex.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e2440d86732cb212a836b1fc3810b588__;!!F7jv3iA!gM8v_SJtvQnL5Cnr-NOU0HPp5WGt1JfaumEwByZoeUhkpsM3ISI0ou1J0YPdsRcv7w$" TargetMode="External"/><Relationship Id="rId5" Type="http://schemas.openxmlformats.org/officeDocument/2006/relationships/hyperlink" Target="tel:%2B1-213-306-3065,,*01*23482965390%23%23*01*" TargetMode="External"/><Relationship Id="rId4" Type="http://schemas.openxmlformats.org/officeDocument/2006/relationships/hyperlink" Target="tel:%2B1-646-992-2010,,*01*23482965390%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6.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cept.org/ecc/groups/ecc/wg-fm/srdmg/cg-wpt/" TargetMode="External"/><Relationship Id="rId13" Type="http://schemas.openxmlformats.org/officeDocument/2006/relationships/hyperlink" Target="https://cept.org/ecc/groups/ecc/wg-fm/fm-58/" TargetMode="External"/><Relationship Id="rId3" Type="http://schemas.openxmlformats.org/officeDocument/2006/relationships/hyperlink" Target="https://cept.org/ecc/groups/ecc/wg-fm/" TargetMode="External"/><Relationship Id="rId7" Type="http://schemas.openxmlformats.org/officeDocument/2006/relationships/hyperlink" Target="https://cept.org/ecc/groups/ecc/wg-fm/srdmg/cg-uwb/" TargetMode="External"/><Relationship Id="rId12" Type="http://schemas.openxmlformats.org/officeDocument/2006/relationships/hyperlink" Target="https://cept.org/ecc/groups/ecc/wg-fm/fm-56/" TargetMode="External"/><Relationship Id="rId2" Type="http://schemas.openxmlformats.org/officeDocument/2006/relationships/image" Target="../media/image5.png"/><Relationship Id="rId16" Type="http://schemas.openxmlformats.org/officeDocument/2006/relationships/hyperlink" Target="https://cept.org/ecc/groups/ecc/wg-fm/cg-fs/" TargetMode="External"/><Relationship Id="rId1" Type="http://schemas.openxmlformats.org/officeDocument/2006/relationships/slideLayout" Target="../slideLayouts/slideLayout2.xml"/><Relationship Id="rId6" Type="http://schemas.openxmlformats.org/officeDocument/2006/relationships/hyperlink" Target="https://cept.org/ecc/groups/ecc/wg-fm/srdmg/cg-nbn/" TargetMode="External"/><Relationship Id="rId11" Type="http://schemas.openxmlformats.org/officeDocument/2006/relationships/hyperlink" Target="https://cept.org/ecc/groups/ecc/wg-fm/fm-51/" TargetMode="External"/><Relationship Id="rId5" Type="http://schemas.openxmlformats.org/officeDocument/2006/relationships/hyperlink" Target="https://cept.org/ecc/groups/ecc/wg-fm/srdmg/" TargetMode="External"/><Relationship Id="rId15" Type="http://schemas.openxmlformats.org/officeDocument/2006/relationships/hyperlink" Target="https://cept.org/ecc/groups/ecc/wg-fm/fm-radio-amateur-fg/" TargetMode="External"/><Relationship Id="rId10" Type="http://schemas.openxmlformats.org/officeDocument/2006/relationships/hyperlink" Target="https://cept.org/ecc/groups/ecc/wg-fm/fm-44/" TargetMode="External"/><Relationship Id="rId4" Type="http://schemas.openxmlformats.org/officeDocument/2006/relationships/hyperlink" Target="https://cept.org/ecc/groups/ecc/wg-fm/efismg/" TargetMode="External"/><Relationship Id="rId9" Type="http://schemas.openxmlformats.org/officeDocument/2006/relationships/hyperlink" Target="https://cept.org/ecc/groups/ecc/wg-fm/fm-22/" TargetMode="External"/><Relationship Id="rId14" Type="http://schemas.openxmlformats.org/officeDocument/2006/relationships/hyperlink" Target="https://cept.org/ecc/groups/ecc/wg-fm/fm-59/"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cept.org/ecc/groups/ecc/wg-se/se-40/" TargetMode="External"/><Relationship Id="rId13" Type="http://schemas.openxmlformats.org/officeDocument/2006/relationships/image" Target="../media/image6.png"/><Relationship Id="rId3" Type="http://schemas.openxmlformats.org/officeDocument/2006/relationships/hyperlink" Target="https://cept.org/ecc/groups/ecc/wg-se/stg/" TargetMode="External"/><Relationship Id="rId7" Type="http://schemas.openxmlformats.org/officeDocument/2006/relationships/hyperlink" Target="https://cept.org/ecc/groups/ecc/wg-se/se-24/" TargetMode="External"/><Relationship Id="rId12" Type="http://schemas.openxmlformats.org/officeDocument/2006/relationships/hyperlink" Target="https://cept.org/ecc/groups/ecc/non-ecc/" TargetMode="External"/><Relationship Id="rId2" Type="http://schemas.openxmlformats.org/officeDocument/2006/relationships/hyperlink" Target="https://cept.org/ecc/groups/ecc/wg-se/" TargetMode="External"/><Relationship Id="rId1" Type="http://schemas.openxmlformats.org/officeDocument/2006/relationships/slideLayout" Target="../slideLayouts/slideLayout2.xml"/><Relationship Id="rId6" Type="http://schemas.openxmlformats.org/officeDocument/2006/relationships/hyperlink" Target="https://cept.org/ecc/groups/ecc/wg-se/se-21/" TargetMode="External"/><Relationship Id="rId11" Type="http://schemas.openxmlformats.org/officeDocument/2006/relationships/hyperlink" Target="https://cept.org/ecc/groups/ecc/wg-se/fg-on-weather-radars-at-54-ghz/" TargetMode="External"/><Relationship Id="rId5" Type="http://schemas.openxmlformats.org/officeDocument/2006/relationships/hyperlink" Target="https://cept.org/ecc/groups/ecc/wg-se/se-19/" TargetMode="External"/><Relationship Id="rId10" Type="http://schemas.openxmlformats.org/officeDocument/2006/relationships/hyperlink" Target="https://cept.org/ecc/groups/ecc/wg-se/fg-on-wind-turbines/" TargetMode="External"/><Relationship Id="rId4" Type="http://schemas.openxmlformats.org/officeDocument/2006/relationships/hyperlink" Target="https://cept.org/ecc/groups/ecc/wg-se/se-7/" TargetMode="External"/><Relationship Id="rId9" Type="http://schemas.openxmlformats.org/officeDocument/2006/relationships/hyperlink" Target="https://cept.org/ecc/groups/ecc/wg-se/se-45/"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cept.org/ecc/groups/ecc/ecc-pt1/" TargetMode="External"/><Relationship Id="rId13" Type="http://schemas.openxmlformats.org/officeDocument/2006/relationships/hyperlink" Target="https://cept.org/ecc/groups/ecc/cpg/cpg-ptd/" TargetMode="External"/><Relationship Id="rId18" Type="http://schemas.openxmlformats.org/officeDocument/2006/relationships/hyperlink" Target="https://cept.org/ecc/groups/ecc/wg-nan/nan2/" TargetMode="External"/><Relationship Id="rId3" Type="http://schemas.openxmlformats.org/officeDocument/2006/relationships/hyperlink" Target="https://cept.org/ecc/groups/ecc/" TargetMode="External"/><Relationship Id="rId21" Type="http://schemas.openxmlformats.org/officeDocument/2006/relationships/hyperlink" Target="https://cept.org/ecc/groups/ecc/wg-nan/nan-sfg/" TargetMode="External"/><Relationship Id="rId7" Type="http://schemas.openxmlformats.org/officeDocument/2006/relationships/hyperlink" Target="https://cept.org/ecc/groups/ecc/ecc-sg/ecc-us-ca/" TargetMode="External"/><Relationship Id="rId12" Type="http://schemas.openxmlformats.org/officeDocument/2006/relationships/hyperlink" Target="https://cept.org/ecc/groups/ecc/cpg/cpg-ptc/" TargetMode="External"/><Relationship Id="rId17" Type="http://schemas.openxmlformats.org/officeDocument/2006/relationships/hyperlink" Target="https://cept.org/ecc/groups/ecc/wg-nan/nan1/" TargetMode="External"/><Relationship Id="rId2" Type="http://schemas.openxmlformats.org/officeDocument/2006/relationships/hyperlink" Target="https://cept.org/ecc/groups/ecc/client/introduction/" TargetMode="External"/><Relationship Id="rId16" Type="http://schemas.openxmlformats.org/officeDocument/2006/relationships/hyperlink" Target="https://cept.org/ecc/groups/ecc/wg-nan/" TargetMode="External"/><Relationship Id="rId20" Type="http://schemas.openxmlformats.org/officeDocument/2006/relationships/hyperlink" Target="https://cept.org/ecc/groups/ecc/wg-nan/nan4/" TargetMode="External"/><Relationship Id="rId1" Type="http://schemas.openxmlformats.org/officeDocument/2006/relationships/slideLayout" Target="../slideLayouts/slideLayout2.xml"/><Relationship Id="rId6" Type="http://schemas.openxmlformats.org/officeDocument/2006/relationships/hyperlink" Target="https://cept.org/ecc/groups/ecc/ecc-sg/ecc-ec/" TargetMode="External"/><Relationship Id="rId11" Type="http://schemas.openxmlformats.org/officeDocument/2006/relationships/hyperlink" Target="https://cept.org/ecc/groups/ecc/cpg/cpg-ptb/" TargetMode="External"/><Relationship Id="rId5" Type="http://schemas.openxmlformats.org/officeDocument/2006/relationships/hyperlink" Target="https://cept.org/ecc/groups/ecc/ecc-sg/ecc-etsi/" TargetMode="External"/><Relationship Id="rId15" Type="http://schemas.openxmlformats.org/officeDocument/2006/relationships/hyperlink" Target="https://cept.org/ecc/groups/ecc/cpg/now4wrc23/" TargetMode="External"/><Relationship Id="rId10" Type="http://schemas.openxmlformats.org/officeDocument/2006/relationships/hyperlink" Target="https://cept.org/ecc/groups/ecc/cpg/cpg-pta/" TargetMode="External"/><Relationship Id="rId19" Type="http://schemas.openxmlformats.org/officeDocument/2006/relationships/hyperlink" Target="https://cept.org/ecc/groups/ecc/wg-nan/nan3/" TargetMode="External"/><Relationship Id="rId4" Type="http://schemas.openxmlformats.org/officeDocument/2006/relationships/hyperlink" Target="https://cept.org/ecc/groups/ecc/ecc-sg/" TargetMode="External"/><Relationship Id="rId9" Type="http://schemas.openxmlformats.org/officeDocument/2006/relationships/hyperlink" Target="https://cept.org/ecc/groups/ecc/cpg/" TargetMode="External"/><Relationship Id="rId14" Type="http://schemas.openxmlformats.org/officeDocument/2006/relationships/hyperlink" Target="https://cept.org/ecc/groups/ecc/cpg/coordination-team/"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ec.europa.eu/info/strategy/priorities-2019-2024/promoting-our-european-way-life_en" TargetMode="External"/><Relationship Id="rId3" Type="http://schemas.openxmlformats.org/officeDocument/2006/relationships/hyperlink" Target="https://ec.europa.eu/info/strategy/priorities-2019-2024_en" TargetMode="External"/><Relationship Id="rId7" Type="http://schemas.openxmlformats.org/officeDocument/2006/relationships/hyperlink" Target="https://ec.europa.eu/info/strategy/priorities-2019-2024/stronger-europe-world_en" TargetMode="External"/><Relationship Id="rId2" Type="http://schemas.openxmlformats.org/officeDocument/2006/relationships/hyperlink" Target="https://ec.europa.eu/info/index_en" TargetMode="External"/><Relationship Id="rId1" Type="http://schemas.openxmlformats.org/officeDocument/2006/relationships/slideLayout" Target="../slideLayouts/slideLayout2.xml"/><Relationship Id="rId6" Type="http://schemas.openxmlformats.org/officeDocument/2006/relationships/hyperlink" Target="https://ec.europa.eu/info/strategy/priorities-2019-2024/economy-works-people_en" TargetMode="External"/><Relationship Id="rId5" Type="http://schemas.openxmlformats.org/officeDocument/2006/relationships/hyperlink" Target="https://ec.europa.eu/info/strategy/priorities-2019-2024/europe-fit-digital-age_en" TargetMode="External"/><Relationship Id="rId10" Type="http://schemas.openxmlformats.org/officeDocument/2006/relationships/hyperlink" Target="https://ec.europa.eu/info/node/144189" TargetMode="External"/><Relationship Id="rId4" Type="http://schemas.openxmlformats.org/officeDocument/2006/relationships/hyperlink" Target="https://ec.europa.eu/info/strategy/priorities-2019-2024/european-green-deal_en" TargetMode="External"/><Relationship Id="rId9" Type="http://schemas.openxmlformats.org/officeDocument/2006/relationships/hyperlink" Target="https://ec.europa.eu/info/strategy/priorities-2019-2024/new-push-european-democracy_en"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ec.europa.eu/info/strategy/eu-budget_en" TargetMode="External"/><Relationship Id="rId13" Type="http://schemas.openxmlformats.org/officeDocument/2006/relationships/hyperlink" Target="https://ec.europa.eu/info/strategy/strategic-planning/strategic-foresight_en" TargetMode="External"/><Relationship Id="rId18" Type="http://schemas.openxmlformats.org/officeDocument/2006/relationships/hyperlink" Target="https://ec.europa.eu/info/strategy/reporting/annual-activity-reports_en" TargetMode="External"/><Relationship Id="rId26" Type="http://schemas.openxmlformats.org/officeDocument/2006/relationships/hyperlink" Target="https://ec.europa.eu/info/strategy/priorities-2019-2024_en" TargetMode="External"/><Relationship Id="rId3" Type="http://schemas.openxmlformats.org/officeDocument/2006/relationships/hyperlink" Target="https://ec.europa.eu/info/strategy/decision-making-process/how-decisions-are-made_en" TargetMode="External"/><Relationship Id="rId21" Type="http://schemas.openxmlformats.org/officeDocument/2006/relationships/hyperlink" Target="https://ec.europa.eu/info/strategy/relations-non-eu-countries/types-relations-and-partnerships_en" TargetMode="External"/><Relationship Id="rId7" Type="http://schemas.openxmlformats.org/officeDocument/2006/relationships/hyperlink" Target="https://ec.europa.eu/info/law/track-law-making_en" TargetMode="External"/><Relationship Id="rId12" Type="http://schemas.openxmlformats.org/officeDocument/2006/relationships/hyperlink" Target="https://ec.europa.eu/info/about-european-commission/what-european-commission-does/delivering-political-priorities_en" TargetMode="External"/><Relationship Id="rId17" Type="http://schemas.openxmlformats.org/officeDocument/2006/relationships/hyperlink" Target="https://ec.europa.eu/info/strategy/reporting_en" TargetMode="External"/><Relationship Id="rId25" Type="http://schemas.openxmlformats.org/officeDocument/2006/relationships/hyperlink" Target="https://ec.europa.eu/info/strategy/international-strategies/sustainable-development-goals_en" TargetMode="External"/><Relationship Id="rId2" Type="http://schemas.openxmlformats.org/officeDocument/2006/relationships/hyperlink" Target="https://ec.europa.eu/info/strategy/decision-making-process_en" TargetMode="External"/><Relationship Id="rId16" Type="http://schemas.openxmlformats.org/officeDocument/2006/relationships/hyperlink" Target="https://ec.europa.eu/info/strategy/strategic-planning/management-plans_en" TargetMode="External"/><Relationship Id="rId20" Type="http://schemas.openxmlformats.org/officeDocument/2006/relationships/hyperlink" Target="https://ec.europa.eu/info/strategy/relations-non-eu-countries_en" TargetMode="External"/><Relationship Id="rId1" Type="http://schemas.openxmlformats.org/officeDocument/2006/relationships/slideLayout" Target="../slideLayouts/slideLayout2.xml"/><Relationship Id="rId6" Type="http://schemas.openxmlformats.org/officeDocument/2006/relationships/hyperlink" Target="https://ec.europa.eu/info/law/better-regulation/have-your-say" TargetMode="External"/><Relationship Id="rId11" Type="http://schemas.openxmlformats.org/officeDocument/2006/relationships/hyperlink" Target="https://ec.europa.eu/info/publications/commission-work-programme_en" TargetMode="External"/><Relationship Id="rId24" Type="http://schemas.openxmlformats.org/officeDocument/2006/relationships/hyperlink" Target="https://ec.europa.eu/info/strategy/international-strategies_en" TargetMode="External"/><Relationship Id="rId5" Type="http://schemas.openxmlformats.org/officeDocument/2006/relationships/hyperlink" Target="https://ec.europa.eu/info/strategy/contribute-decision-making_en" TargetMode="External"/><Relationship Id="rId15" Type="http://schemas.openxmlformats.org/officeDocument/2006/relationships/hyperlink" Target="https://ec.europa.eu/info/publications/strategic-plans-2020-2024_en" TargetMode="External"/><Relationship Id="rId23" Type="http://schemas.openxmlformats.org/officeDocument/2006/relationships/hyperlink" Target="https://ec.europa.eu/info/strategy/relations-non-eu-countries/relations-united-kingdom_en" TargetMode="External"/><Relationship Id="rId10" Type="http://schemas.openxmlformats.org/officeDocument/2006/relationships/hyperlink" Target="https://ec.europa.eu/info/strategy/strategic-planning/state-union-addresses_en" TargetMode="External"/><Relationship Id="rId19" Type="http://schemas.openxmlformats.org/officeDocument/2006/relationships/hyperlink" Target="https://ec.europa.eu/info/publications/annual-management-and-performance-reports_en" TargetMode="External"/><Relationship Id="rId4" Type="http://schemas.openxmlformats.org/officeDocument/2006/relationships/hyperlink" Target="https://ec.europa.eu/info/about-european-commission/organisational-structure/how-commission-organised/political-leadership/decision-making-during-weekly-meetings_en" TargetMode="External"/><Relationship Id="rId9" Type="http://schemas.openxmlformats.org/officeDocument/2006/relationships/hyperlink" Target="https://ec.europa.eu/info/strategy/strategic-planning_en" TargetMode="External"/><Relationship Id="rId14" Type="http://schemas.openxmlformats.org/officeDocument/2006/relationships/hyperlink" Target="https://ec.europa.eu/info/strategy/strategic-planning/joint-priorities-eu-institutions-2021-2024_en" TargetMode="External"/><Relationship Id="rId22" Type="http://schemas.openxmlformats.org/officeDocument/2006/relationships/hyperlink" Target="https://eeas.europa.eu/headquarters/headquarters-homepage/area/geo_e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2/18-22-0005-00-0000-minutes-13jan22-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cvent.me/yG5GY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03feb22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03 February 2022</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210"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Administrative–elections in March - reminder</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a:buFont typeface="Arial" panose="020B0604020202020204" pitchFamily="34" charset="0"/>
              <a:buChar char="•"/>
            </a:pPr>
            <a:r>
              <a:rPr lang="en-US" sz="2000" dirty="0"/>
              <a:t>LMSC P&amp;P sections 3.1: 802 EC election/appointments</a:t>
            </a:r>
          </a:p>
          <a:p>
            <a:pPr lvl="1">
              <a:buFont typeface="Arial" panose="020B0604020202020204" pitchFamily="34" charset="0"/>
              <a:buChar char="•"/>
            </a:pPr>
            <a:r>
              <a:rPr lang="en-US" sz="1800" dirty="0"/>
              <a:t>All 802 executive committee members are elected or appointed and confirmed at the first Plenary session of each even numbered year. </a:t>
            </a:r>
          </a:p>
          <a:p>
            <a:pPr>
              <a:buFont typeface="Arial" panose="020B0604020202020204" pitchFamily="34" charset="0"/>
              <a:buChar char="•"/>
            </a:pPr>
            <a:r>
              <a:rPr lang="en-US" sz="2000" dirty="0"/>
              <a:t>For anyone to be considered for the 802.18 Chair, Vice Chairs or the appointed positions</a:t>
            </a:r>
          </a:p>
          <a:p>
            <a:pPr lvl="1">
              <a:buFont typeface="Arial" panose="020B0604020202020204" pitchFamily="34" charset="0"/>
              <a:buChar char="•"/>
            </a:pPr>
            <a:r>
              <a:rPr lang="en-US" b="1" i="1" u="sng" dirty="0">
                <a:solidFill>
                  <a:srgbClr val="00B0F0"/>
                </a:solidFill>
              </a:rPr>
              <a:t>Please send nominations or self nominations to the .18 Chair before </a:t>
            </a:r>
            <a:r>
              <a:rPr lang="en-US" sz="1800" b="1" i="1" u="sng" dirty="0">
                <a:solidFill>
                  <a:srgbClr val="00B0F0"/>
                </a:solidFill>
                <a:effectLst/>
                <a:latin typeface="Times New Roman" panose="02020603050405020304" pitchFamily="18" charset="0"/>
                <a:ea typeface="SimSun" panose="02010600030101010101" pitchFamily="2" charset="-122"/>
              </a:rPr>
              <a:t>Wednesday 02 March 2022 </a:t>
            </a:r>
            <a:r>
              <a:rPr lang="en-US" b="1" i="1" u="sng" dirty="0">
                <a:solidFill>
                  <a:srgbClr val="00B0F0"/>
                </a:solidFill>
              </a:rPr>
              <a:t>- end of day </a:t>
            </a:r>
            <a:r>
              <a:rPr lang="en-US" b="1" i="1" u="sng" dirty="0" err="1">
                <a:solidFill>
                  <a:srgbClr val="00B0F0"/>
                </a:solidFill>
              </a:rPr>
              <a:t>aoe</a:t>
            </a:r>
            <a:r>
              <a:rPr lang="en-US" b="1" i="1" u="sng" dirty="0">
                <a:solidFill>
                  <a:srgbClr val="00B0F0"/>
                </a:solidFill>
              </a:rPr>
              <a:t>.</a:t>
            </a:r>
          </a:p>
          <a:p>
            <a:pPr lvl="1">
              <a:buFont typeface="Arial" panose="020B0604020202020204" pitchFamily="34" charset="0"/>
              <a:buChar char="•"/>
            </a:pPr>
            <a:r>
              <a:rPr lang="en-US" sz="1800" dirty="0"/>
              <a:t>802.18 elections will be at the first 802.18 </a:t>
            </a:r>
            <a:r>
              <a:rPr lang="en-US" sz="1800" dirty="0">
                <a:solidFill>
                  <a:schemeClr val="tx1"/>
                </a:solidFill>
              </a:rPr>
              <a:t>meeting of the Plenary, 10mar22.</a:t>
            </a:r>
          </a:p>
          <a:p>
            <a:pPr lvl="3">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solidFill>
                  <a:schemeClr val="tx1"/>
                </a:solidFill>
              </a:rPr>
              <a:t>The .18 Chair position is open;  </a:t>
            </a:r>
          </a:p>
          <a:p>
            <a:pPr>
              <a:buFont typeface="Arial" panose="020B0604020202020204" pitchFamily="34" charset="0"/>
              <a:buChar char="•"/>
            </a:pPr>
            <a:r>
              <a:rPr lang="en-US" sz="2000" dirty="0">
                <a:solidFill>
                  <a:schemeClr val="tx1"/>
                </a:solidFill>
              </a:rPr>
              <a:t>The .18 Vice-Chairs Stuart Kerry and Al Petrick are </a:t>
            </a:r>
            <a:r>
              <a:rPr lang="en-US" altLang="en-US" sz="2000" dirty="0"/>
              <a:t>seeking re-election</a:t>
            </a:r>
            <a:r>
              <a:rPr lang="en-US" sz="2000" dirty="0">
                <a:solidFill>
                  <a:schemeClr val="tx1"/>
                </a:solidFill>
              </a:rPr>
              <a:t>. </a:t>
            </a:r>
          </a:p>
          <a:p>
            <a:pPr>
              <a:buFont typeface="Arial" panose="020B0604020202020204" pitchFamily="34" charset="0"/>
              <a:buChar char="•"/>
            </a:pPr>
            <a:r>
              <a:rPr lang="en-US" sz="2000" dirty="0"/>
              <a:t>All potential EC members, Chair and Vice Chairs</a:t>
            </a:r>
          </a:p>
          <a:p>
            <a:pPr lvl="1">
              <a:buFont typeface="Arial" panose="020B0604020202020204" pitchFamily="34" charset="0"/>
              <a:buChar char="•"/>
            </a:pPr>
            <a:r>
              <a:rPr lang="en-US" sz="1800" dirty="0"/>
              <a:t>Please remember to submit your letters of endorsement and disclosure of affiliation to the IEEE 802 Recording Secretary, John </a:t>
            </a:r>
            <a:r>
              <a:rPr lang="en-US" sz="1800" dirty="0" err="1"/>
              <a:t>D’Ambrosia</a:t>
            </a:r>
            <a:r>
              <a:rPr lang="en-US" sz="1800" dirty="0"/>
              <a:t>, as soon as possible, but no later than the call to order of the March 2020 opening LMSC meeting. </a:t>
            </a:r>
          </a:p>
          <a:p>
            <a:pPr lvl="1">
              <a:spcBef>
                <a:spcPts val="0"/>
              </a:spcBef>
              <a:buFont typeface="Arial" panose="020B0604020202020204" pitchFamily="34" charset="0"/>
              <a:buChar char="•"/>
            </a:pPr>
            <a:r>
              <a:rPr lang="en-US" sz="1800" dirty="0"/>
              <a:t>For Chair, Vice Chair and Secretary, you need to be a member of the IEEE SA</a:t>
            </a:r>
          </a:p>
          <a:p>
            <a:pPr lvl="1">
              <a:spcBef>
                <a:spcPts val="0"/>
              </a:spcBef>
              <a:buFont typeface="Arial" panose="020B0604020202020204" pitchFamily="34" charset="0"/>
              <a:buChar char="•"/>
            </a:pPr>
            <a:r>
              <a:rPr lang="en-GB" altLang="en-US" sz="2000" dirty="0"/>
              <a:t>The TAG/WG chair &amp; vice chairs are subject to confirmation by IEEE 802 EC.</a:t>
            </a:r>
            <a:endParaRPr lang="en-US" sz="1800" dirty="0"/>
          </a:p>
          <a:p>
            <a:pPr>
              <a:buFont typeface="Arial" panose="020B0604020202020204" pitchFamily="34" charset="0"/>
              <a:buChar char="•"/>
            </a:pPr>
            <a:r>
              <a:rPr lang="en-US" sz="2000" dirty="0">
                <a:solidFill>
                  <a:schemeClr val="tx1"/>
                </a:solidFill>
              </a:rPr>
              <a:t>Responsibilities / expectations for all offices are in the back up slides in this slide deck</a:t>
            </a: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03feb22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87734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a:t>
            </a:r>
            <a:endParaRPr lang="en-US" sz="1200" dirty="0"/>
          </a:p>
        </p:txBody>
      </p:sp>
      <p:sp>
        <p:nvSpPr>
          <p:cNvPr id="3" name="Content Placeholder 2"/>
          <p:cNvSpPr>
            <a:spLocks noGrp="1"/>
          </p:cNvSpPr>
          <p:nvPr>
            <p:ph idx="1"/>
          </p:nvPr>
        </p:nvSpPr>
        <p:spPr>
          <a:xfrm>
            <a:off x="914400" y="963613"/>
            <a:ext cx="10668000" cy="5511801"/>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a:t>
            </a:r>
            <a:r>
              <a:rPr lang="en-US" sz="1800" b="1" dirty="0">
                <a:effectLst/>
                <a:latin typeface="Times New Roman" panose="02020603050405020304" pitchFamily="18" charset="0"/>
                <a:ea typeface="SimSun" panose="02010600030101010101" pitchFamily="2" charset="-122"/>
              </a:rPr>
              <a:t>#113, 04-14feb22 (dates are set through 2024.) Many other calls also setup.</a:t>
            </a:r>
            <a:endParaRPr lang="en-US" sz="1400" b="1" dirty="0">
              <a:solidFill>
                <a:schemeClr val="tx1"/>
              </a:solidFill>
            </a:endParaRPr>
          </a:p>
          <a:p>
            <a:pPr lvl="1">
              <a:spcBef>
                <a:spcPts val="0"/>
              </a:spcBef>
              <a:buFont typeface="Arial" panose="020B0604020202020204" pitchFamily="34" charset="0"/>
              <a:buChar char="•"/>
            </a:pPr>
            <a:r>
              <a:rPr lang="en-US" sz="1600" b="1" dirty="0">
                <a:solidFill>
                  <a:schemeClr val="tx1"/>
                </a:solidFill>
                <a:effectLst/>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b="1" dirty="0">
                <a:solidFill>
                  <a:schemeClr val="tx1"/>
                </a:solidFill>
                <a:effectLst/>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b="1" dirty="0">
                <a:solidFill>
                  <a:schemeClr val="tx1"/>
                </a:solidFill>
                <a:effectLst/>
                <a:ea typeface="Calibri" panose="020F0502020204030204" pitchFamily="34" charset="0"/>
                <a:cs typeface="Times New Roman" panose="02020603050405020304" pitchFamily="18" charset="0"/>
              </a:rPr>
              <a:t>27jan:</a:t>
            </a:r>
            <a:r>
              <a:rPr lang="en-US" sz="1600" dirty="0">
                <a:solidFill>
                  <a:schemeClr val="tx1"/>
                </a:solidFill>
                <a:effectLst/>
                <a:ea typeface="Calibri" panose="020F0502020204030204" pitchFamily="34" charset="0"/>
                <a:cs typeface="Times New Roman" panose="02020603050405020304" pitchFamily="18" charset="0"/>
              </a:rPr>
              <a:t> 2 more calls this week on 5 &amp; 6 GHz and making good progress, going thought the clauses and cleaning up inconsistencies.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5GHz still discussing 5.8 GHz in the standard.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6GHz still discussing remaining technical items, in particular client-to-client operation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The co-existence report for 5.8GHz doing well.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New item:  funding for EC assessment for harmonized  standards is a concern,  is assessment required or volunteer?</a:t>
            </a:r>
          </a:p>
          <a:p>
            <a:pPr lvl="1">
              <a:spcBef>
                <a:spcPts val="0"/>
              </a:spcBef>
              <a:buFont typeface="Arial" panose="020B0604020202020204" pitchFamily="34" charset="0"/>
              <a:buChar char="•"/>
            </a:pPr>
            <a:r>
              <a:rPr lang="en-US" sz="1600" b="1" dirty="0">
                <a:solidFill>
                  <a:schemeClr val="tx1"/>
                </a:solidFill>
                <a:effectLst/>
                <a:ea typeface="Calibri" panose="020F0502020204030204" pitchFamily="34" charset="0"/>
                <a:cs typeface="Times New Roman" panose="02020603050405020304" pitchFamily="18" charset="0"/>
              </a:rPr>
              <a:t>20jan:</a:t>
            </a:r>
            <a:r>
              <a:rPr lang="en-US" sz="1600" b="0" dirty="0">
                <a:solidFill>
                  <a:schemeClr val="tx1"/>
                </a:solidFill>
                <a:effectLst/>
                <a:ea typeface="Calibri" panose="020F0502020204030204" pitchFamily="34" charset="0"/>
                <a:cs typeface="Times New Roman" panose="02020603050405020304" pitchFamily="18" charset="0"/>
              </a:rPr>
              <a:t> Have had 1 ad hoc on 5 &amp; 6 GHz stds so far this year.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Next Monday is a focused 6 GHz standard ad hoc, with several contributions, w/goal to have ready for #113. </a:t>
            </a:r>
          </a:p>
          <a:p>
            <a:pPr lvl="2">
              <a:spcBef>
                <a:spcPts val="0"/>
              </a:spcBef>
              <a:buFont typeface="Arial" panose="020B0604020202020204" pitchFamily="34" charset="0"/>
              <a:buChar char="•"/>
            </a:pPr>
            <a:r>
              <a:rPr lang="en-US" sz="1600" b="0" dirty="0">
                <a:solidFill>
                  <a:schemeClr val="tx1"/>
                </a:solidFill>
                <a:effectLst/>
                <a:ea typeface="Calibri" panose="020F0502020204030204" pitchFamily="34" charset="0"/>
                <a:cs typeface="Times New Roman" panose="02020603050405020304" pitchFamily="18" charset="0"/>
              </a:rPr>
              <a:t>Client to client </a:t>
            </a:r>
            <a:r>
              <a:rPr lang="en-US" sz="1600" dirty="0">
                <a:solidFill>
                  <a:schemeClr val="tx1"/>
                </a:solidFill>
                <a:ea typeface="Calibri" panose="020F0502020204030204" pitchFamily="34" charset="0"/>
                <a:cs typeface="Times New Roman" panose="02020603050405020304" pitchFamily="18" charset="0"/>
              </a:rPr>
              <a:t>is the main topic to work out. </a:t>
            </a:r>
            <a:endParaRPr lang="en-US" sz="1400" b="0" dirty="0">
              <a:solidFill>
                <a:schemeClr val="tx1"/>
              </a:solidFill>
              <a:effectLst/>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7"/>
              </a:rPr>
              <a:t>&lt;TG-UWB&gt;</a:t>
            </a:r>
            <a:r>
              <a:rPr lang="en-US" sz="1800" b="0" dirty="0">
                <a:solidFill>
                  <a:schemeClr val="tx1"/>
                </a:solidFill>
              </a:rPr>
              <a:t> </a:t>
            </a:r>
            <a:r>
              <a:rPr lang="en-US" sz="1800" dirty="0">
                <a:solidFill>
                  <a:schemeClr val="tx1"/>
                </a:solidFill>
              </a:rPr>
              <a:t> next call, meeting #60,  14-16feb22</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rPr>
              <a:t> </a:t>
            </a:r>
            <a:r>
              <a:rPr lang="en-US" sz="1800" b="1" dirty="0">
                <a:solidFill>
                  <a:schemeClr val="tx1"/>
                </a:solidFill>
                <a:ea typeface="Calibri" panose="020F0502020204030204" pitchFamily="34" charset="0"/>
                <a:cs typeface="Times New Roman" panose="02020603050405020304" pitchFamily="18" charset="0"/>
              </a:rPr>
              <a:t>20jan:</a:t>
            </a:r>
            <a:r>
              <a:rPr lang="en-US" sz="1800" dirty="0">
                <a:solidFill>
                  <a:schemeClr val="tx1"/>
                </a:solidFill>
                <a:ea typeface="Calibri" panose="020F0502020204030204" pitchFamily="34" charset="0"/>
                <a:cs typeface="Times New Roman" panose="02020603050405020304" pitchFamily="18" charset="0"/>
              </a:rPr>
              <a:t> Use cases documents to finish mid-year, to extend the band above, 8.5GHz to 10.6 or 12.4GHz.</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w/notch from 10.6 to 10.7GHz being discussed, as this is a passive band.  This is for terrestrial. </a:t>
            </a:r>
          </a:p>
          <a:p>
            <a:pPr marL="457200" lvl="1" indent="0">
              <a:spcBef>
                <a:spcPts val="0"/>
              </a:spcBef>
            </a:pPr>
            <a:endParaRPr lang="en-US" sz="1600"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03feb22</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27587"/>
            <a:ext cx="10515600" cy="5791200"/>
          </a:xfrm>
        </p:spPr>
        <p:txBody>
          <a:bodyPr/>
          <a:lstStyle/>
          <a:p>
            <a:pPr lvl="3">
              <a:buFont typeface="Arial" panose="020B0604020202020204" pitchFamily="34" charset="0"/>
              <a:buChar char="•"/>
            </a:pPr>
            <a:endParaRPr lang="en-US"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#58  01-04mar22, hybrid/ECO/tbd</a:t>
            </a:r>
            <a:endParaRPr lang="en-GB" sz="1400" dirty="0">
              <a:ea typeface="SimSun" panose="02010600030101010101" pitchFamily="2" charset="-122"/>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dirty="0">
                <a:hlinkClick r:id="rId4"/>
              </a:rPr>
              <a:t>&lt;SE45&gt;</a:t>
            </a:r>
            <a:r>
              <a:rPr lang="en-US" altLang="en-US" sz="1800" dirty="0"/>
              <a:t> </a:t>
            </a:r>
            <a:r>
              <a:rPr lang="en-US" altLang="en-US" sz="1800" b="0" dirty="0"/>
              <a:t>	</a:t>
            </a:r>
            <a:r>
              <a:rPr lang="en-US" altLang="en-US" sz="1800" dirty="0"/>
              <a:t>next call #15, 03-04mar22, web-meeting</a:t>
            </a:r>
          </a:p>
          <a:p>
            <a:pPr lvl="1">
              <a:spcBef>
                <a:spcPts val="0"/>
              </a:spcBef>
              <a:spcAft>
                <a:spcPts val="0"/>
              </a:spcAft>
              <a:buFont typeface="Arial" panose="020B0604020202020204" pitchFamily="34" charset="0"/>
              <a:buChar char="•"/>
            </a:pPr>
            <a:endParaRPr lang="en-US" altLang="en-US" sz="1400" dirty="0"/>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 next meeting #101 07-11Feb22, web </a:t>
            </a:r>
            <a:r>
              <a:rPr lang="en-US" sz="1400" b="0" strike="sngStrike" dirty="0">
                <a:solidFill>
                  <a:schemeClr val="tx1"/>
                </a:solidFill>
              </a:rPr>
              <a:t>or hybrid/ECO</a:t>
            </a:r>
            <a:endParaRPr lang="en-US" sz="1800" b="0" strike="sngStrike" dirty="0">
              <a:solidFill>
                <a:schemeClr val="tx1"/>
              </a:solidFill>
            </a:endParaRPr>
          </a:p>
          <a:p>
            <a:pPr lvl="1">
              <a:spcBef>
                <a:spcPts val="0"/>
              </a:spcBef>
              <a:spcAft>
                <a:spcPts val="0"/>
              </a:spcAft>
              <a:buFont typeface="Arial" panose="020B0604020202020204" pitchFamily="34" charset="0"/>
              <a:buChar char="•"/>
            </a:pPr>
            <a:r>
              <a:rPr lang="en-US" sz="1800" dirty="0">
                <a:solidFill>
                  <a:schemeClr val="tx1"/>
                </a:solidFill>
              </a:rPr>
              <a:t> </a:t>
            </a: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6"/>
              </a:rPr>
              <a:t>&lt;CG-UWB&gt;</a:t>
            </a:r>
            <a:r>
              <a:rPr lang="en-US" sz="1800" dirty="0">
                <a:solidFill>
                  <a:schemeClr val="tx1"/>
                </a:solidFill>
              </a:rPr>
              <a:t>  next meeting #4, 04Feb22</a:t>
            </a: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600" dirty="0">
                <a:ea typeface="Times New Roman" panose="02020603050405020304" pitchFamily="18" charset="0"/>
              </a:rPr>
              <a:t> </a:t>
            </a:r>
            <a:r>
              <a:rPr lang="en-US" sz="1600" b="1" dirty="0">
                <a:effectLst/>
                <a:ea typeface="Times New Roman" panose="02020603050405020304" pitchFamily="18" charset="0"/>
              </a:rPr>
              <a:t>20jan: </a:t>
            </a:r>
            <a:r>
              <a:rPr lang="en-US" sz="1600" dirty="0">
                <a:effectLst/>
                <a:ea typeface="Times New Roman" panose="02020603050405020304" pitchFamily="18" charset="0"/>
              </a:rPr>
              <a:t>CG-UWB as part of SRDMG has prepared draft versions of the updated UWB regulation and CEPT Report to the EU commission</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Plan: finalize draft regulation (update of ECC Decision (06)04) and a CEPT Report for May/June WGFM meeting.</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Next meeting 4. February 2022</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Main points in draft regulation:</a:t>
            </a:r>
            <a:endParaRPr lang="en-US" sz="140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200" dirty="0">
                <a:effectLst/>
                <a:ea typeface="Times New Roman" panose="02020603050405020304" pitchFamily="18" charset="0"/>
              </a:rPr>
              <a:t>-&gt; Fixed outdoor usage in the band 6GHz to 8.5GHz for some application</a:t>
            </a:r>
            <a:endParaRPr lang="en-US" sz="120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200" dirty="0">
                <a:effectLst/>
                <a:ea typeface="Times New Roman" panose="02020603050405020304" pitchFamily="18" charset="0"/>
              </a:rPr>
              <a:t>—&gt; Indoor higher power of -31.3dBm/MHz in the band 6GHz to 8.5GHz mainly for location tracking and sensing application </a:t>
            </a:r>
            <a:endParaRPr lang="en-US" sz="120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200" dirty="0">
                <a:effectLst/>
                <a:ea typeface="Times New Roman" panose="02020603050405020304" pitchFamily="18" charset="0"/>
              </a:rPr>
              <a:t>—&gt; Vehicular usage in cars with -41.3dBm/MHz </a:t>
            </a:r>
            <a:endParaRPr lang="en-US" sz="12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Link: </a:t>
            </a:r>
            <a:r>
              <a:rPr lang="en-US" sz="1400" u="sng" dirty="0">
                <a:solidFill>
                  <a:srgbClr val="0000FF"/>
                </a:solidFill>
                <a:effectLst/>
                <a:ea typeface="Times New Roman" panose="02020603050405020304" pitchFamily="18" charset="0"/>
                <a:hlinkClick r:id="rId6"/>
              </a:rPr>
              <a:t>https://cept.org/ecc/groups/ecc/wg-fm/srdmg/cg-uwb/client/introduction/</a:t>
            </a:r>
            <a:r>
              <a:rPr lang="en-US" sz="1400" dirty="0">
                <a:effectLst/>
                <a:ea typeface="Times New Roman" panose="02020603050405020304" pitchFamily="18" charset="0"/>
              </a:rPr>
              <a:t> </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Further planning:</a:t>
            </a:r>
            <a:endParaRPr lang="en-US" sz="140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200" dirty="0">
                <a:effectLst/>
                <a:ea typeface="Times New Roman" panose="02020603050405020304" pitchFamily="18" charset="0"/>
              </a:rPr>
              <a:t>Updated regulation on CEPT level until end 2022</a:t>
            </a:r>
            <a:endParaRPr lang="en-US" sz="120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200" dirty="0">
                <a:effectLst/>
                <a:ea typeface="Times New Roman" panose="02020603050405020304" pitchFamily="18" charset="0"/>
              </a:rPr>
              <a:t>Updated EU harmonized regulation end 2022/beginning 2023</a:t>
            </a:r>
            <a:endParaRPr lang="en-US" sz="1200" dirty="0">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03feb22</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957634" y="5838103"/>
            <a:ext cx="9563515" cy="615553"/>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sz="1800" u="sng" dirty="0">
              <a:solidFill>
                <a:srgbClr val="0000FF"/>
              </a:solidFill>
              <a:effectLst/>
              <a:latin typeface="Times New Roman" panose="02020603050405020304" pitchFamily="18" charset="0"/>
              <a:ea typeface="SimSun" panose="02010600030101010101" pitchFamily="2" charset="-122"/>
            </a:endParaRPr>
          </a:p>
          <a:p>
            <a:pPr marL="1028700" lvl="1">
              <a:buFont typeface="Wingdings" panose="05000000000000000000" pitchFamily="2" charset="2"/>
              <a:buChar char="Ø"/>
            </a:pPr>
            <a:r>
              <a:rPr lang="en-US" sz="1600" dirty="0">
                <a:solidFill>
                  <a:schemeClr val="tx1"/>
                </a:solidFill>
              </a:rPr>
              <a:t>16dec: showing 3 -4 countries   note, updating this site is very slow, beware. </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54616" y="58674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84323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838200"/>
            <a:ext cx="11125200" cy="5637214"/>
          </a:xfrm>
        </p:spPr>
        <p:txBody>
          <a:bodyPr/>
          <a:lstStyle/>
          <a:p>
            <a:pPr marL="800100" lvl="2">
              <a:spcBef>
                <a:spcPts val="0"/>
              </a:spcBef>
              <a:spcAft>
                <a:spcPts val="0"/>
              </a:spcAft>
              <a:buFont typeface="Arial" panose="020B0604020202020204" pitchFamily="34" charset="0"/>
              <a:buChar char="•"/>
            </a:pPr>
            <a:endParaRPr lang="en-US" sz="1000" dirty="0">
              <a:solidFill>
                <a:schemeClr val="tx1"/>
              </a:solidFill>
              <a:ea typeface="Calibri" panose="020F0502020204030204" pitchFamily="34" charset="0"/>
            </a:endParaRPr>
          </a:p>
          <a:p>
            <a:pPr algn="l">
              <a:buFont typeface="Arial" panose="020B0604020202020204" pitchFamily="34" charset="0"/>
              <a:buChar char="•"/>
            </a:pPr>
            <a:r>
              <a:rPr lang="en-US" sz="1800" i="0" dirty="0">
                <a:solidFill>
                  <a:schemeClr val="tx1"/>
                </a:solidFill>
                <a:effectLst/>
              </a:rPr>
              <a:t>Canada ISED began a consultation on January 19 that asks public opinions on its proposed revision to the Table of Frequency Allocations following the outcome of the WRC-19 meeting and updated domestic requirements.  Comments due 21mar22</a:t>
            </a:r>
          </a:p>
          <a:p>
            <a:pPr lvl="1">
              <a:spcBef>
                <a:spcPts val="0"/>
              </a:spcBef>
              <a:buFont typeface="Arial" panose="020B0604020202020204" pitchFamily="34" charset="0"/>
              <a:buChar char="•"/>
            </a:pPr>
            <a:r>
              <a:rPr lang="en-US" sz="1600" b="0" i="0" dirty="0">
                <a:solidFill>
                  <a:schemeClr val="tx1"/>
                </a:solidFill>
                <a:effectLst/>
              </a:rPr>
              <a:t>You would refer to Section 6 for the followings that I believe are of interest to us:</a:t>
            </a:r>
          </a:p>
          <a:p>
            <a:pPr lvl="1">
              <a:spcBef>
                <a:spcPts val="0"/>
              </a:spcBef>
              <a:buFont typeface="Arial" panose="020B0604020202020204" pitchFamily="34" charset="0"/>
              <a:buChar char="•"/>
            </a:pPr>
            <a:r>
              <a:rPr lang="en-US" sz="1600" b="0" i="0" dirty="0">
                <a:solidFill>
                  <a:schemeClr val="tx1"/>
                </a:solidFill>
                <a:effectLst/>
              </a:rPr>
              <a:t>1)  Table 7 for a summary of proposed changes to 66~71 GHz</a:t>
            </a:r>
          </a:p>
          <a:p>
            <a:pPr lvl="1">
              <a:spcBef>
                <a:spcPts val="0"/>
              </a:spcBef>
              <a:buFont typeface="Arial" panose="020B0604020202020204" pitchFamily="34" charset="0"/>
              <a:buChar char="•"/>
            </a:pPr>
            <a:r>
              <a:rPr lang="en-US" sz="1600" b="0" i="0" dirty="0">
                <a:solidFill>
                  <a:schemeClr val="tx1"/>
                </a:solidFill>
                <a:effectLst/>
              </a:rPr>
              <a:t>2)  Table 14 for a summary of proposed changes to 275~3000 GHz</a:t>
            </a:r>
          </a:p>
          <a:p>
            <a:pPr lvl="1">
              <a:spcBef>
                <a:spcPts val="0"/>
              </a:spcBef>
              <a:buFont typeface="Arial" panose="020B0604020202020204" pitchFamily="34" charset="0"/>
              <a:buChar char="•"/>
            </a:pPr>
            <a:r>
              <a:rPr lang="en-US" sz="1600" b="0" i="0" dirty="0">
                <a:solidFill>
                  <a:schemeClr val="tx1"/>
                </a:solidFill>
                <a:effectLst/>
              </a:rPr>
              <a:t>3)  Tables 15 and 17 for a summary of proposed changes to 5091~5350 MHz</a:t>
            </a:r>
          </a:p>
          <a:p>
            <a:pPr lvl="1">
              <a:spcBef>
                <a:spcPts val="0"/>
              </a:spcBef>
              <a:buFont typeface="Arial" panose="020B0604020202020204" pitchFamily="34" charset="0"/>
              <a:buChar char="•"/>
            </a:pPr>
            <a:r>
              <a:rPr lang="en-US" sz="1600" b="0" i="0" dirty="0">
                <a:solidFill>
                  <a:schemeClr val="tx1"/>
                </a:solidFill>
                <a:effectLst/>
              </a:rPr>
              <a:t>4)  Tables 16 and 18 for a summary of proposed changes to 5470~5725 MHz</a:t>
            </a:r>
          </a:p>
          <a:p>
            <a:pPr lvl="1">
              <a:spcBef>
                <a:spcPts val="0"/>
              </a:spcBef>
              <a:buFont typeface="Arial" panose="020B0604020202020204" pitchFamily="34" charset="0"/>
              <a:buChar char="•"/>
            </a:pPr>
            <a:r>
              <a:rPr lang="en-US" sz="1600" b="0" i="0" dirty="0">
                <a:solidFill>
                  <a:schemeClr val="tx1"/>
                </a:solidFill>
                <a:effectLst/>
              </a:rPr>
              <a:t>For details, please refer to:  </a:t>
            </a:r>
            <a:r>
              <a:rPr lang="en-US" sz="1600" b="0" i="0" dirty="0">
                <a:solidFill>
                  <a:srgbClr val="1155CC"/>
                </a:solidFill>
                <a:effectLst/>
                <a:hlinkClick r:id="rId3"/>
              </a:rPr>
              <a:t>https://www.ic.gc.ca/eic/site/smt-gst.nsf/eng/sf11746.htm</a:t>
            </a:r>
            <a:endParaRPr lang="en-US" sz="1600" b="0" i="0" dirty="0">
              <a:solidFill>
                <a:srgbClr val="1155CC"/>
              </a:solidFill>
              <a:effectLst/>
            </a:endParaRPr>
          </a:p>
          <a:p>
            <a:pPr lvl="1">
              <a:spcBef>
                <a:spcPts val="0"/>
              </a:spcBef>
              <a:buFont typeface="Arial" panose="020B0604020202020204" pitchFamily="34" charset="0"/>
              <a:buChar char="•"/>
            </a:pPr>
            <a:r>
              <a:rPr lang="en-US" sz="1400" b="0" i="0" dirty="0">
                <a:solidFill>
                  <a:srgbClr val="0000FF"/>
                </a:solidFill>
                <a:effectLst/>
                <a:hlinkClick r:id="rId4"/>
              </a:rPr>
              <a:t>https://mentor.ieee.org/802.18/dcn/22/18-22-0012-00-0000-proposed-revisions-to-the-canadian-table-of-frequency-allocations-2022-edition.pdf</a:t>
            </a:r>
            <a:endParaRPr lang="en-US" sz="1400" b="0" i="0" dirty="0">
              <a:solidFill>
                <a:srgbClr val="0000FF"/>
              </a:solidFill>
              <a:effectLst/>
            </a:endParaRPr>
          </a:p>
          <a:p>
            <a:pPr lvl="1">
              <a:spcBef>
                <a:spcPts val="0"/>
              </a:spcBef>
              <a:buFont typeface="Arial" panose="020B0604020202020204" pitchFamily="34" charset="0"/>
              <a:buChar char="•"/>
            </a:pPr>
            <a:r>
              <a:rPr lang="en-US" sz="1600" dirty="0">
                <a:solidFill>
                  <a:schemeClr val="tx1"/>
                </a:solidFill>
              </a:rPr>
              <a:t>Any interest from anyone to put some comments together? </a:t>
            </a:r>
            <a:endParaRPr lang="en-US" sz="1600" b="0" i="0" dirty="0">
              <a:solidFill>
                <a:schemeClr val="tx1"/>
              </a:solidFill>
              <a:effectLst/>
            </a:endParaRPr>
          </a:p>
          <a:p>
            <a:pPr lvl="4">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solidFill>
                  <a:schemeClr val="tx1"/>
                </a:solidFill>
              </a:rPr>
              <a:t>UK – Ofcom 802.15 SC THz response to paper on THz. </a:t>
            </a:r>
          </a:p>
          <a:p>
            <a:pPr lvl="1">
              <a:buFont typeface="Arial" panose="020B0604020202020204" pitchFamily="34" charset="0"/>
              <a:buChar char="•"/>
            </a:pPr>
            <a:r>
              <a:rPr lang="en-US" sz="1600" b="0" i="0" u="none" strike="noStrike" baseline="0" dirty="0">
                <a:solidFill>
                  <a:schemeClr val="tx1"/>
                </a:solidFill>
                <a:hlinkClick r:id="rId5"/>
              </a:rPr>
              <a:t>https://mentor.ieee.org/802.18/dcn/21/18-21-0134-00-0000-uk-ofcom-terahertz-spectrum-paper.docx</a:t>
            </a:r>
            <a:r>
              <a:rPr lang="en-US" sz="1600" b="0" i="0" u="none" strike="noStrike" baseline="0" dirty="0">
                <a:solidFill>
                  <a:schemeClr val="tx1"/>
                </a:solidFill>
              </a:rPr>
              <a:t> </a:t>
            </a:r>
          </a:p>
          <a:p>
            <a:pPr lvl="1">
              <a:buFont typeface="Arial" panose="020B0604020202020204" pitchFamily="34" charset="0"/>
              <a:buChar char="•"/>
            </a:pPr>
            <a:r>
              <a:rPr lang="en-US" sz="1600" dirty="0">
                <a:solidFill>
                  <a:schemeClr val="tx1"/>
                </a:solidFill>
                <a:effectLst/>
                <a:latin typeface="Times New Roman" panose="02020603050405020304" pitchFamily="18" charset="0"/>
                <a:ea typeface="SimSun" panose="02010600030101010101" pitchFamily="2" charset="-122"/>
              </a:rPr>
              <a:t>.18 approved response:  </a:t>
            </a:r>
            <a:endParaRPr lang="en-US" sz="1600" dirty="0">
              <a:solidFill>
                <a:schemeClr val="tx1"/>
              </a:solidFill>
              <a:latin typeface="Times New Roman" panose="02020603050405020304" pitchFamily="18" charset="0"/>
              <a:ea typeface="SimSun" panose="02010600030101010101" pitchFamily="2" charset="-122"/>
            </a:endParaRPr>
          </a:p>
          <a:p>
            <a:pPr lvl="2">
              <a:buFont typeface="Arial" panose="020B0604020202020204" pitchFamily="34" charset="0"/>
              <a:buChar char="•"/>
            </a:pPr>
            <a:r>
              <a:rPr lang="en-US" sz="1400" b="0" dirty="0">
                <a:solidFill>
                  <a:schemeClr val="tx1"/>
                </a:solidFill>
                <a:ea typeface="Times New Roman" panose="02020603050405020304" pitchFamily="18" charset="0"/>
                <a:cs typeface="Times New Roman" panose="02020603050405020304" pitchFamily="18" charset="0"/>
                <a:hlinkClick r:id="rId6"/>
              </a:rPr>
              <a:t>https://mentor.ieee.org/802.18/dcn/22/18-22-0011-02-0000-ofcom-thz-discussion-document-ieee802-response-docx.docx</a:t>
            </a:r>
            <a:r>
              <a:rPr lang="en-US" sz="1400" b="0" dirty="0">
                <a:solidFill>
                  <a:schemeClr val="tx1"/>
                </a:solidFill>
                <a:ea typeface="Times New Roman" panose="02020603050405020304" pitchFamily="18" charset="0"/>
                <a:cs typeface="Times New Roman" panose="02020603050405020304" pitchFamily="18" charset="0"/>
              </a:rPr>
              <a:t> </a:t>
            </a:r>
          </a:p>
          <a:p>
            <a:pPr lvl="1">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The LMSC(EC) did approve, though have one editorial clarity to do for </a:t>
            </a:r>
            <a:r>
              <a:rPr lang="en-US" sz="1600" dirty="0">
                <a:solidFill>
                  <a:schemeClr val="tx1"/>
                </a:solidFill>
                <a:ea typeface="Times New Roman" panose="02020603050405020304" pitchFamily="18" charset="0"/>
                <a:cs typeface="Times New Roman" panose="02020603050405020304" pitchFamily="18" charset="0"/>
              </a:rPr>
              <a:t>an</a:t>
            </a:r>
            <a:r>
              <a:rPr lang="en-US" sz="1600" b="0" dirty="0">
                <a:solidFill>
                  <a:schemeClr val="tx1"/>
                </a:solidFill>
                <a:ea typeface="Times New Roman" panose="02020603050405020304" pitchFamily="18" charset="0"/>
                <a:cs typeface="Times New Roman" panose="02020603050405020304" pitchFamily="18" charset="0"/>
              </a:rPr>
              <a:t> EC member.</a:t>
            </a:r>
            <a:endParaRPr lang="en-US" sz="1800" b="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Anything else to share today?</a:t>
            </a:r>
            <a:endParaRPr lang="en-US" sz="1800" dirty="0">
              <a:solidFill>
                <a:srgbClr val="202124"/>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03feb22</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201400" cy="5481225"/>
          </a:xfrm>
        </p:spPr>
        <p:txBody>
          <a:bodyPr/>
          <a:lstStyle/>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a:t>
            </a:r>
            <a:r>
              <a:rPr lang="en-US" sz="1800" b="0" dirty="0">
                <a:solidFill>
                  <a:schemeClr val="bg1">
                    <a:lumMod val="75000"/>
                  </a:schemeClr>
                </a:solidFill>
                <a:effectLst/>
                <a:latin typeface="Times New Roman" panose="02020603050405020304" pitchFamily="18" charset="0"/>
                <a:ea typeface="Calibri" panose="020F0502020204030204" pitchFamily="34" charset="0"/>
              </a:rPr>
              <a:t>none heard</a:t>
            </a:r>
            <a:endParaRPr lang="en-US" b="1" dirty="0">
              <a:solidFill>
                <a:schemeClr val="bg1">
                  <a:lumMod val="75000"/>
                </a:schemeClr>
              </a:solidFill>
              <a:effectLst/>
              <a:ea typeface="Calibri" panose="020F0502020204030204" pitchFamily="34" charset="0"/>
            </a:endParaRPr>
          </a:p>
          <a:p>
            <a:pPr marL="857250" lvl="3">
              <a:spcBef>
                <a:spcPts val="0"/>
              </a:spcBef>
              <a:buFont typeface="Arial" panose="020B0604020202020204" pitchFamily="34" charset="0"/>
              <a:buChar char="•"/>
            </a:pPr>
            <a:r>
              <a:rPr lang="en-US" b="1" dirty="0">
                <a:effectLst/>
                <a:ea typeface="Calibri" panose="020F0502020204030204" pitchFamily="34" charset="0"/>
              </a:rPr>
              <a:t> </a:t>
            </a:r>
          </a:p>
          <a:p>
            <a:pPr marL="857250" lvl="3">
              <a:spcBef>
                <a:spcPts val="0"/>
              </a:spcBef>
              <a:buFont typeface="Arial" panose="020B0604020202020204" pitchFamily="34" charset="0"/>
              <a:buChar char="•"/>
            </a:pPr>
            <a:endParaRPr lang="en-US" b="1" dirty="0">
              <a:effectLst/>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r>
              <a:rPr lang="en-US" sz="1600" dirty="0">
                <a:ea typeface="Calibri" panose="020F0502020204030204" pitchFamily="34" charset="0"/>
              </a:rPr>
              <a:t>standing by for this spring (2022):  </a:t>
            </a:r>
            <a:r>
              <a:rPr lang="en-US" sz="1600" b="0" dirty="0">
                <a:ea typeface="Calibri" panose="020F0502020204030204" pitchFamily="34" charset="0"/>
              </a:rPr>
              <a:t>Additional WP 1A light communications and 2 WP 5A submissions from IEEE 802. </a:t>
            </a:r>
          </a:p>
          <a:p>
            <a:pPr lvl="0">
              <a:buFont typeface="Arial" panose="020B0604020202020204" pitchFamily="34" charset="0"/>
              <a:buChar char="•"/>
            </a:pPr>
            <a:r>
              <a:rPr lang="en-US" sz="16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400" dirty="0">
                <a:hlinkClick r:id="rId3"/>
              </a:rPr>
              <a:t>https://www.itu.int/en/ITU-R/study-groups/rcpm/Pages/wrc-23-studies.aspx</a:t>
            </a:r>
            <a:r>
              <a:rPr lang="en-US" sz="1400" dirty="0">
                <a:solidFill>
                  <a:srgbClr val="00B0F0"/>
                </a:solidFill>
              </a:rPr>
              <a:t>  </a:t>
            </a:r>
            <a:r>
              <a:rPr lang="en-US" sz="1400" dirty="0">
                <a:solidFill>
                  <a:srgbClr val="7030A0"/>
                </a:solidFill>
              </a:rPr>
              <a:t> (updated 26Aug20)</a:t>
            </a:r>
          </a:p>
          <a:p>
            <a:pPr lvl="2">
              <a:spcBef>
                <a:spcPts val="0"/>
              </a:spcBef>
              <a:buFont typeface="Arial" panose="020B0604020202020204" pitchFamily="34" charset="0"/>
              <a:buChar char="•"/>
            </a:pPr>
            <a:r>
              <a:rPr lang="en-US" sz="1400" dirty="0">
                <a:hlinkClick r:id="rId4"/>
              </a:rPr>
              <a:t>https://www.itu.int/dms_pub/itu-r/oth/0c/0a/R0C0A00000D0041PDFE.pdf</a:t>
            </a:r>
            <a:endParaRPr lang="en-US" sz="1400" dirty="0"/>
          </a:p>
          <a:p>
            <a:pPr lvl="1">
              <a:spcBef>
                <a:spcPts val="0"/>
              </a:spcBef>
              <a:buFont typeface="Arial" panose="020B0604020202020204" pitchFamily="34" charset="0"/>
              <a:buChar char="•"/>
            </a:pPr>
            <a:r>
              <a:rPr lang="en-US" sz="1400" dirty="0">
                <a:solidFill>
                  <a:srgbClr val="00B0F0"/>
                </a:solidFill>
                <a:hlinkClick r:id="rId5"/>
              </a:rPr>
              <a:t>https://mentor.ieee.org/802.18/dcn/20/18-20-0107-01-0000-res-811-wrc-19-wrc-23-agenda-items.docx</a:t>
            </a:r>
            <a:r>
              <a:rPr lang="en-US" sz="1400" dirty="0">
                <a:solidFill>
                  <a:srgbClr val="00B0F0"/>
                </a:solidFill>
              </a:rPr>
              <a:t> </a:t>
            </a:r>
            <a:r>
              <a:rPr lang="en-US" sz="1600" b="1" dirty="0">
                <a:solidFill>
                  <a:schemeClr val="tx1"/>
                </a:solidFill>
              </a:rPr>
              <a:t>	</a:t>
            </a:r>
            <a:r>
              <a:rPr lang="en-US" sz="1600" b="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rPr>
              <a:t>IEEE 802 viewpoints on WRC-23 agenda items. </a:t>
            </a:r>
            <a:endParaRPr lang="en-US" sz="1400" b="0" dirty="0">
              <a:solidFill>
                <a:schemeClr val="tx1"/>
              </a:solidFill>
            </a:endParaRPr>
          </a:p>
          <a:p>
            <a:pPr lvl="2">
              <a:spcBef>
                <a:spcPts val="0"/>
              </a:spcBef>
              <a:buFont typeface="Arial" panose="020B0604020202020204" pitchFamily="34" charset="0"/>
              <a:buChar char="•"/>
            </a:pPr>
            <a:r>
              <a:rPr lang="en-US" sz="1600" dirty="0">
                <a:solidFill>
                  <a:schemeClr val="tx1"/>
                </a:solidFill>
              </a:rPr>
              <a:t>Doc for viewpoints updated (</a:t>
            </a:r>
            <a:r>
              <a:rPr lang="en-US" sz="1600" dirty="0">
                <a:solidFill>
                  <a:srgbClr val="00B0F0"/>
                </a:solidFill>
              </a:rPr>
              <a:t>actions items in notes on this slide</a:t>
            </a:r>
            <a:r>
              <a:rPr lang="en-US" sz="1600" dirty="0">
                <a:solidFill>
                  <a:schemeClr val="tx1"/>
                </a:solidFill>
              </a:rPr>
              <a:t>):  </a:t>
            </a:r>
          </a:p>
          <a:p>
            <a:pPr lvl="2">
              <a:spcBef>
                <a:spcPts val="0"/>
              </a:spcBef>
              <a:buFont typeface="Arial" panose="020B0604020202020204" pitchFamily="34" charset="0"/>
              <a:buChar char="•"/>
            </a:pPr>
            <a:r>
              <a:rPr lang="en-US" sz="1400" dirty="0">
                <a:solidFill>
                  <a:schemeClr val="tx1"/>
                </a:solidFill>
                <a:hlinkClick r:id="rId6"/>
              </a:rPr>
              <a:t>https://mentor.ieee.org/802.18/dcn/21/18-21-0039-01-0000-ieee-802-viewpoints-on-wrc-23-agenda-items.pptx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b="0" dirty="0">
                <a:solidFill>
                  <a:schemeClr val="tx1"/>
                </a:solidFill>
                <a:effectLst/>
                <a:ea typeface="Calibri" panose="020F0502020204030204" pitchFamily="34" charset="0"/>
              </a:rPr>
              <a:t>Sometime, will review actions </a:t>
            </a:r>
            <a:r>
              <a:rPr lang="en-US" sz="1200" b="0" dirty="0">
                <a:solidFill>
                  <a:schemeClr val="tx1"/>
                </a:solidFill>
                <a:ea typeface="Calibri" panose="020F0502020204030204" pitchFamily="34" charset="0"/>
              </a:rPr>
              <a:t>noted at the July Plenary. </a:t>
            </a:r>
            <a:endParaRPr lang="en-US" sz="12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03feb22</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962625"/>
            <a:ext cx="11049000" cy="5477022"/>
          </a:xfrm>
        </p:spPr>
        <p:txBody>
          <a:bodyPr/>
          <a:lstStyle/>
          <a:p>
            <a:pPr>
              <a:buFont typeface="Arial" panose="020B0604020202020204" pitchFamily="34" charset="0"/>
              <a:buChar char="•"/>
            </a:pPr>
            <a:endParaRPr lang="en-US" sz="1800" i="0" dirty="0">
              <a:solidFill>
                <a:schemeClr val="tx1"/>
              </a:solidFill>
              <a:effectLst/>
            </a:endParaRPr>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03feb22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1"/>
            <a:ext cx="8597510" cy="273050"/>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03feb22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59002"/>
            <a:ext cx="11032375" cy="5516412"/>
          </a:xfrm>
        </p:spPr>
        <p:txBody>
          <a:bodyPr/>
          <a:lstStyle/>
          <a:p>
            <a:pPr>
              <a:buFont typeface="Arial" panose="020B0604020202020204" pitchFamily="34" charset="0"/>
              <a:buChar char="•"/>
            </a:pPr>
            <a:r>
              <a:rPr lang="en-US" sz="1600" dirty="0"/>
              <a:t>1. 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(168 people);   some docs:  </a:t>
            </a:r>
            <a:r>
              <a:rPr lang="en-US" sz="1600" u="sng" dirty="0">
                <a:solidFill>
                  <a:srgbClr val="0000FF"/>
                </a:solidFill>
                <a:effectLst/>
                <a:ea typeface="Calibri" panose="020F0502020204030204" pitchFamily="34" charset="0"/>
                <a:hlinkClick r:id="rId3"/>
              </a:rPr>
              <a:t>https://6ghz.wirelessinnovation.org/work-group-products</a:t>
            </a:r>
            <a:r>
              <a:rPr lang="en-US" sz="1600" u="sng" dirty="0">
                <a:solidFill>
                  <a:srgbClr val="0000FF"/>
                </a:solidFill>
                <a:effectLst/>
                <a:ea typeface="Calibri" panose="020F0502020204030204" pitchFamily="34" charset="0"/>
              </a:rPr>
              <a:t> </a:t>
            </a:r>
            <a:endParaRPr lang="en-US" sz="1600" b="0" dirty="0"/>
          </a:p>
          <a:p>
            <a:pPr lvl="2">
              <a:spcBef>
                <a:spcPts val="0"/>
              </a:spcBef>
              <a:buFont typeface="Arial" panose="020B0604020202020204" pitchFamily="34" charset="0"/>
              <a:buChar char="•"/>
            </a:pPr>
            <a:r>
              <a:rPr lang="en-US" sz="1600" u="sng" dirty="0">
                <a:solidFill>
                  <a:srgbClr val="0563C1"/>
                </a:solidFill>
                <a:ea typeface="Calibri" panose="020F0502020204030204" pitchFamily="34" charset="0"/>
                <a:hlinkClick r:id="rId4"/>
              </a:rPr>
              <a:t>https://www.wirelessinnovation.org/6ghz-multistakeholder-committee</a:t>
            </a:r>
            <a:r>
              <a:rPr lang="en-US" sz="1600" dirty="0">
                <a:ea typeface="Calibri" panose="020F0502020204030204" pitchFamily="34" charset="0"/>
              </a:rPr>
              <a:t> </a:t>
            </a:r>
          </a:p>
          <a:p>
            <a:pPr lvl="2">
              <a:spcBef>
                <a:spcPts val="0"/>
              </a:spcBef>
              <a:buFont typeface="Arial" panose="020B0604020202020204" pitchFamily="34" charset="0"/>
              <a:buChar char="•"/>
            </a:pPr>
            <a:r>
              <a:rPr lang="en-US" sz="16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dirty="0">
                <a:solidFill>
                  <a:schemeClr val="bg1">
                    <a:lumMod val="75000"/>
                  </a:schemeClr>
                </a:solidFill>
                <a:ea typeface="Calibri" panose="020F0502020204030204" pitchFamily="34" charset="0"/>
              </a:rPr>
              <a:t>General activity picking up. </a:t>
            </a:r>
          </a:p>
          <a:p>
            <a:pPr marL="866775" lvl="2">
              <a:spcBef>
                <a:spcPts val="0"/>
              </a:spcBef>
              <a:spcAft>
                <a:spcPts val="0"/>
              </a:spcAft>
              <a:buFont typeface="Arial" panose="020B0604020202020204" pitchFamily="34" charset="0"/>
              <a:buChar char="•"/>
            </a:pPr>
            <a:r>
              <a:rPr lang="en-GB" sz="1600" dirty="0">
                <a:solidFill>
                  <a:schemeClr val="bg1">
                    <a:lumMod val="75000"/>
                  </a:schemeClr>
                </a:solidFill>
                <a:ea typeface="Calibri" panose="020F0502020204030204" pitchFamily="34" charset="0"/>
              </a:rPr>
              <a:t> </a:t>
            </a:r>
          </a:p>
          <a:p>
            <a:pPr marL="866775" lvl="2">
              <a:spcBef>
                <a:spcPts val="0"/>
              </a:spcBef>
              <a:spcAft>
                <a:spcPts val="0"/>
              </a:spcAft>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5"/>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sz="1200" dirty="0">
                <a:solidFill>
                  <a:schemeClr val="tx1"/>
                </a:solidFill>
              </a:rPr>
              <a:t>Work stream 1 - interference protection and resolution (</a:t>
            </a:r>
            <a:r>
              <a:rPr lang="en-US" sz="1200" dirty="0" err="1">
                <a:solidFill>
                  <a:schemeClr val="tx1"/>
                </a:solidFill>
              </a:rPr>
              <a:t>CableLabs</a:t>
            </a:r>
            <a:r>
              <a:rPr lang="en-US" sz="1200" dirty="0">
                <a:solidFill>
                  <a:schemeClr val="tx1"/>
                </a:solidFill>
              </a:rPr>
              <a:t>, EPRI, Lake </a:t>
            </a:r>
            <a:r>
              <a:rPr lang="en-US" sz="1200" dirty="0" err="1">
                <a:solidFill>
                  <a:schemeClr val="tx1"/>
                </a:solidFill>
              </a:rPr>
              <a:t>Cty</a:t>
            </a:r>
            <a:r>
              <a:rPr lang="en-US" sz="12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200" dirty="0">
                <a:solidFill>
                  <a:schemeClr val="tx1"/>
                </a:solidFill>
              </a:rPr>
              <a:t>Work stream 2 - correct incumbent data (ULS) (</a:t>
            </a:r>
            <a:r>
              <a:rPr lang="en-US" sz="1200" dirty="0" err="1">
                <a:solidFill>
                  <a:schemeClr val="tx1"/>
                </a:solidFill>
              </a:rPr>
              <a:t>Comsearch</a:t>
            </a:r>
            <a:r>
              <a:rPr lang="en-US" sz="1200" dirty="0">
                <a:solidFill>
                  <a:schemeClr val="tx1"/>
                </a:solidFill>
              </a:rPr>
              <a:t>, APCO) </a:t>
            </a:r>
          </a:p>
          <a:p>
            <a:pPr marL="1323975" lvl="3">
              <a:spcBef>
                <a:spcPts val="0"/>
              </a:spcBef>
              <a:spcAft>
                <a:spcPts val="0"/>
              </a:spcAft>
              <a:buFont typeface="Arial" panose="020B0604020202020204" pitchFamily="34" charset="0"/>
              <a:buChar char="•"/>
            </a:pPr>
            <a:r>
              <a:rPr lang="en-US" sz="12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200" dirty="0">
                <a:solidFill>
                  <a:schemeClr val="tx1"/>
                </a:solidFill>
              </a:rPr>
              <a:t>Overall Co-chairs:  NPSTC, UTC, WFA, WISPA. </a:t>
            </a: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27jan:</a:t>
            </a:r>
            <a:r>
              <a:rPr lang="en-GB" sz="1600" dirty="0">
                <a:solidFill>
                  <a:schemeClr val="tx1"/>
                </a:solidFill>
                <a:ea typeface="Calibri" panose="020F0502020204030204" pitchFamily="34" charset="0"/>
              </a:rPr>
              <a:t> Has gone through interference reporting and resolution from CBRS for the history and how it has worked.  What came up is a 5min Data Base vs daily Data Base.</a:t>
            </a:r>
          </a:p>
          <a:p>
            <a:pPr marL="1323975" lvl="3">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This paper shows good data and is available on the site above or at: </a:t>
            </a:r>
          </a:p>
          <a:p>
            <a:pPr marL="1323975" lvl="3">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hlinkClick r:id="rId6"/>
              </a:rPr>
              <a:t>https://groups.wirelessinnovation.org/wg/6GHz-MSG-WS1/document/download/16868</a:t>
            </a:r>
            <a:r>
              <a:rPr lang="en-US" sz="1400" dirty="0">
                <a:solidFill>
                  <a:schemeClr val="tx1"/>
                </a:solidFill>
                <a:ea typeface="Calibri" panose="020F0502020204030204" pitchFamily="34" charset="0"/>
              </a:rPr>
              <a:t> </a:t>
            </a:r>
          </a:p>
          <a:p>
            <a:pPr marL="66675">
              <a:spcBef>
                <a:spcPts val="0"/>
              </a:spcBef>
              <a:spcAft>
                <a:spcPts val="0"/>
              </a:spcAft>
              <a:buFont typeface="Arial" panose="020B0604020202020204" pitchFamily="34" charset="0"/>
              <a:buChar char="•"/>
            </a:pPr>
            <a:r>
              <a:rPr lang="en-US" sz="1800" b="1" dirty="0">
                <a:solidFill>
                  <a:schemeClr val="tx1"/>
                </a:solidFill>
                <a:ea typeface="Calibri" panose="020F0502020204030204" pitchFamily="34" charset="0"/>
              </a:rPr>
              <a:t>General:</a:t>
            </a:r>
            <a:r>
              <a:rPr lang="en-GB" sz="1800" b="1" dirty="0">
                <a:solidFill>
                  <a:schemeClr val="tx1"/>
                </a:solidFill>
                <a:ea typeface="Calibri" panose="020F0502020204030204" pitchFamily="34" charset="0"/>
              </a:rPr>
              <a:t> </a:t>
            </a:r>
            <a:r>
              <a:rPr lang="en-GB" sz="1800" dirty="0">
                <a:solidFill>
                  <a:schemeClr val="tx1"/>
                </a:solidFill>
                <a:ea typeface="Calibri" panose="020F0502020204030204" pitchFamily="34" charset="0"/>
              </a:rPr>
              <a:t>16dec: </a:t>
            </a:r>
            <a:r>
              <a:rPr lang="en-GB" sz="1800" b="1" dirty="0">
                <a:solidFill>
                  <a:schemeClr val="tx1"/>
                </a:solidFill>
                <a:ea typeface="Calibri" panose="020F0502020204030204" pitchFamily="34" charset="0"/>
              </a:rPr>
              <a:t>A </a:t>
            </a:r>
            <a:r>
              <a:rPr lang="en-GB" sz="1800" dirty="0">
                <a:solidFill>
                  <a:schemeClr val="tx1"/>
                </a:solidFill>
                <a:ea typeface="Calibri" panose="020F0502020204030204" pitchFamily="34" charset="0"/>
              </a:rPr>
              <a:t>public notice is expected in January about work needed on improving the ULS data.  </a:t>
            </a:r>
          </a:p>
          <a:p>
            <a:pPr marL="638175" lvl="2" indent="0">
              <a:spcBef>
                <a:spcPts val="0"/>
              </a:spcBef>
              <a:spcAft>
                <a:spcPts val="0"/>
              </a:spcAft>
            </a:pPr>
            <a:endParaRPr lang="en-US" sz="1600" b="1" dirty="0">
              <a:ea typeface="Calibri" panose="020F0502020204030204" pitchFamily="34" charset="0"/>
            </a:endParaRPr>
          </a:p>
        </p:txBody>
      </p:sp>
    </p:spTree>
    <p:extLst>
      <p:ext uri="{BB962C8B-B14F-4D97-AF65-F5344CB8AC3E}">
        <p14:creationId xmlns:p14="http://schemas.microsoft.com/office/powerpoint/2010/main" val="220391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972800" cy="464123"/>
          </a:xfrm>
        </p:spPr>
        <p:txBody>
          <a:bodyPr/>
          <a:lstStyle/>
          <a:p>
            <a:r>
              <a:rPr lang="en-US" altLang="en-US" sz="2000" dirty="0"/>
              <a:t>General Discussion Items – ongoing fyi - </a:t>
            </a:r>
            <a:r>
              <a:rPr lang="en-US" sz="2000" dirty="0"/>
              <a:t>IEEE 802 Wireless Stds Table of Frequency Ranges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03feb22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https://mentor.ieee.org/802.18/dcn/21/18-21-0036-10-0000-frequency-table-template.xlsx</a:t>
            </a:r>
            <a:endParaRPr lang="en-US" sz="1800" dirty="0">
              <a:solidFill>
                <a:srgbClr val="0070C0"/>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Was touched on at the WCSC call this week, working on a comment collection from IEEE 802 membership.</a:t>
            </a: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11jan22</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Filled in a few spots for 802.11 and added an index column on the main tables.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Moving forward have copied into a new 2022 document, </a:t>
            </a:r>
            <a:r>
              <a:rPr lang="en-US" sz="1600" dirty="0">
                <a:solidFill>
                  <a:srgbClr val="333333"/>
                </a:solidFill>
                <a:ea typeface="Times New Roman" panose="02020603050405020304" pitchFamily="18" charset="0"/>
                <a:hlinkClick r:id="rId4"/>
              </a:rPr>
              <a:t>https://mentor.ieee.org/802.18/dcn/22/18-22-0009-00-0000-ieee-802-wireless-standards-table-of-frequency-ranges.xlsx</a:t>
            </a:r>
            <a:r>
              <a:rPr lang="en-US" sz="1600" dirty="0">
                <a:solidFill>
                  <a:srgbClr val="333333"/>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And, working on a process to get comment collection on the spreadsheet from other IEEE 802 members. </a:t>
            </a:r>
          </a:p>
          <a:p>
            <a:pPr marL="400050" lvl="1" indent="0">
              <a:spcBef>
                <a:spcPts val="0"/>
              </a:spcBef>
              <a:spcAft>
                <a:spcPts val="0"/>
              </a:spcAft>
            </a:pPr>
            <a:endParaRPr lang="en-US" sz="16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22feb22.  </a:t>
            </a:r>
            <a:r>
              <a:rPr lang="en-US" sz="1800" b="0" dirty="0">
                <a:solidFill>
                  <a:schemeClr val="tx1"/>
                </a:solidFill>
                <a:ea typeface="Times New Roman" panose="02020603050405020304" pitchFamily="18" charset="0"/>
              </a:rPr>
              <a:t>(call-in in agenda backup slides)</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1747771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Tx/>
              <a:buFont typeface="Wingdings" panose="05000000000000000000" pitchFamily="2" charset="2"/>
              <a:buChar char=""/>
            </a:pPr>
            <a:r>
              <a:rPr lang="en-US" sz="1800" b="0" dirty="0">
                <a:solidFill>
                  <a:schemeClr val="tx1"/>
                </a:solidFill>
                <a:effectLst/>
                <a:latin typeface="Times New Roman" panose="02020603050405020304" pitchFamily="18" charset="0"/>
                <a:ea typeface="SimSun" panose="02010600030101010101" pitchFamily="2" charset="-122"/>
              </a:rPr>
              <a:t>chair - email to SEC/</a:t>
            </a:r>
            <a:r>
              <a:rPr lang="en-US" sz="1800" b="0" dirty="0" err="1">
                <a:solidFill>
                  <a:schemeClr val="tx1"/>
                </a:solidFill>
                <a:effectLst/>
                <a:latin typeface="Times New Roman" panose="02020603050405020304" pitchFamily="18" charset="0"/>
                <a:ea typeface="SimSun" panose="02010600030101010101" pitchFamily="2" charset="-122"/>
              </a:rPr>
              <a:t>AndrewM</a:t>
            </a:r>
            <a:r>
              <a:rPr lang="en-US" sz="1800" b="0" dirty="0">
                <a:solidFill>
                  <a:schemeClr val="tx1"/>
                </a:solidFill>
                <a:effectLst/>
                <a:latin typeface="Times New Roman" panose="02020603050405020304" pitchFamily="18" charset="0"/>
                <a:ea typeface="SimSun" panose="02010600030101010101" pitchFamily="2" charset="-122"/>
              </a:rPr>
              <a:t> on the long-term meeting plans request for input, from a .18 perspective. </a:t>
            </a:r>
          </a:p>
          <a:p>
            <a:pPr marL="285750" indent="-285750">
              <a:buClrTx/>
              <a:buFont typeface="Wingdings" panose="05000000000000000000" pitchFamily="2" charset="2"/>
              <a:buChar char=""/>
            </a:pPr>
            <a:r>
              <a:rPr lang="en-US" altLang="en-US" sz="1800" b="0" dirty="0">
                <a:solidFill>
                  <a:schemeClr val="tx1"/>
                </a:solidFill>
              </a:rPr>
              <a:t>chair – at 02feb22  WCSC, ask about what time zone if May Wireless Interim is electronic?</a:t>
            </a:r>
            <a:endParaRPr lang="en-US" altLang="en-US" sz="1400" b="0" dirty="0">
              <a:solidFill>
                <a:schemeClr val="tx1"/>
              </a:solidFill>
            </a:endParaRP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b="0" dirty="0">
                <a:solidFill>
                  <a:srgbClr val="00B0F0"/>
                </a:solidFill>
                <a:latin typeface="Times New Roman" panose="02020603050405020304" pitchFamily="18" charset="0"/>
                <a:ea typeface="SimSun" panose="02010600030101010101" pitchFamily="2" charset="-122"/>
              </a:rPr>
              <a:t>all/anyone – nominations/self nominations  for .18 march chair/vice chairs elections to .18 chair by 02mar22</a:t>
            </a:r>
          </a:p>
          <a:p>
            <a:pPr marL="285750" indent="-285750">
              <a:buClr>
                <a:srgbClr val="00B0F0"/>
              </a:buClr>
              <a:buFont typeface="Wingdings" panose="05000000000000000000" pitchFamily="2" charset="2"/>
              <a:buChar char="q"/>
            </a:pPr>
            <a:r>
              <a:rPr lang="en-US" sz="1600" b="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03feb22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2000" b="0" dirty="0">
                <a:solidFill>
                  <a:schemeClr val="bg1">
                    <a:lumMod val="75000"/>
                  </a:schemeClr>
                </a:solidFill>
                <a:ea typeface="Calibri" panose="020F0502020204030204" pitchFamily="34" charset="0"/>
              </a:rPr>
              <a:t>none heard </a:t>
            </a:r>
          </a:p>
          <a:p>
            <a:pPr marL="0">
              <a:spcBef>
                <a:spcPts val="0"/>
              </a:spcBef>
              <a:spcAft>
                <a:spcPts val="0"/>
              </a:spcAft>
              <a:buFont typeface="Arial" panose="020B0604020202020204" pitchFamily="34" charset="0"/>
              <a:buChar char="•"/>
            </a:pPr>
            <a:endParaRPr lang="en-US" sz="2000" b="0" dirty="0">
              <a:solidFill>
                <a:schemeClr val="bg1">
                  <a:lumMod val="75000"/>
                </a:schemeClr>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03feb22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40 (8 on LMSC); Nearly Voters: 4; Aspirant members: 6</a:t>
            </a: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than 45 days ago.</a:t>
            </a:r>
          </a:p>
          <a:p>
            <a:pPr lvl="4">
              <a:buFont typeface="Arial" panose="020B0604020202020204" pitchFamily="34" charset="0"/>
              <a:buChar char="•"/>
              <a:defRPr/>
            </a:pPr>
            <a:endParaRPr lang="en-US" sz="1200" dirty="0"/>
          </a:p>
          <a:p>
            <a:pPr>
              <a:buFont typeface="Arial" panose="020B0604020202020204" pitchFamily="34" charset="0"/>
              <a:buChar char="•"/>
              <a:defRPr/>
            </a:pPr>
            <a:r>
              <a:rPr lang="en-US" sz="2000" dirty="0"/>
              <a:t>IEEE 802.18,  RR-TAG website:  </a:t>
            </a:r>
            <a:r>
              <a:rPr lang="en-US" sz="2000" b="0" dirty="0">
                <a:hlinkClick r:id="rId5"/>
              </a:rPr>
              <a:t>https://www.ieee802.org/18/</a:t>
            </a:r>
            <a:r>
              <a:rPr lang="en-US" sz="2000" b="0" dirty="0"/>
              <a:t> </a:t>
            </a: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6"/>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7"/>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8"/>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9"/>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10"/>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1"/>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03feb22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38891406"/>
              </p:ext>
            </p:extLst>
          </p:nvPr>
        </p:nvGraphicFramePr>
        <p:xfrm>
          <a:off x="8029575" y="5072614"/>
          <a:ext cx="2390775" cy="498475"/>
        </p:xfrm>
        <a:graphic>
          <a:graphicData uri="http://schemas.openxmlformats.org/presentationml/2006/ole">
            <mc:AlternateContent xmlns:mc="http://schemas.openxmlformats.org/markup-compatibility/2006">
              <mc:Choice xmlns:v="urn:schemas-microsoft-com:vml" Requires="v">
                <p:oleObj spid="_x0000_s3394" name="Packager Shell Object" showAsIcon="1" r:id="rId12" imgW="2391120" imgH="534600" progId="Package">
                  <p:embed/>
                </p:oleObj>
              </mc:Choice>
              <mc:Fallback>
                <p:oleObj name="Packager Shell Object" showAsIcon="1" r:id="rId12"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3"/>
                      <a:stretch>
                        <a:fillRect/>
                      </a:stretch>
                    </p:blipFill>
                    <p:spPr>
                      <a:xfrm>
                        <a:off x="8029575" y="5072614"/>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3395" name="Acrobat Document" showAsIcon="1" r:id="rId14" imgW="914400" imgH="771822" progId="AcroExch.Document.DC">
                  <p:embed/>
                </p:oleObj>
              </mc:Choice>
              <mc:Fallback>
                <p:oleObj name="Acrobat Document" showAsIcon="1" r:id="rId14"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5"/>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972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800" dirty="0"/>
              <a:t> 10feb22 –</a:t>
            </a:r>
            <a:r>
              <a:rPr lang="en-US" sz="1800" i="1" u="sng" dirty="0"/>
              <a:t>15:00–&lt;15:55</a:t>
            </a:r>
            <a:r>
              <a:rPr lang="en-US" sz="1800" dirty="0"/>
              <a:t> et</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https://mentor.ieee.org/802.18/dcn/16/18-16-0038-20-0000-teleconference-call-in-info.pptx</a:t>
            </a:r>
            <a:r>
              <a:rPr lang="en-US" sz="1600" dirty="0"/>
              <a:t>  </a:t>
            </a:r>
          </a:p>
          <a:p>
            <a:pPr lvl="1">
              <a:spcBef>
                <a:spcPts val="0"/>
              </a:spcBef>
              <a:buFont typeface="Arial" panose="020B0604020202020204" pitchFamily="34" charset="0"/>
              <a:buChar char="•"/>
            </a:pPr>
            <a:r>
              <a:rPr lang="en-US" altLang="en-US" sz="1600" dirty="0"/>
              <a:t>Also, see back up slides in this agenda. 							</a:t>
            </a:r>
            <a:endParaRPr lang="en-US" altLang="en-US" b="1" dirty="0"/>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3"/>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4"/>
              </a:rPr>
              <a:t>IEEE 802.18 TAG Calendar</a:t>
            </a:r>
            <a:endParaRPr lang="en-US" sz="1800" dirty="0"/>
          </a:p>
          <a:p>
            <a:pPr>
              <a:buFont typeface="Arial" panose="020B0604020202020204" pitchFamily="34" charset="0"/>
              <a:buChar char="•"/>
            </a:pPr>
            <a:r>
              <a:rPr lang="en-US" sz="2000" dirty="0"/>
              <a:t>Adjourn:</a:t>
            </a:r>
            <a:endParaRPr lang="en-US" sz="1800" dirty="0">
              <a:effectLst/>
              <a:latin typeface="Times New Roman" panose="02020603050405020304" pitchFamily="18" charset="0"/>
              <a:ea typeface="SimSun" panose="02010600030101010101" pitchFamily="2" charset="-122"/>
            </a:endParaRP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15:__________________________32et</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Plenary will be electronic 4-18March 2022 </a:t>
            </a:r>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Wireless Interim will be in May 2022, venue direction is mixed-mode. </a:t>
            </a:r>
            <a:endParaRPr lang="en-US" sz="1800" b="1"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03feb22</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03feb22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03feb22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20-Jan-22 until 19-May-22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https://ieeesa.webex.com/ieeesa/j.php?MTID=m91b36f4c80de69b002c6b1e7296833ef</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rPr>
              <a:t>Occurs every Thursday effective Thursday, January 20, 2022 until Thursday, May 19,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https://ieeesa.webex.com/ieeesa/j.php?MTID=m91b36f4c80de69b002c6b1e7296833ef</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23482965390@ieeesa.webex.com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solidFill>
                  <a:schemeClr val="accent6">
                    <a:lumMod val="20000"/>
                    <a:lumOff val="80000"/>
                  </a:schemeClr>
                </a:solidFill>
                <a:highlight>
                  <a:srgbClr val="0000FF"/>
                </a:highlight>
              </a:rPr>
              <a:t>weekly </a:t>
            </a:r>
            <a:r>
              <a:rPr lang="en-US" sz="2400" dirty="0"/>
              <a:t>teleconference call-in, </a:t>
            </a:r>
            <a:r>
              <a:rPr lang="en-US" sz="2400" dirty="0">
                <a:solidFill>
                  <a:schemeClr val="accent6">
                    <a:lumMod val="20000"/>
                    <a:lumOff val="80000"/>
                  </a:schemeClr>
                </a:solidFill>
                <a:highlight>
                  <a:srgbClr val="0000FF"/>
                </a:highlight>
              </a:rPr>
              <a:t>20jan22-19may22</a:t>
            </a:r>
          </a:p>
        </p:txBody>
      </p:sp>
    </p:spTree>
    <p:extLst>
      <p:ext uri="{BB962C8B-B14F-4D97-AF65-F5344CB8AC3E}">
        <p14:creationId xmlns:p14="http://schemas.microsoft.com/office/powerpoint/2010/main" val="42651681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1706" y="317270"/>
            <a:ext cx="2211387" cy="273050"/>
          </a:xfrm>
        </p:spPr>
        <p:txBody>
          <a:bodyPr/>
          <a:lstStyle/>
          <a:p>
            <a:r>
              <a:rPr lang="en-US"/>
              <a:t>03feb22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2" y="1021223"/>
            <a:ext cx="10977027"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23374836851@ieeesa.webex.com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2173580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33133"/>
            <a:ext cx="9673087" cy="4113213"/>
          </a:xfrm>
        </p:spPr>
        <p:txBody>
          <a:bodyPr/>
          <a:lstStyle/>
          <a:p>
            <a:pPr>
              <a:spcBef>
                <a:spcPts val="100"/>
              </a:spcBef>
            </a:pPr>
            <a:r>
              <a:rPr lang="en-US" sz="1600" dirty="0"/>
              <a:t>3.4.1 Chair</a:t>
            </a:r>
          </a:p>
          <a:p>
            <a:pPr>
              <a:spcBef>
                <a:spcPts val="100"/>
              </a:spcBef>
            </a:pPr>
            <a:r>
              <a:rPr lang="en-US" sz="1600" b="0" dirty="0"/>
              <a:t>The responsibilities of the Chair or his or her designee shall include</a:t>
            </a:r>
          </a:p>
          <a:p>
            <a:pPr>
              <a:spcBef>
                <a:spcPts val="100"/>
              </a:spcBef>
            </a:pPr>
            <a:r>
              <a:rPr lang="en-US" sz="1600" b="0" dirty="0"/>
              <a:t>a) Leading the activity according to all of the relevant Policies and Procedures.</a:t>
            </a:r>
          </a:p>
          <a:p>
            <a:pPr>
              <a:spcBef>
                <a:spcPts val="100"/>
              </a:spcBef>
            </a:pPr>
            <a:r>
              <a:rPr lang="en-US" sz="1600" b="0" dirty="0"/>
              <a:t>b) Being objective.</a:t>
            </a:r>
          </a:p>
          <a:p>
            <a:pPr>
              <a:spcBef>
                <a:spcPts val="100"/>
              </a:spcBef>
            </a:pPr>
            <a:r>
              <a:rPr lang="en-US" sz="1600" b="0" dirty="0"/>
              <a:t>c) Entertaining motions, but not making motions.</a:t>
            </a:r>
          </a:p>
          <a:p>
            <a:pPr>
              <a:spcBef>
                <a:spcPts val="100"/>
              </a:spcBef>
            </a:pPr>
            <a:r>
              <a:rPr lang="en-US" sz="1600" b="0" dirty="0"/>
              <a:t>d) Not biasing discussions.</a:t>
            </a:r>
          </a:p>
          <a:p>
            <a:pPr>
              <a:spcBef>
                <a:spcPts val="100"/>
              </a:spcBef>
            </a:pPr>
            <a:r>
              <a:rPr lang="en-US" sz="1600" b="0" dirty="0"/>
              <a:t>e) Delegating necessary functions.</a:t>
            </a:r>
          </a:p>
          <a:p>
            <a:pPr>
              <a:spcBef>
                <a:spcPts val="100"/>
              </a:spcBef>
            </a:pPr>
            <a:r>
              <a:rPr lang="en-US" sz="1600" b="0" dirty="0"/>
              <a:t>f) Ensuring that all parties have the opportunity to express their views.</a:t>
            </a:r>
          </a:p>
          <a:p>
            <a:pPr>
              <a:spcBef>
                <a:spcPts val="100"/>
              </a:spcBef>
            </a:pPr>
            <a:r>
              <a:rPr lang="en-US" sz="1600" b="0" dirty="0"/>
              <a:t>g) Setting goals and deadlines and adhere to them.</a:t>
            </a:r>
          </a:p>
          <a:p>
            <a:pPr>
              <a:spcBef>
                <a:spcPts val="100"/>
              </a:spcBef>
            </a:pPr>
            <a:r>
              <a:rPr lang="en-US" sz="1600" b="0" dirty="0"/>
              <a:t>h) Being knowledgeable in IEEE standards processes and parliamentary procedures and</a:t>
            </a:r>
          </a:p>
          <a:p>
            <a:pPr>
              <a:spcBef>
                <a:spcPts val="100"/>
              </a:spcBef>
            </a:pPr>
            <a:r>
              <a:rPr lang="en-US" sz="1600" b="0" dirty="0"/>
              <a:t>ensuring that the processes and procedures are followed.</a:t>
            </a:r>
          </a:p>
          <a:p>
            <a:pPr>
              <a:spcBef>
                <a:spcPts val="100"/>
              </a:spcBef>
            </a:pPr>
            <a:r>
              <a:rPr lang="en-US" sz="1600" b="0" dirty="0" err="1"/>
              <a:t>i</a:t>
            </a:r>
            <a:r>
              <a:rPr lang="en-US" sz="1600" b="0" dirty="0"/>
              <a:t>) Seeking consensus as a means of resolving issues.</a:t>
            </a:r>
          </a:p>
          <a:p>
            <a:pPr>
              <a:spcBef>
                <a:spcPts val="100"/>
              </a:spcBef>
            </a:pPr>
            <a:r>
              <a:rPr lang="en-US" sz="1600" b="0" dirty="0"/>
              <a:t>j) Prioritizing work to best serve the group and its goals.</a:t>
            </a:r>
          </a:p>
          <a:p>
            <a:pPr>
              <a:spcBef>
                <a:spcPts val="100"/>
              </a:spcBef>
            </a:pPr>
            <a:r>
              <a:rPr lang="en-US" sz="1600" b="0" dirty="0"/>
              <a:t>k) Complying with the IEEE-SA Intellectual Property Policies, including but not limited to IEEE-SA Patent Policy (see </a:t>
            </a:r>
            <a:r>
              <a:rPr lang="en-US" sz="1600" b="0" i="1" dirty="0"/>
              <a:t>IEEE-SA Standards Board Operations Manual </a:t>
            </a:r>
            <a:r>
              <a:rPr lang="en-US" sz="1600" b="0" dirty="0"/>
              <a:t>6.3.2, </a:t>
            </a:r>
          </a:p>
          <a:p>
            <a:pPr>
              <a:spcBef>
                <a:spcPts val="100"/>
              </a:spcBef>
            </a:pPr>
            <a:r>
              <a:rPr lang="en-US" sz="1600" b="0" dirty="0"/>
              <a:t>http://standards.ieee.org/board/pat/index.html) and IEEE-SA Copyright Policy (see </a:t>
            </a:r>
            <a:r>
              <a:rPr lang="en-US" sz="1600" b="0" i="1" dirty="0"/>
              <a:t>IEEE-SA Standards Board Bylaws </a:t>
            </a:r>
            <a:r>
              <a:rPr lang="en-US" sz="1600" b="0" dirty="0"/>
              <a:t>7, http://standards.ieee.org/guides/bylaws/sect6-</a:t>
            </a:r>
          </a:p>
          <a:p>
            <a:pPr>
              <a:spcBef>
                <a:spcPts val="100"/>
              </a:spcBef>
            </a:pPr>
            <a:r>
              <a:rPr lang="en-US" sz="1600" b="0" dirty="0"/>
              <a:t>7.html#7).</a:t>
            </a:r>
          </a:p>
          <a:p>
            <a:pPr>
              <a:spcBef>
                <a:spcPts val="100"/>
              </a:spcBef>
            </a:pPr>
            <a:r>
              <a:rPr lang="en-US" sz="1600" b="0" dirty="0"/>
              <a:t>l) Fulfilling any financial </a:t>
            </a:r>
            <a:r>
              <a:rPr lang="en-US" sz="1600" b="0" dirty="0" err="1"/>
              <a:t>repor</a:t>
            </a:r>
            <a:r>
              <a:rPr lang="en-US" sz="1600" dirty="0"/>
              <a:t> </a:t>
            </a:r>
            <a:r>
              <a:rPr lang="en-US" sz="1600" b="0" dirty="0"/>
              <a:t>ting requirements of the IEEE, in the absence of a Treasurer.</a:t>
            </a:r>
          </a:p>
          <a:p>
            <a:pPr>
              <a:spcBef>
                <a:spcPts val="100"/>
              </a:spcBef>
            </a:pPr>
            <a:r>
              <a:rPr lang="en-US" sz="16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endParaRPr lang="en-US" sz="1400" b="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20-27jan22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1472796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7198" y="800895"/>
            <a:ext cx="10419140" cy="4113213"/>
          </a:xfrm>
        </p:spPr>
        <p:txBody>
          <a:bodyPr/>
          <a:lstStyle/>
          <a:p>
            <a:pPr>
              <a:spcBef>
                <a:spcPts val="100"/>
              </a:spcBef>
            </a:pPr>
            <a:r>
              <a:rPr lang="en-US" sz="1600" dirty="0"/>
              <a:t>3.4.1 Chair – cont.</a:t>
            </a:r>
          </a:p>
          <a:p>
            <a:pPr>
              <a:spcBef>
                <a:spcPts val="100"/>
              </a:spcBef>
            </a:pPr>
            <a:r>
              <a:rPr lang="en-US" sz="1600" b="0" dirty="0"/>
              <a:t>n) Being familiar with training materials available through IEEE Standards Development Online.</a:t>
            </a:r>
          </a:p>
          <a:p>
            <a:pPr>
              <a:spcBef>
                <a:spcPts val="100"/>
              </a:spcBef>
            </a:pPr>
            <a:r>
              <a:rPr lang="en-US" sz="1600" b="0" dirty="0"/>
              <a:t>o) Call meetings and issue a notice for each meeting at least 30 calendar days prior to the meeting</a:t>
            </a:r>
          </a:p>
          <a:p>
            <a:pPr>
              <a:spcBef>
                <a:spcPts val="100"/>
              </a:spcBef>
            </a:pPr>
            <a:r>
              <a:rPr lang="en-US" sz="1600" b="0" dirty="0"/>
              <a:t>p) Ensure agendas are published at least 14 calendar days before a meeting</a:t>
            </a:r>
          </a:p>
          <a:p>
            <a:pPr>
              <a:spcBef>
                <a:spcPts val="100"/>
              </a:spcBef>
            </a:pPr>
            <a:r>
              <a:rPr lang="en-US" sz="1600" b="0" dirty="0"/>
              <a:t>q) Ensure important requested documents are issued to members of the Working Group, the Sponsor, and liaison groups.</a:t>
            </a:r>
          </a:p>
          <a:p>
            <a:pPr>
              <a:spcBef>
                <a:spcPts val="100"/>
              </a:spcBef>
            </a:pPr>
            <a:r>
              <a:rPr lang="en-US" sz="1600" b="0" dirty="0"/>
              <a:t>r) Ensure a membership roster is created and maintained</a:t>
            </a:r>
          </a:p>
          <a:p>
            <a:pPr>
              <a:spcBef>
                <a:spcPts val="100"/>
              </a:spcBef>
            </a:pPr>
            <a:r>
              <a:rPr lang="en-US" sz="1600" b="0" dirty="0"/>
              <a:t>s) Ensure participant attendance is recorded at each meeting</a:t>
            </a:r>
          </a:p>
          <a:p>
            <a:pPr>
              <a:spcBef>
                <a:spcPts val="100"/>
              </a:spcBef>
            </a:pPr>
            <a:r>
              <a:rPr lang="en-US" sz="16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1600" b="0" dirty="0"/>
              <a:t>u) Maintain liaison with other organizations at the direction of the Sponsor or at the discretion of the Working Group Chair with the approval of the Sponsor</a:t>
            </a:r>
          </a:p>
          <a:p>
            <a:pPr>
              <a:spcBef>
                <a:spcPts val="100"/>
              </a:spcBef>
            </a:pPr>
            <a:r>
              <a:rPr lang="en-US" sz="1600" b="0" dirty="0"/>
              <a:t>v) Ensure that any financial operations of the Working Group comply with the requirements of the IEEE 802 LMSC Operations Manual</a:t>
            </a:r>
          </a:p>
          <a:p>
            <a:pPr>
              <a:spcBef>
                <a:spcPts val="100"/>
              </a:spcBef>
            </a:pPr>
            <a:r>
              <a:rPr lang="en-US" sz="1600" b="0" dirty="0"/>
              <a:t>w) Assign/unassign subtasks and task leaders (e.g., secretary, subgroup chair, etc.)</a:t>
            </a:r>
          </a:p>
          <a:p>
            <a:pPr>
              <a:spcBef>
                <a:spcPts val="100"/>
              </a:spcBef>
            </a:pPr>
            <a:r>
              <a:rPr lang="en-US" sz="1600" b="0" dirty="0"/>
              <a:t>x) Determine if the Working Group is dominated by an organization and, if so, treat that organizations’ vote as one (with the approval of the Sponsor)</a:t>
            </a:r>
          </a:p>
          <a:p>
            <a:pPr>
              <a:spcBef>
                <a:spcPts val="100"/>
              </a:spcBef>
            </a:pPr>
            <a:r>
              <a:rPr lang="en-US" sz="1600" b="0" dirty="0"/>
              <a:t>y) Manage balloting of projects</a:t>
            </a:r>
          </a:p>
          <a:p>
            <a:pPr>
              <a:spcBef>
                <a:spcPts val="100"/>
              </a:spcBef>
            </a:pPr>
            <a:r>
              <a:rPr lang="en-US" sz="1600" b="0" dirty="0"/>
              <a:t>z) Decide which matters are procedural and which matters are technical</a:t>
            </a:r>
          </a:p>
          <a:p>
            <a:pPr>
              <a:spcBef>
                <a:spcPts val="100"/>
              </a:spcBef>
            </a:pPr>
            <a:r>
              <a:rPr lang="en-US" sz="1600" b="0" dirty="0"/>
              <a:t>aa) Decide procedural matters or defer them to a vote by the Working Group</a:t>
            </a:r>
          </a:p>
          <a:p>
            <a:pPr>
              <a:spcBef>
                <a:spcPts val="100"/>
              </a:spcBef>
            </a:pPr>
            <a:r>
              <a:rPr lang="en-US" sz="1600" b="0" dirty="0"/>
              <a:t>bb) Place issues to a vote by Working Group members</a:t>
            </a:r>
          </a:p>
          <a:p>
            <a:pPr>
              <a:spcBef>
                <a:spcPts val="100"/>
              </a:spcBef>
            </a:pPr>
            <a:r>
              <a:rPr lang="en-US" sz="1600" b="0" dirty="0"/>
              <a:t>cc) Preside over Working Group meetings and activities of the Working Group according to all of the relevant policies and procedures</a:t>
            </a:r>
            <a:endParaRPr lang="en-US" sz="1000" dirty="0"/>
          </a:p>
        </p:txBody>
      </p:sp>
      <p:sp>
        <p:nvSpPr>
          <p:cNvPr id="4" name="Date Placeholder 3"/>
          <p:cNvSpPr>
            <a:spLocks noGrp="1"/>
          </p:cNvSpPr>
          <p:nvPr>
            <p:ph type="dt" sz="half" idx="4294967295"/>
          </p:nvPr>
        </p:nvSpPr>
        <p:spPr>
          <a:xfrm>
            <a:off x="970644" y="301626"/>
            <a:ext cx="2204440" cy="276225"/>
          </a:xfrm>
          <a:prstGeom prst="rect">
            <a:avLst/>
          </a:prstGeom>
        </p:spPr>
        <p:txBody>
          <a:bodyPr/>
          <a:lstStyle/>
          <a:p>
            <a:pPr>
              <a:defRPr/>
            </a:pPr>
            <a:r>
              <a:rPr lang="en-US"/>
              <a:t>20-27jan22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 – cont.</a:t>
            </a:r>
            <a:endParaRPr lang="en-US" altLang="en-US" sz="2400" dirty="0"/>
          </a:p>
        </p:txBody>
      </p:sp>
    </p:spTree>
    <p:extLst>
      <p:ext uri="{BB962C8B-B14F-4D97-AF65-F5344CB8AC3E}">
        <p14:creationId xmlns:p14="http://schemas.microsoft.com/office/powerpoint/2010/main" val="2334998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56385"/>
            <a:ext cx="10896600"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The responsibilities of the Vice Chair(s) shall include:</a:t>
            </a:r>
          </a:p>
          <a:p>
            <a:pPr lvl="1">
              <a:spcBef>
                <a:spcPts val="0"/>
              </a:spcBef>
            </a:pPr>
            <a:r>
              <a:rPr lang="en-US" sz="1200" dirty="0"/>
              <a:t>a) </a:t>
            </a:r>
            <a:r>
              <a:rPr lang="en-US" sz="1400" b="1" u="sng" dirty="0"/>
              <a:t>Carrying out the Chair's duties if the Chair is temporarily unable to do so</a:t>
            </a:r>
            <a:r>
              <a:rPr lang="en-US" sz="1400" dirty="0"/>
              <a:t> or chooses to recuse himself or herself (i.e., to give a technical opinion) or chooses to delegate specific duties.</a:t>
            </a:r>
          </a:p>
          <a:p>
            <a:pPr lvl="1">
              <a:spcBef>
                <a:spcPts val="0"/>
              </a:spcBef>
            </a:pPr>
            <a:r>
              <a:rPr lang="en-US" sz="1400" dirty="0"/>
              <a:t>b) Being knowledgeable in IEEE standards processes and parliamentary procedures and assisting the Chair in ensuring that the processes and procedures are followed.</a:t>
            </a:r>
          </a:p>
          <a:p>
            <a:pPr lvl="1">
              <a:spcBef>
                <a:spcPts val="0"/>
              </a:spcBef>
            </a:pPr>
            <a:r>
              <a:rPr lang="en-US" sz="14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900" dirty="0"/>
          </a:p>
          <a:p>
            <a:pPr>
              <a:spcBef>
                <a:spcPts val="0"/>
              </a:spcBef>
              <a:spcAft>
                <a:spcPts val="300"/>
              </a:spcAft>
              <a:buFont typeface="Arial" panose="020B0604020202020204" pitchFamily="34" charset="0"/>
              <a:buChar char="•"/>
            </a:pPr>
            <a:r>
              <a:rPr lang="en-US" sz="1600" dirty="0"/>
              <a:t>Needs to be a member of the IEEE SA.</a:t>
            </a:r>
          </a:p>
          <a:p>
            <a:pPr>
              <a:spcBef>
                <a:spcPts val="0"/>
              </a:spcBef>
              <a:spcAft>
                <a:spcPts val="300"/>
              </a:spcAft>
              <a:buFont typeface="Arial" panose="020B0604020202020204" pitchFamily="34" charset="0"/>
              <a:buChar char="•"/>
            </a:pPr>
            <a:r>
              <a:rPr lang="en-US" sz="1600" dirty="0"/>
              <a:t>Declaration of term commitment and affiliation letters to the EC.</a:t>
            </a:r>
          </a:p>
          <a:p>
            <a:pPr>
              <a:spcBef>
                <a:spcPts val="0"/>
              </a:spcBef>
              <a:spcAft>
                <a:spcPts val="300"/>
              </a:spcAft>
              <a:buFont typeface="Arial" panose="020B0604020202020204" pitchFamily="34" charset="0"/>
              <a:buChar char="•"/>
            </a:pPr>
            <a:r>
              <a:rPr lang="en-US" sz="16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600" dirty="0"/>
              <a:t>Should consider to attend </a:t>
            </a:r>
            <a:r>
              <a:rPr lang="en-US" sz="1600" dirty="0" err="1"/>
              <a:t>sunday</a:t>
            </a:r>
            <a:r>
              <a:rPr lang="en-US" sz="1600" dirty="0"/>
              <a:t> wireless chair meeting and rules,  EC open and EC close meetings during a plenary. </a:t>
            </a:r>
          </a:p>
          <a:p>
            <a:pPr>
              <a:spcBef>
                <a:spcPts val="0"/>
              </a:spcBef>
              <a:spcAft>
                <a:spcPts val="300"/>
              </a:spcAft>
              <a:buFont typeface="Arial" panose="020B0604020202020204" pitchFamily="34" charset="0"/>
              <a:buChar char="•"/>
            </a:pPr>
            <a:r>
              <a:rPr lang="en-US" sz="16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6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600" dirty="0"/>
              <a:t>Learn how and be able to update the website and attendance / approved voters process.</a:t>
            </a:r>
          </a:p>
          <a:p>
            <a:pPr>
              <a:spcBef>
                <a:spcPts val="0"/>
              </a:spcBef>
              <a:spcAft>
                <a:spcPts val="300"/>
              </a:spcAft>
              <a:buFont typeface="Arial" panose="020B0604020202020204" pitchFamily="34" charset="0"/>
              <a:buChar char="•"/>
            </a:pPr>
            <a:r>
              <a:rPr lang="en-US" sz="1600" dirty="0"/>
              <a:t>Support the Chair and secretary in general</a:t>
            </a:r>
          </a:p>
          <a:p>
            <a:pPr lvl="1">
              <a:spcBef>
                <a:spcPts val="0"/>
              </a:spcBef>
              <a:spcAft>
                <a:spcPts val="300"/>
              </a:spcAft>
              <a:buFont typeface="Arial" panose="020B0604020202020204" pitchFamily="34" charset="0"/>
              <a:buChar char="•"/>
            </a:pPr>
            <a:r>
              <a:rPr lang="en-US" sz="1600" dirty="0"/>
              <a:t>Including feedback to the chair and secretary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b="1" dirty="0"/>
              <a:t>Though busier if some research is needed for a topic, help on comments, etc.  </a:t>
            </a:r>
            <a:endParaRPr lang="en-US" sz="1400" dirty="0"/>
          </a:p>
          <a:p>
            <a:pPr marL="1200150" lvl="2" indent="-285750">
              <a:spcBef>
                <a:spcPts val="0"/>
              </a:spcBef>
              <a:spcAft>
                <a:spcPts val="300"/>
              </a:spcAft>
              <a:buFont typeface="Arial" panose="020B0604020202020204" pitchFamily="34" charset="0"/>
              <a:buChar char="•"/>
            </a:pPr>
            <a:r>
              <a:rPr lang="en-US" sz="1400" b="1" dirty="0"/>
              <a:t>Maybe once a month or so.  It will vary.  </a:t>
            </a:r>
            <a:endParaRPr lang="en-US" sz="1400" dirty="0"/>
          </a:p>
          <a:p>
            <a:pPr marL="800100" lvl="1" indent="-342900">
              <a:spcBef>
                <a:spcPts val="0"/>
              </a:spcBef>
              <a:spcAft>
                <a:spcPts val="300"/>
              </a:spcAft>
              <a:buFont typeface="Arial" panose="020B0604020202020204" pitchFamily="34" charset="0"/>
              <a:buChar char="•"/>
            </a:pPr>
            <a:r>
              <a:rPr lang="en-US" sz="14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b="1" dirty="0"/>
              <a:t>Would look at a periodic touch point with the chair depending on activity. </a:t>
            </a:r>
            <a:endParaRPr lang="en-US" sz="140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20-27jan22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006"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914400" y="990600"/>
            <a:ext cx="10475384" cy="4821848"/>
          </a:xfrm>
        </p:spPr>
        <p:txBody>
          <a:bodyPr/>
          <a:lstStyle/>
          <a:p>
            <a:pPr>
              <a:buFont typeface="Arial" panose="020B0604020202020204" pitchFamily="34" charset="0"/>
              <a:buChar char="•"/>
            </a:pPr>
            <a:r>
              <a:rPr lang="en-US" sz="1800" dirty="0"/>
              <a:t>3.4.3 Secretary</a:t>
            </a:r>
          </a:p>
          <a:p>
            <a:pPr marL="0" indent="0">
              <a:spcBef>
                <a:spcPts val="0"/>
              </a:spcBef>
            </a:pPr>
            <a:r>
              <a:rPr lang="en-US" sz="1800" dirty="0"/>
              <a:t>	</a:t>
            </a:r>
            <a:r>
              <a:rPr lang="en-US" sz="1600" dirty="0"/>
              <a:t>The responsibilities of the Secretary include:</a:t>
            </a:r>
          </a:p>
          <a:p>
            <a:pPr lvl="1">
              <a:spcBef>
                <a:spcPts val="0"/>
              </a:spcBef>
            </a:pPr>
            <a:r>
              <a:rPr lang="en-US" sz="1400" dirty="0"/>
              <a:t>a) Scheduling meetings in coordination with the Chair and distributing meeting notices.</a:t>
            </a:r>
          </a:p>
          <a:p>
            <a:pPr lvl="1">
              <a:spcBef>
                <a:spcPts val="0"/>
              </a:spcBef>
            </a:pPr>
            <a:r>
              <a:rPr lang="en-US" sz="1400" dirty="0"/>
              <a:t>b) Distributing meeting agenda (as per 6.0). Notification of the potential for action shall be included on any distributed agendas for meetings.</a:t>
            </a:r>
          </a:p>
          <a:p>
            <a:pPr lvl="1">
              <a:spcBef>
                <a:spcPts val="0"/>
              </a:spcBef>
            </a:pPr>
            <a:r>
              <a:rPr lang="en-US" sz="140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400" dirty="0"/>
              <a:t>d) Creating and maintaining the Working Group membership roster and submitting it to the IEEE Standards Association annually.</a:t>
            </a:r>
          </a:p>
          <a:p>
            <a:pPr lvl="1">
              <a:spcBef>
                <a:spcPts val="0"/>
              </a:spcBef>
            </a:pPr>
            <a:r>
              <a:rPr lang="en-US" sz="1400" dirty="0"/>
              <a:t>e) Being responsible for the management and distribution of Working Group documentation.</a:t>
            </a:r>
          </a:p>
          <a:p>
            <a:pPr lvl="1">
              <a:spcBef>
                <a:spcPts val="0"/>
              </a:spcBef>
            </a:pPr>
            <a:r>
              <a:rPr lang="en-US" sz="1400" dirty="0"/>
              <a:t>f) Maintaining lists of unresolved issues, action items, and assignments.</a:t>
            </a:r>
          </a:p>
          <a:p>
            <a:pPr lvl="1">
              <a:spcBef>
                <a:spcPts val="0"/>
              </a:spcBef>
            </a:pPr>
            <a:r>
              <a:rPr lang="en-US" sz="1400" dirty="0"/>
              <a:t>g) Recording attendance of all attendees.</a:t>
            </a:r>
          </a:p>
          <a:p>
            <a:pPr lvl="1">
              <a:spcBef>
                <a:spcPts val="0"/>
              </a:spcBef>
            </a:pPr>
            <a:r>
              <a:rPr lang="en-US" sz="1400" dirty="0"/>
              <a:t>h) Maintaining a current list of the names of the voting members and distributing it to the members upon request.</a:t>
            </a:r>
          </a:p>
          <a:p>
            <a:pPr lvl="1">
              <a:spcBef>
                <a:spcPts val="0"/>
              </a:spcBef>
            </a:pPr>
            <a:r>
              <a:rPr lang="en-US" sz="1400" dirty="0" err="1"/>
              <a:t>i</a:t>
            </a:r>
            <a:r>
              <a:rPr lang="en-US" sz="1400" dirty="0"/>
              <a:t>) Forwarding all changes to the roster of voting members to the Chair.</a:t>
            </a:r>
          </a:p>
          <a:p>
            <a:pPr lvl="1">
              <a:spcBef>
                <a:spcPts val="0"/>
              </a:spcBef>
            </a:pPr>
            <a:r>
              <a:rPr lang="en-US" sz="1400" dirty="0"/>
              <a:t>j) Being familiar with training materials available through IEEE Standards Development Online. </a:t>
            </a:r>
          </a:p>
          <a:p>
            <a:pPr>
              <a:spcAft>
                <a:spcPts val="300"/>
              </a:spcAft>
              <a:buFont typeface="Arial" panose="020B0604020202020204" pitchFamily="34" charset="0"/>
              <a:buChar char="•"/>
            </a:pPr>
            <a:r>
              <a:rPr lang="en-US" sz="1600" dirty="0"/>
              <a:t>Expected to be in attendance at all face to face meetings and most all the teleconferences. </a:t>
            </a:r>
          </a:p>
          <a:p>
            <a:pPr>
              <a:spcBef>
                <a:spcPts val="0"/>
              </a:spcBef>
              <a:spcAft>
                <a:spcPts val="300"/>
              </a:spcAft>
              <a:buFont typeface="Arial" panose="020B0604020202020204" pitchFamily="34" charset="0"/>
              <a:buChar char="•"/>
            </a:pPr>
            <a:r>
              <a:rPr lang="en-US" sz="1600" dirty="0"/>
              <a:t>Support the Chair and Vice Char in general</a:t>
            </a:r>
          </a:p>
          <a:p>
            <a:pPr lvl="1">
              <a:spcBef>
                <a:spcPts val="0"/>
              </a:spcBef>
              <a:spcAft>
                <a:spcPts val="300"/>
              </a:spcAft>
              <a:buFont typeface="Arial" panose="020B0604020202020204" pitchFamily="34" charset="0"/>
              <a:buChar char="•"/>
            </a:pPr>
            <a:r>
              <a:rPr lang="en-US" sz="1600" dirty="0"/>
              <a:t>Including feedback to the chair and vice chair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600" dirty="0"/>
              <a:t>Though busier if after a meeting to do minutes.  </a:t>
            </a:r>
          </a:p>
          <a:p>
            <a:pPr marL="800100" lvl="1" indent="-342900">
              <a:spcBef>
                <a:spcPts val="0"/>
              </a:spcBef>
              <a:spcAft>
                <a:spcPts val="300"/>
              </a:spcAft>
              <a:buFont typeface="Arial" panose="020B0604020202020204" pitchFamily="34" charset="0"/>
              <a:buChar char="•"/>
            </a:pPr>
            <a:r>
              <a:rPr lang="en-US" sz="16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600" dirty="0"/>
              <a:t>Would look at a periodic touch point with the chair depending on activity. </a:t>
            </a:r>
            <a:endParaRPr lang="en-US" sz="14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445697"/>
          </a:xfrm>
        </p:spPr>
        <p:txBody>
          <a:bodyPr/>
          <a:lstStyle/>
          <a:p>
            <a:r>
              <a:rPr lang="en-US" sz="2400" dirty="0"/>
              <a:t>Responsibilities of Working Group Officers</a:t>
            </a:r>
          </a:p>
        </p:txBody>
      </p:sp>
      <p:sp>
        <p:nvSpPr>
          <p:cNvPr id="3" name="Content Placeholder 2"/>
          <p:cNvSpPr>
            <a:spLocks noGrp="1"/>
          </p:cNvSpPr>
          <p:nvPr>
            <p:ph idx="1"/>
          </p:nvPr>
        </p:nvSpPr>
        <p:spPr>
          <a:xfrm>
            <a:off x="862876" y="838200"/>
            <a:ext cx="10475384" cy="4113213"/>
          </a:xfrm>
        </p:spPr>
        <p:txBody>
          <a:bodyPr/>
          <a:lstStyle/>
          <a:p>
            <a:r>
              <a:rPr lang="en-US" sz="1600" dirty="0"/>
              <a:t>3.0 Officers</a:t>
            </a:r>
          </a:p>
          <a:p>
            <a:r>
              <a:rPr lang="en-US" sz="16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600" b="0" dirty="0"/>
              <a:t>The Chair and Vice Chair(s) shall each be IEEE members of any grade, except Student grade, or IEEE Society affiliates, and also be members of IEEE-SA.</a:t>
            </a:r>
          </a:p>
          <a:p>
            <a:r>
              <a:rPr lang="en-US" sz="1600" dirty="0"/>
              <a:t>3.4 Responsibilities of Working Group Officers</a:t>
            </a:r>
          </a:p>
          <a:p>
            <a:r>
              <a:rPr lang="en-US" sz="1600" b="0" dirty="0"/>
              <a:t>When carrying out the duties of an officer described in IEEE’s policies and procedures, officers of the Working Group:</a:t>
            </a:r>
          </a:p>
          <a:p>
            <a:r>
              <a:rPr lang="en-US" sz="1600" b="0" dirty="0"/>
              <a:t>a) shall not act:</a:t>
            </a:r>
          </a:p>
          <a:p>
            <a:r>
              <a:rPr lang="en-US" sz="1600" b="0" dirty="0"/>
              <a:t>1) in bad faith;</a:t>
            </a:r>
          </a:p>
          <a:p>
            <a:r>
              <a:rPr lang="en-US" sz="1600" b="0" dirty="0"/>
              <a:t>2) to the detriment of IEEE-SA;</a:t>
            </a:r>
          </a:p>
          <a:p>
            <a:r>
              <a:rPr lang="en-US" sz="1600" b="0" dirty="0"/>
              <a:t>3) to further the interest of any party outside IEEE over the interest of IEEE; or</a:t>
            </a:r>
          </a:p>
          <a:p>
            <a:r>
              <a:rPr lang="en-US" sz="1600" b="0" dirty="0"/>
              <a:t>4) in a manner that is inconsistent with the purposes or objectives of IEEE, and;</a:t>
            </a:r>
          </a:p>
          <a:p>
            <a:r>
              <a:rPr lang="en-US" sz="1600" b="0" dirty="0"/>
              <a:t>b) shall use best efforts to ensure that participants of the working group conduct themselves in accordance with applicable policies and procedures including, but not limited to, SASB Bylaws 5.2.1.</a:t>
            </a:r>
          </a:p>
          <a:p>
            <a:r>
              <a:rPr lang="en-US" sz="1600" dirty="0"/>
              <a:t>The officers of the Working Group shall manage the day-to-day operations of the Working Group. The officers are responsible for implementing the decisions of the Working Group and managing the activities that result from those decisions.  </a:t>
            </a:r>
            <a:r>
              <a:rPr lang="en-US" sz="1600" b="0" dirty="0"/>
              <a:t>		</a:t>
            </a:r>
            <a:r>
              <a:rPr lang="en-US" sz="1800" dirty="0">
                <a:solidFill>
                  <a:srgbClr val="002060"/>
                </a:solidFill>
              </a:rPr>
              <a:t>And, it works well when the officers are organized, consistent and predictable. </a:t>
            </a:r>
          </a:p>
          <a:p>
            <a:endParaRPr lang="en-US"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990600" y="315314"/>
            <a:ext cx="2204439" cy="276225"/>
          </a:xfrm>
          <a:prstGeom prst="rect">
            <a:avLst/>
          </a:prstGeom>
        </p:spPr>
        <p:txBody>
          <a:bodyPr/>
          <a:lstStyle/>
          <a:p>
            <a:pPr>
              <a:defRPr/>
            </a:pPr>
            <a:r>
              <a:rPr lang="en-US" dirty="0"/>
              <a:t>20-27jan22</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03feb22</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03feb22</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03feb22</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8" name="Picture 7">
            <a:extLst>
              <a:ext uri="{FF2B5EF4-FFF2-40B4-BE49-F238E27FC236}">
                <a16:creationId xmlns:a16="http://schemas.microsoft.com/office/drawing/2014/main" id="{7A5046FD-8DEA-46A7-8A5E-B5065422833E}"/>
              </a:ext>
            </a:extLst>
          </p:cNvPr>
          <p:cNvPicPr>
            <a:picLocks noChangeAspect="1"/>
          </p:cNvPicPr>
          <p:nvPr/>
        </p:nvPicPr>
        <p:blipFill>
          <a:blip r:embed="rId2"/>
          <a:stretch>
            <a:fillRect/>
          </a:stretch>
        </p:blipFill>
        <p:spPr>
          <a:xfrm>
            <a:off x="912285" y="656020"/>
            <a:ext cx="6937251" cy="5713030"/>
          </a:xfrm>
          <a:prstGeom prst="rect">
            <a:avLst/>
          </a:prstGeom>
        </p:spPr>
      </p:pic>
      <p:sp>
        <p:nvSpPr>
          <p:cNvPr id="9" name="Minus Sign 8">
            <a:extLst>
              <a:ext uri="{FF2B5EF4-FFF2-40B4-BE49-F238E27FC236}">
                <a16:creationId xmlns:a16="http://schemas.microsoft.com/office/drawing/2014/main" id="{93A98EBD-BE36-4C0E-BD38-6A1D7B876278}"/>
              </a:ext>
            </a:extLst>
          </p:cNvPr>
          <p:cNvSpPr/>
          <p:nvPr/>
        </p:nvSpPr>
        <p:spPr bwMode="auto">
          <a:xfrm rot="21234126">
            <a:off x="5943600" y="4343400"/>
            <a:ext cx="1981200" cy="381000"/>
          </a:xfrm>
          <a:prstGeom prst="mathMinu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8783E3C2-0E67-47D1-B0C6-DB07721C6CE0}"/>
              </a:ext>
            </a:extLst>
          </p:cNvPr>
          <p:cNvSpPr txBox="1"/>
          <p:nvPr/>
        </p:nvSpPr>
        <p:spPr>
          <a:xfrm>
            <a:off x="7939432" y="2398732"/>
            <a:ext cx="3340283" cy="3970318"/>
          </a:xfrm>
          <a:prstGeom prst="rect">
            <a:avLst/>
          </a:prstGeom>
          <a:noFill/>
        </p:spPr>
        <p:txBody>
          <a:bodyPr wrap="square">
            <a:spAutoFit/>
          </a:bodyPr>
          <a:lstStyle/>
          <a:p>
            <a:pPr marL="342900" indent="-342900" algn="l">
              <a:buFont typeface="Arial" panose="020B0604020202020204" pitchFamily="34" charset="0"/>
              <a:buChar char="•"/>
            </a:pPr>
            <a:r>
              <a:rPr lang="en-US" sz="1800" b="0" i="0" u="none" strike="noStrike" dirty="0">
                <a:solidFill>
                  <a:srgbClr val="5A5A5A"/>
                </a:solidFill>
                <a:effectLst/>
                <a:latin typeface="open_sanssemibold"/>
                <a:hlinkClick r:id="rId3" tooltip="Working Group Frequency Management"/>
              </a:rPr>
              <a:t>WG FM</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4" tooltip="EFIS/MG - ECO Frequency Information System Maintenance Group"/>
              </a:rPr>
              <a:t>EFIS/MG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5" tooltip="SRD/MG - Short Range Devices"/>
              </a:rPr>
              <a:t>SRD/MG</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CG on Narrow Band Networks"/>
              </a:rPr>
              <a:t>CG NBN</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CG on Ultra Wideband"/>
              </a:rPr>
              <a:t>CG UWB</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8" tooltip="CG on Wireless Power Transmission"/>
              </a:rPr>
              <a:t>CG WPT</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9" tooltip="FM 22 - Monitoring and Enforcement"/>
              </a:rPr>
              <a:t>FM 22</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0" tooltip="FM 44 - Satellite Communications"/>
              </a:rPr>
              <a:t>FM 44</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1" tooltip="FM 51 - PMSE"/>
              </a:rPr>
              <a:t>FM 51</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sng" dirty="0">
                <a:solidFill>
                  <a:srgbClr val="5A5A5A"/>
                </a:solidFill>
                <a:effectLst/>
                <a:latin typeface="open_sanssemibold"/>
                <a:hlinkClick r:id="rId12" tooltip="FM 56 – Radio Spectrum for Railway Applications"/>
              </a:rPr>
              <a:t>FM 56</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3" tooltip="FM 58 - Maritime Group of WG FM"/>
              </a:rPr>
              <a:t>FM 58</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4" tooltip="Unmanned Aircraft Systems (UAS)"/>
              </a:rPr>
              <a:t>FM 59</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5" tooltip="FM Radio Amateur Forum Group"/>
              </a:rPr>
              <a:t>FM Radio Amateur FG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6" tooltip="Correspondence Group for the Fixed Service"/>
              </a:rPr>
              <a:t>CG-FS</a:t>
            </a:r>
            <a:r>
              <a:rPr lang="en-US" sz="1800" b="0" i="0" dirty="0">
                <a:solidFill>
                  <a:srgbClr val="5A5A5A"/>
                </a:solidFill>
                <a:effectLst/>
                <a:latin typeface="open_sanssemibold"/>
              </a:rPr>
              <a:t> </a:t>
            </a:r>
          </a:p>
        </p:txBody>
      </p:sp>
      <p:sp>
        <p:nvSpPr>
          <p:cNvPr id="17" name="TextBox 16">
            <a:extLst>
              <a:ext uri="{FF2B5EF4-FFF2-40B4-BE49-F238E27FC236}">
                <a16:creationId xmlns:a16="http://schemas.microsoft.com/office/drawing/2014/main" id="{5AEF66D1-5BD1-486C-9316-1B9C80FED42B}"/>
              </a:ext>
            </a:extLst>
          </p:cNvPr>
          <p:cNvSpPr txBox="1"/>
          <p:nvPr/>
        </p:nvSpPr>
        <p:spPr>
          <a:xfrm>
            <a:off x="7856755" y="836637"/>
            <a:ext cx="3989945" cy="1477328"/>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p:txBody>
      </p:sp>
    </p:spTree>
    <p:extLst>
      <p:ext uri="{BB962C8B-B14F-4D97-AF65-F5344CB8AC3E}">
        <p14:creationId xmlns:p14="http://schemas.microsoft.com/office/powerpoint/2010/main" val="33644044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03feb22</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sp>
        <p:nvSpPr>
          <p:cNvPr id="7" name="TextBox 6">
            <a:extLst>
              <a:ext uri="{FF2B5EF4-FFF2-40B4-BE49-F238E27FC236}">
                <a16:creationId xmlns:a16="http://schemas.microsoft.com/office/drawing/2014/main" id="{1DB6B9AD-7B5C-4E6A-8FC0-C4165C42E26B}"/>
              </a:ext>
            </a:extLst>
          </p:cNvPr>
          <p:cNvSpPr txBox="1"/>
          <p:nvPr/>
        </p:nvSpPr>
        <p:spPr>
          <a:xfrm>
            <a:off x="7391400" y="2971800"/>
            <a:ext cx="4246027" cy="3139321"/>
          </a:xfrm>
          <a:prstGeom prst="rect">
            <a:avLst/>
          </a:prstGeom>
          <a:noFill/>
        </p:spPr>
        <p:txBody>
          <a:bodyPr wrap="square">
            <a:spAutoFit/>
          </a:bodyPr>
          <a:lstStyle/>
          <a:p>
            <a:pPr marL="342900" indent="-342900" algn="l" fontAlgn="t">
              <a:buFont typeface="Arial" panose="020B0604020202020204" pitchFamily="34" charset="0"/>
              <a:buChar char="•"/>
            </a:pPr>
            <a:r>
              <a:rPr lang="en-US" sz="1800" b="0" i="0" u="none" strike="noStrike" dirty="0">
                <a:solidFill>
                  <a:srgbClr val="5A5A5A"/>
                </a:solidFill>
                <a:effectLst/>
                <a:latin typeface="open_sanssemibold"/>
                <a:hlinkClick r:id="rId2" tooltip="Working Group Spectrum Engineering"/>
              </a:rPr>
              <a:t>WG SE</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3" tooltip="STG - SEAMCAT Technical Group"/>
              </a:rPr>
              <a:t>STG</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4" tooltip="SE 7 - Compatibility and sharing issues of mobile systems"/>
              </a:rPr>
              <a:t>SE 7</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5" tooltip="SE 19 - Fixed Service"/>
              </a:rPr>
              <a:t>SE 19</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6" tooltip="SE 21 - Unwanted emissions and receiver characterisation"/>
              </a:rPr>
              <a:t>SE 21</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7" tooltip="SE 24 - Short Range Devices"/>
              </a:rPr>
              <a:t>SE 24</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8" tooltip="SE 40 - Space Service compatibility issues"/>
              </a:rPr>
              <a:t>SE 40</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9" tooltip="SE 45 - WAS/RLANs in the frequency band 5925 – 6425 MHz"/>
              </a:rPr>
              <a:t>SE 45</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0" tooltip="Forum Group on Wind Turbines"/>
              </a:rPr>
              <a:t>FG on Wind Turbines</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1" tooltip="Forum Group on weather radars at 5.4 GHz"/>
              </a:rPr>
              <a:t>FG on weather radars at 5.4 GHz</a:t>
            </a:r>
            <a:r>
              <a:rPr lang="en-US" sz="1800" b="0" i="0" dirty="0">
                <a:solidFill>
                  <a:srgbClr val="5A5A5A"/>
                </a:solidFill>
                <a:effectLst/>
                <a:latin typeface="open_sanssemibold"/>
              </a:rPr>
              <a:t> </a:t>
            </a:r>
          </a:p>
          <a:p>
            <a:pPr algn="l" fontAlgn="t">
              <a:buFont typeface="Arial" panose="020B0604020202020204" pitchFamily="34" charset="0"/>
              <a:buChar char="•"/>
            </a:pPr>
            <a:r>
              <a:rPr lang="en-US" sz="1800" b="0" i="0" u="none" strike="noStrike" dirty="0">
                <a:solidFill>
                  <a:srgbClr val="5A5A5A"/>
                </a:solidFill>
                <a:effectLst/>
                <a:latin typeface="open_sanssemibold"/>
                <a:hlinkClick r:id="rId12" tooltip="Non-ECC"/>
              </a:rPr>
              <a:t>Non-ECC</a:t>
            </a:r>
            <a:r>
              <a:rPr lang="en-US" sz="1800" b="0" i="0" dirty="0">
                <a:solidFill>
                  <a:srgbClr val="5A5A5A"/>
                </a:solidFill>
                <a:effectLst/>
                <a:latin typeface="open_sanssemibold"/>
              </a:rPr>
              <a:t> </a:t>
            </a:r>
          </a:p>
        </p:txBody>
      </p:sp>
      <p:pic>
        <p:nvPicPr>
          <p:cNvPr id="9" name="Picture 8">
            <a:extLst>
              <a:ext uri="{FF2B5EF4-FFF2-40B4-BE49-F238E27FC236}">
                <a16:creationId xmlns:a16="http://schemas.microsoft.com/office/drawing/2014/main" id="{C271A82C-7891-4FFB-9723-35485FD6EB9B}"/>
              </a:ext>
            </a:extLst>
          </p:cNvPr>
          <p:cNvPicPr>
            <a:picLocks noChangeAspect="1"/>
          </p:cNvPicPr>
          <p:nvPr/>
        </p:nvPicPr>
        <p:blipFill>
          <a:blip r:embed="rId13"/>
          <a:stretch>
            <a:fillRect/>
          </a:stretch>
        </p:blipFill>
        <p:spPr>
          <a:xfrm>
            <a:off x="387299" y="656020"/>
            <a:ext cx="6880046" cy="5638800"/>
          </a:xfrm>
          <a:prstGeom prst="rect">
            <a:avLst/>
          </a:prstGeom>
        </p:spPr>
      </p:pic>
      <p:sp>
        <p:nvSpPr>
          <p:cNvPr id="11" name="TextBox 10">
            <a:extLst>
              <a:ext uri="{FF2B5EF4-FFF2-40B4-BE49-F238E27FC236}">
                <a16:creationId xmlns:a16="http://schemas.microsoft.com/office/drawing/2014/main" id="{6B88F1C4-0A12-43D2-A27B-D6168CC7076C}"/>
              </a:ext>
            </a:extLst>
          </p:cNvPr>
          <p:cNvSpPr txBox="1"/>
          <p:nvPr/>
        </p:nvSpPr>
        <p:spPr>
          <a:xfrm>
            <a:off x="7391400" y="656020"/>
            <a:ext cx="3966627" cy="2315780"/>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p:txBody>
      </p:sp>
    </p:spTree>
    <p:extLst>
      <p:ext uri="{BB962C8B-B14F-4D97-AF65-F5344CB8AC3E}">
        <p14:creationId xmlns:p14="http://schemas.microsoft.com/office/powerpoint/2010/main" val="4277828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43B9C0-17F1-49E3-B2DC-029333C0E534}"/>
              </a:ext>
            </a:extLst>
          </p:cNvPr>
          <p:cNvSpPr>
            <a:spLocks noGrp="1"/>
          </p:cNvSpPr>
          <p:nvPr>
            <p:ph type="dt" idx="10"/>
          </p:nvPr>
        </p:nvSpPr>
        <p:spPr/>
        <p:txBody>
          <a:bodyPr/>
          <a:lstStyle/>
          <a:p>
            <a:r>
              <a:rPr lang="en-US"/>
              <a:t>03feb22</a:t>
            </a:r>
            <a:endParaRPr lang="en-GB" dirty="0"/>
          </a:p>
        </p:txBody>
      </p:sp>
      <p:sp>
        <p:nvSpPr>
          <p:cNvPr id="3" name="Footer Placeholder 2">
            <a:extLst>
              <a:ext uri="{FF2B5EF4-FFF2-40B4-BE49-F238E27FC236}">
                <a16:creationId xmlns:a16="http://schemas.microsoft.com/office/drawing/2014/main" id="{DB254DED-C79F-418B-83B5-9710CBBF4A46}"/>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2F0B0159-4675-4FF3-ACB6-46E9D3AAC857}"/>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sp>
        <p:nvSpPr>
          <p:cNvPr id="6" name="TextBox 5">
            <a:extLst>
              <a:ext uri="{FF2B5EF4-FFF2-40B4-BE49-F238E27FC236}">
                <a16:creationId xmlns:a16="http://schemas.microsoft.com/office/drawing/2014/main" id="{BEFD0D15-8297-4C38-B041-870D1E073C4E}"/>
              </a:ext>
            </a:extLst>
          </p:cNvPr>
          <p:cNvSpPr txBox="1"/>
          <p:nvPr/>
        </p:nvSpPr>
        <p:spPr>
          <a:xfrm>
            <a:off x="912285" y="601448"/>
            <a:ext cx="8079315" cy="5909310"/>
          </a:xfrm>
          <a:prstGeom prst="rect">
            <a:avLst/>
          </a:prstGeom>
          <a:noFill/>
        </p:spPr>
        <p:txBody>
          <a:bodyPr wrap="square">
            <a:spAutoFit/>
          </a:bodyPr>
          <a:lstStyle/>
          <a:p>
            <a:pPr algn="l"/>
            <a:r>
              <a:rPr lang="en-US" sz="1400" b="1" dirty="0">
                <a:solidFill>
                  <a:schemeClr val="tx1"/>
                </a:solidFill>
                <a:effectLst/>
                <a:latin typeface="open_sanssemibold"/>
              </a:rPr>
              <a:t>ECC   Terms of Reference					</a:t>
            </a:r>
            <a:r>
              <a:rPr lang="en-US" sz="1400" b="1" dirty="0">
                <a:solidFill>
                  <a:schemeClr val="tx1"/>
                </a:solidFill>
                <a:effectLst/>
                <a:latin typeface="open_sanssemibold"/>
                <a:hlinkClick r:id="rId2"/>
              </a:rPr>
              <a:t>https://cept.org/ecc/groups/ecc/client/introduction/</a:t>
            </a:r>
            <a:r>
              <a:rPr lang="en-US" sz="1400" b="1" dirty="0">
                <a:solidFill>
                  <a:schemeClr val="tx1"/>
                </a:solidFill>
                <a:effectLst/>
                <a:latin typeface="open_sanssemibold"/>
              </a:rPr>
              <a:t> </a:t>
            </a:r>
          </a:p>
          <a:p>
            <a:pPr algn="l"/>
            <a:r>
              <a:rPr lang="en-US" sz="1400" b="0" i="0" dirty="0">
                <a:solidFill>
                  <a:schemeClr val="tx1"/>
                </a:solidFill>
                <a:effectLst/>
                <a:latin typeface="Mina"/>
              </a:rPr>
              <a:t>(Last update: 2 November 2012)</a:t>
            </a:r>
            <a:br>
              <a:rPr lang="en-US" sz="1400" b="0" i="0" dirty="0">
                <a:solidFill>
                  <a:schemeClr val="tx1"/>
                </a:solidFill>
                <a:effectLst/>
                <a:latin typeface="Mina"/>
              </a:rPr>
            </a:br>
            <a:r>
              <a:rPr lang="en-US" sz="1400" b="0" i="0" dirty="0">
                <a:solidFill>
                  <a:schemeClr val="tx1"/>
                </a:solidFill>
                <a:effectLst/>
                <a:latin typeface="Mina"/>
              </a:rPr>
              <a:t> </a:t>
            </a:r>
          </a:p>
          <a:p>
            <a:pPr algn="l"/>
            <a:r>
              <a:rPr lang="en-US" sz="1400" b="1" i="0" dirty="0">
                <a:solidFill>
                  <a:schemeClr val="tx1"/>
                </a:solidFill>
                <a:effectLst/>
                <a:latin typeface="Mina"/>
              </a:rPr>
              <a:t>The Electronic Communications Committee (ECC)</a:t>
            </a:r>
          </a:p>
          <a:p>
            <a:pPr algn="l"/>
            <a:r>
              <a:rPr lang="en-US" sz="1400" b="0" i="0" dirty="0">
                <a:solidFill>
                  <a:schemeClr val="tx1"/>
                </a:solidFill>
                <a:effectLst/>
                <a:latin typeface="Mina"/>
              </a:rPr>
              <a:t>shall:</a:t>
            </a:r>
          </a:p>
          <a:p>
            <a:pPr algn="l">
              <a:buFont typeface="+mj-lt"/>
              <a:buAutoNum type="arabicPeriod"/>
            </a:pPr>
            <a:r>
              <a:rPr lang="en-US" sz="1400" b="0" i="0" dirty="0">
                <a:solidFill>
                  <a:schemeClr val="tx1"/>
                </a:solidFill>
                <a:effectLst/>
                <a:latin typeface="Mina"/>
              </a:rPr>
              <a:t>consider and develop policies on electronic communications(1) activities in a European context, taking account of European and international legislation and regulations;</a:t>
            </a:r>
          </a:p>
          <a:p>
            <a:pPr algn="l">
              <a:buFont typeface="+mj-lt"/>
              <a:buAutoNum type="arabicPeriod"/>
            </a:pPr>
            <a:r>
              <a:rPr lang="en-US" sz="1400" b="0" i="0" dirty="0">
                <a:solidFill>
                  <a:schemeClr val="tx1"/>
                </a:solidFill>
                <a:effectLst/>
                <a:latin typeface="Mina"/>
              </a:rPr>
              <a:t>develop European common positions and proposals, as appropriate, for use in the framework of international and regional bodies;</a:t>
            </a:r>
          </a:p>
          <a:p>
            <a:pPr algn="l">
              <a:buFont typeface="+mj-lt"/>
              <a:buAutoNum type="arabicPeriod"/>
            </a:pPr>
            <a:r>
              <a:rPr lang="en-US" sz="1400" b="0" i="0" dirty="0">
                <a:solidFill>
                  <a:schemeClr val="tx1"/>
                </a:solidFill>
                <a:effectLst/>
                <a:latin typeface="Mina"/>
              </a:rPr>
              <a:t>forward plan and </a:t>
            </a:r>
            <a:r>
              <a:rPr lang="en-US" sz="1400" b="0" i="0" dirty="0" err="1">
                <a:solidFill>
                  <a:schemeClr val="tx1"/>
                </a:solidFill>
                <a:effectLst/>
                <a:latin typeface="Mina"/>
              </a:rPr>
              <a:t>harmonise</a:t>
            </a:r>
            <a:r>
              <a:rPr lang="en-US" sz="1400" b="0" i="0" dirty="0">
                <a:solidFill>
                  <a:schemeClr val="tx1"/>
                </a:solidFill>
                <a:effectLst/>
                <a:latin typeface="Mina"/>
              </a:rPr>
              <a:t> within Europe the efficient use of the radio spectrum, satellite orbits and numbering resources, so as to satisfy the requirements of users and industry;</a:t>
            </a:r>
          </a:p>
          <a:p>
            <a:pPr algn="l">
              <a:buFont typeface="+mj-lt"/>
              <a:buAutoNum type="arabicPeriod"/>
            </a:pPr>
            <a:r>
              <a:rPr lang="en-US" sz="1400" b="0" i="0" dirty="0">
                <a:solidFill>
                  <a:schemeClr val="tx1"/>
                </a:solidFill>
                <a:effectLst/>
                <a:latin typeface="Mina"/>
              </a:rPr>
              <a:t>take decisions on the management of the work of the ECC;</a:t>
            </a:r>
          </a:p>
          <a:p>
            <a:pPr algn="l">
              <a:buFont typeface="+mj-lt"/>
              <a:buAutoNum type="arabicPeriod"/>
            </a:pPr>
            <a:r>
              <a:rPr lang="en-US" sz="1400" b="0" i="0" dirty="0">
                <a:solidFill>
                  <a:schemeClr val="tx1"/>
                </a:solidFill>
                <a:effectLst/>
                <a:latin typeface="Mina"/>
              </a:rPr>
              <a:t>approve Decisions and other deliverables;</a:t>
            </a:r>
          </a:p>
          <a:p>
            <a:pPr algn="l">
              <a:buFont typeface="+mj-lt"/>
              <a:buAutoNum type="arabicPeriod"/>
            </a:pPr>
            <a:r>
              <a:rPr lang="en-US" sz="1400" b="0" i="0" dirty="0">
                <a:solidFill>
                  <a:schemeClr val="tx1"/>
                </a:solidFill>
                <a:effectLst/>
                <a:latin typeface="Mina"/>
              </a:rPr>
              <a:t>implement the strategic decisions of the Assembly;</a:t>
            </a:r>
          </a:p>
          <a:p>
            <a:pPr algn="l">
              <a:buFont typeface="+mj-lt"/>
              <a:buAutoNum type="arabicPeriod"/>
            </a:pPr>
            <a:r>
              <a:rPr lang="en-US" sz="1400" b="0" i="0" dirty="0">
                <a:solidFill>
                  <a:schemeClr val="tx1"/>
                </a:solidFill>
                <a:effectLst/>
                <a:latin typeface="Mina"/>
              </a:rPr>
              <a:t>seek guidance from the Assembly, as and when necessary, and propose issues for consideration by the Assembly;</a:t>
            </a:r>
          </a:p>
          <a:p>
            <a:pPr algn="l">
              <a:buFont typeface="+mj-lt"/>
              <a:buAutoNum type="arabicPeriod"/>
            </a:pPr>
            <a:r>
              <a:rPr lang="en-US" sz="1400" b="0" i="0" dirty="0">
                <a:solidFill>
                  <a:schemeClr val="tx1"/>
                </a:solidFill>
                <a:effectLst/>
                <a:latin typeface="Mina"/>
              </a:rPr>
              <a:t>where relevant, establish contacts with equivalent </a:t>
            </a:r>
            <a:r>
              <a:rPr lang="en-US" sz="1400" b="0" i="0" dirty="0" err="1">
                <a:solidFill>
                  <a:schemeClr val="tx1"/>
                </a:solidFill>
                <a:effectLst/>
                <a:latin typeface="Mina"/>
              </a:rPr>
              <a:t>organisations</a:t>
            </a:r>
            <a:r>
              <a:rPr lang="en-US" sz="1400" b="0" i="0" dirty="0">
                <a:solidFill>
                  <a:schemeClr val="tx1"/>
                </a:solidFill>
                <a:effectLst/>
                <a:latin typeface="Mina"/>
              </a:rPr>
              <a:t> outside of Europe;</a:t>
            </a:r>
          </a:p>
          <a:p>
            <a:pPr algn="l">
              <a:buFont typeface="+mj-lt"/>
              <a:buAutoNum type="arabicPeriod"/>
            </a:pPr>
            <a:r>
              <a:rPr lang="en-US" sz="1400" b="0" i="0" dirty="0">
                <a:solidFill>
                  <a:schemeClr val="tx1"/>
                </a:solidFill>
                <a:effectLst/>
                <a:latin typeface="Mina"/>
              </a:rPr>
              <a:t>report to the CEPT Assembly on the progress of its work.</a:t>
            </a:r>
          </a:p>
          <a:p>
            <a:pPr algn="l"/>
            <a:br>
              <a:rPr lang="en-US" sz="1400" dirty="0">
                <a:solidFill>
                  <a:schemeClr val="tx1"/>
                </a:solidFill>
              </a:rPr>
            </a:br>
            <a:r>
              <a:rPr lang="en-US" sz="1400" b="0" i="0" dirty="0">
                <a:solidFill>
                  <a:schemeClr val="tx1"/>
                </a:solidFill>
                <a:effectLst/>
                <a:latin typeface="Mina"/>
              </a:rPr>
              <a:t>In carrying out these activities, the ECC shall establish close cooperation and consultation with relevant European bodies, in particular the European Commission and the European Free Trade Association </a:t>
            </a:r>
          </a:p>
          <a:p>
            <a:pPr algn="l"/>
            <a:r>
              <a:rPr lang="en-US" sz="1400" b="0" i="0" dirty="0">
                <a:solidFill>
                  <a:schemeClr val="tx1"/>
                </a:solidFill>
                <a:effectLst/>
                <a:latin typeface="Mina"/>
              </a:rPr>
              <a:t> </a:t>
            </a:r>
          </a:p>
          <a:p>
            <a:pPr algn="l"/>
            <a:r>
              <a:rPr lang="en-US" sz="1400" b="0" i="0" dirty="0">
                <a:solidFill>
                  <a:schemeClr val="tx1"/>
                </a:solidFill>
                <a:effectLst/>
                <a:latin typeface="Mina"/>
              </a:rPr>
              <a:t> </a:t>
            </a:r>
          </a:p>
          <a:p>
            <a:pPr algn="l"/>
            <a:r>
              <a:rPr lang="en-US" sz="1400" b="0" i="0" dirty="0">
                <a:solidFill>
                  <a:schemeClr val="tx1"/>
                </a:solidFill>
                <a:effectLst/>
                <a:latin typeface="Mina"/>
              </a:rPr>
              <a:t>(1) ‘electronic communications’ means transmission, and, where applicable, switching or routing, which permits the conveyance of signals by wire, radio, optical or other electromagnetic means, irrespective of the type of information conveyed. </a:t>
            </a:r>
          </a:p>
          <a:p>
            <a:pPr algn="l"/>
            <a:r>
              <a:rPr lang="en-US" sz="1400" b="0" i="0" dirty="0">
                <a:solidFill>
                  <a:schemeClr val="tx1"/>
                </a:solidFill>
                <a:effectLst/>
                <a:latin typeface="Mina"/>
              </a:rPr>
              <a:t>Updated: 17 December 2021, 15:15</a:t>
            </a:r>
          </a:p>
        </p:txBody>
      </p:sp>
      <p:sp>
        <p:nvSpPr>
          <p:cNvPr id="8" name="TextBox 7">
            <a:extLst>
              <a:ext uri="{FF2B5EF4-FFF2-40B4-BE49-F238E27FC236}">
                <a16:creationId xmlns:a16="http://schemas.microsoft.com/office/drawing/2014/main" id="{8A8FE43A-A134-4840-BCC5-4EB019B5BAD4}"/>
              </a:ext>
            </a:extLst>
          </p:cNvPr>
          <p:cNvSpPr txBox="1"/>
          <p:nvPr/>
        </p:nvSpPr>
        <p:spPr>
          <a:xfrm>
            <a:off x="9067800" y="815374"/>
            <a:ext cx="2742398" cy="5355312"/>
          </a:xfrm>
          <a:prstGeom prst="rect">
            <a:avLst/>
          </a:prstGeom>
          <a:noFill/>
        </p:spPr>
        <p:txBody>
          <a:bodyPr wrap="square">
            <a:spAutoFit/>
          </a:bodyPr>
          <a:lstStyle/>
          <a:p>
            <a:pPr marL="342900" indent="-342900">
              <a:buFont typeface="Arial" panose="020B0604020202020204" pitchFamily="34" charset="0"/>
              <a:buChar char="•"/>
            </a:pPr>
            <a:r>
              <a:rPr lang="en-US" sz="1800" u="none" strike="noStrike" dirty="0">
                <a:solidFill>
                  <a:srgbClr val="5A5A5A"/>
                </a:solidFill>
                <a:effectLst/>
                <a:hlinkClick r:id="rId3" tooltip="ECC - Electronic Communications Committee"/>
              </a:rPr>
              <a:t>ECC</a:t>
            </a:r>
            <a:r>
              <a:rPr lang="en-US" sz="1800" dirty="0">
                <a:effectLst/>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4" tooltip="ECC SG"/>
              </a:rPr>
              <a:t>ECC SG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5" tooltip="ECC-ETSI"/>
              </a:rPr>
              <a:t>ECC-ETSI</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ECC-EC"/>
              </a:rPr>
              <a:t>ECC-EC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ECC-US-CA"/>
              </a:rPr>
              <a:t>ECC-US-CA</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8" tooltip="ECC PT1 - IMT Matters"/>
              </a:rPr>
              <a:t>ECC PT1</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9" tooltip="Conference Preparatory Group"/>
              </a:rPr>
              <a:t>CPG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0" tooltip="CPG Project Team A - on Science and General issues"/>
              </a:rPr>
              <a:t>CPG PTA</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1" tooltip="CPG Project Team B - on Space issues"/>
              </a:rPr>
              <a:t>CPG PTB</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2" tooltip="CPG Project Team C - on Aeronautical, Maritime, Radiodetermination issues"/>
              </a:rPr>
              <a:t>CPG PTC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3" tooltip="CPG Project Team D - UHF Review"/>
              </a:rPr>
              <a:t>CPG PTD</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4" tooltip="Coordination team"/>
              </a:rPr>
              <a:t>Coordination team</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5" tooltip="NOW4WRC23"/>
              </a:rPr>
              <a:t>NOW4WRC23</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16" tooltip="Working Group Numbering and Networks"/>
              </a:rPr>
              <a:t>WG </a:t>
            </a:r>
            <a:r>
              <a:rPr lang="en-US" sz="1800" b="0" i="0" u="none" strike="noStrike" dirty="0" err="1">
                <a:solidFill>
                  <a:srgbClr val="5A5A5A"/>
                </a:solidFill>
                <a:effectLst/>
                <a:latin typeface="open_sanssemibold"/>
                <a:hlinkClick r:id="rId16" tooltip="Working Group Numbering and Networks"/>
              </a:rPr>
              <a:t>NaN</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7" tooltip="NaN1 - Future of Numbering Issues"/>
              </a:rPr>
              <a:t>NaN1</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8" tooltip="NaN2 - Number Portability, Switching and Trust in Numbering"/>
              </a:rPr>
              <a:t>NaN2</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9" tooltip="NaN3 - Emergency Communications"/>
              </a:rPr>
              <a:t>NaN3</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20" tooltip="NaN4 - Networks and Services Technical Regulatory Issues"/>
              </a:rPr>
              <a:t>NaN4</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err="1">
                <a:solidFill>
                  <a:srgbClr val="5A5A5A"/>
                </a:solidFill>
                <a:effectLst/>
                <a:latin typeface="open_sanssemibold"/>
                <a:hlinkClick r:id="rId21" tooltip="WG NaN Strategy Forum Group"/>
              </a:rPr>
              <a:t>NaN</a:t>
            </a:r>
            <a:r>
              <a:rPr lang="en-US" sz="1800" b="0" i="0" u="none" strike="noStrike" dirty="0">
                <a:solidFill>
                  <a:srgbClr val="5A5A5A"/>
                </a:solidFill>
                <a:effectLst/>
                <a:latin typeface="open_sanssemibold"/>
                <a:hlinkClick r:id="rId21" tooltip="WG NaN Strategy Forum Group"/>
              </a:rPr>
              <a:t> SFG</a:t>
            </a:r>
            <a:r>
              <a:rPr lang="en-US" sz="1800" b="0" i="0" dirty="0">
                <a:solidFill>
                  <a:srgbClr val="5A5A5A"/>
                </a:solidFill>
                <a:effectLst/>
                <a:latin typeface="open_sanssemibold"/>
              </a:rPr>
              <a:t> </a:t>
            </a:r>
            <a:endParaRPr lang="en-US" sz="1800" dirty="0"/>
          </a:p>
        </p:txBody>
      </p:sp>
    </p:spTree>
    <p:extLst>
      <p:ext uri="{BB962C8B-B14F-4D97-AF65-F5344CB8AC3E}">
        <p14:creationId xmlns:p14="http://schemas.microsoft.com/office/powerpoint/2010/main" val="39434672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03feb22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860427" y="990600"/>
            <a:ext cx="10365314" cy="4893647"/>
          </a:xfrm>
          <a:prstGeom prst="rect">
            <a:avLst/>
          </a:prstGeom>
          <a:noFill/>
        </p:spPr>
        <p:txBody>
          <a:bodyPr wrap="square">
            <a:spAutoFit/>
          </a:bodyPr>
          <a:lstStyle/>
          <a:p>
            <a:r>
              <a:rPr lang="en-US" dirty="0">
                <a:solidFill>
                  <a:schemeClr val="tx1"/>
                </a:solidFill>
                <a:hlinkClick r:id="rId2"/>
              </a:rPr>
              <a:t>https://ec.europa.eu/info/index_en</a:t>
            </a:r>
            <a:endParaRPr lang="en-US" dirty="0">
              <a:solidFill>
                <a:schemeClr val="tx1"/>
              </a:solidFill>
            </a:endParaRPr>
          </a:p>
          <a:p>
            <a:pPr algn="l"/>
            <a:r>
              <a:rPr lang="en-US" sz="1800" b="1" i="0" dirty="0">
                <a:solidFill>
                  <a:schemeClr val="tx1"/>
                </a:solidFill>
                <a:effectLst/>
                <a:latin typeface="inherit"/>
              </a:rPr>
              <a:t>Strategy: </a:t>
            </a:r>
            <a:r>
              <a:rPr lang="en-US" sz="1800" b="0" i="0" dirty="0">
                <a:solidFill>
                  <a:schemeClr val="tx1"/>
                </a:solidFill>
                <a:effectLst/>
                <a:latin typeface="Arial" panose="020B0604020202020204" pitchFamily="34" charset="0"/>
              </a:rPr>
              <a:t>The EU's overall political goals are developed collectively by its institutions. Find out how the EU's strategy is developed and translated into policies and initiatives by the European Commission.</a:t>
            </a:r>
          </a:p>
          <a:p>
            <a:pPr marL="0" marR="0">
              <a:spcBef>
                <a:spcPts val="0"/>
              </a:spcBef>
              <a:spcAft>
                <a:spcPts val="0"/>
              </a:spcAft>
            </a:pPr>
            <a:endParaRPr lang="en-US" sz="1800" b="1" dirty="0">
              <a:solidFill>
                <a:srgbClr val="000000"/>
              </a:solidFill>
              <a:effectLst/>
              <a:latin typeface="inherit"/>
              <a:ea typeface="Times New Roman" panose="02020603050405020304" pitchFamily="18" charset="0"/>
              <a:cs typeface="Arial" panose="020B0604020202020204" pitchFamily="34" charset="0"/>
            </a:endParaRPr>
          </a:p>
          <a:p>
            <a:pPr marL="0" marR="0">
              <a:spcBef>
                <a:spcPts val="0"/>
              </a:spcBef>
              <a:spcAft>
                <a:spcPts val="0"/>
              </a:spcAft>
            </a:pPr>
            <a:r>
              <a:rPr lang="en-US" sz="1800" b="1" dirty="0">
                <a:solidFill>
                  <a:srgbClr val="000000"/>
                </a:solidFill>
                <a:effectLst/>
                <a:latin typeface="inherit"/>
                <a:ea typeface="Times New Roman" panose="02020603050405020304" pitchFamily="18" charset="0"/>
                <a:cs typeface="Arial" panose="020B0604020202020204" pitchFamily="34" charset="0"/>
              </a:rPr>
              <a:t>The European Commission's priorities</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u="none" strike="noStrike" dirty="0">
                <a:solidFill>
                  <a:srgbClr val="004494"/>
                </a:solidFill>
                <a:effectLst/>
                <a:latin typeface="inherit"/>
                <a:ea typeface="Times New Roman" panose="02020603050405020304" pitchFamily="18" charset="0"/>
                <a:cs typeface="Arial" panose="020B0604020202020204" pitchFamily="34" charset="0"/>
                <a:hlinkClick r:id="rId3"/>
              </a:rPr>
              <a:t>6 Commission priorities for 2019-2024</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A European Green Deal</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5"/>
              </a:rPr>
              <a:t>A Europe fit for the digital age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An economy that works for people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A stronger Europe in the world</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8"/>
              </a:rPr>
              <a:t>Promoting our European way of life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9"/>
              </a:rPr>
              <a:t>A new push for European democracy</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b="1" dirty="0">
                <a:solidFill>
                  <a:srgbClr val="004494"/>
                </a:solidFill>
                <a:effectLst/>
                <a:latin typeface="inherit"/>
                <a:ea typeface="Times New Roman" panose="02020603050405020304" pitchFamily="18" charset="0"/>
                <a:cs typeface="Arial" panose="020B0604020202020204" pitchFamily="34" charset="0"/>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Leading the way out of the crisis and building a greener, more digital and more resilient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42418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03feb22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34</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912285" y="748924"/>
            <a:ext cx="10365314" cy="5816977"/>
          </a:xfrm>
          <a:prstGeom prst="rect">
            <a:avLst/>
          </a:prstGeom>
          <a:noFill/>
        </p:spPr>
        <p:txBody>
          <a:bodyPr wrap="square">
            <a:spAutoFit/>
          </a:bodyPr>
          <a:lstStyle/>
          <a:p>
            <a:pPr marL="0" marR="0">
              <a:spcBef>
                <a:spcPts val="0"/>
              </a:spcBef>
              <a:spcAft>
                <a:spcPts val="0"/>
              </a:spcAft>
            </a:pPr>
            <a:r>
              <a:rPr lang="en-US" sz="1200" b="1" dirty="0">
                <a:solidFill>
                  <a:srgbClr val="000000"/>
                </a:solidFill>
                <a:effectLst/>
                <a:latin typeface="inherit"/>
                <a:ea typeface="Times New Roman" panose="02020603050405020304" pitchFamily="18" charset="0"/>
                <a:cs typeface="Arial" panose="020B0604020202020204" pitchFamily="34" charset="0"/>
              </a:rPr>
              <a:t>Planning, implementing, and 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
              </a:rPr>
              <a:t>Decision-making process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3"/>
              </a:rPr>
              <a:t>How decisions are made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Decision-making during weekly meetings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5"/>
              </a:rPr>
              <a:t>Contribute to decision-making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Have your say on Commission initiatives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Track law-making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8"/>
              </a:rPr>
              <a:t>EU budget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Overview of the EU budgetary system, plus latest news, results and figures from the budget department.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9"/>
              </a:rPr>
              <a:t>Strategic planning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a:rPr>
              <a:t>State of the Union addresses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Commission work </a:t>
            </a: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programme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2"/>
              </a:rPr>
              <a:t>Delivering on the political 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3"/>
              </a:rPr>
              <a:t>Strategic foresight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4"/>
              </a:rPr>
              <a:t>The joint priorities of the EU institutions for 2021-2024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5"/>
              </a:rPr>
              <a:t>Strategic plans 2020-2024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6"/>
              </a:rPr>
              <a:t>Management plans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17"/>
              </a:rPr>
              <a:t>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8"/>
              </a:rPr>
              <a:t>Annual activity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9"/>
              </a:rPr>
              <a:t>Annual management and performance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0"/>
              </a:rPr>
              <a:t>Relations with non-EU countries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1"/>
              </a:rPr>
              <a:t>Types of relations and partnerships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By country</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Regional strategies and agreements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3"/>
              </a:rPr>
              <a:t>Relations with the United Kingdom</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4"/>
              </a:rPr>
              <a:t>International strategies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Organisations</a:t>
            </a: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 and partners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5"/>
              </a:rPr>
              <a:t>Sustainable Development Goals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6"/>
              </a:rPr>
              <a:t>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The European Commission’s priorities include the European Green deal, a digital future, an economy that works for people, promoting and strengthening European democracy.</a:t>
            </a:r>
            <a:endParaRPr lang="en-US" sz="1600" dirty="0">
              <a:solidFill>
                <a:schemeClr val="tx1"/>
              </a:solidFill>
            </a:endParaRPr>
          </a:p>
        </p:txBody>
      </p:sp>
    </p:spTree>
    <p:extLst>
      <p:ext uri="{BB962C8B-B14F-4D97-AF65-F5344CB8AC3E}">
        <p14:creationId xmlns:p14="http://schemas.microsoft.com/office/powerpoint/2010/main" val="1785951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03feb22</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03feb22</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648200"/>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03feb22</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990600" y="276133"/>
            <a:ext cx="2198688" cy="304800"/>
          </a:xfrm>
          <a:prstGeom prst="rect">
            <a:avLst/>
          </a:prstGeom>
        </p:spPr>
        <p:txBody>
          <a:bodyPr/>
          <a:lstStyle/>
          <a:p>
            <a:pPr>
              <a:defRPr/>
            </a:pPr>
            <a:r>
              <a:rPr lang="en-US"/>
              <a:t>03feb22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not on IMAT (</a:t>
            </a:r>
            <a:r>
              <a:rPr lang="en-US" altLang="en-US" sz="1600" dirty="0">
                <a:solidFill>
                  <a:schemeClr val="tx1"/>
                </a:solidFill>
              </a:rPr>
              <a:t>VC &amp; </a:t>
            </a:r>
            <a:r>
              <a:rPr lang="en-US" altLang="en-US" sz="1600" dirty="0" err="1">
                <a:solidFill>
                  <a:schemeClr val="tx1"/>
                </a:solidFill>
              </a:rPr>
              <a:t>webex</a:t>
            </a:r>
            <a:r>
              <a:rPr lang="en-US" altLang="en-US" sz="1600" dirty="0">
                <a:solidFill>
                  <a:schemeClr val="tx1"/>
                </a:solidFill>
              </a:rPr>
              <a:t>)</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a:t>
            </a:r>
            <a:r>
              <a:rPr lang="en-US" altLang="en-US" sz="1400" dirty="0">
                <a:solidFill>
                  <a:schemeClr val="bg1">
                    <a:lumMod val="75000"/>
                  </a:schemeClr>
                </a:solidFill>
              </a:rPr>
              <a:t>Peter E</a:t>
            </a:r>
            <a:r>
              <a:rPr lang="en-US" altLang="en-US" sz="1400" dirty="0">
                <a:solidFill>
                  <a:schemeClr val="tx1"/>
                </a:solidFill>
              </a:rPr>
              <a:t>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administration</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4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Stds.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 </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endParaRPr lang="en-US" sz="1400" dirty="0">
              <a:effectLst/>
            </a:endParaRPr>
          </a:p>
          <a:p>
            <a:pPr lvl="1">
              <a:spcBef>
                <a:spcPts val="0"/>
              </a:spcBef>
              <a:buFont typeface="Arial" panose="020B0604020202020204" pitchFamily="34" charset="0"/>
              <a:buChar char="•"/>
            </a:pPr>
            <a:r>
              <a:rPr lang="en-US" altLang="en-US" sz="1400" kern="0" dirty="0">
                <a:solidFill>
                  <a:schemeClr val="tx1"/>
                </a:solidFill>
              </a:rPr>
              <a:t>ongoing: 6GHz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note: </a:t>
            </a:r>
          </a:p>
          <a:p>
            <a:pPr>
              <a:spcBef>
                <a:spcPts val="0"/>
              </a:spcBef>
              <a:buFont typeface="Arial" panose="020B0604020202020204" pitchFamily="34" charset="0"/>
              <a:buChar char="•"/>
            </a:pPr>
            <a:r>
              <a:rPr lang="en-US" altLang="en-US" sz="1400" b="0" kern="0" dirty="0">
                <a:solidFill>
                  <a:schemeClr val="tx1"/>
                </a:solidFill>
              </a:rPr>
              <a:t>Normal input and process has covered USA items as they come up.  Please speak up if an item is not brought up.   </a:t>
            </a: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Vijay A</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75000"/>
                </a:schemeClr>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https://mentor.ieee.org/802.18/dcn/22/18-22-0005-00-0000-minutes-13jan22-rrtag-teleconference.docx</a:t>
            </a:r>
            <a:r>
              <a:rPr lang="en-GB" sz="1800" b="0" dirty="0">
                <a:ea typeface="SimSun" panose="02010600030101010101" pitchFamily="2" charset="-122"/>
              </a:rPr>
              <a:t>   </a:t>
            </a:r>
            <a:r>
              <a:rPr lang="en-US" sz="1800" b="0" i="0" dirty="0">
                <a:solidFill>
                  <a:srgbClr val="000000"/>
                </a:solidFill>
                <a:effectLst/>
              </a:rPr>
              <a:t>14-Jan-2022 20:34:01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Al P</a:t>
            </a:r>
          </a:p>
          <a:p>
            <a:pPr marL="0" indent="0">
              <a:spcBef>
                <a:spcPts val="0"/>
              </a:spcBef>
            </a:pPr>
            <a:r>
              <a:rPr lang="en-US" altLang="en-US" sz="1800" b="0" dirty="0">
                <a:solidFill>
                  <a:schemeClr val="bg1">
                    <a:lumMod val="75000"/>
                  </a:schemeClr>
                </a:solidFill>
              </a:rPr>
              <a:t>	Seconded by:  Vijay A</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03feb22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marL="285750" indent="-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(was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was on LMSC/EC call Tuesday/07dec21 and Plenary will stay electronic:  </a:t>
            </a:r>
          </a:p>
          <a:p>
            <a:pPr lvl="1">
              <a:spcBef>
                <a:spcPts val="0"/>
              </a:spcBef>
              <a:buFont typeface="Arial" panose="020B0604020202020204" pitchFamily="34" charset="0"/>
              <a:buChar char="•"/>
            </a:pPr>
            <a:r>
              <a:rPr lang="en-US" sz="1800" i="0" dirty="0">
                <a:solidFill>
                  <a:srgbClr val="7030A0"/>
                </a:solidFill>
                <a:effectLst/>
              </a:rPr>
              <a:t>However, contract </a:t>
            </a:r>
            <a:r>
              <a:rPr lang="en-US" sz="1800" dirty="0">
                <a:solidFill>
                  <a:srgbClr val="7030A0"/>
                </a:solidFill>
              </a:rPr>
              <a:t>n</a:t>
            </a:r>
            <a:r>
              <a:rPr lang="en-US" sz="1800" i="0" dirty="0">
                <a:solidFill>
                  <a:srgbClr val="7030A0"/>
                </a:solidFill>
                <a:effectLst/>
              </a:rPr>
              <a:t>egotiations on the March 2022 cancellation will result in a significant penalty fee not anticipated on December 7th, 2021.</a:t>
            </a:r>
          </a:p>
          <a:p>
            <a:pPr lvl="1">
              <a:buFont typeface="Arial" panose="020B0604020202020204" pitchFamily="34" charset="0"/>
              <a:buChar char="•"/>
            </a:pPr>
            <a:r>
              <a:rPr lang="en-US" sz="1800" i="0" dirty="0">
                <a:solidFill>
                  <a:srgbClr val="7030A0"/>
                </a:solidFill>
                <a:effectLst/>
              </a:rPr>
              <a:t>Registration for the March 2022 Plenary was suspended immediately until the new Fee Structure for the plenary to address the high penalty fee was determined this week at the 04jan21 LMSC/EC call.</a:t>
            </a:r>
          </a:p>
          <a:p>
            <a:pPr marL="1085850" lvl="2" indent="-285750">
              <a:spcBef>
                <a:spcPts val="0"/>
              </a:spcBef>
              <a:spcAft>
                <a:spcPts val="0"/>
              </a:spcAft>
              <a:buFont typeface="Arial" panose="020B0604020202020204" pitchFamily="34" charset="0"/>
              <a:buChar char="•"/>
            </a:pPr>
            <a:r>
              <a:rPr lang="en-US" strike="sngStrike" dirty="0">
                <a:solidFill>
                  <a:schemeClr val="bg1">
                    <a:lumMod val="75000"/>
                  </a:schemeClr>
                </a:solidFill>
              </a:rPr>
              <a:t>$400 until Friday, January 28, 2022 (fully refundable. </a:t>
            </a:r>
            <a:r>
              <a:rPr lang="en-US" sz="1800" strike="sngStrike" dirty="0">
                <a:solidFill>
                  <a:schemeClr val="bg1">
                    <a:lumMod val="75000"/>
                  </a:schemeClr>
                </a:solidFill>
                <a:effectLst/>
                <a:latin typeface="Times New Roman" panose="02020603050405020304" pitchFamily="18" charset="0"/>
                <a:ea typeface="Calibri" panose="020F0502020204030204" pitchFamily="34" charset="0"/>
              </a:rPr>
              <a:t>until January 28</a:t>
            </a:r>
            <a:r>
              <a:rPr lang="en-US" sz="1800" strike="sngStrike" baseline="30000" dirty="0">
                <a:solidFill>
                  <a:schemeClr val="bg1">
                    <a:lumMod val="75000"/>
                  </a:schemeClr>
                </a:solidFill>
                <a:effectLst/>
                <a:latin typeface="Times New Roman" panose="02020603050405020304" pitchFamily="18" charset="0"/>
                <a:ea typeface="Calibri" panose="020F0502020204030204" pitchFamily="34" charset="0"/>
              </a:rPr>
              <a:t>th</a:t>
            </a:r>
            <a:r>
              <a:rPr lang="en-US" strike="sngStrike" dirty="0">
                <a:solidFill>
                  <a:schemeClr val="bg1">
                    <a:lumMod val="75000"/>
                  </a:schemeClr>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a:t>
            </a:r>
            <a:r>
              <a:rPr lang="en-US" b="1" dirty="0">
                <a:solidFill>
                  <a:schemeClr val="tx1"/>
                </a:solidFill>
              </a:rPr>
              <a:t>600 until Friday, February 25, 2022 (refundable w/cancellation fee. </a:t>
            </a:r>
            <a:r>
              <a:rPr lang="en-US" sz="1800" b="1" dirty="0">
                <a:solidFill>
                  <a:schemeClr val="tx1"/>
                </a:solidFill>
                <a:effectLst/>
                <a:latin typeface="Times New Roman" panose="02020603050405020304" pitchFamily="18" charset="0"/>
                <a:ea typeface="Calibri" panose="020F0502020204030204" pitchFamily="34" charset="0"/>
              </a:rPr>
              <a:t>January 28th to February 25</a:t>
            </a:r>
            <a:r>
              <a:rPr lang="en-US" sz="1800" b="1" baseline="30000" dirty="0">
                <a:solidFill>
                  <a:schemeClr val="tx1"/>
                </a:solidFill>
                <a:effectLst/>
                <a:latin typeface="Times New Roman" panose="02020603050405020304" pitchFamily="18" charset="0"/>
                <a:ea typeface="Calibri" panose="020F0502020204030204" pitchFamily="34" charset="0"/>
              </a:rPr>
              <a:t>th</a:t>
            </a:r>
            <a:r>
              <a:rPr lang="en-US" sz="1800" b="1" dirty="0">
                <a:solidFill>
                  <a:schemeClr val="tx1"/>
                </a:solidFill>
                <a:effectLst/>
                <a:latin typeface="Times New Roman" panose="02020603050405020304" pitchFamily="18" charset="0"/>
                <a:ea typeface="Calibri" panose="020F0502020204030204" pitchFamily="34" charset="0"/>
              </a:rPr>
              <a:t>)</a:t>
            </a:r>
            <a:r>
              <a:rPr lang="en-US" b="1" dirty="0">
                <a:solidFill>
                  <a:schemeClr val="tx1"/>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$800 after Friday, February 25, 2022 (non-refundable. after February 25</a:t>
            </a:r>
            <a:r>
              <a:rPr lang="en-US" baseline="30000" dirty="0">
                <a:solidFill>
                  <a:schemeClr val="tx1"/>
                </a:solidFill>
              </a:rPr>
              <a:t>th</a:t>
            </a:r>
            <a:r>
              <a:rPr lang="en-US" dirty="0">
                <a:solidFill>
                  <a:schemeClr val="tx1"/>
                </a:solidFill>
              </a:rPr>
              <a:t>)</a:t>
            </a:r>
            <a:endParaRPr lang="en-US" sz="1400" b="1" dirty="0">
              <a:solidFill>
                <a:schemeClr val="tx1"/>
              </a:solidFill>
              <a:effectLst/>
              <a:ea typeface="Calibri" panose="020F0502020204030204" pitchFamily="34" charset="0"/>
              <a:cs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note: </a:t>
            </a:r>
            <a:r>
              <a:rPr lang="en-US" sz="1600" dirty="0">
                <a:solidFill>
                  <a:schemeClr val="tx1"/>
                </a:solidFill>
                <a:effectLst/>
                <a:latin typeface="Times New Roman" panose="02020603050405020304" pitchFamily="18" charset="0"/>
                <a:ea typeface="Calibri" panose="020F0502020204030204" pitchFamily="34" charset="0"/>
              </a:rPr>
              <a:t>Those individuals who had previously registered will be contacted directly by the IEEE 802 EC Executive Secretary for further instructions.</a:t>
            </a:r>
            <a:endParaRPr lang="en-US" sz="1600" dirty="0">
              <a:solidFill>
                <a:schemeClr val="tx1"/>
              </a:solidFill>
              <a:effectLst/>
              <a:latin typeface="Calibri" panose="020F050202020403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800" dirty="0"/>
              <a:t>Plenary info: </a:t>
            </a:r>
            <a:r>
              <a:rPr lang="en-US" sz="1800" dirty="0">
                <a:hlinkClick r:id="rId3"/>
              </a:rPr>
              <a:t>http://802world.org/plenary/</a:t>
            </a:r>
            <a:r>
              <a:rPr lang="en-US" sz="1800" dirty="0"/>
              <a:t> </a:t>
            </a:r>
          </a:p>
          <a:p>
            <a:pPr marL="685800" lvl="1">
              <a:spcBef>
                <a:spcPts val="0"/>
              </a:spcBef>
              <a:spcAft>
                <a:spcPts val="0"/>
              </a:spcAft>
              <a:buFont typeface="Arial" panose="020B0604020202020204" pitchFamily="34" charset="0"/>
              <a:buChar char="•"/>
            </a:pPr>
            <a:r>
              <a:rPr lang="en-US" sz="1800" b="1" dirty="0">
                <a:effectLst/>
                <a:ea typeface="Calibri" panose="020F0502020204030204" pitchFamily="34" charset="0"/>
                <a:cs typeface="Times New Roman" panose="02020603050405020304" pitchFamily="18" charset="0"/>
              </a:rPr>
              <a:t>Face to Face Registration Website:    </a:t>
            </a:r>
            <a:r>
              <a:rPr lang="en-US" sz="1800" b="1" u="sng" dirty="0">
                <a:solidFill>
                  <a:srgbClr val="0000FF"/>
                </a:solidFill>
                <a:effectLst/>
                <a:ea typeface="Calibri" panose="020F0502020204030204" pitchFamily="34" charset="0"/>
                <a:cs typeface="Times New Roman" panose="02020603050405020304" pitchFamily="18" charset="0"/>
                <a:hlinkClick r:id="rId4"/>
              </a:rPr>
              <a:t>https://cvent.me/yG5GY2</a:t>
            </a:r>
            <a:endParaRPr lang="en-US" sz="1800"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t>Plenary dates to be 04-18 March (Avoids conflict with IEEE-SA Meetings March 22-24.)</a:t>
            </a:r>
          </a:p>
          <a:p>
            <a:pPr marL="1085850" lvl="2">
              <a:spcBef>
                <a:spcPts val="0"/>
              </a:spcBef>
              <a:spcAft>
                <a:spcPts val="0"/>
              </a:spcAft>
              <a:buFont typeface="Arial" panose="020B0604020202020204" pitchFamily="34" charset="0"/>
              <a:buChar char="•"/>
            </a:pPr>
            <a:r>
              <a:rPr lang="en-US" dirty="0">
                <a:ea typeface="Calibri" panose="020F0502020204030204" pitchFamily="34" charset="0"/>
              </a:rPr>
              <a:t>.18 will be our normal weekly times and call-in, Thursday’s 10</a:t>
            </a:r>
            <a:r>
              <a:rPr lang="en-US" baseline="30000" dirty="0">
                <a:ea typeface="Calibri" panose="020F0502020204030204" pitchFamily="34" charset="0"/>
              </a:rPr>
              <a:t>th</a:t>
            </a:r>
            <a:r>
              <a:rPr lang="en-US" dirty="0">
                <a:ea typeface="Calibri" panose="020F0502020204030204" pitchFamily="34" charset="0"/>
              </a:rPr>
              <a:t> and 17</a:t>
            </a:r>
            <a:r>
              <a:rPr lang="en-US" baseline="30000" dirty="0">
                <a:ea typeface="Calibri" panose="020F0502020204030204" pitchFamily="34" charset="0"/>
              </a:rPr>
              <a:t>th</a:t>
            </a:r>
            <a:r>
              <a:rPr lang="en-US" dirty="0">
                <a:ea typeface="Calibri" panose="020F0502020204030204" pitchFamily="34" charset="0"/>
              </a:rPr>
              <a:t> March2022. </a:t>
            </a:r>
          </a:p>
          <a:p>
            <a:pPr marL="285750">
              <a:spcBef>
                <a:spcPts val="0"/>
              </a:spcBef>
              <a:spcAft>
                <a:spcPts val="0"/>
              </a:spcAft>
              <a:buFont typeface="Arial" panose="020B0604020202020204" pitchFamily="34" charset="0"/>
              <a:buChar char="•"/>
            </a:pPr>
            <a:endParaRPr lang="en-US" altLang="en-US" sz="2000" b="0" dirty="0">
              <a:solidFill>
                <a:schemeClr val="tx1"/>
              </a:solidFill>
            </a:endParaRPr>
          </a:p>
          <a:p>
            <a:pPr marL="285750">
              <a:spcBef>
                <a:spcPts val="0"/>
              </a:spcBef>
              <a:spcAft>
                <a:spcPts val="0"/>
              </a:spcAft>
              <a:buFont typeface="Arial" panose="020B0604020202020204" pitchFamily="34" charset="0"/>
              <a:buChar char="•"/>
            </a:pPr>
            <a:r>
              <a:rPr lang="en-US" altLang="en-US" sz="2000" b="0" dirty="0">
                <a:solidFill>
                  <a:schemeClr val="tx1"/>
                </a:solidFill>
              </a:rPr>
              <a:t>For the May 2022 Wireless Interim in Warsaw, Poland, the WCSC voted yesterday (02feb22) to head in the direction of mixed-mode.  More details will be worked on at the 02mar22 WCSC call.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03feb22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64063</TotalTime>
  <Words>8714</Words>
  <Application>Microsoft Office PowerPoint</Application>
  <PresentationFormat>Widescreen</PresentationFormat>
  <Paragraphs>902</Paragraphs>
  <Slides>34</Slides>
  <Notes>16</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3</vt:i4>
      </vt:variant>
      <vt:variant>
        <vt:lpstr>Slide Titles</vt:lpstr>
      </vt:variant>
      <vt:variant>
        <vt:i4>34</vt:i4>
      </vt:variant>
    </vt:vector>
  </HeadingPairs>
  <TitlesOfParts>
    <vt:vector size="49" baseType="lpstr">
      <vt:lpstr>Arial</vt:lpstr>
      <vt:lpstr>Calibri</vt:lpstr>
      <vt:lpstr>Consolas</vt:lpstr>
      <vt:lpstr>Helvetica</vt:lpstr>
      <vt:lpstr>inherit</vt:lpstr>
      <vt:lpstr>Mina</vt:lpstr>
      <vt:lpstr>Monotype Sorts</vt:lpstr>
      <vt:lpstr>open_sanssemibold</vt:lpstr>
      <vt:lpstr>Symbol</vt:lpstr>
      <vt:lpstr>Times New Roman</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Administrative–elections in March - reminder</vt:lpstr>
      <vt:lpstr>EU items to share</vt:lpstr>
      <vt:lpstr>EU items to share -2</vt:lpstr>
      <vt:lpstr>Other regions (outside EU-Stds and USA), items to share</vt:lpstr>
      <vt:lpstr>ITU-R items to share  -</vt:lpstr>
      <vt:lpstr>General Discussion Items </vt:lpstr>
      <vt:lpstr>General Discussion Items – ongoing fyi - MSGs 6 GHz &amp; FCC</vt:lpstr>
      <vt:lpstr>General Discussion Items – ongoing fyi - IEEE 802 Wireless Stds Table of Frequency Ranges</vt:lpstr>
      <vt:lpstr>Actions Required</vt:lpstr>
      <vt:lpstr>Any Other Business</vt:lpstr>
      <vt:lpstr>Adjourn</vt:lpstr>
      <vt:lpstr>PowerPoint Presentation</vt:lpstr>
      <vt:lpstr>PowerPoint Presentation</vt:lpstr>
      <vt:lpstr>PowerPoint Presentation</vt:lpstr>
      <vt:lpstr>Responsibilities of WG Chair</vt:lpstr>
      <vt:lpstr>Responsibilities of WG Chair – cont.</vt:lpstr>
      <vt:lpstr>Responsibilities of WG Vice Chair</vt:lpstr>
      <vt:lpstr>Responsibilities of WG Secretary</vt:lpstr>
      <vt:lpstr>Responsibilities of Working Group Officers</vt:lpstr>
      <vt:lpstr>ITU-R links &amp; general info</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4045</cp:revision>
  <cp:lastPrinted>1601-01-01T00:00:00Z</cp:lastPrinted>
  <dcterms:created xsi:type="dcterms:W3CDTF">2016-03-03T14:54:45Z</dcterms:created>
  <dcterms:modified xsi:type="dcterms:W3CDTF">2022-02-03T15:06:30Z</dcterms:modified>
</cp:coreProperties>
</file>