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341" r:id="rId3"/>
    <p:sldId id="417" r:id="rId4"/>
    <p:sldId id="515" r:id="rId5"/>
    <p:sldId id="512" r:id="rId6"/>
    <p:sldId id="777" r:id="rId7"/>
    <p:sldId id="774" r:id="rId8"/>
    <p:sldId id="514" r:id="rId9"/>
    <p:sldId id="511" r:id="rId10"/>
  </p:sldIdLst>
  <p:sldSz cx="12192000" cy="6858000"/>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49" autoAdjust="0"/>
    <p:restoredTop sz="93099" autoAdjust="0"/>
  </p:normalViewPr>
  <p:slideViewPr>
    <p:cSldViewPr>
      <p:cViewPr varScale="1">
        <p:scale>
          <a:sx n="117" d="100"/>
          <a:sy n="117" d="100"/>
        </p:scale>
        <p:origin x="108" y="18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14-Jan-22</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433388" y="709613"/>
            <a:ext cx="623411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734256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42366523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400050" lvl="1">
              <a:spcBef>
                <a:spcPts val="0"/>
              </a:spcBef>
              <a:spcAft>
                <a:spcPts val="0"/>
              </a:spcAft>
              <a:buFont typeface="Arial" panose="020B0604020202020204" pitchFamily="34" charset="0"/>
              <a:buChar char="•"/>
            </a:pPr>
            <a:r>
              <a:rPr lang="en-US" sz="1200" b="0" dirty="0">
                <a:solidFill>
                  <a:srgbClr val="000000"/>
                </a:solidFill>
                <a:effectLst/>
                <a:ea typeface="Calibri" panose="020F0502020204030204" pitchFamily="34" charset="0"/>
              </a:rPr>
              <a:t> </a:t>
            </a:r>
            <a:r>
              <a:rPr lang="en-US" sz="1200" b="0" u="sng" dirty="0">
                <a:solidFill>
                  <a:srgbClr val="000000"/>
                </a:solidFill>
                <a:effectLst/>
                <a:ea typeface="Calibri" panose="020F0502020204030204" pitchFamily="34" charset="0"/>
              </a:rPr>
              <a:t>Background</a:t>
            </a:r>
            <a:r>
              <a:rPr lang="en-US" sz="1200" b="0" dirty="0">
                <a:solidFill>
                  <a:srgbClr val="000000"/>
                </a:solidFill>
                <a:effectLst/>
                <a:ea typeface="Calibri" panose="020F0502020204030204" pitchFamily="34" charset="0"/>
              </a:rPr>
              <a:t>: Section 15.255 of the Commission’s rules sets forth the operational policies and technical parameters for unlicensed device operation in </a:t>
            </a:r>
            <a:r>
              <a:rPr lang="en-US" sz="1200" dirty="0">
                <a:solidFill>
                  <a:srgbClr val="000000"/>
                </a:solidFill>
                <a:effectLst/>
                <a:ea typeface="Calibri" panose="020F0502020204030204" pitchFamily="34" charset="0"/>
              </a:rPr>
              <a:t>the 57-71 GHz band. </a:t>
            </a:r>
            <a:r>
              <a:rPr lang="en-US" sz="1200" b="0" dirty="0">
                <a:solidFill>
                  <a:srgbClr val="000000"/>
                </a:solidFill>
                <a:effectLst/>
                <a:ea typeface="Calibri" panose="020F0502020204030204" pitchFamily="34" charset="0"/>
              </a:rPr>
              <a:t>Unlicensed devices that operate here generally include indoor/outdoor communication devices such as </a:t>
            </a:r>
            <a:r>
              <a:rPr lang="en-US" sz="1200" b="0" dirty="0" err="1">
                <a:solidFill>
                  <a:srgbClr val="000000"/>
                </a:solidFill>
                <a:effectLst/>
                <a:ea typeface="Calibri" panose="020F0502020204030204" pitchFamily="34" charset="0"/>
              </a:rPr>
              <a:t>WiGig</a:t>
            </a:r>
            <a:r>
              <a:rPr lang="en-US" sz="1200" b="0" dirty="0">
                <a:solidFill>
                  <a:srgbClr val="000000"/>
                </a:solidFill>
                <a:effectLst/>
                <a:ea typeface="Calibri" panose="020F0502020204030204" pitchFamily="34" charset="0"/>
              </a:rPr>
              <a:t> wireless local area networking (WLAN) devices and outdoor fixed point-to-point communication links, as well as field disturbance sensors (FDS) (e.g., radar devices) that are used in fixed applications or operate on a mobile basis but are restricted to short-range interactive motion sensor (SRIMS) use. </a:t>
            </a:r>
            <a:endParaRPr lang="en-US" sz="12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200" b="0" dirty="0">
                <a:effectLst/>
                <a:ea typeface="Calibri" panose="020F0502020204030204" pitchFamily="34" charset="0"/>
              </a:rPr>
              <a:t>Recent technological advancements for FDS/radar devices has led to increased demand for unlicensed mobile radar operations in the 57-64 GHz portion of the band. However, FDS/radar deployment to date is limited because the current rules limit the power limit to 30 dB below that of unlicensed communication devices in the band and restrict mobile operation to SRIMS applications. The Office of Engineering and Technology previously granted waivers to Google in 2018 and to a number of parties in early 2021 to operate mobile radars at higher power than permitted in the rules, but only in specific, narrowly defined situations. Moreover, in its January 14, 2021 meeting, the FCC’s Technology Advisory Committee recommended that the Commission initiate a rulemaking proceeding to take a comprehensive review of unlicensed use under Section 15.255; other interested parties have also encouraged this approach.</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854814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588001" y="6475414"/>
            <a:ext cx="9101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14jan22</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6" y="333375"/>
            <a:ext cx="293158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14jan22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a:t>
            </a:r>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4" y="6475413"/>
            <a:ext cx="145071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802.18 Opening 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doc.:18-22/0008r01 </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cept.org/ecc/groups/ecc/wg-fm/srdmg/cg-uwb/client/introduction/" TargetMode="External"/><Relationship Id="rId3" Type="http://schemas.openxmlformats.org/officeDocument/2006/relationships/hyperlink" Target="https://portal.etsi.org/tb.aspx?tbid=287&amp;SubTB=287" TargetMode="External"/><Relationship Id="rId7" Type="http://schemas.openxmlformats.org/officeDocument/2006/relationships/hyperlink" Target="https://cept.org/ecc/groups/ecc/wg-fm/srdmg/cg-uwb/news/srdmg-sets-up-new-correspondence-group-on-uwb/"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https://cept.org/ecc/groups/ecc/wg-se/se-45/client/introduction/" TargetMode="External"/><Relationship Id="rId5" Type="http://schemas.openxmlformats.org/officeDocument/2006/relationships/hyperlink" Target="https://cept.org/ecc/groups/ecc/news/57th-ecc-plenary-meeting-2-5-november/" TargetMode="External"/><Relationship Id="rId4" Type="http://schemas.openxmlformats.org/officeDocument/2006/relationships/hyperlink" Target="https://cept.org/ecc/groups/ecc/client/introduction/"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coms-auth.hk/en/policies_regulations/consultations/completed/tele_services/index_id_2362.html"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www.fcc.gov/document/facilitating-better-use-white-space-spectrum"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6ghz.wirelessinnovation.org/work-group-products"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groups.wirelessinnovation.org/wg/6MSG/dashboard" TargetMode="External"/><Relationship Id="rId4" Type="http://schemas.openxmlformats.org/officeDocument/2006/relationships/hyperlink" Target="https://www.wirelessinnovation.org/6ghz-multistakeholder-committee"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8/dcn/21/18-21-0036-10-0000-frequency-table-template.xls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ieeesa.webex.com/ieeesa/j.php?MTID=m91b36f4c80de69b002c6b1e7296833ef"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21766" y="324645"/>
            <a:ext cx="2303451" cy="273050"/>
          </a:xfrm>
        </p:spPr>
        <p:txBody>
          <a:bodyPr/>
          <a:lstStyle/>
          <a:p>
            <a:r>
              <a:rPr lang="en-US"/>
              <a:t>14jan22</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90678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a:latin typeface="+mn-lt"/>
              </a:rPr>
              <a:t>IEEE 802.18 RR-TAG</a:t>
            </a:r>
            <a:br>
              <a:rPr lang="en-US" sz="2400" dirty="0">
                <a:latin typeface="+mn-lt"/>
              </a:rPr>
            </a:br>
            <a:r>
              <a:rPr lang="en-US" sz="2400" dirty="0">
                <a:latin typeface="+mn-lt"/>
              </a:rPr>
              <a:t>Wireless Interim</a:t>
            </a:r>
            <a:br>
              <a:rPr lang="en-US" sz="2400" dirty="0">
                <a:latin typeface="+mn-lt"/>
              </a:rPr>
            </a:br>
            <a:r>
              <a:rPr lang="en-US" sz="2400" dirty="0">
                <a:latin typeface="+mn-lt"/>
              </a:rPr>
              <a:t>Opening Report</a:t>
            </a:r>
            <a:endParaRPr lang="en-GB" sz="2400" dirty="0">
              <a:latin typeface="+mn-lt"/>
            </a:endParaRPr>
          </a:p>
        </p:txBody>
      </p:sp>
      <p:sp>
        <p:nvSpPr>
          <p:cNvPr id="3074" name="Rectangle 2"/>
          <p:cNvSpPr>
            <a:spLocks noGrp="1" noChangeArrowheads="1"/>
          </p:cNvSpPr>
          <p:nvPr>
            <p:ph type="body" idx="1"/>
          </p:nvPr>
        </p:nvSpPr>
        <p:spPr>
          <a:xfrm>
            <a:off x="2209800" y="1889126"/>
            <a:ext cx="90678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b="0" dirty="0"/>
              <a:t> 14 January 2022</a:t>
            </a:r>
          </a:p>
        </p:txBody>
      </p:sp>
      <p:sp>
        <p:nvSpPr>
          <p:cNvPr id="3076" name="Rectangle 4"/>
          <p:cNvSpPr>
            <a:spLocks noChangeArrowheads="1"/>
          </p:cNvSpPr>
          <p:nvPr/>
        </p:nvSpPr>
        <p:spPr bwMode="auto">
          <a:xfrm>
            <a:off x="2073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 </a:t>
            </a:r>
            <a:endParaRPr lang="en-GB" sz="2000" dirty="0">
              <a:solidFill>
                <a:srgbClr val="000000"/>
              </a:solidFill>
            </a:endParaRPr>
          </a:p>
        </p:txBody>
      </p:sp>
      <p:graphicFrame>
        <p:nvGraphicFramePr>
          <p:cNvPr id="9" name="Object 3">
            <a:extLst>
              <a:ext uri="{FF2B5EF4-FFF2-40B4-BE49-F238E27FC236}">
                <a16:creationId xmlns:a16="http://schemas.microsoft.com/office/drawing/2014/main" id="{A9943946-CAC7-4B5F-A0AD-61A516AFFB3A}"/>
              </a:ext>
            </a:extLst>
          </p:cNvPr>
          <p:cNvGraphicFramePr>
            <a:graphicFrameLocks noChangeAspect="1"/>
          </p:cNvGraphicFramePr>
          <p:nvPr>
            <p:extLst>
              <p:ext uri="{D42A27DB-BD31-4B8C-83A1-F6EECF244321}">
                <p14:modId xmlns:p14="http://schemas.microsoft.com/office/powerpoint/2010/main" val="3763194650"/>
              </p:ext>
            </p:extLst>
          </p:nvPr>
        </p:nvGraphicFramePr>
        <p:xfrm>
          <a:off x="1600200" y="3365500"/>
          <a:ext cx="9636124" cy="1739901"/>
        </p:xfrm>
        <a:graphic>
          <a:graphicData uri="http://schemas.openxmlformats.org/presentationml/2006/ole">
            <mc:AlternateContent xmlns:mc="http://schemas.openxmlformats.org/markup-compatibility/2006">
              <mc:Choice xmlns:v="urn:schemas-microsoft-com:vml" Requires="v">
                <p:oleObj spid="_x0000_s1042" name="Document" r:id="rId4" imgW="8468318" imgH="1903886" progId="Word.Document.8">
                  <p:embed/>
                </p:oleObj>
              </mc:Choice>
              <mc:Fallback>
                <p:oleObj name="Document" r:id="rId4" imgW="8468318" imgH="1903886" progId="Word.Document.8">
                  <p:embed/>
                  <p:pic>
                    <p:nvPicPr>
                      <p:cNvPr id="9" name="Object 3">
                        <a:extLst>
                          <a:ext uri="{FF2B5EF4-FFF2-40B4-BE49-F238E27FC236}">
                            <a16:creationId xmlns:a16="http://schemas.microsoft.com/office/drawing/2014/main" id="{A9943946-CAC7-4B5F-A0AD-61A516AFFB3A}"/>
                          </a:ext>
                        </a:extLst>
                      </p:cNvPr>
                      <p:cNvPicPr>
                        <a:picLocks noChangeAspect="1" noChangeArrowheads="1"/>
                      </p:cNvPicPr>
                      <p:nvPr/>
                    </p:nvPicPr>
                    <p:blipFill>
                      <a:blip r:embed="rId5"/>
                      <a:srcRect/>
                      <a:stretch>
                        <a:fillRect/>
                      </a:stretch>
                    </p:blipFill>
                    <p:spPr bwMode="auto">
                      <a:xfrm>
                        <a:off x="1600200" y="3365500"/>
                        <a:ext cx="9636124" cy="1739901"/>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1891950" y="609602"/>
            <a:ext cx="8408100" cy="761999"/>
          </a:xfrm>
        </p:spPr>
        <p:txBody>
          <a:bodyPr/>
          <a:lstStyle/>
          <a:p>
            <a:pPr eaLnBrk="1" hangingPunct="1"/>
            <a:r>
              <a:rPr lang="en-US" sz="2400" dirty="0">
                <a:latin typeface="Times New Roman" charset="0"/>
              </a:rPr>
              <a:t>802.18 Radio Regulatory Advisory Group – RR-TAG</a:t>
            </a:r>
          </a:p>
        </p:txBody>
      </p:sp>
      <p:sp>
        <p:nvSpPr>
          <p:cNvPr id="5123" name="Content Placeholder 2"/>
          <p:cNvSpPr>
            <a:spLocks noGrp="1"/>
          </p:cNvSpPr>
          <p:nvPr>
            <p:ph idx="1"/>
          </p:nvPr>
        </p:nvSpPr>
        <p:spPr>
          <a:xfrm>
            <a:off x="914400" y="1371600"/>
            <a:ext cx="10515600" cy="5103813"/>
          </a:xfrm>
        </p:spPr>
        <p:txBody>
          <a:bodyPr/>
          <a:lstStyle/>
          <a:p>
            <a:pPr eaLnBrk="1" hangingPunct="1">
              <a:buFont typeface="Arial" panose="020B0604020202020204" pitchFamily="34" charset="0"/>
              <a:buChar char="•"/>
              <a:defRPr/>
            </a:pPr>
            <a:r>
              <a:rPr lang="en-US" sz="2000" dirty="0"/>
              <a:t>Officers or the RR-TAG / IEEE 802.18:</a:t>
            </a:r>
          </a:p>
          <a:p>
            <a:pPr lvl="1">
              <a:defRPr/>
            </a:pPr>
            <a:r>
              <a:rPr lang="en-US" sz="1800" dirty="0"/>
              <a:t>Chair is Jay Holcomb (Itron) </a:t>
            </a:r>
          </a:p>
          <a:p>
            <a:pPr lvl="1">
              <a:defRPr/>
            </a:pPr>
            <a:r>
              <a:rPr lang="en-US" sz="1800" dirty="0"/>
              <a:t>Co-Vice-Chair  Stuart Kerry (OK-Brit, self)</a:t>
            </a:r>
          </a:p>
          <a:p>
            <a:pPr lvl="1">
              <a:defRPr/>
            </a:pPr>
            <a:r>
              <a:rPr lang="en-US" sz="1800" dirty="0"/>
              <a:t>Co-Vice-Chair  Al Petrick (Skyworks Solutions) </a:t>
            </a:r>
          </a:p>
          <a:p>
            <a:pPr lvl="1">
              <a:defRPr/>
            </a:pPr>
            <a:r>
              <a:rPr lang="en-US" sz="1800" dirty="0"/>
              <a:t>Secretary is open –  </a:t>
            </a:r>
            <a:r>
              <a:rPr lang="en-US" sz="1600" dirty="0"/>
              <a:t>	</a:t>
            </a:r>
          </a:p>
          <a:p>
            <a:pPr marL="342900" lvl="1" indent="-342900">
              <a:spcBef>
                <a:spcPts val="600"/>
              </a:spcBef>
              <a:buFont typeface="Arial" panose="020B0604020202020204" pitchFamily="34" charset="0"/>
              <a:buChar char="•"/>
              <a:defRPr/>
            </a:pPr>
            <a:r>
              <a:rPr lang="en-US" altLang="en-US" sz="2000" dirty="0"/>
              <a:t>Number of voters:  40 (8 on LMSC)</a:t>
            </a:r>
            <a:r>
              <a:rPr lang="en-US" altLang="en-US" sz="2000" dirty="0">
                <a:solidFill>
                  <a:schemeClr val="tx1"/>
                </a:solidFill>
              </a:rPr>
              <a:t>;  Nearly Voters: 4;  Aspirant members: 6</a:t>
            </a:r>
            <a:endParaRPr lang="en-US" b="1" dirty="0">
              <a:cs typeface="+mn-cs"/>
            </a:endParaRPr>
          </a:p>
          <a:p>
            <a:pPr marL="2114550" lvl="5" indent="-342900">
              <a:spcBef>
                <a:spcPts val="600"/>
              </a:spcBef>
              <a:buFont typeface="Arial" panose="020B0604020202020204" pitchFamily="34" charset="0"/>
              <a:buChar char="•"/>
              <a:defRPr/>
            </a:pPr>
            <a:endParaRPr lang="en-US" b="1" dirty="0">
              <a:cs typeface="+mn-cs"/>
            </a:endParaRPr>
          </a:p>
          <a:p>
            <a:pPr marL="342900" lvl="1" indent="-342900">
              <a:spcBef>
                <a:spcPts val="600"/>
              </a:spcBef>
              <a:buFont typeface="Arial" panose="020B0604020202020204" pitchFamily="34" charset="0"/>
              <a:buChar char="•"/>
              <a:defRPr/>
            </a:pPr>
            <a:r>
              <a:rPr lang="en-US" b="1" dirty="0">
                <a:cs typeface="+mn-cs"/>
              </a:rPr>
              <a:t>Schedule this Wireless Interim </a:t>
            </a:r>
          </a:p>
          <a:p>
            <a:pPr marL="742950" lvl="2" indent="-342900">
              <a:spcBef>
                <a:spcPts val="600"/>
              </a:spcBef>
              <a:buFont typeface="Arial" panose="020B0604020202020204" pitchFamily="34" charset="0"/>
              <a:buChar char="•"/>
              <a:defRPr/>
            </a:pPr>
            <a:r>
              <a:rPr lang="en-US" dirty="0">
                <a:cs typeface="+mn-cs"/>
              </a:rPr>
              <a:t>Thursday 20</a:t>
            </a:r>
            <a:r>
              <a:rPr lang="en-US" baseline="30000" dirty="0">
                <a:cs typeface="+mn-cs"/>
              </a:rPr>
              <a:t>th</a:t>
            </a:r>
            <a:r>
              <a:rPr lang="en-US" dirty="0">
                <a:cs typeface="+mn-cs"/>
              </a:rPr>
              <a:t>  15:00et, 1hr, opening</a:t>
            </a:r>
          </a:p>
          <a:p>
            <a:pPr marL="742950" lvl="2" indent="-342900">
              <a:spcBef>
                <a:spcPts val="600"/>
              </a:spcBef>
              <a:buFont typeface="Arial" panose="020B0604020202020204" pitchFamily="34" charset="0"/>
              <a:buChar char="•"/>
              <a:defRPr/>
            </a:pPr>
            <a:r>
              <a:rPr lang="en-US" dirty="0">
                <a:cs typeface="+mn-cs"/>
              </a:rPr>
              <a:t>Thursday 27</a:t>
            </a:r>
            <a:r>
              <a:rPr lang="en-US" baseline="30000" dirty="0">
                <a:cs typeface="+mn-cs"/>
              </a:rPr>
              <a:t>th</a:t>
            </a:r>
            <a:r>
              <a:rPr lang="en-US" dirty="0">
                <a:cs typeface="+mn-cs"/>
              </a:rPr>
              <a:t>  15:00et, 1hr, closing</a:t>
            </a:r>
          </a:p>
          <a:p>
            <a:pPr marL="742950" lvl="2" indent="-342900">
              <a:spcBef>
                <a:spcPts val="600"/>
              </a:spcBef>
              <a:buFont typeface="Arial" panose="020B0604020202020204" pitchFamily="34" charset="0"/>
              <a:buChar char="•"/>
              <a:defRPr/>
            </a:pPr>
            <a:r>
              <a:rPr lang="en-US" dirty="0">
                <a:cs typeface="+mn-cs"/>
              </a:rPr>
              <a:t>These meetings do require registration with payment of fee and will have voting participation credit.</a:t>
            </a:r>
          </a:p>
          <a:p>
            <a:pPr>
              <a:spcBef>
                <a:spcPts val="0"/>
              </a:spcBef>
              <a:buFont typeface="Arial" panose="020B0604020202020204" pitchFamily="34" charset="0"/>
              <a:buChar char="•"/>
            </a:pPr>
            <a:endParaRPr lang="en-US" sz="1600" dirty="0">
              <a:latin typeface="Times New Roman" pitchFamily="16" charset="0"/>
            </a:endParaRPr>
          </a:p>
          <a:p>
            <a:pPr>
              <a:spcBef>
                <a:spcPts val="0"/>
              </a:spcBef>
              <a:buFont typeface="Arial" panose="020B0604020202020204" pitchFamily="34" charset="0"/>
              <a:buChar char="•"/>
            </a:pPr>
            <a:r>
              <a:rPr lang="en-US" sz="1600" dirty="0">
                <a:latin typeface="Times New Roman" pitchFamily="16" charset="0"/>
              </a:rPr>
              <a:t>WEBEX MEETING</a:t>
            </a:r>
          </a:p>
          <a:p>
            <a:pPr>
              <a:spcBef>
                <a:spcPts val="0"/>
              </a:spcBef>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See IEEE 802 overall calendar ( &amp; under 802.18 calendar) </a:t>
            </a:r>
          </a:p>
          <a:p>
            <a:pPr>
              <a:spcBef>
                <a:spcPts val="0"/>
              </a:spcBef>
              <a:buFont typeface="Arial" panose="020B0604020202020204" pitchFamily="34" charset="0"/>
              <a:buChar char="•"/>
            </a:pPr>
            <a:r>
              <a:rPr lang="en-US" sz="1600" dirty="0">
                <a:latin typeface="Times New Roman" panose="02020603050405020304" pitchFamily="18" charset="0"/>
              </a:rPr>
              <a:t>Using same call-in as our weekly meetings. </a:t>
            </a:r>
            <a:endParaRPr lang="en-US" sz="1600" dirty="0">
              <a:latin typeface="Times New Roman" pitchFamily="16" charset="0"/>
            </a:endParaRPr>
          </a:p>
          <a:p>
            <a:pPr marL="742950" lvl="2" indent="-342900">
              <a:spcBef>
                <a:spcPts val="600"/>
              </a:spcBef>
              <a:buFont typeface="Arial" panose="020B0604020202020204" pitchFamily="34" charset="0"/>
              <a:buChar char="•"/>
              <a:defRPr/>
            </a:pPr>
            <a:endParaRPr lang="en-US" sz="1600" dirty="0"/>
          </a:p>
        </p:txBody>
      </p:sp>
      <p:sp>
        <p:nvSpPr>
          <p:cNvPr id="7" name="Date Placeholder 6"/>
          <p:cNvSpPr>
            <a:spLocks noGrp="1"/>
          </p:cNvSpPr>
          <p:nvPr>
            <p:ph type="dt" sz="quarter" idx="4294967295"/>
          </p:nvPr>
        </p:nvSpPr>
        <p:spPr>
          <a:xfrm>
            <a:off x="914400" y="333377"/>
            <a:ext cx="2198688" cy="276225"/>
          </a:xfrm>
          <a:prstGeom prst="rect">
            <a:avLst/>
          </a:prstGeom>
        </p:spPr>
        <p:txBody>
          <a:bodyPr/>
          <a:lstStyle/>
          <a:p>
            <a:pPr>
              <a:defRPr/>
            </a:pPr>
            <a:r>
              <a:rPr lang="en-US"/>
              <a:t>14jan22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6934200" y="6475414"/>
            <a:ext cx="3184520" cy="180975"/>
          </a:xfrm>
        </p:spPr>
        <p:txBody>
          <a:bodyPr/>
          <a:lstStyle/>
          <a:p>
            <a:r>
              <a:rPr lang="en-US"/>
              <a:t>Jay Holcomb (Itron)</a:t>
            </a:r>
            <a:endParaRPr lang="en-GB" dirty="0"/>
          </a:p>
        </p:txBody>
      </p:sp>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198689" y="381000"/>
            <a:ext cx="7770813" cy="838200"/>
          </a:xfrm>
        </p:spPr>
        <p:txBody>
          <a:bodyPr/>
          <a:lstStyle/>
          <a:p>
            <a:r>
              <a:rPr lang="en-US" altLang="en-US" sz="2400" dirty="0"/>
              <a:t>802.18 meeting discussion item</a:t>
            </a:r>
            <a:r>
              <a:rPr lang="en-US" altLang="en-US" sz="2000" dirty="0">
                <a:solidFill>
                  <a:schemeClr val="tx1"/>
                </a:solidFill>
              </a:rPr>
              <a:t>s – EU Standards</a:t>
            </a:r>
          </a:p>
        </p:txBody>
      </p:sp>
      <p:sp>
        <p:nvSpPr>
          <p:cNvPr id="31746" name="Content Placeholder 2"/>
          <p:cNvSpPr>
            <a:spLocks noGrp="1"/>
          </p:cNvSpPr>
          <p:nvPr>
            <p:ph idx="1"/>
          </p:nvPr>
        </p:nvSpPr>
        <p:spPr>
          <a:xfrm>
            <a:off x="914400" y="990601"/>
            <a:ext cx="10591800" cy="5484813"/>
          </a:xfrm>
        </p:spPr>
        <p:txBody>
          <a:bodyPr/>
          <a:lstStyle/>
          <a:p>
            <a:pPr>
              <a:spcBef>
                <a:spcPts val="0"/>
              </a:spcBef>
              <a:buFont typeface="Arial" panose="020B0604020202020204" pitchFamily="34" charset="0"/>
              <a:buChar char="•"/>
            </a:pPr>
            <a:r>
              <a:rPr lang="en-US" altLang="en-US" sz="2000" dirty="0"/>
              <a:t>Will discuss what members have to share on EU activities in ETSI, CEPT, etc. </a:t>
            </a:r>
          </a:p>
          <a:p>
            <a:pPr marL="400050" lvl="1">
              <a:spcBef>
                <a:spcPts val="0"/>
              </a:spcBef>
              <a:spcAft>
                <a:spcPts val="0"/>
              </a:spcAft>
              <a:buFont typeface="Arial" panose="020B0604020202020204" pitchFamily="34" charset="0"/>
              <a:buChar char="•"/>
            </a:pPr>
            <a:endParaRPr lang="en-US" altLang="en-US" dirty="0"/>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3"/>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call </a:t>
            </a:r>
            <a:r>
              <a:rPr lang="en-US" sz="1800" b="1" dirty="0">
                <a:effectLst/>
                <a:ea typeface="SimSun" panose="02010600030101010101" pitchFamily="2" charset="-122"/>
              </a:rPr>
              <a:t>#113, 04-14feb22 (dates are set through 2024.) Many other calls also setup.</a:t>
            </a:r>
            <a:endParaRPr lang="en-US" sz="1800" b="1" dirty="0">
              <a:solidFill>
                <a:schemeClr val="tx1"/>
              </a:solidFill>
            </a:endParaRPr>
          </a:p>
          <a:p>
            <a:pPr marL="400050" lvl="1">
              <a:spcBef>
                <a:spcPts val="0"/>
              </a:spcBef>
              <a:spcAft>
                <a:spcPts val="0"/>
              </a:spcAft>
              <a:buFont typeface="Arial" panose="020B0604020202020204" pitchFamily="34" charset="0"/>
              <a:buChar char="•"/>
            </a:pPr>
            <a:endParaRPr lang="en-US" dirty="0">
              <a:ea typeface="Calibri" panose="020F0502020204030204" pitchFamily="34" charset="0"/>
            </a:endParaRPr>
          </a:p>
          <a:p>
            <a:pPr marL="400050" lvl="1">
              <a:spcBef>
                <a:spcPts val="0"/>
              </a:spcBef>
              <a:spcAft>
                <a:spcPts val="0"/>
              </a:spcAft>
              <a:buFont typeface="Arial" panose="020B0604020202020204" pitchFamily="34" charset="0"/>
              <a:buChar char="•"/>
            </a:pPr>
            <a:endParaRPr lang="en-US"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1" dirty="0">
                <a:solidFill>
                  <a:schemeClr val="tx1"/>
                </a:solidFill>
                <a:cs typeface="+mn-cs"/>
              </a:rPr>
              <a:t>CEPT – </a:t>
            </a:r>
            <a:r>
              <a:rPr lang="en-US" sz="1800" b="1" dirty="0">
                <a:solidFill>
                  <a:schemeClr val="tx1"/>
                </a:solidFill>
                <a:cs typeface="+mn-cs"/>
                <a:hlinkClick r:id="rId4">
                  <a:extLst>
                    <a:ext uri="{A12FA001-AC4F-418D-AE19-62706E023703}">
                      <ahyp:hlinkClr xmlns:ahyp="http://schemas.microsoft.com/office/drawing/2018/hyperlinkcolor" val="tx"/>
                    </a:ext>
                  </a:extLst>
                </a:hlinkClick>
              </a:rPr>
              <a:t>&lt;ECC&gt;</a:t>
            </a:r>
            <a:r>
              <a:rPr lang="en-US" sz="1800" b="1" dirty="0">
                <a:solidFill>
                  <a:schemeClr val="tx1"/>
                </a:solidFill>
                <a:cs typeface="+mn-cs"/>
              </a:rPr>
              <a:t>  (and general items) next call, #58  01-04mar22, hybrid/ECO/tbd </a:t>
            </a:r>
          </a:p>
          <a:p>
            <a:pPr marL="685800" lvl="1">
              <a:spcBef>
                <a:spcPts val="0"/>
              </a:spcBef>
              <a:buFont typeface="Arial" panose="020B0604020202020204" pitchFamily="34" charset="0"/>
              <a:buChar char="•"/>
            </a:pPr>
            <a:r>
              <a:rPr lang="en-US" sz="1600" dirty="0">
                <a:solidFill>
                  <a:schemeClr val="tx1"/>
                </a:solidFill>
              </a:rPr>
              <a:t>This morning (14jan22) CEPT reported virtual meetings only till mid-February. </a:t>
            </a:r>
          </a:p>
          <a:p>
            <a:pPr marL="685800" lvl="1">
              <a:spcBef>
                <a:spcPts val="0"/>
              </a:spcBef>
              <a:buFont typeface="Arial" panose="020B0604020202020204" pitchFamily="34" charset="0"/>
              <a:buChar char="•"/>
            </a:pPr>
            <a:r>
              <a:rPr lang="en-US" sz="1600" dirty="0">
                <a:solidFill>
                  <a:schemeClr val="tx1"/>
                </a:solidFill>
              </a:rPr>
              <a:t>From their November meeting: </a:t>
            </a:r>
            <a:r>
              <a:rPr lang="en-US" sz="1600" dirty="0">
                <a:solidFill>
                  <a:schemeClr val="tx1"/>
                </a:solidFill>
                <a:hlinkClick r:id="rId5"/>
              </a:rPr>
              <a:t>https://cept.org/ecc/groups/ecc/news/57th-ecc-plenary-meeting-2-5-november/</a:t>
            </a:r>
            <a:r>
              <a:rPr lang="en-US" sz="1600" dirty="0">
                <a:solidFill>
                  <a:schemeClr val="tx1"/>
                </a:solidFill>
              </a:rPr>
              <a:t>   </a:t>
            </a:r>
          </a:p>
          <a:p>
            <a:pPr marL="1085850" lvl="2">
              <a:spcBef>
                <a:spcPts val="0"/>
              </a:spcBef>
              <a:buFont typeface="Arial" panose="020B0604020202020204" pitchFamily="34" charset="0"/>
              <a:buChar char="•"/>
            </a:pPr>
            <a:r>
              <a:rPr lang="en-US" sz="1600" b="0" i="0" dirty="0">
                <a:solidFill>
                  <a:schemeClr val="tx1"/>
                </a:solidFill>
                <a:effectLst/>
              </a:rPr>
              <a:t>New Work item on WAS/RLAN in 6425-7125 MHz: the ECC agreed on the new WI on the basis that, inter alia, no regulatory measures shall be taken under this WI and that the work in preparation for WRC-23 agenda item 1.2 will run independently from the work conducted under this work item.</a:t>
            </a:r>
          </a:p>
          <a:p>
            <a:pPr marL="400050" lvl="1">
              <a:spcBef>
                <a:spcPts val="0"/>
              </a:spcBef>
              <a:spcAft>
                <a:spcPts val="0"/>
              </a:spcAft>
              <a:buFont typeface="Arial" panose="020B0604020202020204" pitchFamily="34" charset="0"/>
              <a:buChar char="•"/>
            </a:pPr>
            <a:endParaRPr lang="en-US"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1" dirty="0">
                <a:solidFill>
                  <a:schemeClr val="tx1"/>
                </a:solidFill>
                <a:cs typeface="+mn-cs"/>
              </a:rPr>
              <a:t>CEPT – ECC </a:t>
            </a:r>
            <a:r>
              <a:rPr lang="en-US" altLang="en-US" sz="1800" b="1" dirty="0">
                <a:solidFill>
                  <a:schemeClr val="tx1"/>
                </a:solidFill>
                <a:cs typeface="+mn-cs"/>
                <a:hlinkClick r:id="rId6">
                  <a:extLst>
                    <a:ext uri="{A12FA001-AC4F-418D-AE19-62706E023703}">
                      <ahyp:hlinkClr xmlns:ahyp="http://schemas.microsoft.com/office/drawing/2018/hyperlinkcolor" val="tx"/>
                    </a:ext>
                  </a:extLst>
                </a:hlinkClick>
              </a:rPr>
              <a:t>&lt;SE45&gt;</a:t>
            </a:r>
            <a:r>
              <a:rPr lang="en-US" altLang="en-US" sz="1800" b="1" dirty="0">
                <a:solidFill>
                  <a:schemeClr val="tx1"/>
                </a:solidFill>
                <a:cs typeface="+mn-cs"/>
              </a:rPr>
              <a:t> 	next call #15, 03-04mar22, web-meeting</a:t>
            </a:r>
          </a:p>
          <a:p>
            <a:pPr marL="400050" lvl="1">
              <a:spcBef>
                <a:spcPts val="0"/>
              </a:spcBef>
              <a:spcAft>
                <a:spcPts val="0"/>
              </a:spcAft>
              <a:buFont typeface="Arial" panose="020B0604020202020204" pitchFamily="34" charset="0"/>
              <a:buChar char="•"/>
            </a:pPr>
            <a:endParaRPr lang="en-US" dirty="0">
              <a:effectLst/>
              <a:ea typeface="Calibri" panose="020F0502020204030204" pitchFamily="34" charset="0"/>
            </a:endParaRPr>
          </a:p>
          <a:p>
            <a:pPr algn="l">
              <a:buFont typeface="Arial" panose="020B0604020202020204" pitchFamily="34" charset="0"/>
              <a:buChar char="•"/>
            </a:pPr>
            <a:r>
              <a:rPr lang="en-US" sz="1800" b="1" u="none" strike="noStrike" dirty="0">
                <a:solidFill>
                  <a:srgbClr val="293285"/>
                </a:solidFill>
                <a:effectLst/>
                <a:latin typeface="open_sanssemibold"/>
                <a:hlinkClick r:id="rId7"/>
              </a:rPr>
              <a:t>SRDMG SETS UP NEW CORRESPONDENCE GROUP ON UWB</a:t>
            </a:r>
            <a:endParaRPr lang="en-US" sz="1800" b="1" dirty="0">
              <a:solidFill>
                <a:srgbClr val="293285"/>
              </a:solidFill>
              <a:effectLst/>
              <a:latin typeface="open_sanssemibold"/>
            </a:endParaRPr>
          </a:p>
          <a:p>
            <a:pPr lvl="1">
              <a:buFont typeface="Arial" panose="020B0604020202020204" pitchFamily="34" charset="0"/>
              <a:buChar char="•"/>
            </a:pPr>
            <a:r>
              <a:rPr lang="en-US" sz="1800" b="0" i="0" dirty="0">
                <a:solidFill>
                  <a:srgbClr val="5A5A5A"/>
                </a:solidFill>
                <a:effectLst/>
                <a:latin typeface="Mina"/>
              </a:rPr>
              <a:t>SRD/MG meeting #83 decided to set up a CG for UWB to produce the initial draft of the CEPT Report on UWB under the EU mandate to CEPT.</a:t>
            </a:r>
          </a:p>
          <a:p>
            <a:pPr marL="400050" lvl="1">
              <a:spcBef>
                <a:spcPts val="0"/>
              </a:spcBef>
              <a:spcAft>
                <a:spcPts val="0"/>
              </a:spcAft>
              <a:buFont typeface="Arial" panose="020B0604020202020204" pitchFamily="34" charset="0"/>
              <a:buChar char="•"/>
            </a:pPr>
            <a:r>
              <a:rPr lang="en-US" sz="1800" b="1" dirty="0">
                <a:solidFill>
                  <a:schemeClr val="tx1"/>
                </a:solidFill>
                <a:cs typeface="+mn-cs"/>
              </a:rPr>
              <a:t>CEPT – ECC </a:t>
            </a:r>
            <a:r>
              <a:rPr lang="en-US" sz="1800" dirty="0">
                <a:solidFill>
                  <a:schemeClr val="tx1"/>
                </a:solidFill>
                <a:hlinkClick r:id="rId8"/>
              </a:rPr>
              <a:t>&lt;CG-UWB&gt;</a:t>
            </a:r>
            <a:r>
              <a:rPr lang="en-US" altLang="en-US" sz="1800" b="1" dirty="0">
                <a:solidFill>
                  <a:schemeClr val="tx1"/>
                </a:solidFill>
                <a:cs typeface="+mn-cs"/>
              </a:rPr>
              <a:t>	call #3, was 07jan22, web-meeting</a:t>
            </a:r>
            <a:endParaRPr lang="en-US" altLang="en-US" sz="1600" b="1" dirty="0">
              <a:solidFill>
                <a:schemeClr val="tx1"/>
              </a:solidFill>
              <a:cs typeface="+mn-cs"/>
            </a:endParaRPr>
          </a:p>
          <a:p>
            <a:pPr marL="400050" lvl="1">
              <a:spcBef>
                <a:spcPts val="0"/>
              </a:spcBef>
              <a:spcAft>
                <a:spcPts val="0"/>
              </a:spcAft>
              <a:buFont typeface="Arial" panose="020B0604020202020204" pitchFamily="34" charset="0"/>
              <a:buChar char="•"/>
            </a:pPr>
            <a:endParaRPr lang="en-US" dirty="0">
              <a:effectLst/>
              <a:ea typeface="Calibri" panose="020F0502020204030204" pitchFamily="34" charset="0"/>
            </a:endParaRPr>
          </a:p>
        </p:txBody>
      </p:sp>
      <p:sp>
        <p:nvSpPr>
          <p:cNvPr id="7" name="Date Placeholder 6"/>
          <p:cNvSpPr>
            <a:spLocks noGrp="1"/>
          </p:cNvSpPr>
          <p:nvPr>
            <p:ph type="dt" sz="quarter" idx="4294967295"/>
          </p:nvPr>
        </p:nvSpPr>
        <p:spPr>
          <a:xfrm>
            <a:off x="914400" y="350839"/>
            <a:ext cx="2198688" cy="276225"/>
          </a:xfrm>
          <a:prstGeom prst="rect">
            <a:avLst/>
          </a:prstGeom>
        </p:spPr>
        <p:txBody>
          <a:bodyPr/>
          <a:lstStyle/>
          <a:p>
            <a:pPr>
              <a:defRPr/>
            </a:pPr>
            <a:r>
              <a:rPr lang="en-US"/>
              <a:t>14jan22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4143259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1752601" y="381000"/>
            <a:ext cx="8686800" cy="838200"/>
          </a:xfrm>
        </p:spPr>
        <p:txBody>
          <a:bodyPr/>
          <a:lstStyle/>
          <a:p>
            <a:r>
              <a:rPr lang="en-US" altLang="en-US" sz="2400" dirty="0"/>
              <a:t>802.18 meeting discussion item</a:t>
            </a:r>
            <a:r>
              <a:rPr lang="en-US" altLang="en-US" sz="2000" dirty="0">
                <a:solidFill>
                  <a:schemeClr val="tx1"/>
                </a:solidFill>
              </a:rPr>
              <a:t>s - </a:t>
            </a:r>
            <a:r>
              <a:rPr lang="en-US" altLang="en-US" sz="2000" dirty="0"/>
              <a:t>non-EU stds and USA activities</a:t>
            </a:r>
            <a:endParaRPr lang="en-US" altLang="en-US" sz="2000" dirty="0">
              <a:solidFill>
                <a:schemeClr val="tx1"/>
              </a:solidFill>
            </a:endParaRPr>
          </a:p>
        </p:txBody>
      </p:sp>
      <p:sp>
        <p:nvSpPr>
          <p:cNvPr id="31746" name="Content Placeholder 2"/>
          <p:cNvSpPr>
            <a:spLocks noGrp="1"/>
          </p:cNvSpPr>
          <p:nvPr>
            <p:ph idx="1"/>
          </p:nvPr>
        </p:nvSpPr>
        <p:spPr>
          <a:xfrm>
            <a:off x="914400" y="1143000"/>
            <a:ext cx="10475384" cy="5332414"/>
          </a:xfrm>
        </p:spPr>
        <p:txBody>
          <a:bodyPr/>
          <a:lstStyle/>
          <a:p>
            <a:pPr>
              <a:spcBef>
                <a:spcPts val="0"/>
              </a:spcBef>
              <a:buFont typeface="Arial" panose="020B0604020202020204" pitchFamily="34" charset="0"/>
              <a:buChar char="•"/>
            </a:pPr>
            <a:r>
              <a:rPr lang="en-US" sz="2000" i="0" u="none" strike="noStrike" baseline="0" dirty="0">
                <a:solidFill>
                  <a:srgbClr val="000000"/>
                </a:solidFill>
              </a:rPr>
              <a:t>APAC update: 		will be doc 18-22/0001r00 </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Recent activities:</a:t>
            </a:r>
          </a:p>
          <a:p>
            <a:pPr lvl="1">
              <a:spcBef>
                <a:spcPts val="0"/>
              </a:spcBef>
              <a:buFont typeface="Arial" panose="020B0604020202020204" pitchFamily="34" charset="0"/>
              <a:buChar char="•"/>
            </a:pPr>
            <a:r>
              <a:rPr lang="en-US" sz="1800" b="1" dirty="0">
                <a:effectLst/>
                <a:latin typeface="Times New Roman" panose="02020603050405020304" pitchFamily="18" charset="0"/>
                <a:ea typeface="Calibri" panose="020F0502020204030204" pitchFamily="34" charset="0"/>
              </a:rPr>
              <a:t>India:  </a:t>
            </a:r>
            <a:r>
              <a:rPr lang="en-US" sz="1800" b="0" dirty="0">
                <a:effectLst/>
                <a:latin typeface="Times New Roman" panose="02020603050405020304" pitchFamily="18" charset="0"/>
                <a:ea typeface="Calibri" panose="020F0502020204030204" pitchFamily="34" charset="0"/>
              </a:rPr>
              <a:t>The Use of Low Power Equipment in the Frequency Band 865-868 MHz for Short Range Devices (Exemption from </a:t>
            </a:r>
            <a:r>
              <a:rPr lang="en-US" sz="1800" b="0" dirty="0" err="1">
                <a:effectLst/>
                <a:latin typeface="Times New Roman" panose="02020603050405020304" pitchFamily="18" charset="0"/>
                <a:ea typeface="Calibri" panose="020F0502020204030204" pitchFamily="34" charset="0"/>
              </a:rPr>
              <a:t>Licence</a:t>
            </a:r>
            <a:r>
              <a:rPr lang="en-US" sz="1800" b="0" dirty="0">
                <a:effectLst/>
                <a:latin typeface="Times New Roman" panose="02020603050405020304" pitchFamily="18" charset="0"/>
                <a:ea typeface="Calibri" panose="020F0502020204030204" pitchFamily="34" charset="0"/>
              </a:rPr>
              <a:t>) Rules, 2021, is published in the Gazette of India on December 13, 2021, and in the DoT website on December 16, 2021:</a:t>
            </a:r>
            <a:r>
              <a:rPr lang="en-US" sz="1800" dirty="0">
                <a:effectLst/>
                <a:ea typeface="Calibri" panose="020F0502020204030204" pitchFamily="34" charset="0"/>
              </a:rPr>
              <a:t> </a:t>
            </a:r>
          </a:p>
          <a:p>
            <a:pPr lvl="1">
              <a:spcBef>
                <a:spcPts val="0"/>
              </a:spcBef>
              <a:buFont typeface="Arial" panose="020B0604020202020204" pitchFamily="34" charset="0"/>
              <a:buChar char="•"/>
            </a:pPr>
            <a:endParaRPr lang="en-US" sz="1800" b="1" dirty="0">
              <a:effectLst/>
              <a:ea typeface="Calibri" panose="020F0502020204030204" pitchFamily="34" charset="0"/>
            </a:endParaRPr>
          </a:p>
          <a:p>
            <a:pPr lvl="1">
              <a:spcBef>
                <a:spcPts val="0"/>
              </a:spcBef>
              <a:buFont typeface="Arial" panose="020B0604020202020204" pitchFamily="34" charset="0"/>
              <a:buChar char="•"/>
            </a:pPr>
            <a:r>
              <a:rPr lang="en-US" sz="1800" b="1" dirty="0">
                <a:effectLst/>
                <a:ea typeface="Calibri" panose="020F0502020204030204" pitchFamily="34" charset="0"/>
              </a:rPr>
              <a:t>Korea MSIT </a:t>
            </a:r>
            <a:r>
              <a:rPr lang="en-US" sz="1800" b="0" dirty="0">
                <a:effectLst/>
                <a:ea typeface="Calibri" panose="020F0502020204030204" pitchFamily="34" charset="0"/>
              </a:rPr>
              <a:t>has recently begun two consultations related to the use of 5925 to 6425 MHz band for subway/passenger cars.</a:t>
            </a:r>
          </a:p>
          <a:p>
            <a:pPr lvl="2">
              <a:spcBef>
                <a:spcPts val="0"/>
              </a:spcBef>
              <a:buFont typeface="Arial" panose="020B0604020202020204" pitchFamily="34" charset="0"/>
              <a:buChar char="•"/>
            </a:pPr>
            <a:r>
              <a:rPr lang="en-US" sz="1600" dirty="0">
                <a:solidFill>
                  <a:schemeClr val="tx1"/>
                </a:solidFill>
                <a:effectLst/>
              </a:rPr>
              <a:t>5925 ~ 6425	 250mW or less	Wireless devices used in subway/passenger cars. Including antenna absolute gain.</a:t>
            </a:r>
          </a:p>
          <a:p>
            <a:pPr lvl="2">
              <a:spcBef>
                <a:spcPts val="0"/>
              </a:spcBef>
              <a:buFont typeface="Arial" panose="020B0604020202020204" pitchFamily="34" charset="0"/>
              <a:buChar char="•"/>
            </a:pPr>
            <a:r>
              <a:rPr lang="en-US" sz="1600" dirty="0">
                <a:solidFill>
                  <a:schemeClr val="tx1"/>
                </a:solidFill>
                <a:effectLst/>
              </a:rPr>
              <a:t>5925 ~ 6425	2dBm/MHz or less	The power density including the absolute gain of the antenna should be an average value.  Limited to devices installed and operated by being connected to the power source in subway/passenger cars, or devices communicating with this device.</a:t>
            </a:r>
          </a:p>
          <a:p>
            <a:pPr lvl="1">
              <a:spcBef>
                <a:spcPts val="0"/>
              </a:spcBef>
              <a:buFont typeface="Arial" panose="020B0604020202020204" pitchFamily="34" charset="0"/>
              <a:buChar char="•"/>
            </a:pPr>
            <a:endParaRPr lang="en-US" sz="1800" b="1" i="0" dirty="0">
              <a:solidFill>
                <a:srgbClr val="202124"/>
              </a:solidFill>
              <a:effectLst/>
            </a:endParaRPr>
          </a:p>
          <a:p>
            <a:pPr lvl="1">
              <a:spcBef>
                <a:spcPts val="0"/>
              </a:spcBef>
              <a:buFont typeface="Arial" panose="020B0604020202020204" pitchFamily="34" charset="0"/>
              <a:buChar char="•"/>
            </a:pPr>
            <a:r>
              <a:rPr lang="en-US" sz="1800" b="1" i="0" dirty="0">
                <a:solidFill>
                  <a:srgbClr val="202124"/>
                </a:solidFill>
                <a:effectLst/>
              </a:rPr>
              <a:t>Hong Kong HKCA’s </a:t>
            </a:r>
            <a:r>
              <a:rPr lang="en-US" sz="1800" i="0" dirty="0">
                <a:solidFill>
                  <a:srgbClr val="202124"/>
                </a:solidFill>
                <a:effectLst/>
              </a:rPr>
              <a:t>consultation on lower 6 GHz band for Wi-Fi, including compulsory AP certification, </a:t>
            </a:r>
            <a:r>
              <a:rPr lang="en-US" sz="1800" b="0" i="0" dirty="0">
                <a:solidFill>
                  <a:srgbClr val="202124"/>
                </a:solidFill>
                <a:effectLst/>
              </a:rPr>
              <a:t>th</a:t>
            </a:r>
            <a:r>
              <a:rPr lang="en-US" sz="1800" b="0" i="0" dirty="0">
                <a:solidFill>
                  <a:schemeClr val="tx1"/>
                </a:solidFill>
                <a:effectLst/>
              </a:rPr>
              <a:t>e consultation was closed on December 24, 2021, and the list of submissions is recently posted:</a:t>
            </a:r>
            <a:r>
              <a:rPr lang="en-US" sz="1400" b="0" i="0" dirty="0">
                <a:solidFill>
                  <a:schemeClr val="tx1"/>
                </a:solidFill>
                <a:effectLst/>
              </a:rPr>
              <a:t> </a:t>
            </a:r>
            <a:r>
              <a:rPr lang="en-US" sz="1400" b="0" i="0" dirty="0">
                <a:solidFill>
                  <a:srgbClr val="1155CC"/>
                </a:solidFill>
                <a:effectLst/>
                <a:hlinkClick r:id="rId3"/>
              </a:rPr>
              <a:t>https://www.coms-auth.hk/en/policies_regulations/consultations/completed/tele_services/index_id_2362.html</a:t>
            </a:r>
            <a:endParaRPr lang="en-US" sz="1400" b="0" i="0" dirty="0">
              <a:solidFill>
                <a:srgbClr val="0000FF"/>
              </a:solidFill>
              <a:effectLst/>
            </a:endParaRPr>
          </a:p>
          <a:p>
            <a:pPr lvl="2">
              <a:spcBef>
                <a:spcPts val="0"/>
              </a:spcBef>
              <a:buFont typeface="Arial" panose="020B0604020202020204" pitchFamily="34" charset="0"/>
              <a:buChar char="•"/>
            </a:pPr>
            <a:endParaRPr lang="en-US" dirty="0">
              <a:solidFill>
                <a:schemeClr val="tx1"/>
              </a:solidFill>
              <a:ea typeface="Calibri" panose="020F0502020204030204" pitchFamily="34" charset="0"/>
            </a:endParaRPr>
          </a:p>
          <a:p>
            <a:pPr>
              <a:spcBef>
                <a:spcPts val="0"/>
              </a:spcBef>
              <a:buFont typeface="Arial" panose="020B0604020202020204" pitchFamily="34" charset="0"/>
              <a:buChar char="•"/>
            </a:pPr>
            <a:r>
              <a:rPr lang="en-US" sz="2000" dirty="0">
                <a:solidFill>
                  <a:schemeClr val="tx1"/>
                </a:solidFill>
              </a:rPr>
              <a:t>UK – Ofcom:</a:t>
            </a:r>
            <a:r>
              <a:rPr lang="en-US" sz="2000" b="0" dirty="0">
                <a:solidFill>
                  <a:schemeClr val="tx1"/>
                </a:solidFill>
              </a:rPr>
              <a:t> 802.15 SC THz working on response to paper on THz. 802.18 will see on 27jan22. </a:t>
            </a:r>
          </a:p>
          <a:p>
            <a:pPr>
              <a:spcBef>
                <a:spcPts val="0"/>
              </a:spcBef>
              <a:buFont typeface="Arial" panose="020B0604020202020204" pitchFamily="34" charset="0"/>
              <a:buChar char="•"/>
            </a:pPr>
            <a:endParaRPr lang="en-US" dirty="0">
              <a:solidFill>
                <a:schemeClr val="tx1"/>
              </a:solidFill>
              <a:ea typeface="Calibri" panose="020F0502020204030204" pitchFamily="34" charset="0"/>
            </a:endParaRPr>
          </a:p>
        </p:txBody>
      </p:sp>
      <p:sp>
        <p:nvSpPr>
          <p:cNvPr id="7" name="Date Placeholder 6"/>
          <p:cNvSpPr>
            <a:spLocks noGrp="1"/>
          </p:cNvSpPr>
          <p:nvPr>
            <p:ph type="dt" sz="quarter" idx="4294967295"/>
          </p:nvPr>
        </p:nvSpPr>
        <p:spPr>
          <a:xfrm>
            <a:off x="914400" y="350839"/>
            <a:ext cx="2198688" cy="276225"/>
          </a:xfrm>
          <a:prstGeom prst="rect">
            <a:avLst/>
          </a:prstGeom>
        </p:spPr>
        <p:txBody>
          <a:bodyPr/>
          <a:lstStyle/>
          <a:p>
            <a:pPr>
              <a:defRPr/>
            </a:pPr>
            <a:r>
              <a:rPr lang="en-US"/>
              <a:t>14jan22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1465530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198689" y="381000"/>
            <a:ext cx="7770813" cy="838200"/>
          </a:xfrm>
        </p:spPr>
        <p:txBody>
          <a:bodyPr/>
          <a:lstStyle/>
          <a:p>
            <a:r>
              <a:rPr lang="en-US" altLang="en-US" sz="2400" dirty="0"/>
              <a:t>802.18 meeting discussion item</a:t>
            </a:r>
            <a:r>
              <a:rPr lang="en-US" altLang="en-US" sz="2000" dirty="0">
                <a:solidFill>
                  <a:schemeClr val="tx1"/>
                </a:solidFill>
              </a:rPr>
              <a:t>s – ITU-R </a:t>
            </a:r>
          </a:p>
        </p:txBody>
      </p:sp>
      <p:sp>
        <p:nvSpPr>
          <p:cNvPr id="31746" name="Content Placeholder 2"/>
          <p:cNvSpPr>
            <a:spLocks noGrp="1"/>
          </p:cNvSpPr>
          <p:nvPr>
            <p:ph idx="1"/>
          </p:nvPr>
        </p:nvSpPr>
        <p:spPr>
          <a:xfrm>
            <a:off x="914400" y="990601"/>
            <a:ext cx="10363200" cy="54848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Will discuss what members have to share on ITU-R.</a:t>
            </a:r>
          </a:p>
          <a:p>
            <a:pPr lvl="1">
              <a:spcBef>
                <a:spcPts val="0"/>
              </a:spcBef>
              <a:buFont typeface="Arial" panose="020B0604020202020204" pitchFamily="34" charset="0"/>
              <a:buChar char="•"/>
            </a:pPr>
            <a:r>
              <a:rPr lang="en-US" altLang="en-US" sz="1800" b="0" dirty="0"/>
              <a:t> </a:t>
            </a:r>
            <a:endParaRPr lang="en-US" altLang="en-US" sz="1800" dirty="0"/>
          </a:p>
          <a:p>
            <a:pPr lvl="1">
              <a:spcBef>
                <a:spcPts val="0"/>
              </a:spcBef>
              <a:buFont typeface="Arial" panose="020B0604020202020204" pitchFamily="34" charset="0"/>
              <a:buChar char="•"/>
            </a:pPr>
            <a:r>
              <a:rPr lang="en-US" altLang="en-US" sz="1800" b="0" dirty="0"/>
              <a:t> </a:t>
            </a:r>
          </a:p>
          <a:p>
            <a:pPr lvl="1">
              <a:spcBef>
                <a:spcPts val="0"/>
              </a:spcBef>
              <a:buFont typeface="Arial" panose="020B0604020202020204" pitchFamily="34" charset="0"/>
              <a:buChar char="•"/>
            </a:pPr>
            <a:r>
              <a:rPr lang="en-US" altLang="en-US" sz="1800" dirty="0"/>
              <a:t> </a:t>
            </a:r>
          </a:p>
          <a:p>
            <a:pPr lvl="1">
              <a:spcBef>
                <a:spcPts val="0"/>
              </a:spcBef>
              <a:buFont typeface="Arial" panose="020B0604020202020204" pitchFamily="34" charset="0"/>
              <a:buChar char="•"/>
            </a:pPr>
            <a:r>
              <a:rPr lang="en-US" altLang="en-US" sz="1800" b="0" dirty="0"/>
              <a:t> </a:t>
            </a:r>
          </a:p>
          <a:p>
            <a:pPr lvl="1">
              <a:spcBef>
                <a:spcPts val="0"/>
              </a:spcBef>
              <a:buFont typeface="Arial" panose="020B0604020202020204" pitchFamily="34" charset="0"/>
              <a:buChar char="•"/>
            </a:pPr>
            <a:r>
              <a:rPr lang="en-US" altLang="en-US" sz="1800" dirty="0"/>
              <a:t> </a:t>
            </a:r>
          </a:p>
          <a:p>
            <a:pPr>
              <a:spcBef>
                <a:spcPts val="0"/>
              </a:spcBef>
              <a:buFont typeface="Arial" panose="020B0604020202020204" pitchFamily="34" charset="0"/>
              <a:buChar char="•"/>
            </a:pPr>
            <a:r>
              <a:rPr lang="en-US" sz="2000" dirty="0">
                <a:ea typeface="Calibri" panose="020F0502020204030204" pitchFamily="34" charset="0"/>
              </a:rPr>
              <a:t>802.18 does have standing by for this spring (2022):  </a:t>
            </a:r>
            <a:r>
              <a:rPr lang="en-US" sz="2000" b="0" dirty="0">
                <a:ea typeface="Calibri" panose="020F0502020204030204" pitchFamily="34" charset="0"/>
              </a:rPr>
              <a:t>Additional WP 1A light communications submission and 2 WP 5A submissions, on M.1450 and M.1801.</a:t>
            </a:r>
            <a:endParaRPr lang="en-US" altLang="en-US" sz="2000" b="0" dirty="0"/>
          </a:p>
        </p:txBody>
      </p:sp>
      <p:sp>
        <p:nvSpPr>
          <p:cNvPr id="7" name="Date Placeholder 6"/>
          <p:cNvSpPr>
            <a:spLocks noGrp="1"/>
          </p:cNvSpPr>
          <p:nvPr>
            <p:ph type="dt" sz="quarter" idx="4294967295"/>
          </p:nvPr>
        </p:nvSpPr>
        <p:spPr>
          <a:xfrm>
            <a:off x="914400" y="312829"/>
            <a:ext cx="2198688" cy="276225"/>
          </a:xfrm>
          <a:prstGeom prst="rect">
            <a:avLst/>
          </a:prstGeom>
        </p:spPr>
        <p:txBody>
          <a:bodyPr/>
          <a:lstStyle/>
          <a:p>
            <a:pPr>
              <a:defRPr/>
            </a:pPr>
            <a:r>
              <a:rPr lang="en-US"/>
              <a:t>14jan22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3052385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914401" y="381000"/>
            <a:ext cx="10475384" cy="838200"/>
          </a:xfrm>
        </p:spPr>
        <p:txBody>
          <a:bodyPr/>
          <a:lstStyle/>
          <a:p>
            <a:r>
              <a:rPr lang="en-US" altLang="en-US" sz="2400" dirty="0"/>
              <a:t>General </a:t>
            </a:r>
            <a:r>
              <a:rPr lang="en-US" altLang="en-US" sz="2400"/>
              <a:t>Discussion Items</a:t>
            </a:r>
            <a:endParaRPr lang="en-US" altLang="en-US" sz="2000" dirty="0">
              <a:solidFill>
                <a:schemeClr val="tx1"/>
              </a:solidFill>
            </a:endParaRPr>
          </a:p>
        </p:txBody>
      </p:sp>
      <p:sp>
        <p:nvSpPr>
          <p:cNvPr id="31746" name="Content Placeholder 2"/>
          <p:cNvSpPr>
            <a:spLocks noGrp="1"/>
          </p:cNvSpPr>
          <p:nvPr>
            <p:ph idx="1"/>
          </p:nvPr>
        </p:nvSpPr>
        <p:spPr>
          <a:xfrm>
            <a:off x="914400" y="990601"/>
            <a:ext cx="11125200" cy="5484813"/>
          </a:xfrm>
        </p:spPr>
        <p:txBody>
          <a:bodyPr/>
          <a:lstStyle/>
          <a:p>
            <a:pPr>
              <a:buFont typeface="Arial" panose="020B0604020202020204" pitchFamily="34" charset="0"/>
              <a:buChar char="•"/>
            </a:pPr>
            <a:endParaRPr lang="en-US" altLang="en-US" sz="2000" dirty="0"/>
          </a:p>
          <a:p>
            <a:pPr>
              <a:buFont typeface="Arial" panose="020B0604020202020204" pitchFamily="34" charset="0"/>
              <a:buChar char="•"/>
            </a:pPr>
            <a:r>
              <a:rPr lang="en-US" sz="2000" dirty="0">
                <a:solidFill>
                  <a:schemeClr val="tx1"/>
                </a:solidFill>
              </a:rPr>
              <a:t>USA-</a:t>
            </a:r>
            <a:r>
              <a:rPr lang="en-US" sz="2000" i="0" dirty="0">
                <a:solidFill>
                  <a:schemeClr val="tx1"/>
                </a:solidFill>
                <a:effectLst/>
              </a:rPr>
              <a:t>FCC Open Commission Meeting; 27jan22-10:30 am – 12:30 pm EST</a:t>
            </a:r>
            <a:r>
              <a:rPr lang="en-US" sz="2000" dirty="0">
                <a:solidFill>
                  <a:schemeClr val="tx1"/>
                </a:solidFill>
                <a:ea typeface="Times New Roman" panose="02020603050405020304" pitchFamily="18" charset="0"/>
              </a:rPr>
              <a:t>, one of the topics: </a:t>
            </a:r>
          </a:p>
          <a:p>
            <a:pPr>
              <a:buFont typeface="Arial" panose="020B0604020202020204" pitchFamily="34" charset="0"/>
              <a:buChar char="•"/>
            </a:pPr>
            <a:r>
              <a:rPr lang="en-US" sz="2000" b="1" i="1" u="none" strike="noStrike" baseline="0" dirty="0">
                <a:solidFill>
                  <a:srgbClr val="000000"/>
                </a:solidFill>
              </a:rPr>
              <a:t>Second Order on Reconsideration - </a:t>
            </a:r>
            <a:r>
              <a:rPr lang="en-US" sz="2000" b="0" i="0" dirty="0">
                <a:solidFill>
                  <a:schemeClr val="tx1"/>
                </a:solidFill>
                <a:effectLst/>
              </a:rPr>
              <a:t>Facilitating Better Use of 'White Space' Spectrum; </a:t>
            </a:r>
            <a:r>
              <a:rPr lang="en-US" sz="1600" b="0" i="0" dirty="0">
                <a:solidFill>
                  <a:srgbClr val="1D2B3E"/>
                </a:solidFill>
                <a:effectLst/>
                <a:hlinkClick r:id="rId2"/>
              </a:rPr>
              <a:t>https://www.fcc.gov/document/facilitating-better-use-white-space-spectrum</a:t>
            </a:r>
            <a:r>
              <a:rPr lang="en-US" altLang="en-US" sz="2000" dirty="0"/>
              <a:t> </a:t>
            </a:r>
          </a:p>
          <a:p>
            <a:pPr lvl="2">
              <a:buFont typeface="Arial" panose="020B0604020202020204" pitchFamily="34" charset="0"/>
              <a:buChar char="•"/>
            </a:pPr>
            <a:r>
              <a:rPr lang="en-US" altLang="en-US" dirty="0"/>
              <a:t>Much on the data base operation and working with wireless microphones.  	</a:t>
            </a:r>
          </a:p>
        </p:txBody>
      </p:sp>
      <p:sp>
        <p:nvSpPr>
          <p:cNvPr id="7" name="Date Placeholder 6"/>
          <p:cNvSpPr>
            <a:spLocks noGrp="1"/>
          </p:cNvSpPr>
          <p:nvPr>
            <p:ph type="dt" sz="quarter" idx="4294967295"/>
          </p:nvPr>
        </p:nvSpPr>
        <p:spPr>
          <a:xfrm>
            <a:off x="914400" y="297589"/>
            <a:ext cx="2198688" cy="276225"/>
          </a:xfrm>
          <a:prstGeom prst="rect">
            <a:avLst/>
          </a:prstGeom>
        </p:spPr>
        <p:txBody>
          <a:bodyPr/>
          <a:lstStyle/>
          <a:p>
            <a:pPr>
              <a:defRPr/>
            </a:pPr>
            <a:r>
              <a:rPr lang="en-US" dirty="0"/>
              <a:t>14jan22</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480604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1" y="648049"/>
            <a:ext cx="8305800" cy="464123"/>
          </a:xfrm>
        </p:spPr>
        <p:txBody>
          <a:bodyPr/>
          <a:lstStyle/>
          <a:p>
            <a:pPr marL="0" marR="0">
              <a:spcBef>
                <a:spcPts val="0"/>
              </a:spcBef>
              <a:spcAft>
                <a:spcPts val="0"/>
              </a:spcAft>
            </a:pPr>
            <a:r>
              <a:rPr lang="en-US" altLang="en-US" sz="2400" dirty="0"/>
              <a:t>General Discussion Items – ongoing fyi - MSGs 6 GHz &amp; FCC</a:t>
            </a:r>
            <a:endParaRPr lang="en-US" sz="2400" dirty="0">
              <a:ea typeface="Calibri" panose="020F0502020204030204" pitchFamily="34" charset="0"/>
            </a:endParaRPr>
          </a:p>
        </p:txBody>
      </p:sp>
      <p:sp>
        <p:nvSpPr>
          <p:cNvPr id="3" name="Content Placeholder 2"/>
          <p:cNvSpPr>
            <a:spLocks noGrp="1"/>
          </p:cNvSpPr>
          <p:nvPr>
            <p:ph idx="1"/>
          </p:nvPr>
        </p:nvSpPr>
        <p:spPr>
          <a:xfrm>
            <a:off x="929217" y="1202993"/>
            <a:ext cx="11049000" cy="5181599"/>
          </a:xfrm>
        </p:spPr>
        <p:txBody>
          <a:bodyPr/>
          <a:lstStyle/>
          <a:p>
            <a:pPr>
              <a:buFont typeface="Arial" panose="020B0604020202020204" pitchFamily="34" charset="0"/>
              <a:buChar char="•"/>
            </a:pPr>
            <a:r>
              <a:rPr lang="en-US" sz="1600" dirty="0"/>
              <a:t> </a:t>
            </a:r>
            <a:r>
              <a:rPr lang="en-US" sz="1400" dirty="0"/>
              <a:t>1. </a:t>
            </a:r>
            <a:r>
              <a:rPr lang="en-US" sz="1600" dirty="0"/>
              <a:t>The </a:t>
            </a:r>
            <a:r>
              <a:rPr lang="en-US" sz="1600" dirty="0" err="1"/>
              <a:t>WInnforum</a:t>
            </a:r>
            <a:r>
              <a:rPr lang="en-US" sz="1600" dirty="0"/>
              <a:t> “6 GHz </a:t>
            </a:r>
            <a:r>
              <a:rPr lang="en-US" sz="1600" u="sng" dirty="0"/>
              <a:t>Committee</a:t>
            </a:r>
            <a:r>
              <a:rPr lang="en-US" sz="1600" dirty="0"/>
              <a:t>”, 	all groups meet every 2 weeks except </a:t>
            </a:r>
            <a:r>
              <a:rPr lang="en-US" sz="1600" i="1" u="sng" dirty="0"/>
              <a:t>Incumbent Information, interference and Test &amp; Certification</a:t>
            </a:r>
            <a:r>
              <a:rPr lang="en-US" sz="1600" dirty="0"/>
              <a:t> - weekly  (168 people);            		some docs:  </a:t>
            </a:r>
            <a:r>
              <a:rPr lang="en-US" sz="1600" u="sng" dirty="0">
                <a:solidFill>
                  <a:srgbClr val="0000FF"/>
                </a:solidFill>
                <a:effectLst/>
                <a:ea typeface="Calibri" panose="020F0502020204030204" pitchFamily="34" charset="0"/>
                <a:hlinkClick r:id="rId3"/>
              </a:rPr>
              <a:t>https://6ghz.wirelessinnovation.org/work-group-products</a:t>
            </a:r>
            <a:r>
              <a:rPr lang="en-US" sz="1600" u="sng" dirty="0">
                <a:solidFill>
                  <a:srgbClr val="0000FF"/>
                </a:solidFill>
                <a:effectLst/>
                <a:ea typeface="Calibri" panose="020F0502020204030204" pitchFamily="34" charset="0"/>
              </a:rPr>
              <a:t> </a:t>
            </a:r>
            <a:endParaRPr lang="en-US" sz="1600" b="0" dirty="0"/>
          </a:p>
          <a:p>
            <a:pPr lvl="2">
              <a:spcBef>
                <a:spcPts val="0"/>
              </a:spcBef>
              <a:buFont typeface="Arial" panose="020B0604020202020204" pitchFamily="34" charset="0"/>
              <a:buChar char="•"/>
            </a:pPr>
            <a:r>
              <a:rPr lang="en-US" sz="1600" u="sng" dirty="0">
                <a:solidFill>
                  <a:srgbClr val="0563C1"/>
                </a:solidFill>
                <a:ea typeface="Calibri" panose="020F0502020204030204" pitchFamily="34" charset="0"/>
                <a:hlinkClick r:id="rId4"/>
              </a:rPr>
              <a:t>https://www.wirelessinnovation.org/6ghz-multistakeholder-committee</a:t>
            </a:r>
            <a:r>
              <a:rPr lang="en-US" sz="1600" dirty="0">
                <a:ea typeface="Calibri" panose="020F0502020204030204" pitchFamily="34" charset="0"/>
              </a:rPr>
              <a:t> </a:t>
            </a:r>
          </a:p>
          <a:p>
            <a:pPr lvl="2">
              <a:spcBef>
                <a:spcPts val="0"/>
              </a:spcBef>
              <a:buFont typeface="Arial" panose="020B0604020202020204" pitchFamily="34" charset="0"/>
              <a:buChar char="•"/>
            </a:pPr>
            <a:r>
              <a:rPr lang="en-US" sz="16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Org: 2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endParaRPr lang="en-US" sz="1400" dirty="0">
              <a:solidFill>
                <a:schemeClr val="bg1">
                  <a:lumMod val="50000"/>
                </a:schemeClr>
              </a:solidFill>
            </a:endParaRPr>
          </a:p>
          <a:p>
            <a:pPr marL="866775" lvl="2">
              <a:spcBef>
                <a:spcPts val="0"/>
              </a:spcBef>
              <a:spcAft>
                <a:spcPts val="0"/>
              </a:spcAft>
              <a:buFont typeface="Arial" panose="020B0604020202020204" pitchFamily="34" charset="0"/>
              <a:buChar char="•"/>
            </a:pPr>
            <a:r>
              <a:rPr lang="en-GB" dirty="0">
                <a:solidFill>
                  <a:schemeClr val="tx1"/>
                </a:solidFill>
                <a:ea typeface="Calibri" panose="020F0502020204030204" pitchFamily="34" charset="0"/>
              </a:rPr>
              <a:t>General activity picking up. </a:t>
            </a:r>
          </a:p>
          <a:p>
            <a:pPr marL="866775" lvl="2">
              <a:spcBef>
                <a:spcPts val="0"/>
              </a:spcBef>
              <a:spcAft>
                <a:spcPts val="0"/>
              </a:spcAft>
              <a:buFont typeface="Arial" panose="020B0604020202020204" pitchFamily="34" charset="0"/>
              <a:buChar char="•"/>
            </a:pPr>
            <a:r>
              <a:rPr lang="en-GB" dirty="0">
                <a:solidFill>
                  <a:schemeClr val="tx1"/>
                </a:solidFill>
                <a:ea typeface="Calibri" panose="020F0502020204030204" pitchFamily="34" charset="0"/>
              </a:rPr>
              <a:t>Yesterday, 13jan22, it was reported this committee is moving forward proposing test bench equipment certifications, while others are looking at using the cloud.</a:t>
            </a:r>
          </a:p>
          <a:p>
            <a:pPr marL="866775" lvl="2">
              <a:spcBef>
                <a:spcPts val="0"/>
              </a:spcBef>
              <a:spcAft>
                <a:spcPts val="0"/>
              </a:spcAft>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5"/>
              </a:rPr>
              <a:t>https://groups.wirelessinnovation.org/wg/6MSG/dashboard</a:t>
            </a:r>
            <a:r>
              <a:rPr lang="en-US" sz="1600" dirty="0">
                <a:solidFill>
                  <a:srgbClr val="1155CC"/>
                </a:solidFill>
              </a:rPr>
              <a:t>. </a:t>
            </a:r>
            <a:endParaRPr lang="en-US" sz="1600" kern="1200" dirty="0">
              <a:cs typeface="+mn-cs"/>
            </a:endParaRPr>
          </a:p>
          <a:p>
            <a:pPr marL="1323975" lvl="3">
              <a:spcBef>
                <a:spcPts val="0"/>
              </a:spcBef>
              <a:spcAft>
                <a:spcPts val="0"/>
              </a:spcAft>
              <a:buFont typeface="Arial" panose="020B0604020202020204" pitchFamily="34" charset="0"/>
              <a:buChar char="•"/>
            </a:pPr>
            <a:r>
              <a:rPr lang="en-US" sz="1200" dirty="0">
                <a:solidFill>
                  <a:schemeClr val="tx1"/>
                </a:solidFill>
              </a:rPr>
              <a:t>Work stream 1 - interference protection and resolution (</a:t>
            </a:r>
            <a:r>
              <a:rPr lang="en-US" sz="1200" dirty="0" err="1">
                <a:solidFill>
                  <a:schemeClr val="tx1"/>
                </a:solidFill>
              </a:rPr>
              <a:t>CableLabs</a:t>
            </a:r>
            <a:r>
              <a:rPr lang="en-US" sz="1200" dirty="0">
                <a:solidFill>
                  <a:schemeClr val="tx1"/>
                </a:solidFill>
              </a:rPr>
              <a:t>, EPRI, Lake </a:t>
            </a:r>
            <a:r>
              <a:rPr lang="en-US" sz="1200" dirty="0" err="1">
                <a:solidFill>
                  <a:schemeClr val="tx1"/>
                </a:solidFill>
              </a:rPr>
              <a:t>Cty</a:t>
            </a:r>
            <a:r>
              <a:rPr lang="en-US" sz="12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200" dirty="0">
                <a:solidFill>
                  <a:schemeClr val="tx1"/>
                </a:solidFill>
              </a:rPr>
              <a:t>Work stream 2 - correct incumbent data (ULS) (</a:t>
            </a:r>
            <a:r>
              <a:rPr lang="en-US" sz="1200" dirty="0" err="1">
                <a:solidFill>
                  <a:schemeClr val="tx1"/>
                </a:solidFill>
              </a:rPr>
              <a:t>Comsearch</a:t>
            </a:r>
            <a:r>
              <a:rPr lang="en-US" sz="1200" dirty="0">
                <a:solidFill>
                  <a:schemeClr val="tx1"/>
                </a:solidFill>
              </a:rPr>
              <a:t>, APCO) </a:t>
            </a:r>
          </a:p>
          <a:p>
            <a:pPr marL="1323975" lvl="3">
              <a:spcBef>
                <a:spcPts val="0"/>
              </a:spcBef>
              <a:spcAft>
                <a:spcPts val="0"/>
              </a:spcAft>
              <a:buFont typeface="Arial" panose="020B0604020202020204" pitchFamily="34" charset="0"/>
              <a:buChar char="•"/>
            </a:pPr>
            <a:r>
              <a:rPr lang="en-US" sz="12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200" dirty="0">
                <a:solidFill>
                  <a:schemeClr val="tx1"/>
                </a:solidFill>
              </a:rPr>
              <a:t>Overall Co-chairs:  NPSTC, UTC, WFA, WISPA. </a:t>
            </a:r>
            <a:r>
              <a:rPr lang="en-US" sz="12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GB" dirty="0">
                <a:solidFill>
                  <a:schemeClr val="tx1"/>
                </a:solidFill>
                <a:ea typeface="Calibri" panose="020F0502020204030204" pitchFamily="34" charset="0"/>
              </a:rPr>
              <a:t>General activity picking up. </a:t>
            </a:r>
          </a:p>
          <a:p>
            <a:pPr marL="866775" lvl="2">
              <a:spcBef>
                <a:spcPts val="0"/>
              </a:spcBef>
              <a:spcAft>
                <a:spcPts val="0"/>
              </a:spcAft>
              <a:buFont typeface="Arial" panose="020B0604020202020204" pitchFamily="34" charset="0"/>
              <a:buChar char="•"/>
            </a:pPr>
            <a:endParaRPr lang="en-US" sz="1600" dirty="0">
              <a:solidFill>
                <a:srgbClr val="191919"/>
              </a:solidFill>
              <a:ea typeface="Calibri" panose="020F0502020204030204" pitchFamily="34" charset="0"/>
            </a:endParaRPr>
          </a:p>
          <a:p>
            <a:pPr marL="466725" lvl="1">
              <a:spcBef>
                <a:spcPts val="0"/>
              </a:spcBef>
              <a:spcAft>
                <a:spcPts val="0"/>
              </a:spcAft>
              <a:buFont typeface="Arial" panose="020B0604020202020204" pitchFamily="34" charset="0"/>
              <a:buChar char="•"/>
            </a:pPr>
            <a:r>
              <a:rPr lang="en-US" sz="1800" b="1" dirty="0">
                <a:solidFill>
                  <a:schemeClr val="tx1"/>
                </a:solidFill>
                <a:ea typeface="Calibri" panose="020F0502020204030204" pitchFamily="34" charset="0"/>
              </a:rPr>
              <a:t>General note: reported on </a:t>
            </a:r>
            <a:r>
              <a:rPr lang="en-GB" sz="1600" dirty="0">
                <a:solidFill>
                  <a:schemeClr val="tx1"/>
                </a:solidFill>
                <a:ea typeface="Calibri" panose="020F0502020204030204" pitchFamily="34" charset="0"/>
              </a:rPr>
              <a:t>16dec21: </a:t>
            </a:r>
            <a:r>
              <a:rPr lang="en-GB" sz="1600" b="1" dirty="0">
                <a:solidFill>
                  <a:schemeClr val="tx1"/>
                </a:solidFill>
                <a:ea typeface="Calibri" panose="020F0502020204030204" pitchFamily="34" charset="0"/>
              </a:rPr>
              <a:t>A </a:t>
            </a:r>
            <a:r>
              <a:rPr lang="en-GB" sz="1600" dirty="0">
                <a:solidFill>
                  <a:schemeClr val="tx1"/>
                </a:solidFill>
                <a:ea typeface="Calibri" panose="020F0502020204030204" pitchFamily="34" charset="0"/>
              </a:rPr>
              <a:t>public notice is expected in January about work needed on improving the ULS data.  </a:t>
            </a:r>
            <a:endParaRPr lang="en-GB" sz="1800" dirty="0">
              <a:solidFill>
                <a:schemeClr val="tx1"/>
              </a:solidFill>
              <a:ea typeface="Calibri" panose="020F0502020204030204" pitchFamily="34" charset="0"/>
            </a:endParaRPr>
          </a:p>
          <a:p>
            <a:pPr marL="866775" lvl="2">
              <a:spcBef>
                <a:spcPts val="0"/>
              </a:spcBef>
              <a:spcAft>
                <a:spcPts val="0"/>
              </a:spcAft>
              <a:buFont typeface="Arial" panose="020B0604020202020204" pitchFamily="34" charset="0"/>
              <a:buChar char="•"/>
            </a:pPr>
            <a:endParaRPr lang="en-US" sz="1400" dirty="0">
              <a:solidFill>
                <a:srgbClr val="191919"/>
              </a:solidFill>
              <a:effectLst/>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7</a:t>
            </a:fld>
            <a:endParaRPr lang="en-US" altLang="en-US" dirty="0"/>
          </a:p>
        </p:txBody>
      </p:sp>
      <p:sp>
        <p:nvSpPr>
          <p:cNvPr id="7" name="Date Placeholder 6"/>
          <p:cNvSpPr>
            <a:spLocks noGrp="1"/>
          </p:cNvSpPr>
          <p:nvPr>
            <p:ph type="dt" idx="15"/>
          </p:nvPr>
        </p:nvSpPr>
        <p:spPr/>
        <p:txBody>
          <a:bodyPr/>
          <a:lstStyle/>
          <a:p>
            <a:r>
              <a:rPr lang="en-US"/>
              <a:t>14jan22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70367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198689" y="762000"/>
            <a:ext cx="7770813" cy="457200"/>
          </a:xfrm>
        </p:spPr>
        <p:txBody>
          <a:bodyPr/>
          <a:lstStyle/>
          <a:p>
            <a:r>
              <a:rPr lang="en-US" altLang="en-US" sz="2400" dirty="0"/>
              <a:t>General Discussion Items – ongoing fyi – </a:t>
            </a:r>
            <a:br>
              <a:rPr lang="en-US" altLang="en-US" sz="2400" dirty="0"/>
            </a:br>
            <a:r>
              <a:rPr lang="en-US" altLang="en-US" sz="2400" dirty="0"/>
              <a:t>IEEE 802 Wireless Standards Table of Frequency Ranges</a:t>
            </a:r>
            <a:endParaRPr lang="en-US" altLang="en-US" sz="2000" dirty="0">
              <a:solidFill>
                <a:schemeClr val="tx1"/>
              </a:solidFill>
            </a:endParaRPr>
          </a:p>
        </p:txBody>
      </p:sp>
      <p:sp>
        <p:nvSpPr>
          <p:cNvPr id="31746" name="Content Placeholder 2"/>
          <p:cNvSpPr>
            <a:spLocks noGrp="1"/>
          </p:cNvSpPr>
          <p:nvPr>
            <p:ph idx="1"/>
          </p:nvPr>
        </p:nvSpPr>
        <p:spPr>
          <a:xfrm>
            <a:off x="914400" y="1483584"/>
            <a:ext cx="10475384" cy="4991829"/>
          </a:xfrm>
        </p:spPr>
        <p:txBody>
          <a:bodyPr/>
          <a:lstStyle/>
          <a:p>
            <a:pPr>
              <a:spcBef>
                <a:spcPts val="0"/>
              </a:spcBef>
              <a:buFont typeface="Arial" panose="020B0604020202020204" pitchFamily="34" charset="0"/>
              <a:buChar char="•"/>
            </a:pPr>
            <a:r>
              <a:rPr lang="en-US" altLang="en-US" sz="1800" dirty="0"/>
              <a:t>General discussions include progress on IEEE 802 Wireless Standards - Table of Frequency Ranges</a:t>
            </a:r>
          </a:p>
          <a:p>
            <a:pPr lvl="1">
              <a:spcBef>
                <a:spcPts val="0"/>
              </a:spcBef>
              <a:buFont typeface="Arial" panose="020B0604020202020204" pitchFamily="34" charset="0"/>
              <a:buChar char="•"/>
            </a:pPr>
            <a:endParaRPr lang="en-US" altLang="en-US" sz="1200" dirty="0"/>
          </a:p>
          <a:p>
            <a:pPr>
              <a:spcBef>
                <a:spcPts val="0"/>
              </a:spcBef>
              <a:buFont typeface="Arial" panose="020B0604020202020204" pitchFamily="34" charset="0"/>
              <a:buChar char="•"/>
            </a:pPr>
            <a:r>
              <a:rPr lang="en-US" altLang="en-US" sz="2000" spc="200" dirty="0"/>
              <a:t>This is a joint effort by 802.18 and 802.19</a:t>
            </a:r>
          </a:p>
          <a:p>
            <a:pPr lvl="1">
              <a:spcBef>
                <a:spcPts val="0"/>
              </a:spcBef>
              <a:buFont typeface="Arial" panose="020B0604020202020204" pitchFamily="34" charset="0"/>
              <a:buChar char="•"/>
            </a:pPr>
            <a:r>
              <a:rPr lang="en-US" sz="1600" dirty="0">
                <a:solidFill>
                  <a:schemeClr val="tx1"/>
                </a:solidFill>
                <a:ea typeface="Times New Roman" panose="02020603050405020304" pitchFamily="18" charset="0"/>
              </a:rPr>
              <a:t>Ad hoc calls, the 4</a:t>
            </a:r>
            <a:r>
              <a:rPr lang="en-US" sz="1600" baseline="30000" dirty="0">
                <a:solidFill>
                  <a:schemeClr val="tx1"/>
                </a:solidFill>
                <a:ea typeface="Times New Roman" panose="02020603050405020304" pitchFamily="18" charset="0"/>
              </a:rPr>
              <a:t>th</a:t>
            </a:r>
            <a:r>
              <a:rPr lang="en-US" sz="1600" dirty="0">
                <a:solidFill>
                  <a:schemeClr val="tx1"/>
                </a:solidFill>
                <a:ea typeface="Times New Roman" panose="02020603050405020304" pitchFamily="18" charset="0"/>
              </a:rPr>
              <a:t> Tuesday of the month, the next is 22Feb22, 15:00et. </a:t>
            </a:r>
          </a:p>
          <a:p>
            <a:pPr lvl="2">
              <a:spcBef>
                <a:spcPts val="0"/>
              </a:spcBef>
              <a:buFont typeface="Arial" panose="020B0604020202020204" pitchFamily="34" charset="0"/>
              <a:buChar char="•"/>
            </a:pPr>
            <a:endParaRPr lang="en-US" sz="1200" dirty="0">
              <a:solidFill>
                <a:srgbClr val="333333"/>
              </a:solidFill>
              <a:ea typeface="Times New Roman" panose="02020603050405020304" pitchFamily="18" charset="0"/>
            </a:endParaRPr>
          </a:p>
          <a:p>
            <a:pPr>
              <a:spcBef>
                <a:spcPts val="0"/>
              </a:spcBef>
              <a:buFont typeface="Arial" panose="020B0604020202020204" pitchFamily="34" charset="0"/>
              <a:buChar char="•"/>
            </a:pPr>
            <a:r>
              <a:rPr lang="en-US" sz="18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It is difficult for 802 wireless standards developers to quickly and </a:t>
            </a:r>
            <a:r>
              <a:rPr lang="en-US" sz="16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The primary application is to simplify identification of potential frequency bands for coexistence assessment</a:t>
            </a:r>
            <a:r>
              <a:rPr lang="en-US" sz="1600" dirty="0">
                <a:ea typeface="Calibri" panose="020F0502020204030204" pitchFamily="34" charset="0"/>
              </a:rPr>
              <a:t>.	</a:t>
            </a: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600" dirty="0">
                <a:solidFill>
                  <a:srgbClr val="333333"/>
                </a:solidFill>
                <a:ea typeface="Calibri" panose="020F0502020204030204" pitchFamily="34" charset="0"/>
              </a:rPr>
              <a:t>1) </a:t>
            </a:r>
            <a:r>
              <a:rPr lang="en-US" sz="16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endParaRPr lang="en-US" sz="16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2"/>
              </a:rPr>
              <a:t>https://mentor.ieee.org/802.18/dcn/21/18-21-0036-10-0000-frequency-table-template.xlsx</a:t>
            </a:r>
            <a:endParaRPr lang="en-US" sz="1800" dirty="0">
              <a:solidFill>
                <a:srgbClr val="0070C0"/>
              </a:solidFill>
              <a:ea typeface="Times New Roman" panose="02020603050405020304" pitchFamily="18" charset="0"/>
            </a:endParaRPr>
          </a:p>
          <a:p>
            <a:pPr lvl="1">
              <a:spcBef>
                <a:spcPts val="0"/>
              </a:spcBef>
              <a:buFont typeface="Arial" panose="020B0604020202020204" pitchFamily="34" charset="0"/>
              <a:buChar char="•"/>
            </a:pPr>
            <a:r>
              <a:rPr lang="en-US" altLang="en-US" sz="1600" dirty="0"/>
              <a:t>Will share the current table and some of the basics. </a:t>
            </a:r>
          </a:p>
          <a:p>
            <a:pPr>
              <a:spcBef>
                <a:spcPts val="0"/>
              </a:spcBef>
              <a:buFont typeface="Arial" panose="020B0604020202020204" pitchFamily="34" charset="0"/>
              <a:buChar char="•"/>
            </a:pPr>
            <a:endParaRPr lang="en-US" sz="1800" dirty="0">
              <a:ea typeface="Calibri" panose="020F0502020204030204" pitchFamily="34" charset="0"/>
            </a:endParaRPr>
          </a:p>
          <a:p>
            <a:pPr>
              <a:spcBef>
                <a:spcPts val="0"/>
              </a:spcBef>
              <a:buFont typeface="Arial" panose="020B0604020202020204" pitchFamily="34" charset="0"/>
              <a:buChar char="•"/>
            </a:pPr>
            <a:r>
              <a:rPr lang="en-US" sz="1800" dirty="0">
                <a:ea typeface="Calibri" panose="020F0502020204030204" pitchFamily="34" charset="0"/>
              </a:rPr>
              <a:t>From ad hoc call on 11jan22</a:t>
            </a:r>
          </a:p>
          <a:p>
            <a:pPr lvl="1">
              <a:spcBef>
                <a:spcPts val="0"/>
              </a:spcBef>
              <a:buFont typeface="Arial" panose="020B0604020202020204" pitchFamily="34" charset="0"/>
              <a:buChar char="•"/>
            </a:pPr>
            <a:r>
              <a:rPr lang="en-US" sz="1600" dirty="0">
                <a:solidFill>
                  <a:srgbClr val="333333"/>
                </a:solidFill>
                <a:ea typeface="Times New Roman" panose="02020603050405020304" pitchFamily="18" charset="0"/>
              </a:rPr>
              <a:t>Moving forward will copy into a new 2022 document rev0 (22/0009r00) and are working on a process to get comment collection on the spreadsheet from other IEEE 802 members. </a:t>
            </a:r>
          </a:p>
          <a:p>
            <a:pPr>
              <a:spcBef>
                <a:spcPts val="0"/>
              </a:spcBef>
              <a:buFont typeface="Arial" panose="020B0604020202020204" pitchFamily="34" charset="0"/>
              <a:buChar char="•"/>
            </a:pPr>
            <a:endParaRPr lang="en-US" altLang="en-US" sz="2200" dirty="0"/>
          </a:p>
        </p:txBody>
      </p:sp>
      <p:sp>
        <p:nvSpPr>
          <p:cNvPr id="7" name="Date Placeholder 6"/>
          <p:cNvSpPr>
            <a:spLocks noGrp="1"/>
          </p:cNvSpPr>
          <p:nvPr>
            <p:ph type="dt" sz="quarter" idx="4294967295"/>
          </p:nvPr>
        </p:nvSpPr>
        <p:spPr>
          <a:xfrm>
            <a:off x="914400" y="297589"/>
            <a:ext cx="2198688" cy="276225"/>
          </a:xfrm>
          <a:prstGeom prst="rect">
            <a:avLst/>
          </a:prstGeom>
        </p:spPr>
        <p:txBody>
          <a:bodyPr/>
          <a:lstStyle/>
          <a:p>
            <a:pPr>
              <a:defRPr/>
            </a:pPr>
            <a:r>
              <a:rPr lang="en-US"/>
              <a:t>14jan22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1266122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7FEC4E-D58D-4A00-A290-A9FAA1966072}"/>
              </a:ext>
            </a:extLst>
          </p:cNvPr>
          <p:cNvSpPr>
            <a:spLocks noGrp="1"/>
          </p:cNvSpPr>
          <p:nvPr>
            <p:ph idx="1"/>
          </p:nvPr>
        </p:nvSpPr>
        <p:spPr>
          <a:xfrm>
            <a:off x="914401" y="990600"/>
            <a:ext cx="10362141" cy="5410200"/>
          </a:xfrm>
        </p:spPr>
        <p:txBody>
          <a:bodyPr/>
          <a:lstStyle/>
          <a:p>
            <a:r>
              <a:rPr lang="en-US" dirty="0"/>
              <a:t>Thank You</a:t>
            </a:r>
          </a:p>
          <a:p>
            <a:pPr marL="342900" lvl="1" indent="-342900">
              <a:spcBef>
                <a:spcPts val="600"/>
              </a:spcBef>
              <a:buFont typeface="Arial" panose="020B0604020202020204" pitchFamily="34" charset="0"/>
              <a:buChar char="•"/>
              <a:defRPr/>
            </a:pPr>
            <a:r>
              <a:rPr lang="en-US" b="1" dirty="0">
                <a:cs typeface="+mn-cs"/>
              </a:rPr>
              <a:t>Schedule this Wireless Interim </a:t>
            </a:r>
          </a:p>
          <a:p>
            <a:pPr marL="742950" lvl="2" indent="-342900">
              <a:spcBef>
                <a:spcPts val="600"/>
              </a:spcBef>
              <a:buFont typeface="Arial" panose="020B0604020202020204" pitchFamily="34" charset="0"/>
              <a:buChar char="•"/>
              <a:defRPr/>
            </a:pPr>
            <a:r>
              <a:rPr lang="en-US" dirty="0">
                <a:cs typeface="+mn-cs"/>
              </a:rPr>
              <a:t>Thursday 20</a:t>
            </a:r>
            <a:r>
              <a:rPr lang="en-US" baseline="30000" dirty="0">
                <a:cs typeface="+mn-cs"/>
              </a:rPr>
              <a:t>th</a:t>
            </a:r>
            <a:r>
              <a:rPr lang="en-US" dirty="0">
                <a:cs typeface="+mn-cs"/>
              </a:rPr>
              <a:t>  15:00et, 1hr, opening</a:t>
            </a:r>
          </a:p>
          <a:p>
            <a:pPr marL="1200150" lvl="3" indent="-342900">
              <a:spcBef>
                <a:spcPts val="600"/>
              </a:spcBef>
              <a:buFont typeface="Arial" panose="020B0604020202020204" pitchFamily="34" charset="0"/>
              <a:buChar char="•"/>
              <a:defRPr/>
            </a:pPr>
            <a:r>
              <a:rPr lang="en-US" dirty="0">
                <a:cs typeface="+mn-cs"/>
              </a:rPr>
              <a:t>Will do an </a:t>
            </a:r>
            <a:r>
              <a:rPr lang="en-US" dirty="0" err="1">
                <a:cs typeface="+mn-cs"/>
              </a:rPr>
              <a:t>epoll</a:t>
            </a:r>
            <a:r>
              <a:rPr lang="en-US" dirty="0">
                <a:cs typeface="+mn-cs"/>
              </a:rPr>
              <a:t> about May’s wireless on how to hold the meeting</a:t>
            </a:r>
            <a:r>
              <a:rPr lang="en-US">
                <a:cs typeface="+mn-cs"/>
              </a:rPr>
              <a:t>, electronic</a:t>
            </a:r>
            <a:r>
              <a:rPr lang="en-US" dirty="0">
                <a:cs typeface="+mn-cs"/>
              </a:rPr>
              <a:t>, mixed-mode or in-person. </a:t>
            </a:r>
          </a:p>
          <a:p>
            <a:pPr marL="742950" lvl="2" indent="-342900">
              <a:spcBef>
                <a:spcPts val="600"/>
              </a:spcBef>
              <a:buFont typeface="Arial" panose="020B0604020202020204" pitchFamily="34" charset="0"/>
              <a:buChar char="•"/>
              <a:defRPr/>
            </a:pPr>
            <a:r>
              <a:rPr lang="en-US" dirty="0">
                <a:cs typeface="+mn-cs"/>
              </a:rPr>
              <a:t>Thursday 27</a:t>
            </a:r>
            <a:r>
              <a:rPr lang="en-US" baseline="30000" dirty="0">
                <a:cs typeface="+mn-cs"/>
              </a:rPr>
              <a:t>th</a:t>
            </a:r>
            <a:r>
              <a:rPr lang="en-US" dirty="0">
                <a:cs typeface="+mn-cs"/>
              </a:rPr>
              <a:t>  15:00et, 1hr, closing</a:t>
            </a:r>
          </a:p>
          <a:p>
            <a:pPr>
              <a:spcBef>
                <a:spcPts val="0"/>
              </a:spcBef>
              <a:buFont typeface="Arial" panose="020B0604020202020204" pitchFamily="34" charset="0"/>
              <a:buChar char="•"/>
            </a:pPr>
            <a:endParaRPr lang="en-US" sz="1600" dirty="0">
              <a:latin typeface="Times New Roman" pitchFamily="16" charset="0"/>
            </a:endParaRPr>
          </a:p>
          <a:p>
            <a:pPr>
              <a:spcBef>
                <a:spcPts val="0"/>
              </a:spcBef>
              <a:buFont typeface="Arial" panose="020B0604020202020204" pitchFamily="34" charset="0"/>
              <a:buChar char="•"/>
            </a:pPr>
            <a:r>
              <a:rPr lang="en-US" sz="1800" dirty="0"/>
              <a:t>WEBEX MEETING</a:t>
            </a:r>
          </a:p>
          <a:p>
            <a:pPr>
              <a:spcBef>
                <a:spcPts val="0"/>
              </a:spcBef>
              <a:buFont typeface="Arial" panose="020B0604020202020204" pitchFamily="34" charset="0"/>
              <a:buChar char="•"/>
            </a:pPr>
            <a:r>
              <a:rPr lang="en-US" sz="1800" dirty="0">
                <a:ea typeface="Times New Roman" panose="02020603050405020304" pitchFamily="18" charset="0"/>
              </a:rPr>
              <a:t>See 802.18 webpage or IEEE 802 overall calendar ( &amp; under 802.18 calendar)</a:t>
            </a:r>
          </a:p>
          <a:p>
            <a:pPr>
              <a:spcBef>
                <a:spcPts val="0"/>
              </a:spcBef>
              <a:buFont typeface="Arial" panose="020B0604020202020204" pitchFamily="34" charset="0"/>
              <a:buChar char="•"/>
            </a:pPr>
            <a:r>
              <a:rPr lang="en-US" sz="1800" dirty="0">
                <a:ea typeface="Times New Roman" panose="02020603050405020304" pitchFamily="18" charset="0"/>
              </a:rPr>
              <a:t>or : </a:t>
            </a:r>
            <a:r>
              <a:rPr lang="en-US" sz="1800" b="1" dirty="0">
                <a:solidFill>
                  <a:srgbClr val="000000"/>
                </a:solidFill>
                <a:effectLst/>
                <a:ea typeface="Times New Roman" panose="02020603050405020304" pitchFamily="18" charset="0"/>
                <a:cs typeface="Times New Roman" panose="02020603050405020304" pitchFamily="18" charset="0"/>
              </a:rPr>
              <a:t>Join from this meeting link</a:t>
            </a:r>
          </a:p>
          <a:p>
            <a:pPr>
              <a:spcBef>
                <a:spcPts val="0"/>
              </a:spcBef>
              <a:buFont typeface="Arial" panose="020B0604020202020204" pitchFamily="34" charset="0"/>
              <a:buChar char="•"/>
            </a:pPr>
            <a:r>
              <a:rPr lang="en-US" sz="18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2"/>
              </a:rPr>
              <a:t>https://ieeesa.webex.com/ieeesa/j.php?MTID=m91b36f4c80de69b002c6b1e7296833ef</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2348 296 5390 </a:t>
            </a:r>
          </a:p>
          <a:p>
            <a:pPr marL="0" marR="0">
              <a:spcBef>
                <a:spcPts val="0"/>
              </a:spcBef>
              <a:spcAft>
                <a:spcPts val="0"/>
              </a:spcAft>
              <a:buFont typeface="Arial" panose="020B0604020202020204" pitchFamily="34" charset="0"/>
              <a:buChar cha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Meeting password: rrtag22a</a:t>
            </a:r>
          </a:p>
          <a:p>
            <a:r>
              <a:rPr lang="en-US" sz="1400" dirty="0"/>
              <a:t>		**</a:t>
            </a:r>
            <a:r>
              <a:rPr lang="en-US" sz="1800" dirty="0"/>
              <a:t>this is the call-in used for the weekly 802.18 call </a:t>
            </a:r>
            <a:r>
              <a:rPr lang="en-US" sz="1800" dirty="0" err="1"/>
              <a:t>thursday’s</a:t>
            </a:r>
            <a:r>
              <a:rPr lang="en-US" sz="1800" dirty="0"/>
              <a:t> at 1500et that is new as of 20jan22</a:t>
            </a:r>
            <a:endParaRPr lang="en-US" sz="1400" dirty="0"/>
          </a:p>
          <a:p>
            <a:r>
              <a:rPr lang="en-US" sz="1100" dirty="0"/>
              <a:t>	</a:t>
            </a:r>
          </a:p>
          <a:p>
            <a:r>
              <a:rPr lang="en-US" sz="1800" dirty="0"/>
              <a:t>******which btw all are welcomed at the .18 weekly meetings on Thursdays. ******</a:t>
            </a:r>
          </a:p>
        </p:txBody>
      </p:sp>
      <p:sp>
        <p:nvSpPr>
          <p:cNvPr id="4" name="Slide Number Placeholder 3">
            <a:extLst>
              <a:ext uri="{FF2B5EF4-FFF2-40B4-BE49-F238E27FC236}">
                <a16:creationId xmlns:a16="http://schemas.microsoft.com/office/drawing/2014/main" id="{F1A62BAE-8D0B-4B09-8E4E-60DDA402EDA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9131770-8B4D-40EC-9E24-EB5B54D59CEA}"/>
              </a:ext>
            </a:extLst>
          </p:cNvPr>
          <p:cNvSpPr>
            <a:spLocks noGrp="1"/>
          </p:cNvSpPr>
          <p:nvPr>
            <p:ph type="ftr" idx="14"/>
          </p:nvPr>
        </p:nvSpPr>
        <p:spPr/>
        <p:txBody>
          <a:bodyPr/>
          <a:lstStyle/>
          <a:p>
            <a:r>
              <a:rPr lang="en-GB"/>
              <a:t>Jay Holcomb (Itron)</a:t>
            </a:r>
            <a:endParaRPr lang="en-GB" dirty="0"/>
          </a:p>
        </p:txBody>
      </p:sp>
      <p:sp>
        <p:nvSpPr>
          <p:cNvPr id="6" name="Date Placeholder 5">
            <a:extLst>
              <a:ext uri="{FF2B5EF4-FFF2-40B4-BE49-F238E27FC236}">
                <a16:creationId xmlns:a16="http://schemas.microsoft.com/office/drawing/2014/main" id="{5B277190-09EE-41DC-AB47-FC11E978F360}"/>
              </a:ext>
            </a:extLst>
          </p:cNvPr>
          <p:cNvSpPr>
            <a:spLocks noGrp="1"/>
          </p:cNvSpPr>
          <p:nvPr>
            <p:ph type="dt" idx="15"/>
          </p:nvPr>
        </p:nvSpPr>
        <p:spPr>
          <a:xfrm>
            <a:off x="914401" y="304800"/>
            <a:ext cx="2655888" cy="273050"/>
          </a:xfrm>
        </p:spPr>
        <p:txBody>
          <a:bodyPr/>
          <a:lstStyle/>
          <a:p>
            <a:r>
              <a:rPr lang="en-US"/>
              <a:t>14jan22</a:t>
            </a:r>
            <a:endParaRPr lang="en-GB" dirty="0"/>
          </a:p>
        </p:txBody>
      </p:sp>
    </p:spTree>
    <p:extLst>
      <p:ext uri="{BB962C8B-B14F-4D97-AF65-F5344CB8AC3E}">
        <p14:creationId xmlns:p14="http://schemas.microsoft.com/office/powerpoint/2010/main" val="2602663371"/>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67743</TotalTime>
  <Words>1737</Words>
  <Application>Microsoft Office PowerPoint</Application>
  <PresentationFormat>Widescreen</PresentationFormat>
  <Paragraphs>161</Paragraphs>
  <Slides>9</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6" baseType="lpstr">
      <vt:lpstr>Arial</vt:lpstr>
      <vt:lpstr>Calibri</vt:lpstr>
      <vt:lpstr>Mina</vt:lpstr>
      <vt:lpstr>open_sanssemibold</vt:lpstr>
      <vt:lpstr>Times New Roman</vt:lpstr>
      <vt:lpstr>Office Theme</vt:lpstr>
      <vt:lpstr>Document</vt:lpstr>
      <vt:lpstr>IEEE 802.18 RR-TAG Wireless Interim Opening Report</vt:lpstr>
      <vt:lpstr>802.18 Radio Regulatory Advisory Group – RR-TAG</vt:lpstr>
      <vt:lpstr>802.18 meeting discussion items – EU Standards</vt:lpstr>
      <vt:lpstr>802.18 meeting discussion items - non-EU stds and USA activities</vt:lpstr>
      <vt:lpstr>802.18 meeting discussion items – ITU-R </vt:lpstr>
      <vt:lpstr>General Discussion Items</vt:lpstr>
      <vt:lpstr>General Discussion Items – ongoing fyi - MSGs 6 GHz &amp; FCC</vt:lpstr>
      <vt:lpstr>General Discussion Items – ongoing fyi –  IEEE 802 Wireless Standards Table of Frequency Ranges</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author</cp:lastModifiedBy>
  <cp:revision>511</cp:revision>
  <cp:lastPrinted>2017-08-03T16:59:47Z</cp:lastPrinted>
  <dcterms:created xsi:type="dcterms:W3CDTF">2016-03-03T14:54:45Z</dcterms:created>
  <dcterms:modified xsi:type="dcterms:W3CDTF">2022-01-14T15:58:18Z</dcterms:modified>
</cp:coreProperties>
</file>