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4"/>
  </p:notesMasterIdLst>
  <p:handoutMasterIdLst>
    <p:handoutMasterId r:id="rId55"/>
  </p:handoutMasterIdLst>
  <p:sldIdLst>
    <p:sldId id="256" r:id="rId2"/>
    <p:sldId id="791" r:id="rId3"/>
    <p:sldId id="341" r:id="rId4"/>
    <p:sldId id="329" r:id="rId5"/>
    <p:sldId id="604" r:id="rId6"/>
    <p:sldId id="624" r:id="rId7"/>
    <p:sldId id="605" r:id="rId8"/>
    <p:sldId id="776" r:id="rId9"/>
    <p:sldId id="596" r:id="rId10"/>
    <p:sldId id="842" r:id="rId11"/>
    <p:sldId id="836" r:id="rId12"/>
    <p:sldId id="825" r:id="rId13"/>
    <p:sldId id="829" r:id="rId14"/>
    <p:sldId id="798" r:id="rId15"/>
    <p:sldId id="606" r:id="rId16"/>
    <p:sldId id="818" r:id="rId17"/>
    <p:sldId id="608" r:id="rId18"/>
    <p:sldId id="796" r:id="rId19"/>
    <p:sldId id="742" r:id="rId20"/>
    <p:sldId id="743" r:id="rId21"/>
    <p:sldId id="702" r:id="rId22"/>
    <p:sldId id="535" r:id="rId23"/>
    <p:sldId id="690" r:id="rId24"/>
    <p:sldId id="843" r:id="rId25"/>
    <p:sldId id="830" r:id="rId26"/>
    <p:sldId id="840" r:id="rId27"/>
    <p:sldId id="822" r:id="rId28"/>
    <p:sldId id="823" r:id="rId29"/>
    <p:sldId id="811" r:id="rId30"/>
    <p:sldId id="844" r:id="rId31"/>
    <p:sldId id="813" r:id="rId32"/>
    <p:sldId id="815" r:id="rId33"/>
    <p:sldId id="826" r:id="rId34"/>
    <p:sldId id="827" r:id="rId35"/>
    <p:sldId id="650" r:id="rId36"/>
    <p:sldId id="498" r:id="rId37"/>
    <p:sldId id="402" r:id="rId38"/>
    <p:sldId id="403" r:id="rId39"/>
    <p:sldId id="831" r:id="rId40"/>
    <p:sldId id="833" r:id="rId41"/>
    <p:sldId id="602" r:id="rId42"/>
    <p:sldId id="835" r:id="rId43"/>
    <p:sldId id="841" r:id="rId44"/>
    <p:sldId id="652" r:id="rId45"/>
    <p:sldId id="549" r:id="rId46"/>
    <p:sldId id="425" r:id="rId47"/>
    <p:sldId id="728" r:id="rId48"/>
    <p:sldId id="837" r:id="rId49"/>
    <p:sldId id="838" r:id="rId50"/>
    <p:sldId id="832" r:id="rId51"/>
    <p:sldId id="839" r:id="rId52"/>
    <p:sldId id="834"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5964" autoAdjust="0"/>
  </p:normalViewPr>
  <p:slideViewPr>
    <p:cSldViewPr>
      <p:cViewPr varScale="1">
        <p:scale>
          <a:sx n="106" d="100"/>
          <a:sy n="106" d="100"/>
        </p:scale>
        <p:origin x="408" y="10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47.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7.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1.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47.xml"/><Relationship Id="rId2" Type="http://schemas.openxmlformats.org/officeDocument/2006/relationships/slide" Target="../slides/slide31.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4.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628305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799014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5460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15-18nov21 on-line</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957890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234564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4688283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9874698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55243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5287384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89433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7686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98497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18354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sngStrike" kern="1200" dirty="0">
                <a:solidFill>
                  <a:srgbClr val="000000"/>
                </a:solidFill>
                <a:effectLst/>
                <a:latin typeface="Times New Roman" pitchFamily="16" charset="0"/>
                <a:ea typeface="+mn-ea"/>
                <a:cs typeface="+mn-cs"/>
                <a:hlinkClick r:id="rId10"/>
              </a:rPr>
              <a:t>FM 57 - WAS/RLAN above 5 GHz</a:t>
            </a:r>
            <a:endParaRPr lang="en-US" sz="1200" b="0" i="0" u="none" strike="sngStrike" kern="1200" dirty="0">
              <a:solidFill>
                <a:srgbClr val="000000"/>
              </a:solidFill>
              <a:effectLst/>
              <a:latin typeface="Times New Roman" pitchFamily="16" charset="0"/>
              <a:ea typeface="+mn-ea"/>
              <a:cs typeface="+mn-cs"/>
            </a:endParaRPr>
          </a:p>
          <a:p>
            <a:pPr fontAlgn="t"/>
            <a:r>
              <a:rPr lang="en-US" sz="1200" b="0" i="0" strike="sngStrike"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strike="sngStrike" kern="1200" dirty="0">
                <a:solidFill>
                  <a:srgbClr val="000000"/>
                </a:solidFill>
                <a:effectLst/>
                <a:latin typeface="Times New Roman" pitchFamily="16" charset="0"/>
                <a:ea typeface="+mn-ea"/>
                <a:cs typeface="+mn-cs"/>
              </a:rPr>
              <a:t>ECO contact  </a:t>
            </a:r>
            <a:r>
              <a:rPr lang="en-US" sz="1200" b="0" i="0" strike="sngStrike" kern="1200" dirty="0" err="1">
                <a:solidFill>
                  <a:srgbClr val="000000"/>
                </a:solidFill>
                <a:effectLst/>
                <a:latin typeface="Times New Roman" pitchFamily="16" charset="0"/>
                <a:ea typeface="+mn-ea"/>
                <a:cs typeface="+mn-cs"/>
              </a:rPr>
              <a:t>Doriana</a:t>
            </a:r>
            <a:r>
              <a:rPr lang="en-US" sz="1200" b="0" i="0" strike="sngStrike" kern="1200" dirty="0">
                <a:solidFill>
                  <a:srgbClr val="000000"/>
                </a:solidFill>
                <a:effectLst/>
                <a:latin typeface="Times New Roman" pitchFamily="16" charset="0"/>
                <a:ea typeface="+mn-ea"/>
                <a:cs typeface="+mn-cs"/>
              </a:rPr>
              <a:t> </a:t>
            </a:r>
            <a:r>
              <a:rPr lang="en-US" sz="1200" b="0" i="0" strike="sngStrike" kern="1200" dirty="0" err="1">
                <a:solidFill>
                  <a:srgbClr val="000000"/>
                </a:solidFill>
                <a:effectLst/>
                <a:latin typeface="Times New Roman" pitchFamily="16" charset="0"/>
                <a:ea typeface="+mn-ea"/>
                <a:cs typeface="+mn-cs"/>
              </a:rPr>
              <a:t>Guiducci</a:t>
            </a:r>
            <a:endParaRPr lang="en-US" sz="1200" b="0" i="0" strike="sngStrike"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29259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20-27jan22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20-27jan22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20-27jan22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802.18-22/0006r02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1.ieee802.org/category/technical-plenary/" TargetMode="External"/><Relationship Id="rId4" Type="http://schemas.openxmlformats.org/officeDocument/2006/relationships/hyperlink" Target="https://urldefense.com/v3/__https:/touchpoint.eventsair.com/ieee-802-wireless-interim-session-jan-2022__;!!F7jv3iA!nrBVgCSpfikQRI3YkHn54N92xnRzChCl3roGsrfxTk71DDFhWPhLLIq9WHi8ySM27w$"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2/18-22-0001-00-0000-apac-update-january-2022.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document/facilitating-better-use-white-space-spectru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cept.org/ecc/groups/ecc/wg-fm/srdmg/cg-uwb/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mcmc.gov.my/skmmgovmy/media/General/CA-No-1-of-2022_-signed_19012022.pdf"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8/dcn/22/18-22-0011-00-0000-ofcom-thz-discussion-document-ieee802-response-docx.docx" TargetMode="External"/><Relationship Id="rId5" Type="http://schemas.openxmlformats.org/officeDocument/2006/relationships/hyperlink" Target="https://mentor.ieee.org/802.18/dcn/21/18-21-0134-00-0000-uk-ofcom-terahertz-spectrum-paper.docx" TargetMode="External"/><Relationship Id="rId4" Type="http://schemas.openxmlformats.org/officeDocument/2006/relationships/hyperlink" Target="https://www.ic.gc.ca/eic/site/smt-gst.nsf/eng/sf11746.htm"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2/18-22-0011-02-0000-ofcom-thz-discussion-document-ieee802-response.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136-02-0000-minutes-electronic-plenary-11-18nov21-rr-tag-yvr.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20-27jan22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361676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20-27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87"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125200" cy="5667376"/>
          </a:xfrm>
        </p:spPr>
        <p:txBody>
          <a:bodyPr/>
          <a:lstStyle/>
          <a:p>
            <a:pPr>
              <a:spcBef>
                <a:spcPts val="0"/>
              </a:spcBef>
              <a:spcAft>
                <a:spcPts val="0"/>
              </a:spcAft>
              <a:buFont typeface="Arial" panose="020B0604020202020204" pitchFamily="34" charset="0"/>
              <a:buChar char="•"/>
            </a:pPr>
            <a:r>
              <a:rPr lang="en-US" altLang="en-US" sz="1800" dirty="0">
                <a:solidFill>
                  <a:schemeClr val="tx1"/>
                </a:solidFill>
              </a:rPr>
              <a:t>The ad hoc on how to do sessions long-term has some questions for 802 members</a:t>
            </a:r>
            <a:r>
              <a:rPr lang="en-US" altLang="en-US" sz="1800" b="0" dirty="0">
                <a:solidFill>
                  <a:schemeClr val="tx1"/>
                </a:solidFill>
              </a:rPr>
              <a:t>.  Will look+ to review in .18 more next week, </a:t>
            </a:r>
            <a:r>
              <a:rPr lang="en-US" altLang="en-US" sz="1800" dirty="0">
                <a:solidFill>
                  <a:schemeClr val="tx1"/>
                </a:solidFill>
              </a:rPr>
              <a:t>though the heads up for now: </a:t>
            </a: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worked during COVID?</a:t>
            </a:r>
            <a:endParaRPr lang="en-US" sz="18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successful in these cases</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NOT worked during COVID?</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NOT successful in these cases</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could be done to turn any failures into successes?</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Describe some real turnaround examples (if any)</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 or hypothesize about how this could be done</a:t>
            </a:r>
          </a:p>
          <a:p>
            <a:pPr lvl="1">
              <a:spcBef>
                <a:spcPts val="0"/>
              </a:spcBef>
              <a:spcAft>
                <a:spcPts val="0"/>
              </a:spcAft>
              <a:buFont typeface="Courier New" panose="02070309020205020404" pitchFamily="49" charset="0"/>
              <a:buChar char="o"/>
            </a:pPr>
            <a:r>
              <a:rPr lang="en-AU" sz="1600" b="1" dirty="0">
                <a:effectLst/>
                <a:ea typeface="Times New Roman" panose="02020603050405020304" pitchFamily="18" charset="0"/>
                <a:cs typeface="Times New Roman" panose="02020603050405020304" pitchFamily="18" charset="0"/>
              </a:rPr>
              <a:t>For anyone with thoughts they might like to share, please pass on to Andrew Myles (in any form/</a:t>
            </a:r>
            <a:r>
              <a:rPr lang="en-AU" sz="1600" b="1" u="sng" dirty="0">
                <a:solidFill>
                  <a:srgbClr val="0000FF"/>
                </a:solidFill>
                <a:effectLst/>
                <a:ea typeface="Times New Roman" panose="02020603050405020304" pitchFamily="18" charset="0"/>
                <a:cs typeface="Times New Roman" panose="02020603050405020304" pitchFamily="18" charset="0"/>
                <a:hlinkClick r:id="rId3"/>
              </a:rPr>
              <a:t>amyles@cisco.com</a:t>
            </a:r>
            <a:r>
              <a:rPr lang="en-AU" sz="1600" b="1" u="sng" dirty="0">
                <a:solidFill>
                  <a:srgbClr val="0000FF"/>
                </a:solidFill>
                <a:effectLst/>
                <a:ea typeface="Times New Roman" panose="02020603050405020304" pitchFamily="18" charset="0"/>
                <a:cs typeface="Times New Roman" panose="02020603050405020304" pitchFamily="18" charset="0"/>
              </a:rPr>
              <a:t>.) </a:t>
            </a:r>
            <a:endParaRPr lang="en-US" sz="1600" b="1" dirty="0">
              <a:solidFill>
                <a:srgbClr val="26282A"/>
              </a:solidFill>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was Friday 14Jan21 10:00et</a:t>
            </a:r>
          </a:p>
          <a:p>
            <a:pPr marL="685800" lvl="1">
              <a:spcBef>
                <a:spcPts val="0"/>
              </a:spcBef>
              <a:buFont typeface="Arial" panose="020B0604020202020204" pitchFamily="34" charset="0"/>
              <a:buChar char="•"/>
            </a:pPr>
            <a:r>
              <a:rPr lang="en-US" sz="1400" b="0" dirty="0">
                <a:ea typeface="Calibri" panose="020F0502020204030204" pitchFamily="34" charset="0"/>
              </a:rPr>
              <a:t>WCSC Sept. call, the Jan 2022 Wireless Interim will be electronic/virtual.</a:t>
            </a:r>
          </a:p>
          <a:p>
            <a:pPr marL="800100" lvl="2">
              <a:spcBef>
                <a:spcPts val="0"/>
              </a:spcBef>
              <a:spcAft>
                <a:spcPts val="0"/>
              </a:spcAft>
              <a:buFont typeface="Arial" panose="020B0604020202020204" pitchFamily="34" charset="0"/>
              <a:buChar char="•"/>
            </a:pPr>
            <a:r>
              <a:rPr lang="en-US" sz="1400" b="1" dirty="0">
                <a:solidFill>
                  <a:srgbClr val="4472C4"/>
                </a:solidFill>
                <a:effectLst/>
                <a:latin typeface="Arial" panose="020B0604020202020204" pitchFamily="34" charset="0"/>
                <a:ea typeface="Calibri" panose="020F0502020204030204" pitchFamily="34" charset="0"/>
              </a:rPr>
              <a:t>FEES &amp; DEADLINES</a:t>
            </a:r>
            <a:endParaRPr lang="en-US" sz="1400" dirty="0">
              <a:effectLst/>
              <a:latin typeface="Calibri" panose="020F0502020204030204" pitchFamily="34" charset="0"/>
              <a:ea typeface="Calibri" panose="020F0502020204030204" pitchFamily="34" charset="0"/>
            </a:endParaRPr>
          </a:p>
          <a:p>
            <a:pPr marL="1028700" lvl="2">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Late Registration:  </a:t>
            </a:r>
            <a:r>
              <a:rPr lang="en-US" sz="1600" b="1" dirty="0">
                <a:solidFill>
                  <a:srgbClr val="000000"/>
                </a:solidFill>
                <a:effectLst/>
                <a:ea typeface="Calibri" panose="020F0502020204030204" pitchFamily="34" charset="0"/>
              </a:rPr>
              <a:t>After 23:59 PM Eastern Time Friday January 14, 2022 		  $US 125.00 for all attendees </a:t>
            </a:r>
            <a:endParaRPr lang="en-US" sz="1600" b="1" dirty="0">
              <a:effectLst/>
              <a:ea typeface="Calibri" panose="020F0502020204030204" pitchFamily="34" charset="0"/>
            </a:endParaRPr>
          </a:p>
          <a:p>
            <a:pPr marL="800100" lvl="2">
              <a:spcBef>
                <a:spcPts val="0"/>
              </a:spcBef>
              <a:spcAft>
                <a:spcPts val="600"/>
              </a:spcAft>
              <a:buFont typeface="Arial" panose="020B0604020202020204" pitchFamily="34" charset="0"/>
              <a:buChar char="•"/>
            </a:pPr>
            <a:r>
              <a:rPr lang="en-US" sz="1400" b="1" dirty="0">
                <a:solidFill>
                  <a:srgbClr val="4472C4"/>
                </a:solidFill>
                <a:latin typeface="Arial" panose="020B0604020202020204" pitchFamily="34" charset="0"/>
              </a:rPr>
              <a:t>MTG Events - REGISTRATION WEBSITE:    </a:t>
            </a:r>
            <a:r>
              <a:rPr lang="en-US" b="1" u="sng" dirty="0">
                <a:solidFill>
                  <a:srgbClr val="4472C4"/>
                </a:solidFill>
                <a:effectLst/>
                <a:latin typeface="Arial" panose="020B0604020202020204" pitchFamily="34" charset="0"/>
                <a:ea typeface="Calibri" panose="020F0502020204030204" pitchFamily="34" charset="0"/>
                <a:cs typeface="Tahoma" panose="020B0604030504040204" pitchFamily="34" charset="0"/>
                <a:hlinkClick r:id="rId4"/>
              </a:rPr>
              <a:t>Link to website.</a:t>
            </a:r>
            <a:r>
              <a:rPr lang="en-US" b="1" dirty="0">
                <a:solidFill>
                  <a:srgbClr val="4472C4"/>
                </a:solidFill>
                <a:effectLst/>
                <a:latin typeface="Arial" panose="020B0604020202020204" pitchFamily="34" charset="0"/>
                <a:ea typeface="Calibri" panose="020F0502020204030204" pitchFamily="34" charset="0"/>
              </a:rPr>
              <a:t>    </a:t>
            </a:r>
            <a:r>
              <a:rPr lang="en-US" sz="1600" dirty="0">
                <a:solidFill>
                  <a:srgbClr val="4472C4"/>
                </a:solidFill>
                <a:effectLst/>
                <a:latin typeface="Arial" panose="020B0604020202020204" pitchFamily="34" charset="0"/>
                <a:ea typeface="Calibri" panose="020F0502020204030204" pitchFamily="34" charset="0"/>
                <a:sym typeface="Wingdings" panose="05000000000000000000" pitchFamily="2" charset="2"/>
              </a:rPr>
              <a:t>different from last couple of virtual meetings</a:t>
            </a:r>
            <a:endParaRPr lang="en-US" dirty="0">
              <a:effectLst/>
              <a:ea typeface="Calibri" panose="020F0502020204030204" pitchFamily="34" charset="0"/>
            </a:endParaRPr>
          </a:p>
          <a:p>
            <a:pPr marL="1085850" lvl="2">
              <a:spcBef>
                <a:spcPts val="0"/>
              </a:spcBef>
              <a:buFont typeface="Arial" panose="020B0604020202020204" pitchFamily="34" charset="0"/>
              <a:buChar char="•"/>
            </a:pPr>
            <a:r>
              <a:rPr lang="en-US" dirty="0">
                <a:ea typeface="Calibri" panose="020F0502020204030204" pitchFamily="34" charset="0"/>
              </a:rPr>
              <a:t>.18 will be our normal weekly times and call-in, Thursday’s 20</a:t>
            </a:r>
            <a:r>
              <a:rPr lang="en-US" baseline="30000" dirty="0">
                <a:ea typeface="Calibri" panose="020F0502020204030204" pitchFamily="34" charset="0"/>
              </a:rPr>
              <a:t>th</a:t>
            </a:r>
            <a:r>
              <a:rPr lang="en-US" dirty="0">
                <a:ea typeface="Calibri" panose="020F0502020204030204" pitchFamily="34" charset="0"/>
              </a:rPr>
              <a:t> and 27</a:t>
            </a:r>
            <a:r>
              <a:rPr lang="en-US" baseline="30000" dirty="0">
                <a:ea typeface="Calibri" panose="020F0502020204030204" pitchFamily="34" charset="0"/>
              </a:rPr>
              <a:t>th</a:t>
            </a:r>
            <a:r>
              <a:rPr lang="en-US" dirty="0">
                <a:ea typeface="Calibri" panose="020F0502020204030204" pitchFamily="34" charset="0"/>
              </a:rPr>
              <a:t> Jan22, </a:t>
            </a:r>
          </a:p>
          <a:p>
            <a:pPr marL="1543050" lvl="3">
              <a:spcBef>
                <a:spcPts val="0"/>
              </a:spcBef>
              <a:buFont typeface="Arial" panose="020B0604020202020204" pitchFamily="34" charset="0"/>
              <a:buChar char="•"/>
            </a:pPr>
            <a:r>
              <a:rPr lang="en-US" sz="1800" dirty="0">
                <a:ea typeface="Calibri" panose="020F0502020204030204" pitchFamily="34" charset="0"/>
              </a:rPr>
              <a:t>and the .18 chair has declared this an accredited </a:t>
            </a:r>
            <a:r>
              <a:rPr lang="en-US" dirty="0">
                <a:ea typeface="Calibri" panose="020F0502020204030204" pitchFamily="34" charset="0"/>
              </a:rPr>
              <a:t>interim and will have voting participation credit. </a:t>
            </a:r>
          </a:p>
          <a:p>
            <a:pPr marL="1543050" lvl="3">
              <a:spcAft>
                <a:spcPts val="0"/>
              </a:spcAft>
              <a:buFont typeface="Arial" panose="020B0604020202020204" pitchFamily="34" charset="0"/>
              <a:buChar char="•"/>
            </a:pPr>
            <a:endParaRPr lang="en-US" sz="1000" dirty="0"/>
          </a:p>
          <a:p>
            <a:pPr marL="285750">
              <a:spcAft>
                <a:spcPts val="0"/>
              </a:spcAft>
              <a:buFont typeface="Arial" panose="020B0604020202020204" pitchFamily="34" charset="0"/>
              <a:buChar char="•"/>
            </a:pPr>
            <a:r>
              <a:rPr lang="en-US" sz="1800" dirty="0"/>
              <a:t>Next 802 technical plenary is thursday, 03mar22 @ 09:00et. </a:t>
            </a:r>
            <a:r>
              <a:rPr lang="en-US" sz="1800" dirty="0">
                <a:hlinkClick r:id="rId5"/>
              </a:rPr>
              <a:t>https://1.ieee802.org/category/technical-plenary/</a:t>
            </a:r>
            <a:r>
              <a:rPr lang="en-US" sz="1800" dirty="0"/>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83335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indent="-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marL="1371600" lvl="3" indent="0">
              <a:spcBef>
                <a:spcPts val="0"/>
              </a:spcBef>
            </a:pPr>
            <a:endParaRPr lang="en-US" sz="1400" b="1" i="0" dirty="0">
              <a:solidFill>
                <a:srgbClr val="7030A0"/>
              </a:solidFill>
              <a:effectLst/>
            </a:endParaRP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2000250" lvl="4" indent="-285750">
              <a:spcBef>
                <a:spcPts val="0"/>
              </a:spcBef>
              <a:spcAft>
                <a:spcPts val="0"/>
              </a:spcAft>
              <a:buFont typeface="Arial" panose="020B0604020202020204" pitchFamily="34" charset="0"/>
              <a:buChar char="•"/>
            </a:pPr>
            <a:endParaRPr lang="en-US" dirty="0">
              <a:solidFill>
                <a:schemeClr val="tx1"/>
              </a:solidFill>
            </a:endParaRPr>
          </a:p>
          <a:p>
            <a:pPr marL="1085850" lvl="2" indent="-285750">
              <a:spcBef>
                <a:spcPts val="0"/>
              </a:spcBef>
              <a:spcAft>
                <a:spcPts val="0"/>
              </a:spcAft>
              <a:buFont typeface="Arial" panose="020B0604020202020204" pitchFamily="34" charset="0"/>
              <a:buChar char="•"/>
            </a:pPr>
            <a:r>
              <a:rPr lang="en-US" b="1" dirty="0">
                <a:solidFill>
                  <a:schemeClr val="tx1"/>
                </a:solidFill>
              </a:rPr>
              <a:t>$400 until Friday, January 28, 2022 (fully refundable. </a:t>
            </a:r>
            <a:r>
              <a:rPr lang="en-US" sz="1800" b="1" dirty="0">
                <a:solidFill>
                  <a:schemeClr val="tx1"/>
                </a:solidFill>
                <a:effectLst/>
                <a:latin typeface="Times New Roman" panose="02020603050405020304" pitchFamily="18" charset="0"/>
                <a:ea typeface="Calibri" panose="020F0502020204030204" pitchFamily="34" charset="0"/>
              </a:rPr>
              <a:t>until January 28</a:t>
            </a:r>
            <a:r>
              <a:rPr lang="en-US" sz="1800" b="1" baseline="30000" dirty="0">
                <a:solidFill>
                  <a:schemeClr val="tx1"/>
                </a:solidFill>
                <a:effectLst/>
                <a:latin typeface="Times New Roman" panose="02020603050405020304" pitchFamily="18" charset="0"/>
                <a:ea typeface="Calibri" panose="020F0502020204030204" pitchFamily="34" charset="0"/>
              </a:rPr>
              <a:t>th</a:t>
            </a:r>
            <a:r>
              <a:rPr lang="en-US" b="1"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$600 until Friday, February 25, 2022 (refundable with cancellation fee. </a:t>
            </a:r>
            <a:r>
              <a:rPr lang="en-US" sz="1800" dirty="0">
                <a:solidFill>
                  <a:schemeClr val="tx1"/>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2000250" lvl="4">
              <a:spcBef>
                <a:spcPts val="0"/>
              </a:spcBef>
              <a:spcAft>
                <a:spcPts val="0"/>
              </a:spcAft>
              <a:buFont typeface="Arial" panose="020B0604020202020204" pitchFamily="34" charset="0"/>
              <a:buChar char="•"/>
            </a:pPr>
            <a:endParaRPr lang="en-US" sz="1400" b="1" dirty="0"/>
          </a:p>
          <a:p>
            <a:pPr marL="685800" lvl="1">
              <a:spcBef>
                <a:spcPts val="0"/>
              </a:spcBef>
              <a:spcAft>
                <a:spcPts val="0"/>
              </a:spcAft>
              <a:buFont typeface="Arial" panose="020B0604020202020204" pitchFamily="34" charset="0"/>
              <a:buChar char="•"/>
            </a:pPr>
            <a:r>
              <a:rPr lang="en-US" sz="1800" b="1" dirty="0"/>
              <a:t>Plenary info: </a:t>
            </a:r>
            <a:r>
              <a:rPr lang="en-US" sz="1800" b="1" dirty="0">
                <a:hlinkClick r:id="rId3"/>
              </a:rPr>
              <a:t>http://802world.org/plenary/</a:t>
            </a:r>
            <a:r>
              <a:rPr lang="en-US" sz="1800" b="1"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1543050" lvl="3">
              <a:spcBef>
                <a:spcPts val="0"/>
              </a:spcBef>
              <a:buFont typeface="Arial" panose="020B0604020202020204" pitchFamily="34" charset="0"/>
              <a:buChar char="•"/>
            </a:pPr>
            <a:endParaRPr lang="en-US" sz="1000" dirty="0">
              <a:solidFill>
                <a:schemeClr val="tx1"/>
              </a:solidFill>
              <a:ea typeface="Calibri" panose="020F0502020204030204" pitchFamily="34" charset="0"/>
            </a:endParaRP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74753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2022 </a:t>
            </a:r>
            <a:r>
              <a:rPr lang="en-US" altLang="en-US" sz="1800" b="0" dirty="0">
                <a:solidFill>
                  <a:schemeClr val="tx1"/>
                </a:solidFill>
              </a:rPr>
              <a:t>Wireless Interim – Warsaw, Poland</a:t>
            </a:r>
          </a:p>
          <a:p>
            <a:pPr marL="685800" lvl="1">
              <a:spcBef>
                <a:spcPts val="0"/>
              </a:spcBef>
              <a:buFont typeface="Arial" panose="020B0604020202020204" pitchFamily="34" charset="0"/>
              <a:buChar char="•"/>
            </a:pPr>
            <a:r>
              <a:rPr lang="en-US" sz="1800" dirty="0">
                <a:ea typeface="Calibri" panose="020F0502020204030204" pitchFamily="34" charset="0"/>
              </a:rPr>
              <a:t>Will have two </a:t>
            </a:r>
            <a:r>
              <a:rPr lang="en-US" sz="1800" b="1" dirty="0">
                <a:ea typeface="Calibri" panose="020F0502020204030204" pitchFamily="34" charset="0"/>
              </a:rPr>
              <a:t>Mentor </a:t>
            </a:r>
            <a:r>
              <a:rPr lang="en-US" sz="1800" b="1" dirty="0" err="1">
                <a:ea typeface="Calibri" panose="020F0502020204030204" pitchFamily="34" charset="0"/>
              </a:rPr>
              <a:t>epolls</a:t>
            </a:r>
            <a:r>
              <a:rPr lang="en-US" sz="1800" b="1" dirty="0">
                <a:ea typeface="Calibri" panose="020F0502020204030204" pitchFamily="34" charset="0"/>
              </a:rPr>
              <a:t>: </a:t>
            </a:r>
            <a:r>
              <a:rPr lang="en-US" sz="1800" b="1" dirty="0">
                <a:solidFill>
                  <a:schemeClr val="tx1"/>
                </a:solidFill>
              </a:rPr>
              <a:t> </a:t>
            </a:r>
            <a:r>
              <a:rPr lang="en-US" sz="1800" dirty="0">
                <a:solidFill>
                  <a:schemeClr val="tx1"/>
                </a:solidFill>
              </a:rPr>
              <a:t>			</a:t>
            </a:r>
            <a:r>
              <a:rPr lang="en-US" sz="1800" dirty="0">
                <a:solidFill>
                  <a:srgbClr val="000000"/>
                </a:solidFill>
                <a:effectLst/>
                <a:ea typeface="Times New Roman" panose="02020603050405020304" pitchFamily="18" charset="0"/>
              </a:rPr>
              <a:t>starting Thursday 20jan22 and ending Wednesday 26jan22</a:t>
            </a:r>
          </a:p>
          <a:p>
            <a:pPr marL="685800" lvl="1">
              <a:spcBef>
                <a:spcPts val="0"/>
              </a:spcBef>
              <a:buFont typeface="Arial" panose="020B0604020202020204" pitchFamily="34" charset="0"/>
              <a:buChar char="•"/>
            </a:pPr>
            <a:r>
              <a:rPr lang="en-US" sz="1800" dirty="0">
                <a:ea typeface="Calibri" panose="020F0502020204030204" pitchFamily="34" charset="0"/>
              </a:rPr>
              <a:t> 									</a:t>
            </a:r>
            <a:r>
              <a:rPr lang="en-US" sz="1800" dirty="0">
                <a:effectLst/>
                <a:latin typeface="Times New Roman" panose="02020603050405020304" pitchFamily="18" charset="0"/>
                <a:ea typeface="SimSun" panose="02010600030101010101" pitchFamily="2" charset="-122"/>
              </a:rPr>
              <a:t> (back up is </a:t>
            </a:r>
            <a:r>
              <a:rPr lang="en-US" sz="1800" dirty="0" err="1">
                <a:effectLst/>
                <a:latin typeface="Times New Roman" panose="02020603050405020304" pitchFamily="18" charset="0"/>
                <a:ea typeface="SimSun" panose="02010600030101010101" pitchFamily="2" charset="-122"/>
              </a:rPr>
              <a:t>webex</a:t>
            </a:r>
            <a:r>
              <a:rPr lang="en-US" sz="1800" dirty="0">
                <a:effectLst/>
                <a:latin typeface="Times New Roman" panose="02020603050405020304" pitchFamily="18" charset="0"/>
                <a:ea typeface="SimSun" panose="02010600030101010101" pitchFamily="2" charset="-122"/>
              </a:rPr>
              <a:t> poll next week, </a:t>
            </a:r>
            <a:r>
              <a:rPr lang="en-US" sz="1800" dirty="0">
                <a:latin typeface="Times New Roman" panose="02020603050405020304" pitchFamily="18" charset="0"/>
                <a:ea typeface="SimSun" panose="02010600030101010101" pitchFamily="2" charset="-122"/>
              </a:rPr>
              <a:t>27jan22)</a:t>
            </a:r>
            <a:endParaRPr lang="en-US" sz="1800" dirty="0">
              <a:effectLst/>
              <a:latin typeface="Times New Roman" panose="02020603050405020304" pitchFamily="18" charset="0"/>
              <a:ea typeface="SimSun" panose="02010600030101010101" pitchFamily="2" charset="-122"/>
            </a:endParaRPr>
          </a:p>
          <a:p>
            <a:pPr marL="800100" lvl="2">
              <a:spcBef>
                <a:spcPts val="0"/>
              </a:spcBef>
              <a:spcAft>
                <a:spcPts val="0"/>
              </a:spcAft>
              <a:buFont typeface="Arial" panose="020B0604020202020204" pitchFamily="34" charset="0"/>
              <a:buChar char="•"/>
            </a:pPr>
            <a:r>
              <a:rPr lang="en-US" dirty="0">
                <a:ea typeface="Calibri" panose="020F0502020204030204" pitchFamily="34" charset="0"/>
              </a:rPr>
              <a:t>This is </a:t>
            </a:r>
            <a:r>
              <a:rPr lang="en-US" b="0" dirty="0">
                <a:effectLst/>
                <a:ea typeface="Calibri" panose="020F0502020204030204" pitchFamily="34" charset="0"/>
              </a:rPr>
              <a:t>to help IEEE 802 WCSC </a:t>
            </a:r>
            <a:r>
              <a:rPr lang="en-US" dirty="0">
                <a:ea typeface="Calibri" panose="020F0502020204030204" pitchFamily="34" charset="0"/>
              </a:rPr>
              <a:t>at </a:t>
            </a:r>
            <a:r>
              <a:rPr lang="en-US" b="0" dirty="0">
                <a:effectLst/>
                <a:ea typeface="Calibri" panose="020F0502020204030204" pitchFamily="34" charset="0"/>
              </a:rPr>
              <a:t>their 02feb22 call to determine if the May 2022 Wireless Interim should be electronic/virtual, mixed—mode or face-to-face in Warsaw, Poland (poll like we did before)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everyone can vote being a straw poll.</a:t>
            </a:r>
          </a:p>
          <a:p>
            <a:pPr lvl="1">
              <a:buFont typeface="Arial" panose="020B0604020202020204" pitchFamily="34" charset="0"/>
              <a:buChar char="•"/>
            </a:pPr>
            <a:r>
              <a:rPr lang="en-US" b="1" dirty="0"/>
              <a:t>Note:  </a:t>
            </a:r>
            <a:r>
              <a:rPr lang="en-US" b="1" i="1" u="sng" dirty="0"/>
              <a:t>Expectations</a:t>
            </a:r>
            <a:r>
              <a:rPr lang="en-US" b="1" dirty="0"/>
              <a:t> for May and Sept 2022 registration fees (similar to pre-pandemic) : </a:t>
            </a:r>
          </a:p>
          <a:p>
            <a:pPr marL="1200150" lvl="2" indent="-342900">
              <a:buFont typeface="Arial" panose="020B0604020202020204" pitchFamily="34" charset="0"/>
              <a:buChar char="•"/>
            </a:pPr>
            <a:r>
              <a:rPr lang="en-US" b="1" dirty="0"/>
              <a:t>$850/$1,100/$1,350 in person  (+$300 not in hotel)</a:t>
            </a:r>
          </a:p>
          <a:p>
            <a:pPr marL="1200150" lvl="2" indent="-342900">
              <a:buFont typeface="Arial" panose="020B0604020202020204" pitchFamily="34" charset="0"/>
              <a:buChar char="•"/>
            </a:pPr>
            <a:r>
              <a:rPr lang="en-US" b="1" dirty="0"/>
              <a:t>$950/$1450 Mixed Mode							 </a:t>
            </a:r>
          </a:p>
          <a:p>
            <a:pPr marL="1200150" lvl="2" indent="-342900">
              <a:buFont typeface="Arial" panose="020B0604020202020204" pitchFamily="34" charset="0"/>
              <a:buChar char="•"/>
            </a:pPr>
            <a:r>
              <a:rPr lang="en-US" b="1" dirty="0"/>
              <a:t>$400/600/800 Electronic/Virtual					</a:t>
            </a:r>
            <a:r>
              <a:rPr lang="en-US" b="1" dirty="0">
                <a:solidFill>
                  <a:srgbClr val="00B0F0"/>
                </a:solidFill>
              </a:rPr>
              <a:t>? what time zone</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1. If the 2022 May Wireless Interim Session is held in Warsaw, Poland as an in-person only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Yes/No									(802.15 - 30/37 -22dnv) (802.24 - 5/3 -2dnv)</a:t>
            </a:r>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2. If the 2022 May Wireless Interim Session is held in Warsaw, Poland as a mixed-mode session, will you attend:</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1-Attend In-person</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2-Attend Virtually (remotely)</a:t>
            </a:r>
          </a:p>
          <a:p>
            <a:pPr marL="1143000" marR="0" lvl="2" indent="-228600">
              <a:spcBef>
                <a:spcPts val="0"/>
              </a:spcBef>
              <a:spcAft>
                <a:spcPts val="0"/>
              </a:spcAft>
              <a:buFont typeface="Times New Roman" panose="02020603050405020304" pitchFamily="18" charset="0"/>
              <a:buChar char="•"/>
              <a:tabLst>
                <a:tab pos="1371600" algn="l"/>
              </a:tabLst>
            </a:pPr>
            <a:r>
              <a:rPr lang="en-US" dirty="0">
                <a:effectLst/>
                <a:ea typeface="Calibri" panose="020F0502020204030204" pitchFamily="34" charset="0"/>
              </a:rPr>
              <a:t>3-Will not attend plenary 						(802.15 - 28/37/8 -17dnv) (802.24 - </a:t>
            </a:r>
            <a:r>
              <a:rPr lang="en-US" dirty="0">
                <a:ea typeface="Calibri" panose="020F0502020204030204" pitchFamily="34" charset="0"/>
              </a:rPr>
              <a:t>4</a:t>
            </a:r>
            <a:r>
              <a:rPr lang="en-US" dirty="0">
                <a:effectLst/>
                <a:ea typeface="Calibri" panose="020F0502020204030204" pitchFamily="34" charset="0"/>
              </a:rPr>
              <a:t>/4/0 -2dnv)</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59071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a:t>
            </a:r>
            <a:endParaRPr lang="en-US" altLang="en-US" sz="2400" i="1" u="sng" dirty="0">
              <a:solidFill>
                <a:srgbClr val="00B050"/>
              </a:solidFill>
            </a:endParaRPr>
          </a:p>
        </p:txBody>
      </p:sp>
      <p:sp>
        <p:nvSpPr>
          <p:cNvPr id="16387" name="Content Placeholder 2"/>
          <p:cNvSpPr>
            <a:spLocks noGrp="1"/>
          </p:cNvSpPr>
          <p:nvPr>
            <p:ph idx="1"/>
          </p:nvPr>
        </p:nvSpPr>
        <p:spPr>
          <a:xfrm>
            <a:off x="914400" y="913533"/>
            <a:ext cx="10896600" cy="5561881"/>
          </a:xfrm>
        </p:spPr>
        <p:txBody>
          <a:bodyPr/>
          <a:lstStyle/>
          <a:p>
            <a:pPr>
              <a:buFont typeface="Arial" panose="020B0604020202020204" pitchFamily="34" charset="0"/>
              <a:buChar char="•"/>
            </a:pPr>
            <a:r>
              <a:rPr lang="en-US" sz="2000" dirty="0"/>
              <a:t>LMSC P&amp;P sections 3.1 and 4.0: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t>Please send nominations or self nominations to the .18 Chair before </a:t>
            </a:r>
            <a:r>
              <a:rPr lang="en-US" sz="1800" b="1" i="1" u="sng" dirty="0">
                <a:effectLst/>
                <a:latin typeface="Times New Roman" panose="02020603050405020304" pitchFamily="18" charset="0"/>
                <a:ea typeface="SimSun" panose="02010600030101010101" pitchFamily="2" charset="-122"/>
              </a:rPr>
              <a:t>Wednesday 02 March 2022 </a:t>
            </a:r>
            <a:r>
              <a:rPr lang="en-US" b="1" i="1" u="sng" dirty="0"/>
              <a:t>- end of day </a:t>
            </a:r>
            <a:r>
              <a:rPr lang="en-US" b="1" i="1" u="sng" dirty="0" err="1"/>
              <a:t>aoe</a:t>
            </a:r>
            <a:r>
              <a:rPr lang="en-US"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2020 opening LMSC meeting. </a:t>
            </a:r>
          </a:p>
          <a:p>
            <a:pPr lvl="1">
              <a:buFont typeface="Arial" panose="020B0604020202020204" pitchFamily="34" charset="0"/>
              <a:buChar char="•"/>
            </a:pPr>
            <a:r>
              <a:rPr lang="en-US" sz="1800" dirty="0"/>
              <a:t>For Chair, Vice Chair and Secretary, you need to be a member of the IEEE SA</a:t>
            </a:r>
          </a:p>
          <a:p>
            <a:pPr lvl="1">
              <a:buFont typeface="Arial" panose="020B0604020202020204" pitchFamily="34" charset="0"/>
              <a:buChar char="•"/>
            </a:pPr>
            <a:r>
              <a:rPr lang="en-GB" altLang="en-US"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15291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1131888"/>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Have had 1 ad hoc on 5 &amp; 6 GHz stds so far this year.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Next Monday is a focused 6 GHz standard ad hoc, with several contributions, w/goal to have ready for #113. </a:t>
            </a:r>
          </a:p>
          <a:p>
            <a:pPr lvl="2">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Client to client </a:t>
            </a:r>
            <a:r>
              <a:rPr lang="en-US" sz="1600" dirty="0">
                <a:solidFill>
                  <a:schemeClr val="tx1"/>
                </a:solidFill>
                <a:ea typeface="Calibri" panose="020F0502020204030204" pitchFamily="34" charset="0"/>
                <a:cs typeface="Times New Roman" panose="02020603050405020304" pitchFamily="18" charset="0"/>
              </a:rPr>
              <a:t>is the main topic to work out. </a:t>
            </a:r>
            <a:endParaRPr lang="en-US" sz="1600" b="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#54,  22-23Jul20</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en-US" sz="20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2000" dirty="0">
                <a:solidFill>
                  <a:schemeClr val="tx1"/>
                </a:solidFill>
                <a:ea typeface="Calibri" panose="020F0502020204030204" pitchFamily="34" charset="0"/>
                <a:cs typeface="Times New Roman" panose="02020603050405020304" pitchFamily="18" charset="0"/>
              </a:rPr>
              <a:t>At 5 GHz passive is over oceans, fyi. </a:t>
            </a: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cs typeface="Times New Roman" panose="02020603050405020304" pitchFamily="18" charset="0"/>
              </a:rPr>
              <a:t> </a:t>
            </a:r>
            <a:endParaRPr lang="en-US" sz="12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01400" cy="5791200"/>
          </a:xfrm>
        </p:spPr>
        <p:txBody>
          <a:bodyPr/>
          <a:lstStyle/>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03-04mar22, web-meeting</a:t>
            </a:r>
          </a:p>
          <a:p>
            <a:pPr marL="0" indent="0">
              <a:spcBef>
                <a:spcPts val="0"/>
              </a:spcBef>
              <a:spcAft>
                <a:spcPts val="0"/>
              </a:spcAft>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or hybrid/ECO</a:t>
            </a:r>
          </a:p>
          <a:p>
            <a:pPr lvl="1">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CG-UWB as part of SRDMG has prepared draft versions of the updated UWB regulation and CEPT Report to the EU commission</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Plan: finalize draft regulation (update of ECC Decision (06)04) and a CEPT Report for May/June WGFM meeting.</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Next meeting 4. February 2022</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Main points in draft regulation:</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Fixed outdoor usage in the band 6GHz to 8.5GHz for some application</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Indoor higher power of -31.3dBm/MHz in the band 6GHz to 8.5GHz mainly for location tracking and sensing application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—&gt; Vehicular usage in cars with -41.3dBm/MHz </a:t>
            </a: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Link: </a:t>
            </a:r>
            <a:r>
              <a:rPr lang="en-US" sz="1600" u="sng" dirty="0">
                <a:solidFill>
                  <a:srgbClr val="0000FF"/>
                </a:solidFill>
                <a:effectLst/>
                <a:ea typeface="Times New Roman" panose="02020603050405020304" pitchFamily="18" charset="0"/>
                <a:hlinkClick r:id="rId6"/>
              </a:rPr>
              <a:t>https://cept.org/ecc/groups/ecc/wg-fm/srdmg/cg-uwb/client/introduction/</a:t>
            </a: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Further planning:</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Updated regulation on CEPT level until end 2022</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Updated EU harmonized regulation end 2022/beginning 2023</a:t>
            </a:r>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14400" y="5916816"/>
            <a:ext cx="9563515" cy="984885"/>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sz="1600" dirty="0"/>
          </a:p>
          <a:p>
            <a:pPr marL="285750" indent="-285750">
              <a:buFont typeface="Wingdings" panose="05000000000000000000" pitchFamily="2" charset="2"/>
              <a:buChar char="Ø"/>
            </a:pP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37837"/>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315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APAC update: </a:t>
            </a:r>
          </a:p>
          <a:p>
            <a:pPr>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3"/>
              </a:rPr>
              <a:t>https://mentor.ieee.org/802.18/dcn/22/18-22-0001-00-0000-apac-update-january-2022.pptx</a:t>
            </a:r>
            <a:r>
              <a:rPr lang="en-US" sz="1800" b="0" dirty="0">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endParaRPr lang="en-US" sz="1800" b="0" dirty="0">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2000" dirty="0">
                <a:solidFill>
                  <a:schemeClr val="tx1"/>
                </a:solidFill>
              </a:rPr>
              <a:t>Next week could see:  </a:t>
            </a:r>
            <a:r>
              <a:rPr lang="en-US" sz="2000" b="0" dirty="0">
                <a:solidFill>
                  <a:schemeClr val="tx1"/>
                </a:solidFill>
              </a:rPr>
              <a:t>UK – 802.15 SC THz response to Ofcom paper on THz. </a:t>
            </a:r>
          </a:p>
          <a:p>
            <a:pPr lvl="1">
              <a:buFont typeface="Arial" panose="020B0604020202020204" pitchFamily="34" charset="0"/>
              <a:buChar char="•"/>
            </a:pPr>
            <a:r>
              <a:rPr lang="en-US" sz="1600" b="0" i="0" u="none" strike="noStrike" baseline="0" dirty="0">
                <a:solidFill>
                  <a:schemeClr val="tx1"/>
                </a:solidFill>
                <a:hlinkClick r:id="rId4"/>
              </a:rPr>
              <a:t>https://mentor.ieee.org/802.18/dcn/21/18-21-0134-00-0000-uk-ofcom-terahertz-spectrum-paper.docx</a:t>
            </a:r>
            <a:r>
              <a:rPr lang="en-US" sz="1600" b="0" i="0" u="none" strike="noStrike" baseline="0" dirty="0">
                <a:solidFill>
                  <a:schemeClr val="tx1"/>
                </a:solidFill>
              </a:rPr>
              <a:t> </a:t>
            </a:r>
            <a:endParaRPr lang="en-US" sz="1600" b="0" dirty="0">
              <a:effectLst/>
              <a:ea typeface="SimSun" panose="02010600030101010101" pitchFamily="2" charset="-122"/>
            </a:endParaRPr>
          </a:p>
          <a:p>
            <a:pPr lvl="1">
              <a:buFont typeface="Arial" panose="020B0604020202020204" pitchFamily="34" charset="0"/>
              <a:buChar char="•"/>
            </a:pPr>
            <a:r>
              <a:rPr lang="en-US" sz="1600" b="0" i="0" u="none" strike="noStrike" baseline="0" dirty="0">
                <a:solidFill>
                  <a:srgbClr val="000000"/>
                </a:solidFill>
              </a:rPr>
              <a:t>One point is sharing with passive services. </a:t>
            </a:r>
          </a:p>
          <a:p>
            <a:pPr lvl="1">
              <a:buFont typeface="Arial" panose="020B0604020202020204" pitchFamily="34" charset="0"/>
              <a:buChar char="•"/>
            </a:pPr>
            <a:r>
              <a:rPr lang="en-US" sz="1600" dirty="0"/>
              <a:t>Range target is &gt; 275GHz, though do mention above 100GHz.</a:t>
            </a:r>
          </a:p>
          <a:p>
            <a:pPr lvl="1">
              <a:buFont typeface="Arial" panose="020B0604020202020204" pitchFamily="34" charset="0"/>
              <a:buChar char="•"/>
            </a:pPr>
            <a:r>
              <a:rPr lang="en-US" sz="1600" dirty="0"/>
              <a:t>UWB is looking at 100-260GHz. </a:t>
            </a:r>
          </a:p>
          <a:p>
            <a:pPr lvl="1">
              <a:buFont typeface="Arial" panose="020B0604020202020204" pitchFamily="34" charset="0"/>
              <a:buChar char="•"/>
            </a:pPr>
            <a:endParaRPr lang="en-US" sz="1400" b="0" i="0" u="none" strike="noStrike" baseline="0" dirty="0">
              <a:solidFill>
                <a:srgbClr val="000000"/>
              </a:solidFill>
            </a:endParaRPr>
          </a:p>
          <a:p>
            <a:pPr>
              <a:buFont typeface="Arial" panose="020B0604020202020204" pitchFamily="34" charset="0"/>
              <a:buChar char="•"/>
            </a:pPr>
            <a:endParaRPr lang="en-US" sz="1800" b="0" i="0" u="none" strike="noStrike" baseline="0" dirty="0">
              <a:solidFill>
                <a:srgbClr val="000000"/>
              </a:solidFill>
            </a:endParaRPr>
          </a:p>
          <a:p>
            <a:pPr marL="0">
              <a:spcBef>
                <a:spcPts val="0"/>
              </a:spcBef>
              <a:spcAft>
                <a:spcPts val="0"/>
              </a:spcAft>
              <a:buFont typeface="Arial" panose="020B0604020202020204" pitchFamily="34" charset="0"/>
              <a:buChar char="•"/>
            </a:pPr>
            <a:r>
              <a:rPr lang="en-US" sz="1800" b="0" dirty="0">
                <a:latin typeface="Times New Roman" panose="02020603050405020304" pitchFamily="18" charset="0"/>
                <a:ea typeface="SimSun" panose="02010600030101010101" pitchFamily="2" charset="-122"/>
              </a:rPr>
              <a:t>Anything else to share today for other regions? nothing heard</a:t>
            </a:r>
          </a:p>
          <a:p>
            <a:pPr marL="0">
              <a:spcBef>
                <a:spcPts val="0"/>
              </a:spcBef>
              <a:spcAft>
                <a:spcPts val="0"/>
              </a:spcAft>
              <a:buFont typeface="Arial" panose="020B0604020202020204" pitchFamily="34" charset="0"/>
              <a:buChar char="•"/>
            </a:pPr>
            <a:endParaRPr lang="en-US" sz="1200" b="0" i="0" u="none" strike="noStrike" baseline="0" dirty="0">
              <a:solidFill>
                <a:srgbClr val="00000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nothing heard. </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and 2 WP 5A submissions from IEEE 802. </a:t>
            </a: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a:buFont typeface="Arial" panose="020B0604020202020204" pitchFamily="34" charset="0"/>
              <a:buChar char="•"/>
            </a:pPr>
            <a:r>
              <a:rPr lang="en-US" sz="2000" dirty="0">
                <a:solidFill>
                  <a:schemeClr val="tx1"/>
                </a:solidFill>
              </a:rPr>
              <a:t>USA-</a:t>
            </a:r>
            <a:r>
              <a:rPr lang="en-US" sz="2000" i="0" dirty="0">
                <a:solidFill>
                  <a:schemeClr val="tx1"/>
                </a:solidFill>
                <a:effectLst/>
              </a:rPr>
              <a:t>FCC Open Commission Meeting; 27jan22-10:30 am – 12:30 pm EST</a:t>
            </a:r>
            <a:r>
              <a:rPr lang="en-US" sz="20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2000" b="0" i="0" dirty="0">
                <a:solidFill>
                  <a:schemeClr val="tx1"/>
                </a:solidFill>
                <a:effectLst/>
              </a:rPr>
              <a:t>Facilitating Better Use of 'White Space' Spectrum; </a:t>
            </a:r>
            <a:r>
              <a:rPr lang="en-US" sz="1600" b="0" i="0" dirty="0">
                <a:solidFill>
                  <a:srgbClr val="1D2B3E"/>
                </a:solidFill>
                <a:effectLst/>
                <a:hlinkClick r:id="rId3"/>
              </a:rPr>
              <a:t>https://www.fcc.gov/document/facilitating-better-use-white-space-spectrum</a:t>
            </a:r>
            <a:r>
              <a:rPr lang="en-US" altLang="en-US" sz="2000" dirty="0"/>
              <a:t> </a:t>
            </a:r>
          </a:p>
          <a:p>
            <a:pPr lvl="1">
              <a:buFont typeface="Arial" panose="020B0604020202020204" pitchFamily="34" charset="0"/>
              <a:buChar char="•"/>
            </a:pPr>
            <a:r>
              <a:rPr lang="en-US" altLang="en-US" sz="1800" dirty="0"/>
              <a:t>Much on the data base operation and working with wireless microphones.  	</a:t>
            </a:r>
            <a:r>
              <a:rPr lang="en-US" sz="20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 </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600" dirty="0"/>
              <a:t> </a:t>
            </a:r>
            <a:r>
              <a:rPr lang="en-US" sz="1400" dirty="0"/>
              <a:t>1</a:t>
            </a:r>
            <a:r>
              <a:rPr lang="en-US" sz="1600" dirty="0"/>
              <a:t>.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a:t>
            </a:r>
            <a:r>
              <a:rPr lang="en-US" sz="1400" dirty="0"/>
              <a:t>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General activity picking up.  will discuss next week.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13jan: </a:t>
            </a:r>
            <a:r>
              <a:rPr lang="en-GB" sz="1600" dirty="0">
                <a:solidFill>
                  <a:schemeClr val="tx1"/>
                </a:solidFill>
                <a:ea typeface="Calibri" panose="020F0502020204030204" pitchFamily="34" charset="0"/>
              </a:rPr>
              <a:t>Test and Cert WG met this week, decided go forward w/path previously discussed for equipment certification – bringing devices to test labs, then field trails, then to public.   Similar to CBRS/3.6 GHz equipment (not the SASs).   How this will work is yet to be seen.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WFA is looking to go to the cloud for the testing, not the bench.   And, this is not with AFC yet. </a:t>
            </a:r>
            <a:endParaRPr lang="en-GB" sz="160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General activity picking up.  will discuss next week.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10dec meeting was only 28mins.  The RLAN signal characteristics input was moved back to WS1 which met yesterday to work on putting into the final report.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With that effort is still trying to get the final report done, to get to the FCC.   The details are taking more time. </a:t>
            </a:r>
            <a:endParaRPr lang="en-US" sz="10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6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General:</a:t>
            </a:r>
            <a:r>
              <a:rPr lang="en-GB" sz="16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p>
        </p:txBody>
      </p:sp>
    </p:spTree>
    <p:extLst>
      <p:ext uri="{BB962C8B-B14F-4D97-AF65-F5344CB8AC3E}">
        <p14:creationId xmlns:p14="http://schemas.microsoft.com/office/powerpoint/2010/main" val="138592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FBDCB-7A11-4CF2-A8EE-5B8ED8662359}"/>
              </a:ext>
            </a:extLst>
          </p:cNvPr>
          <p:cNvSpPr>
            <a:spLocks noGrp="1"/>
          </p:cNvSpPr>
          <p:nvPr>
            <p:ph type="dt" idx="10"/>
          </p:nvPr>
        </p:nvSpPr>
        <p:spPr>
          <a:xfrm>
            <a:off x="914400" y="322265"/>
            <a:ext cx="2948516"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2793D228-C473-466A-9116-516748A18135}"/>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6896544-41EA-49A0-8871-C6E3AF10AAE7}"/>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9" name="Content Placeholder 2">
            <a:extLst>
              <a:ext uri="{FF2B5EF4-FFF2-40B4-BE49-F238E27FC236}">
                <a16:creationId xmlns:a16="http://schemas.microsoft.com/office/drawing/2014/main" id="{C28CAD39-B762-4911-93B8-8D26C7BDD79F}"/>
              </a:ext>
            </a:extLst>
          </p:cNvPr>
          <p:cNvSpPr txBox="1">
            <a:spLocks/>
          </p:cNvSpPr>
          <p:nvPr/>
        </p:nvSpPr>
        <p:spPr>
          <a:xfrm>
            <a:off x="914399" y="1371600"/>
            <a:ext cx="10838873" cy="5103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This meeting is part of IEEE 802 electronic January 2022 wireless interim session</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You must pay the registration fee in order to attend</a:t>
            </a:r>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have not already done so, you can register w/MTG Events – Registration website at:  </a:t>
            </a:r>
            <a:r>
              <a:rPr lang="en-US" sz="2000" kern="0" dirty="0">
                <a:hlinkClick r:id="rId2"/>
              </a:rPr>
              <a:t>https://touchpoint.eventsair.com/ieee-802-wireless-interim-session-jan-2022</a:t>
            </a:r>
            <a:r>
              <a:rPr lang="en-US" sz="2000" kern="0" dirty="0"/>
              <a:t> </a:t>
            </a:r>
          </a:p>
          <a:p>
            <a:pPr>
              <a:buFont typeface="Arial" panose="020B0604020202020204" pitchFamily="34" charset="0"/>
              <a:buChar char="•"/>
            </a:pPr>
            <a:endParaRPr lang="en-US" sz="1400" kern="0" dirty="0">
              <a:effectLst/>
              <a:latin typeface="Tahoma" panose="020B0604030504040204" pitchFamily="34" charset="0"/>
              <a:ea typeface="Calibri" panose="020F0502020204030204" pitchFamily="34" charset="0"/>
            </a:endParaRPr>
          </a:p>
          <a:p>
            <a:pPr>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t>
            </a:r>
            <a:r>
              <a:rPr lang="en-US" sz="1600" b="1" dirty="0">
                <a:effectLst/>
                <a:latin typeface="Tahoma" panose="020B0604030504040204" pitchFamily="34" charset="0"/>
                <a:ea typeface="Calibri" panose="020F0502020204030204" pitchFamily="34" charset="0"/>
              </a:rPr>
              <a:t>After Friday 23:59 et 14 January 2022 	</a:t>
            </a:r>
            <a:r>
              <a:rPr lang="en-US" sz="1600" b="1" dirty="0">
                <a:latin typeface="Tahoma" panose="020B0604030504040204" pitchFamily="34" charset="0"/>
                <a:ea typeface="Calibri" panose="020F0502020204030204" pitchFamily="34" charset="0"/>
              </a:rPr>
              <a:t>    </a:t>
            </a:r>
            <a:r>
              <a:rPr lang="en-US" sz="1600" b="1" dirty="0">
                <a:effectLst/>
                <a:latin typeface="Tahoma" panose="020B0604030504040204" pitchFamily="34" charset="0"/>
                <a:ea typeface="Calibri" panose="020F0502020204030204" pitchFamily="34" charset="0"/>
              </a:rPr>
              <a:t>* $US 125.00 for all attendees</a:t>
            </a:r>
            <a:endParaRPr lang="en-US" sz="1600" kern="0" dirty="0"/>
          </a:p>
          <a:p>
            <a:pPr lvl="5">
              <a:buFont typeface="Arial" panose="020B0604020202020204" pitchFamily="34" charset="0"/>
              <a:buChar char="•"/>
            </a:pPr>
            <a:endParaRPr lang="en-US" sz="1100" kern="0" dirty="0"/>
          </a:p>
          <a:p>
            <a:pPr>
              <a:buFont typeface="Arial" panose="020B0604020202020204" pitchFamily="34" charset="0"/>
              <a:buChar char="•"/>
            </a:pPr>
            <a:r>
              <a:rPr lang="en-US" sz="2000" kern="0" dirty="0"/>
              <a:t>If you do not intend to register for this session you must leave this meeting and, if you have logged attendance on IMAT, please email the 802.18 chair or a vice chair to have your attendance cancelled</a:t>
            </a:r>
          </a:p>
          <a:p>
            <a:pPr>
              <a:buFont typeface="Arial" panose="020B0604020202020204" pitchFamily="34" charset="0"/>
              <a:buChar char="•"/>
            </a:pPr>
            <a:endParaRPr lang="en-US" sz="2000" kern="0" dirty="0"/>
          </a:p>
          <a:p>
            <a:pPr>
              <a:buFont typeface="Arial" panose="020B0604020202020204" pitchFamily="34" charset="0"/>
              <a:buChar char="•"/>
            </a:pPr>
            <a:r>
              <a:rPr lang="en-US" sz="2000" kern="0" dirty="0"/>
              <a:t>At conclusion of each of the 802.18 calls, the Webex log and IMAT will be reviewed.  </a:t>
            </a:r>
          </a:p>
          <a:p>
            <a:pPr>
              <a:buFont typeface="Arial" panose="020B0604020202020204" pitchFamily="34" charset="0"/>
              <a:buChar char="•"/>
            </a:pPr>
            <a:r>
              <a:rPr lang="en-US" sz="2000" kern="0" dirty="0"/>
              <a:t>No payment, become dead beat and lose voting rights in all groups, after 60-day grace. </a:t>
            </a:r>
          </a:p>
        </p:txBody>
      </p:sp>
      <p:sp>
        <p:nvSpPr>
          <p:cNvPr id="10" name="Title 1">
            <a:extLst>
              <a:ext uri="{FF2B5EF4-FFF2-40B4-BE49-F238E27FC236}">
                <a16:creationId xmlns:a16="http://schemas.microsoft.com/office/drawing/2014/main" id="{886B307F-3FE4-42EE-B629-B078D1407BE3}"/>
              </a:ext>
            </a:extLst>
          </p:cNvPr>
          <p:cNvSpPr txBox="1">
            <a:spLocks/>
          </p:cNvSpPr>
          <p:nvPr/>
        </p:nvSpPr>
        <p:spPr>
          <a:xfrm>
            <a:off x="0" y="685801"/>
            <a:ext cx="12192000"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t>Registration for the Jan ‘22 IEEE 802 electronic wireless interim session</a:t>
            </a:r>
          </a:p>
        </p:txBody>
      </p:sp>
    </p:spTree>
    <p:extLst>
      <p:ext uri="{BB962C8B-B14F-4D97-AF65-F5344CB8AC3E}">
        <p14:creationId xmlns:p14="http://schemas.microsoft.com/office/powerpoint/2010/main" val="4165773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900"/>
            <a:ext cx="110490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And,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chemeClr val="tx1"/>
              </a:buClr>
              <a:buFont typeface="Wingdings" panose="05000000000000000000" pitchFamily="2" charset="2"/>
              <a:buChar char=""/>
            </a:pPr>
            <a:r>
              <a:rPr lang="en-US" altLang="en-US" sz="1800" b="0" dirty="0">
                <a:solidFill>
                  <a:srgbClr val="00B0F0"/>
                </a:solidFill>
              </a:rPr>
              <a:t> </a:t>
            </a:r>
            <a:r>
              <a:rPr lang="en-US" altLang="en-US" sz="1800" b="0" dirty="0">
                <a:solidFill>
                  <a:schemeClr val="tx1"/>
                </a:solidFill>
              </a:rPr>
              <a:t>chair – start mentor </a:t>
            </a:r>
            <a:r>
              <a:rPr lang="en-US" altLang="en-US" sz="1800" b="0" dirty="0" err="1">
                <a:solidFill>
                  <a:schemeClr val="tx1"/>
                </a:solidFill>
              </a:rPr>
              <a:t>epoll</a:t>
            </a:r>
            <a:r>
              <a:rPr lang="en-US" altLang="en-US" sz="1800" b="0" dirty="0">
                <a:solidFill>
                  <a:schemeClr val="tx1"/>
                </a:solidFill>
              </a:rPr>
              <a:t> on May ‘22 wireless interim. </a:t>
            </a:r>
          </a:p>
          <a:p>
            <a:pPr marL="285750" indent="-285750">
              <a:buClr>
                <a:srgbClr val="00B0F0"/>
              </a:buClr>
              <a:buFont typeface="Wingdings" panose="05000000000000000000" pitchFamily="2" charset="2"/>
              <a:buChar char="q"/>
            </a:pPr>
            <a:r>
              <a:rPr lang="en-US" altLang="en-US" sz="1800" b="0" dirty="0">
                <a:solidFill>
                  <a:srgbClr val="00B0F0"/>
                </a:solidFill>
              </a:rPr>
              <a:t> chair – at 02feb22  WCSC, ask about what time zone if May Wireless Interim is electronic?</a:t>
            </a:r>
            <a:endParaRPr lang="en-US" altLang="en-US" sz="1400" b="0" dirty="0">
              <a:solidFill>
                <a:srgbClr val="00B0F0"/>
              </a:solidFill>
            </a:endParaRP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AOB before recess to next Thursday, 27jan22?	</a:t>
            </a:r>
            <a:endParaRPr lang="en-US" sz="1800" dirty="0">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Lawsuit</a:t>
            </a:r>
            <a:r>
              <a:rPr lang="en-US" sz="1800" dirty="0">
                <a:effectLst/>
                <a:ea typeface="Calibri" panose="020F0502020204030204" pitchFamily="34" charset="0"/>
              </a:rPr>
              <a:t> against the FCC, could not take the 40 MHz away from ITS. </a:t>
            </a:r>
          </a:p>
          <a:p>
            <a:pPr marL="400050" lvl="1">
              <a:spcBef>
                <a:spcPts val="0"/>
              </a:spcBef>
              <a:spcAft>
                <a:spcPts val="0"/>
              </a:spcAft>
              <a:buFont typeface="Arial" panose="020B0604020202020204" pitchFamily="34" charset="0"/>
              <a:buChar char="•"/>
            </a:pPr>
            <a:r>
              <a:rPr lang="en-US" sz="1800" dirty="0">
                <a:solidFill>
                  <a:schemeClr val="tx1"/>
                </a:solidFill>
                <a:latin typeface="Times New Roman" panose="02020603050405020304" pitchFamily="18" charset="0"/>
                <a:ea typeface="SimSun" panose="02010600030101010101" pitchFamily="2" charset="-122"/>
              </a:rPr>
              <a:t>DC Court of Appeals on 25jan22 – there are oral arguments. </a:t>
            </a:r>
            <a:endParaRPr lang="en-US" sz="1800" dirty="0">
              <a:solidFill>
                <a:schemeClr val="tx1"/>
              </a:solidFill>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must be registered and to log attendance in</a:t>
            </a:r>
            <a:r>
              <a:rPr lang="en-US" sz="1800" dirty="0">
                <a:solidFill>
                  <a:schemeClr val="tx1"/>
                </a:solidFill>
              </a:rPr>
              <a:t> IMAT</a:t>
            </a:r>
            <a:r>
              <a:rPr lang="en-US" sz="1800" b="0" dirty="0">
                <a:solidFill>
                  <a:schemeClr val="tx1"/>
                </a:solidFill>
              </a:rPr>
              <a:t> (and participation credit available) </a:t>
            </a:r>
          </a:p>
          <a:p>
            <a:pPr>
              <a:buFont typeface="Arial" panose="020B0604020202020204" pitchFamily="34" charset="0"/>
              <a:buChar char="•"/>
            </a:pPr>
            <a:r>
              <a:rPr lang="en-US" sz="1800" b="0" dirty="0">
                <a:solidFill>
                  <a:schemeClr val="tx1"/>
                </a:solidFill>
              </a:rPr>
              <a:t>Attendance on-line today:  _37__  and voters on-line:  _29 __</a:t>
            </a:r>
          </a:p>
          <a:p>
            <a:pPr lvl="4">
              <a:buFont typeface="Arial" panose="020B0604020202020204" pitchFamily="34" charset="0"/>
              <a:buChar char="•"/>
            </a:pPr>
            <a:endParaRPr lang="en-US" sz="600" b="0" dirty="0">
              <a:solidFill>
                <a:schemeClr val="tx1"/>
              </a:solidFill>
            </a:endParaRPr>
          </a:p>
          <a:p>
            <a:pPr>
              <a:buFont typeface="Arial" panose="020B0604020202020204" pitchFamily="34" charset="0"/>
              <a:buChar char="•"/>
            </a:pPr>
            <a:r>
              <a:rPr lang="en-US" altLang="en-US" sz="1800" dirty="0">
                <a:solidFill>
                  <a:schemeClr val="tx1"/>
                </a:solidFill>
              </a:rPr>
              <a:t>Recessed at 15:57 until next Thursday 27Jan22,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(27jan22) </a:t>
            </a:r>
            <a:r>
              <a:rPr lang="en-US" altLang="en-US" sz="2400" dirty="0"/>
              <a:t>Agenda</a:t>
            </a:r>
            <a:endParaRPr lang="en-US" sz="2400" dirty="0"/>
          </a:p>
        </p:txBody>
      </p:sp>
      <p:sp>
        <p:nvSpPr>
          <p:cNvPr id="3" name="Content Placeholder 2"/>
          <p:cNvSpPr>
            <a:spLocks noGrp="1"/>
          </p:cNvSpPr>
          <p:nvPr>
            <p:ph idx="1"/>
          </p:nvPr>
        </p:nvSpPr>
        <p:spPr>
          <a:xfrm>
            <a:off x="914400" y="1263650"/>
            <a:ext cx="10475384" cy="521176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(20jan22)</a:t>
            </a:r>
          </a:p>
          <a:p>
            <a:pPr lvl="1">
              <a:spcBef>
                <a:spcPts val="0"/>
              </a:spcBef>
              <a:buFont typeface="Arial" panose="020B0604020202020204" pitchFamily="34" charset="0"/>
              <a:buChar char="•"/>
            </a:pPr>
            <a:r>
              <a:rPr lang="en-US" altLang="en-US" sz="1800" b="1" u="sng" dirty="0">
                <a:solidFill>
                  <a:schemeClr val="tx1"/>
                </a:solidFill>
              </a:rPr>
              <a:t>Attendance is on IMAT (w/VC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_____</a:t>
            </a:r>
          </a:p>
          <a:p>
            <a:pPr lvl="1">
              <a:spcBef>
                <a:spcPts val="0"/>
              </a:spcBef>
              <a:buFont typeface="Arial" panose="020B0604020202020204" pitchFamily="34" charset="0"/>
              <a:buChar char="•"/>
            </a:pPr>
            <a:r>
              <a:rPr lang="en-US" altLang="en-US" sz="1600" dirty="0">
                <a:solidFill>
                  <a:schemeClr val="tx1"/>
                </a:solidFill>
              </a:rPr>
              <a:t>Attendance and request queue in chat window, Stuart K. </a:t>
            </a:r>
          </a:p>
          <a:p>
            <a:pPr>
              <a:buFont typeface="Arial" panose="020B0604020202020204" pitchFamily="34" charset="0"/>
              <a:buChar char="•"/>
            </a:pPr>
            <a:r>
              <a:rPr lang="en-US" altLang="en-US" sz="1800" dirty="0"/>
              <a:t>Routine items or from last week or new</a:t>
            </a:r>
          </a:p>
          <a:p>
            <a:pPr>
              <a:spcBef>
                <a:spcPts val="0"/>
              </a:spcBef>
              <a:buFont typeface="Arial" panose="020B0604020202020204" pitchFamily="34" charset="0"/>
              <a:buChar char="•"/>
            </a:pPr>
            <a:r>
              <a:rPr lang="en-US" altLang="en-US" sz="1600" dirty="0">
                <a:solidFill>
                  <a:schemeClr val="tx1"/>
                </a:solidFill>
              </a:rPr>
              <a:t>Other Regions Items		 (note: order)</a:t>
            </a:r>
          </a:p>
          <a:p>
            <a:pPr>
              <a:spcBef>
                <a:spcPts val="0"/>
              </a:spcBef>
              <a:buFont typeface="Arial" panose="020B0604020202020204" pitchFamily="34" charset="0"/>
              <a:buChar char="•"/>
            </a:pPr>
            <a:r>
              <a:rPr lang="en-US" altLang="en-US" sz="1600" dirty="0">
                <a:solidFill>
                  <a:schemeClr val="tx1"/>
                </a:solidFill>
              </a:rPr>
              <a:t>Administration items</a:t>
            </a: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ITU-R Items w/liaisons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6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6828370" y="1768122"/>
            <a:ext cx="4876800" cy="3724096"/>
          </a:xfrm>
          <a:prstGeom prst="rect">
            <a:avLst/>
          </a:prstGeom>
          <a:noFill/>
        </p:spPr>
        <p:txBody>
          <a:bodyPr wrap="square" rtlCol="0">
            <a:spAutoFit/>
          </a:bodyPr>
          <a:lstStyle/>
          <a:p>
            <a:pPr lvl="1" indent="0"/>
            <a:endParaRPr lang="en-US" altLang="en-US" sz="1600" dirty="0">
              <a:solidFill>
                <a:schemeClr val="tx1"/>
              </a:solidFill>
            </a:endParaRPr>
          </a:p>
          <a:p>
            <a:pPr marL="342900" indent="-342900">
              <a:buFont typeface="Arial" panose="020B0604020202020204" pitchFamily="34" charset="0"/>
              <a:buChar char="•"/>
            </a:pPr>
            <a:endParaRPr lang="en-US" altLang="en-US" sz="1600" dirty="0">
              <a:solidFill>
                <a:schemeClr val="tx1"/>
              </a:solidFill>
            </a:endParaRPr>
          </a:p>
          <a:p>
            <a:pPr marL="342900" indent="-342900">
              <a:buFont typeface="Arial" panose="020B0604020202020204" pitchFamily="34" charset="0"/>
              <a:buChar char="•"/>
            </a:pPr>
            <a:r>
              <a:rPr lang="en-US" altLang="en-US" sz="1600" dirty="0">
                <a:solidFill>
                  <a:schemeClr val="tx1"/>
                </a:solidFill>
              </a:rPr>
              <a:t>Other regions</a:t>
            </a:r>
          </a:p>
          <a:p>
            <a:pPr marL="800100" lvl="2">
              <a:spcBef>
                <a:spcPts val="0"/>
              </a:spcBef>
              <a:spcAft>
                <a:spcPts val="0"/>
              </a:spcAft>
              <a:buFont typeface="Arial" panose="020B0604020202020204" pitchFamily="34" charset="0"/>
              <a:buChar char="•"/>
            </a:pPr>
            <a:r>
              <a:rPr lang="en-US" altLang="en-US" sz="1600" dirty="0">
                <a:solidFill>
                  <a:schemeClr val="tx1"/>
                </a:solidFill>
              </a:rPr>
              <a:t>Ballot on response to Ofcom THz paper </a:t>
            </a:r>
            <a:r>
              <a:rPr lang="en-US" sz="1600" dirty="0">
                <a:solidFill>
                  <a:schemeClr val="tx1"/>
                </a:solidFill>
                <a:latin typeface="Times New Roman" panose="02020603050405020304" pitchFamily="18" charset="0"/>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600" dirty="0">
              <a:solidFill>
                <a:schemeClr val="bg1">
                  <a:lumMod val="75000"/>
                </a:schemeClr>
              </a:solidFill>
              <a:effectLst/>
            </a:endParaRPr>
          </a:p>
          <a:p>
            <a:pPr marL="400050" lvl="1">
              <a:spcBef>
                <a:spcPts val="0"/>
              </a:spcBef>
              <a:spcAft>
                <a:spcPts val="0"/>
              </a:spcAft>
              <a:buFont typeface="Arial" panose="020B0604020202020204" pitchFamily="34" charset="0"/>
              <a:buChar char="•"/>
            </a:pPr>
            <a:r>
              <a:rPr lang="en-US" sz="1600" dirty="0">
                <a:solidFill>
                  <a:schemeClr val="tx1"/>
                </a:solidFill>
              </a:rPr>
              <a:t>General Discussion Items</a:t>
            </a:r>
            <a:endParaRPr lang="en-US" sz="1600" dirty="0">
              <a:solidFill>
                <a:schemeClr val="tx1"/>
              </a:solidFill>
              <a:effectLst/>
            </a:endParaRPr>
          </a:p>
          <a:p>
            <a:pPr marL="800100" lvl="2">
              <a:spcBef>
                <a:spcPts val="0"/>
              </a:spcBef>
              <a:spcAft>
                <a:spcPts val="0"/>
              </a:spcAft>
              <a:buFont typeface="Arial" panose="020B0604020202020204" pitchFamily="34" charset="0"/>
              <a:buChar char="•"/>
            </a:pPr>
            <a:r>
              <a:rPr lang="en-US" altLang="en-US" sz="1600" kern="0" dirty="0">
                <a:solidFill>
                  <a:schemeClr val="tx1"/>
                </a:solidFill>
              </a:rPr>
              <a:t> </a:t>
            </a:r>
          </a:p>
          <a:p>
            <a:pPr marL="400050" lvl="1">
              <a:spcBef>
                <a:spcPts val="0"/>
              </a:spcBef>
              <a:spcAft>
                <a:spcPts val="0"/>
              </a:spcAft>
              <a:buFont typeface="Arial" panose="020B0604020202020204" pitchFamily="34" charset="0"/>
              <a:buChar char="•"/>
            </a:pPr>
            <a:endParaRPr lang="en-US" altLang="en-US" sz="1600" dirty="0">
              <a:solidFill>
                <a:schemeClr val="tx1"/>
              </a:solidFill>
              <a:latin typeface="Times New Roman" panose="02020603050405020304" pitchFamily="18" charset="0"/>
            </a:endParaRPr>
          </a:p>
          <a:p>
            <a:endParaRPr lang="en-US" sz="1600" b="1" dirty="0">
              <a:solidFill>
                <a:schemeClr val="tx1"/>
              </a:solidFill>
            </a:endParaRPr>
          </a:p>
          <a:p>
            <a:endParaRPr lang="en-US" sz="16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1800" dirty="0">
                <a:solidFill>
                  <a:schemeClr val="bg1">
                    <a:lumMod val="75000"/>
                  </a:schemeClr>
                </a:solidFill>
              </a:rPr>
              <a:t>None heard</a:t>
            </a:r>
          </a:p>
          <a:p>
            <a:endParaRPr lang="en-US" altLang="en-US" sz="2000" b="1" dirty="0">
              <a:solidFill>
                <a:schemeClr val="bg1">
                  <a:lumMod val="75000"/>
                </a:schemeClr>
              </a:solidFill>
            </a:endParaRPr>
          </a:p>
          <a:p>
            <a:r>
              <a:rPr lang="en-US" altLang="en-US" sz="1800" b="1" dirty="0">
                <a:solidFill>
                  <a:schemeClr val="bg1">
                    <a:lumMod val="75000"/>
                  </a:schemeClr>
                </a:solidFill>
              </a:rPr>
              <a:t>Results:  </a:t>
            </a:r>
            <a:r>
              <a:rPr lang="en-US" altLang="en-US" sz="18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125200" cy="5667376"/>
          </a:xfrm>
        </p:spPr>
        <p:txBody>
          <a:bodyPr/>
          <a:lstStyle/>
          <a:p>
            <a:pPr>
              <a:spcBef>
                <a:spcPts val="0"/>
              </a:spcBef>
              <a:spcAft>
                <a:spcPts val="0"/>
              </a:spcAft>
              <a:buFont typeface="Arial" panose="020B0604020202020204" pitchFamily="34" charset="0"/>
              <a:buChar char="•"/>
            </a:pPr>
            <a:r>
              <a:rPr lang="en-US" altLang="en-US" sz="1800" dirty="0">
                <a:solidFill>
                  <a:schemeClr val="tx1"/>
                </a:solidFill>
              </a:rPr>
              <a:t>The ad hoc on how to do sessions long-term has some questions for 802 members</a:t>
            </a:r>
            <a:r>
              <a:rPr lang="en-US" altLang="en-US" sz="1800" b="0" dirty="0">
                <a:solidFill>
                  <a:schemeClr val="tx1"/>
                </a:solidFill>
              </a:rPr>
              <a:t>.  Will spend no more than 3-4 mins on each.  Just high level points, anyone can send Andrew more detail.  Then need to move on. </a:t>
            </a:r>
            <a:endParaRPr lang="en-US" altLang="en-US" sz="1800" dirty="0">
              <a:solidFill>
                <a:schemeClr val="tx1"/>
              </a:solidFill>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worked during COVID?</a:t>
            </a:r>
            <a:endParaRPr lang="en-US" sz="18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successful in these cases</a:t>
            </a:r>
          </a:p>
          <a:p>
            <a:pPr lvl="2" indent="-285750">
              <a:spcBef>
                <a:spcPts val="0"/>
              </a:spcBef>
              <a:spcAft>
                <a:spcPts val="0"/>
              </a:spcAft>
              <a:buFont typeface="Courier New" panose="02070309020205020404" pitchFamily="49" charset="0"/>
              <a:buChar char="o"/>
            </a:pPr>
            <a:r>
              <a:rPr lang="en-US" sz="1400" dirty="0">
                <a:solidFill>
                  <a:srgbClr val="26282A"/>
                </a:solidFill>
                <a:ea typeface="Calibri" panose="020F0502020204030204" pitchFamily="34"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Calibri" panose="020F0502020204030204" pitchFamily="34"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a typeface="Calibri" panose="020F0502020204030204" pitchFamily="34" charset="0"/>
              </a:rPr>
              <a:t> </a:t>
            </a:r>
          </a:p>
          <a:p>
            <a:pPr lvl="1" indent="-342900">
              <a:spcBef>
                <a:spcPts val="0"/>
              </a:spcBef>
              <a:spcAft>
                <a:spcPts val="0"/>
              </a:spcAft>
              <a:buFont typeface="Symbol" panose="05050102010706020507" pitchFamily="18" charset="2"/>
              <a:buChar char=""/>
            </a:pPr>
            <a:endParaRPr lang="en-US" sz="1600" b="1" dirty="0">
              <a:solidFill>
                <a:srgbClr val="26282A"/>
              </a:solidFill>
              <a:effectLst/>
              <a:ea typeface="Times New Roman" panose="02020603050405020304" pitchFamily="18"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aspects of remote operation have NOT worked during COVID?</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Highlight real examples</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Identify why remote operation was NOT successful in these cases</a:t>
            </a:r>
          </a:p>
          <a:p>
            <a:pPr lvl="2" indent="-285750">
              <a:spcBef>
                <a:spcPts val="0"/>
              </a:spcBef>
              <a:spcAft>
                <a:spcPts val="0"/>
              </a:spcAft>
              <a:buFont typeface="Courier New" panose="02070309020205020404" pitchFamily="49" charset="0"/>
              <a:buChar char="o"/>
            </a:pPr>
            <a:r>
              <a:rPr lang="en-US" sz="1400" dirty="0">
                <a:solidFill>
                  <a:srgbClr val="26282A"/>
                </a:solidFill>
                <a:ea typeface="Calibri" panose="020F0502020204030204" pitchFamily="34"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Calibri" panose="020F0502020204030204" pitchFamily="34"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a typeface="Calibri" panose="020F0502020204030204" pitchFamily="34" charset="0"/>
              </a:rPr>
              <a:t> </a:t>
            </a:r>
            <a:endParaRPr lang="en-US" dirty="0">
              <a:solidFill>
                <a:srgbClr val="26282A"/>
              </a:solidFill>
              <a:effectLst/>
              <a:ea typeface="Calibri" panose="020F0502020204030204" pitchFamily="34" charset="0"/>
            </a:endParaRPr>
          </a:p>
          <a:p>
            <a:pPr lvl="1" indent="-342900">
              <a:spcBef>
                <a:spcPts val="0"/>
              </a:spcBef>
              <a:spcAft>
                <a:spcPts val="0"/>
              </a:spcAft>
              <a:buFont typeface="Symbol" panose="05050102010706020507" pitchFamily="18" charset="2"/>
              <a:buChar char=""/>
            </a:pPr>
            <a:endParaRPr lang="en-US" sz="1600" b="1" dirty="0">
              <a:solidFill>
                <a:srgbClr val="26282A"/>
              </a:solidFill>
              <a:effectLst/>
              <a:ea typeface="Times New Roman" panose="02020603050405020304" pitchFamily="18" charset="0"/>
            </a:endParaRPr>
          </a:p>
          <a:p>
            <a:pPr lvl="1" indent="-342900">
              <a:spcBef>
                <a:spcPts val="0"/>
              </a:spcBef>
              <a:spcAft>
                <a:spcPts val="0"/>
              </a:spcAft>
              <a:buFont typeface="Symbol" panose="05050102010706020507" pitchFamily="18" charset="2"/>
              <a:buChar char=""/>
            </a:pPr>
            <a:r>
              <a:rPr lang="en-US" sz="1600" b="1" dirty="0">
                <a:solidFill>
                  <a:srgbClr val="26282A"/>
                </a:solidFill>
                <a:effectLst/>
                <a:ea typeface="Times New Roman" panose="02020603050405020304" pitchFamily="18" charset="0"/>
              </a:rPr>
              <a:t>What could be done to turn any failures into successes?</a:t>
            </a:r>
            <a:endParaRPr lang="en-US" sz="1600"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Describe some real turnaround examples (if any)</a:t>
            </a:r>
            <a:endParaRPr lang="en-US" dirty="0">
              <a:solidFill>
                <a:srgbClr val="26282A"/>
              </a:solidFill>
              <a:effectLst/>
              <a:ea typeface="Calibri" panose="020F0502020204030204" pitchFamily="34" charset="0"/>
            </a:endParaRP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 or hypothesize about how this could be done</a:t>
            </a:r>
          </a:p>
          <a:p>
            <a:pPr lvl="2" indent="-285750">
              <a:spcBef>
                <a:spcPts val="0"/>
              </a:spcBef>
              <a:spcAft>
                <a:spcPts val="0"/>
              </a:spcAft>
              <a:buFont typeface="Courier New" panose="02070309020205020404" pitchFamily="49" charset="0"/>
              <a:buChar char="o"/>
            </a:pPr>
            <a:r>
              <a:rPr lang="en-US" sz="1400" dirty="0">
                <a:solidFill>
                  <a:srgbClr val="26282A"/>
                </a:solidFill>
                <a:ea typeface="Times New Roman" panose="02020603050405020304" pitchFamily="18"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a typeface="Times New Roman" panose="02020603050405020304" pitchFamily="18" charset="0"/>
              </a:rPr>
              <a:t> </a:t>
            </a:r>
          </a:p>
          <a:p>
            <a:pPr lvl="2" indent="-285750">
              <a:spcBef>
                <a:spcPts val="0"/>
              </a:spcBef>
              <a:spcAft>
                <a:spcPts val="0"/>
              </a:spcAft>
              <a:buFont typeface="Courier New" panose="02070309020205020404" pitchFamily="49" charset="0"/>
              <a:buChar char="o"/>
            </a:pPr>
            <a:r>
              <a:rPr lang="en-US" sz="1400" dirty="0">
                <a:solidFill>
                  <a:srgbClr val="26282A"/>
                </a:solidFill>
                <a:effectLst/>
                <a:ea typeface="Times New Roman" panose="02020603050405020304" pitchFamily="18" charset="0"/>
              </a:rPr>
              <a:t> </a:t>
            </a:r>
            <a:endParaRPr lang="en-AU" sz="1600" b="1" dirty="0">
              <a:solidFill>
                <a:srgbClr val="26282A"/>
              </a:solidFill>
              <a:ea typeface="Times New Roman" panose="02020603050405020304" pitchFamily="18" charset="0"/>
              <a:cs typeface="Times New Roman" panose="02020603050405020304" pitchFamily="18" charset="0"/>
            </a:endParaRPr>
          </a:p>
          <a:p>
            <a:pPr lvl="1">
              <a:spcBef>
                <a:spcPts val="0"/>
              </a:spcBef>
              <a:spcAft>
                <a:spcPts val="0"/>
              </a:spcAft>
              <a:buFont typeface="Arial" panose="020B0604020202020204" pitchFamily="34" charset="0"/>
              <a:buChar char="•"/>
            </a:pPr>
            <a:endParaRPr lang="en-AU" sz="1600" b="1" dirty="0">
              <a:effectLst/>
              <a:ea typeface="Times New Roman" panose="02020603050405020304" pitchFamily="18" charset="0"/>
              <a:cs typeface="Times New Roman" panose="02020603050405020304" pitchFamily="18" charset="0"/>
            </a:endParaRPr>
          </a:p>
          <a:p>
            <a:pPr lvl="1">
              <a:spcBef>
                <a:spcPts val="0"/>
              </a:spcBef>
              <a:spcAft>
                <a:spcPts val="0"/>
              </a:spcAft>
              <a:buFont typeface="Arial" panose="020B0604020202020204" pitchFamily="34" charset="0"/>
              <a:buChar char="•"/>
            </a:pPr>
            <a:r>
              <a:rPr lang="en-AU" sz="1600" b="1" dirty="0">
                <a:effectLst/>
                <a:ea typeface="Times New Roman" panose="02020603050405020304" pitchFamily="18" charset="0"/>
                <a:cs typeface="Times New Roman" panose="02020603050405020304" pitchFamily="18" charset="0"/>
              </a:rPr>
              <a:t>For anyone with thoughts they might like to share, please pass on to Andrew Myles (in any form/</a:t>
            </a:r>
            <a:r>
              <a:rPr lang="en-AU" sz="1600" b="1" u="sng" dirty="0">
                <a:solidFill>
                  <a:srgbClr val="0000FF"/>
                </a:solidFill>
                <a:effectLst/>
                <a:ea typeface="Times New Roman" panose="02020603050405020304" pitchFamily="18" charset="0"/>
                <a:cs typeface="Times New Roman" panose="02020603050405020304" pitchFamily="18" charset="0"/>
                <a:hlinkClick r:id="rId3"/>
              </a:rPr>
              <a:t>amyles@cisco.com</a:t>
            </a:r>
            <a:r>
              <a:rPr lang="en-AU" sz="1600" b="1" u="sng" dirty="0">
                <a:solidFill>
                  <a:srgbClr val="0000FF"/>
                </a:solidFill>
                <a:effectLst/>
                <a:ea typeface="Times New Roman" panose="02020603050405020304" pitchFamily="18" charset="0"/>
                <a:cs typeface="Times New Roman" panose="02020603050405020304" pitchFamily="18" charset="0"/>
              </a:rPr>
              <a:t>.) </a:t>
            </a:r>
            <a:endParaRPr lang="en-US" sz="1600" b="1" dirty="0">
              <a:solidFill>
                <a:srgbClr val="26282A"/>
              </a:solidFill>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dirty="0">
              <a:solidFill>
                <a:schemeClr val="tx1"/>
              </a:solidFill>
            </a:endParaRPr>
          </a:p>
          <a:p>
            <a:pPr>
              <a:spcBef>
                <a:spcPts val="0"/>
              </a:spcBef>
              <a:spcAft>
                <a:spcPts val="0"/>
              </a:spcAft>
              <a:buFont typeface="Arial" panose="020B0604020202020204" pitchFamily="34" charset="0"/>
              <a:buChar char="•"/>
            </a:pPr>
            <a:endParaRPr lang="en-US" sz="18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marL="285750" indent="-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2000250" lvl="4" indent="-285750">
              <a:spcBef>
                <a:spcPts val="0"/>
              </a:spcBef>
              <a:spcAft>
                <a:spcPts val="0"/>
              </a:spcAft>
              <a:buFont typeface="Arial" panose="020B0604020202020204" pitchFamily="34" charset="0"/>
              <a:buChar char="•"/>
            </a:pPr>
            <a:endParaRPr lang="en-US" dirty="0">
              <a:solidFill>
                <a:schemeClr val="tx1"/>
              </a:solidFill>
            </a:endParaRPr>
          </a:p>
          <a:p>
            <a:pPr marL="1085850" lvl="2" indent="-285750">
              <a:spcBef>
                <a:spcPts val="0"/>
              </a:spcBef>
              <a:spcAft>
                <a:spcPts val="0"/>
              </a:spcAft>
              <a:buFont typeface="Arial" panose="020B0604020202020204" pitchFamily="34" charset="0"/>
              <a:buChar char="•"/>
            </a:pPr>
            <a:r>
              <a:rPr lang="en-US" b="1" dirty="0">
                <a:solidFill>
                  <a:schemeClr val="tx1"/>
                </a:solidFill>
                <a:highlight>
                  <a:srgbClr val="FFFF00"/>
                </a:highlight>
              </a:rPr>
              <a:t>$400 until Friday, January 28, 2022 (fully refundable. </a:t>
            </a:r>
            <a:r>
              <a:rPr lang="en-US" sz="1800" b="1" dirty="0">
                <a:solidFill>
                  <a:schemeClr val="tx1"/>
                </a:solidFill>
                <a:effectLst/>
                <a:highlight>
                  <a:srgbClr val="FFFF00"/>
                </a:highlight>
                <a:latin typeface="Times New Roman" panose="02020603050405020304" pitchFamily="18" charset="0"/>
                <a:ea typeface="Calibri" panose="020F0502020204030204" pitchFamily="34" charset="0"/>
              </a:rPr>
              <a:t>until January 28</a:t>
            </a:r>
            <a:r>
              <a:rPr lang="en-US" sz="1800" b="1" baseline="30000" dirty="0">
                <a:solidFill>
                  <a:schemeClr val="tx1"/>
                </a:solidFill>
                <a:effectLst/>
                <a:highlight>
                  <a:srgbClr val="FFFF00"/>
                </a:highlight>
                <a:latin typeface="Times New Roman" panose="02020603050405020304" pitchFamily="18" charset="0"/>
                <a:ea typeface="Calibri" panose="020F0502020204030204" pitchFamily="34" charset="0"/>
              </a:rPr>
              <a:t>th</a:t>
            </a:r>
            <a:r>
              <a:rPr lang="en-US" b="1" dirty="0">
                <a:solidFill>
                  <a:schemeClr val="tx1"/>
                </a:solidFill>
                <a:highlight>
                  <a:srgbClr val="FFFF00"/>
                </a:highlight>
              </a:rPr>
              <a:t>) </a:t>
            </a:r>
          </a:p>
          <a:p>
            <a:pPr marL="1085850" lvl="2" indent="-285750">
              <a:spcBef>
                <a:spcPts val="0"/>
              </a:spcBef>
              <a:spcAft>
                <a:spcPts val="0"/>
              </a:spcAft>
              <a:buFont typeface="Arial" panose="020B0604020202020204" pitchFamily="34" charset="0"/>
              <a:buChar char="•"/>
            </a:pPr>
            <a:r>
              <a:rPr lang="en-US" dirty="0">
                <a:solidFill>
                  <a:schemeClr val="tx1"/>
                </a:solidFill>
              </a:rPr>
              <a:t>$600 until Friday, February 25, 2022 (refundable with cancellation fee. </a:t>
            </a:r>
            <a:r>
              <a:rPr lang="en-US" sz="1800" dirty="0">
                <a:solidFill>
                  <a:schemeClr val="tx1"/>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2000250" lvl="4">
              <a:spcBef>
                <a:spcPts val="0"/>
              </a:spcBef>
              <a:spcAft>
                <a:spcPts val="0"/>
              </a:spcAft>
              <a:buFont typeface="Arial" panose="020B0604020202020204" pitchFamily="34" charset="0"/>
              <a:buChar char="•"/>
            </a:pPr>
            <a:endParaRPr lang="en-US" sz="1400" b="1" dirty="0"/>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1543050" lvl="3">
              <a:spcBef>
                <a:spcPts val="0"/>
              </a:spcBef>
              <a:buFont typeface="Arial" panose="020B0604020202020204" pitchFamily="34" charset="0"/>
              <a:buChar char="•"/>
            </a:pPr>
            <a:endParaRPr lang="en-US" sz="1000" dirty="0">
              <a:solidFill>
                <a:schemeClr val="tx1"/>
              </a:solidFill>
              <a:ea typeface="Calibri" panose="020F0502020204030204" pitchFamily="34" charset="0"/>
            </a:endParaRP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99161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2022 Wireless Interim  </a:t>
            </a:r>
            <a:r>
              <a:rPr lang="en-US" altLang="en-US" sz="1800" b="0" dirty="0">
                <a:solidFill>
                  <a:schemeClr val="tx1"/>
                </a:solidFill>
              </a:rPr>
              <a:t>– (Warsaw-tbd) – results of the straw poll: </a:t>
            </a:r>
          </a:p>
          <a:p>
            <a:pPr marL="800100" lvl="2">
              <a:spcBef>
                <a:spcPts val="0"/>
              </a:spcBef>
              <a:spcAft>
                <a:spcPts val="0"/>
              </a:spcAft>
              <a:buFont typeface="Arial" panose="020B0604020202020204" pitchFamily="34" charset="0"/>
              <a:buChar char="•"/>
            </a:pPr>
            <a:endParaRPr lang="en-US"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ea typeface="Calibri" panose="020F0502020204030204" pitchFamily="34" charset="0"/>
              </a:rPr>
              <a:t>This is </a:t>
            </a:r>
            <a:r>
              <a:rPr lang="en-US" b="0" dirty="0">
                <a:effectLst/>
                <a:ea typeface="Calibri" panose="020F0502020204030204" pitchFamily="34" charset="0"/>
              </a:rPr>
              <a:t>to help IEEE 802 WCSC on their 02feb call to determine if the May 2022 Wireless Interim should be electronic/virtual, mixed—mode or face-to-face in Warsaw, Poland (like we did before) </a:t>
            </a:r>
          </a:p>
          <a:p>
            <a:pPr marL="1257300" lvl="3">
              <a:spcBef>
                <a:spcPts val="0"/>
              </a:spcBef>
              <a:spcAft>
                <a:spcPts val="0"/>
              </a:spcAft>
              <a:buFont typeface="Arial" panose="020B0604020202020204" pitchFamily="34" charset="0"/>
              <a:buChar char="•"/>
            </a:pPr>
            <a:r>
              <a:rPr lang="en-US" b="0" dirty="0">
                <a:effectLst/>
                <a:ea typeface="Calibri" panose="020F0502020204030204" pitchFamily="34" charset="0"/>
              </a:rPr>
              <a:t>everyone can vote being a straw poll.</a:t>
            </a:r>
          </a:p>
          <a:p>
            <a:pPr lvl="1">
              <a:buFont typeface="Arial" panose="020B0604020202020204" pitchFamily="34" charset="0"/>
              <a:buChar char="•"/>
            </a:pPr>
            <a:r>
              <a:rPr lang="en-US" dirty="0"/>
              <a:t>Note:  Expectations for May and Sept 2022 registration fees (similar to pre-pandemic) : </a:t>
            </a:r>
          </a:p>
          <a:p>
            <a:pPr marL="1200150" lvl="2" indent="-342900">
              <a:buFont typeface="Arial" panose="020B0604020202020204" pitchFamily="34" charset="0"/>
              <a:buChar char="•"/>
            </a:pPr>
            <a:r>
              <a:rPr lang="en-US" dirty="0"/>
              <a:t>$850/$1,100/$1,350 in person  (+$300 not in hotel)</a:t>
            </a:r>
          </a:p>
          <a:p>
            <a:pPr marL="1200150" lvl="2" indent="-342900">
              <a:buFont typeface="Arial" panose="020B0604020202020204" pitchFamily="34" charset="0"/>
              <a:buChar char="•"/>
            </a:pPr>
            <a:r>
              <a:rPr lang="en-US" dirty="0"/>
              <a:t>$950/$1450 Mixed Mode</a:t>
            </a:r>
          </a:p>
          <a:p>
            <a:pPr marL="1200150" lvl="2" indent="-342900">
              <a:buFont typeface="Arial" panose="020B0604020202020204" pitchFamily="34" charset="0"/>
              <a:buChar char="•"/>
            </a:pPr>
            <a:r>
              <a:rPr lang="en-US" dirty="0"/>
              <a:t>$400/600/800 Electronic					</a:t>
            </a:r>
            <a:r>
              <a:rPr lang="en-US" b="1" dirty="0">
                <a:solidFill>
                  <a:srgbClr val="00B0F0"/>
                </a:solidFill>
              </a:rPr>
              <a:t>? what time zone</a:t>
            </a:r>
            <a:endParaRPr lang="en-US" dirty="0"/>
          </a:p>
          <a:p>
            <a:pPr marL="0" marR="0">
              <a:spcBef>
                <a:spcPts val="0"/>
              </a:spcBef>
              <a:spcAft>
                <a:spcPts val="0"/>
              </a:spcAft>
            </a:pPr>
            <a:r>
              <a:rPr lang="en-US" sz="1800" b="0" dirty="0">
                <a:effectLst/>
                <a:ea typeface="Calibri" panose="020F0502020204030204" pitchFamily="34" charset="0"/>
              </a:rPr>
              <a:t>---</a:t>
            </a:r>
          </a:p>
          <a:p>
            <a:pPr marL="0" marR="0">
              <a:spcBef>
                <a:spcPts val="0"/>
              </a:spcBef>
              <a:spcAft>
                <a:spcPts val="0"/>
              </a:spcAft>
            </a:pPr>
            <a:r>
              <a:rPr lang="en-US" sz="1800" b="0" dirty="0">
                <a:effectLst/>
                <a:ea typeface="Calibri" panose="020F0502020204030204" pitchFamily="34" charset="0"/>
              </a:rPr>
              <a:t>1. If the 2022 May Wireless Interim Session is held in Warsaw, Poland as an in-person only session, will you at</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Yes	.					</a:t>
            </a:r>
            <a:r>
              <a:rPr lang="en-US" sz="1800" b="1" dirty="0">
                <a:effectLst/>
                <a:ea typeface="Calibri" panose="020F0502020204030204" pitchFamily="34" charset="0"/>
              </a:rPr>
              <a:t>14</a:t>
            </a:r>
            <a:r>
              <a:rPr lang="en-US" sz="1800" dirty="0">
                <a:effectLst/>
                <a:ea typeface="Calibri" panose="020F0502020204030204" pitchFamily="34" charset="0"/>
              </a:rPr>
              <a:t>		.11;	65		.15; 30		.19;	19		.24; 5</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No	.					</a:t>
            </a:r>
            <a:r>
              <a:rPr lang="en-US" sz="1800" b="1" dirty="0">
                <a:effectLst/>
                <a:ea typeface="Calibri" panose="020F0502020204030204" pitchFamily="34" charset="0"/>
              </a:rPr>
              <a:t>14</a:t>
            </a:r>
            <a:r>
              <a:rPr lang="en-US" sz="1800" dirty="0">
                <a:effectLst/>
                <a:ea typeface="Calibri" panose="020F0502020204030204" pitchFamily="34" charset="0"/>
              </a:rPr>
              <a:t>			99			37			 15			3</a:t>
            </a:r>
          </a:p>
          <a:p>
            <a:pPr marL="0" marR="0">
              <a:spcBef>
                <a:spcPts val="0"/>
              </a:spcBef>
              <a:spcAft>
                <a:spcPts val="0"/>
              </a:spcAft>
            </a:pPr>
            <a:r>
              <a:rPr lang="en-US" sz="1800" b="0" dirty="0">
                <a:effectLst/>
                <a:ea typeface="Calibri" panose="020F0502020204030204" pitchFamily="34" charset="0"/>
              </a:rPr>
              <a:t> ---										     abs11 (54dnv)         (22dnv) </a:t>
            </a:r>
          </a:p>
          <a:p>
            <a:pPr marL="0" marR="0">
              <a:spcBef>
                <a:spcPts val="0"/>
              </a:spcBef>
              <a:spcAft>
                <a:spcPts val="0"/>
              </a:spcAft>
            </a:pPr>
            <a:r>
              <a:rPr lang="en-US" sz="1800" b="0" dirty="0">
                <a:effectLst/>
                <a:ea typeface="Calibri" panose="020F0502020204030204" pitchFamily="34" charset="0"/>
              </a:rPr>
              <a:t>2. If the 2022 May Wireless Interim Session is held in Warsaw, Poland as a mixed-mode session, will you attend:</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1-Attend In-person			</a:t>
            </a:r>
            <a:r>
              <a:rPr lang="en-US" sz="1800" b="1" dirty="0">
                <a:effectLst/>
                <a:ea typeface="Calibri" panose="020F0502020204030204" pitchFamily="34" charset="0"/>
              </a:rPr>
              <a:t>11</a:t>
            </a:r>
            <a:r>
              <a:rPr lang="en-US" sz="1800" dirty="0">
                <a:effectLst/>
                <a:ea typeface="Calibri" panose="020F0502020204030204" pitchFamily="34" charset="0"/>
              </a:rPr>
              <a:t>		.11;	55		.15; 28		.19;	16		.24; 4</a:t>
            </a: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2-Attend Virtually (remotely)	</a:t>
            </a:r>
            <a:r>
              <a:rPr lang="en-US" sz="1800" b="1" dirty="0">
                <a:effectLst/>
                <a:ea typeface="Calibri" panose="020F0502020204030204" pitchFamily="34" charset="0"/>
              </a:rPr>
              <a:t>14</a:t>
            </a:r>
            <a:r>
              <a:rPr lang="en-US" sz="1800" dirty="0">
                <a:effectLst/>
                <a:ea typeface="Calibri" panose="020F0502020204030204" pitchFamily="34" charset="0"/>
              </a:rPr>
              <a:t>			107			</a:t>
            </a:r>
            <a:r>
              <a:rPr lang="en-US" sz="1800" dirty="0">
                <a:ea typeface="Calibri" panose="020F0502020204030204" pitchFamily="34" charset="0"/>
              </a:rPr>
              <a:t>37			15			4</a:t>
            </a:r>
            <a:endParaRPr lang="en-US" sz="1800" dirty="0">
              <a:effectLst/>
              <a:ea typeface="Calibri" panose="020F0502020204030204" pitchFamily="34" charset="0"/>
            </a:endParaRPr>
          </a:p>
          <a:p>
            <a:pPr lvl="1" indent="-228600">
              <a:spcBef>
                <a:spcPts val="0"/>
              </a:spcBef>
              <a:spcAft>
                <a:spcPts val="0"/>
              </a:spcAft>
              <a:buFont typeface="Times New Roman" panose="02020603050405020304" pitchFamily="18" charset="0"/>
              <a:buChar char="•"/>
              <a:tabLst>
                <a:tab pos="1371600" algn="l"/>
              </a:tabLst>
            </a:pPr>
            <a:r>
              <a:rPr lang="en-US" sz="1800" dirty="0">
                <a:effectLst/>
                <a:ea typeface="Calibri" panose="020F0502020204030204" pitchFamily="34" charset="0"/>
              </a:rPr>
              <a:t>3-Will not attend plenary 		</a:t>
            </a:r>
            <a:r>
              <a:rPr lang="en-US" sz="1800" b="1" dirty="0">
                <a:effectLst/>
                <a:ea typeface="Calibri" panose="020F0502020204030204" pitchFamily="34" charset="0"/>
              </a:rPr>
              <a:t>3</a:t>
            </a:r>
            <a:r>
              <a:rPr lang="en-US" sz="1800" dirty="0">
                <a:effectLst/>
                <a:ea typeface="Calibri" panose="020F0502020204030204" pitchFamily="34" charset="0"/>
              </a:rPr>
              <a:t>			13 (58dnv)	  8 (17dnv)	3			0</a:t>
            </a:r>
          </a:p>
          <a:p>
            <a:pPr marL="0" marR="0">
              <a:spcBef>
                <a:spcPts val="0"/>
              </a:spcBef>
              <a:spcAft>
                <a:spcPts val="0"/>
              </a:spcAft>
            </a:pPr>
            <a:r>
              <a:rPr lang="en-US" sz="1800" b="0" dirty="0">
                <a:effectLst/>
                <a:ea typeface="Calibri" panose="020F0502020204030204" pitchFamily="34" charset="0"/>
              </a:rPr>
              <a:t> </a:t>
            </a:r>
          </a:p>
          <a:p>
            <a:pPr>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0" indent="0">
              <a:spcBef>
                <a:spcPts val="0"/>
              </a:spcBef>
              <a:spcAft>
                <a:spcPts val="0"/>
              </a:spcAft>
            </a:pPr>
            <a:endParaRPr lang="en-US" altLang="en-US"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2512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904297"/>
            <a:ext cx="10896600" cy="5561881"/>
          </a:xfrm>
        </p:spPr>
        <p:txBody>
          <a:bodyPr/>
          <a:lstStyle/>
          <a:p>
            <a:pPr>
              <a:buFont typeface="Arial" panose="020B0604020202020204" pitchFamily="34" charset="0"/>
              <a:buChar char="•"/>
            </a:pPr>
            <a:r>
              <a:rPr lang="en-US" sz="2000" dirty="0"/>
              <a:t>LMSC P&amp;P sections 3.1 and 4.0: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t>Please send nominations or self nominations to the .18 Chair before </a:t>
            </a:r>
            <a:r>
              <a:rPr lang="en-US" sz="1800" b="1" i="1" u="sng" dirty="0">
                <a:effectLst/>
                <a:latin typeface="Times New Roman" panose="02020603050405020304" pitchFamily="18" charset="0"/>
                <a:ea typeface="SimSun" panose="02010600030101010101" pitchFamily="2" charset="-122"/>
              </a:rPr>
              <a:t>Wednesday 02 March 2022 </a:t>
            </a:r>
            <a:r>
              <a:rPr lang="en-US" b="1" i="1" u="sng" dirty="0"/>
              <a:t>- end of day </a:t>
            </a:r>
            <a:r>
              <a:rPr lang="en-US" b="1" i="1" u="sng" dirty="0" err="1"/>
              <a:t>aoe</a:t>
            </a:r>
            <a:r>
              <a:rPr lang="en-US"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3">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 .18 Vice-Chairs Stuart Kerry and Al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2020 opening LMSC meeting. </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p>
          <a:p>
            <a:pPr marL="0"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3419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6"/>
            <a:ext cx="10820400" cy="5278437"/>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20jan:</a:t>
            </a:r>
            <a:r>
              <a:rPr lang="en-US" sz="1600" b="0" dirty="0">
                <a:solidFill>
                  <a:schemeClr val="tx1"/>
                </a:solidFill>
                <a:effectLst/>
                <a:ea typeface="Calibri" panose="020F0502020204030204" pitchFamily="34" charset="0"/>
                <a:cs typeface="Times New Roman" panose="02020603050405020304" pitchFamily="18" charset="0"/>
              </a:rPr>
              <a:t> Have had 1 ad hoc on 5 &amp; 6 GHz stds so far this year.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Next Monday is a focused 6 GHz standard ad hoc, with several contributions, w/goal to have ready for #113. </a:t>
            </a:r>
          </a:p>
          <a:p>
            <a:pPr lvl="2">
              <a:spcBef>
                <a:spcPts val="0"/>
              </a:spcBef>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Client to client </a:t>
            </a:r>
            <a:r>
              <a:rPr lang="en-US" sz="1600" dirty="0">
                <a:solidFill>
                  <a:schemeClr val="tx1"/>
                </a:solidFill>
                <a:ea typeface="Calibri" panose="020F0502020204030204" pitchFamily="34" charset="0"/>
                <a:cs typeface="Times New Roman" panose="02020603050405020304" pitchFamily="18" charset="0"/>
              </a:rPr>
              <a:t>is the main topic to work out. </a:t>
            </a:r>
            <a:endParaRPr lang="en-US" sz="1600" b="0" dirty="0">
              <a:solidFill>
                <a:schemeClr val="tx1"/>
              </a:solidFill>
              <a:effectLst/>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 next call, meeting #60,  14-16feb22</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800" b="1" dirty="0">
                <a:solidFill>
                  <a:schemeClr val="tx1"/>
                </a:solidFill>
                <a:ea typeface="Calibri" panose="020F0502020204030204" pitchFamily="34" charset="0"/>
                <a:cs typeface="Times New Roman" panose="02020603050405020304" pitchFamily="18" charset="0"/>
              </a:rPr>
              <a:t>20jan:</a:t>
            </a:r>
            <a:r>
              <a:rPr lang="en-US" sz="1800" dirty="0">
                <a:solidFill>
                  <a:schemeClr val="tx1"/>
                </a:solidFill>
                <a:ea typeface="Calibri" panose="020F0502020204030204" pitchFamily="34" charset="0"/>
                <a:cs typeface="Times New Roman" panose="02020603050405020304" pitchFamily="18" charset="0"/>
              </a:rPr>
              <a:t> Use cases documents to finish mid-year, to extend the band above, 8.5GHz to 10.6 or 12.4GHz.</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1611210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sz="600" dirty="0">
              <a:solidFill>
                <a:schemeClr val="tx1"/>
              </a:solidFill>
            </a:endParaRPr>
          </a:p>
          <a:p>
            <a:pPr lvl="3">
              <a:buFont typeface="Arial" panose="020B0604020202020204" pitchFamily="34" charset="0"/>
              <a:buChar char="•"/>
            </a:pPr>
            <a:endParaRPr lang="en-US" sz="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#15, 03-04mar22, web-meeting</a:t>
            </a:r>
          </a:p>
          <a:p>
            <a:pPr marL="0" indent="0">
              <a:spcBef>
                <a:spcPts val="0"/>
              </a:spcBef>
              <a:spcAft>
                <a:spcPts val="0"/>
              </a:spcAft>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web or hybrid/ECO</a:t>
            </a:r>
          </a:p>
          <a:p>
            <a:pPr lvl="1">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&lt;CG-UWB&gt;</a:t>
            </a:r>
            <a:r>
              <a:rPr lang="en-US" sz="1800" dirty="0">
                <a:solidFill>
                  <a:schemeClr val="tx1"/>
                </a:solidFill>
              </a:rPr>
              <a:t>  next meeting #4, 04Feb22</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dirty="0">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20jan: </a:t>
            </a:r>
            <a:r>
              <a:rPr lang="en-US" sz="1600" dirty="0">
                <a:effectLst/>
                <a:ea typeface="Times New Roman" panose="02020603050405020304" pitchFamily="18" charset="0"/>
              </a:rPr>
              <a:t>CG-UWB as part of SRDMG has prepared draft versions of the updated UWB regulation and CEPT Report to the EU commission</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Plan: finalize draft regulation (update of ECC Decision (06)04) and a CEPT Report for May/June WGFM meeting.</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Next meeting 4. February 2022</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Main points in draft regulation:</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Fixed outdoor usage in the band 6GHz to 8.5GHz for some application</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Indoor higher power of -31.3dBm/MHz in the band 6GHz to 8.5GHz mainly for location tracking and sensing application </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—&gt; Vehicular usage in cars with -41.3dBm/MHz </a:t>
            </a:r>
            <a:endParaRPr lang="en-US" sz="12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Link: </a:t>
            </a:r>
            <a:r>
              <a:rPr lang="en-US" sz="1400" u="sng" dirty="0">
                <a:solidFill>
                  <a:srgbClr val="0000FF"/>
                </a:solidFill>
                <a:effectLst/>
                <a:ea typeface="Times New Roman" panose="02020603050405020304" pitchFamily="18" charset="0"/>
                <a:hlinkClick r:id="rId6"/>
              </a:rPr>
              <a:t>https://cept.org/ecc/groups/ecc/wg-fm/srdmg/cg-uwb/client/introduction/</a:t>
            </a:r>
            <a:r>
              <a:rPr lang="en-US" sz="1400" dirty="0">
                <a:effectLst/>
                <a:ea typeface="Times New Roman" panose="02020603050405020304" pitchFamily="18" charset="0"/>
              </a:rPr>
              <a:t>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rPr>
              <a:t>Further planning:</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Updated regulation on CEPT level until end 2022</a:t>
            </a:r>
            <a:endParaRPr lang="en-US" sz="12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200" dirty="0">
                <a:effectLst/>
                <a:ea typeface="Times New Roman" panose="02020603050405020304" pitchFamily="18" charset="0"/>
              </a:rPr>
              <a:t>Updated EU harmonized regulation end 2022/beginning 2023</a:t>
            </a:r>
            <a:endParaRPr lang="en-US" sz="1200" dirty="0">
              <a:effectLst/>
              <a:ea typeface="Calibri" panose="020F0502020204030204" pitchFamily="34" charset="0"/>
            </a:endParaRP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5920691"/>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a:extLst>
              <a:ext uri="{FF2B5EF4-FFF2-40B4-BE49-F238E27FC236}">
                <a16:creationId xmlns:a16="http://schemas.microsoft.com/office/drawing/2014/main" id="{3B1BFD97-9945-4BA2-9F6F-76DEAB44A6E0}"/>
              </a:ext>
            </a:extLst>
          </p:cNvPr>
          <p:cNvSpPr txBox="1"/>
          <p:nvPr/>
        </p:nvSpPr>
        <p:spPr>
          <a:xfrm>
            <a:off x="914400" y="5916816"/>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285750">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spTree>
    <p:extLst>
      <p:ext uri="{BB962C8B-B14F-4D97-AF65-F5344CB8AC3E}">
        <p14:creationId xmlns:p14="http://schemas.microsoft.com/office/powerpoint/2010/main" val="1284323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28556"/>
            <a:ext cx="11277600" cy="5446858"/>
          </a:xfrm>
        </p:spPr>
        <p:txBody>
          <a:bodyPr/>
          <a:lstStyle/>
          <a:p>
            <a:pPr marL="0" marR="0">
              <a:spcBef>
                <a:spcPts val="0"/>
              </a:spcBef>
              <a:spcAft>
                <a:spcPts val="0"/>
              </a:spcAft>
              <a:buFont typeface="Arial" panose="020B0604020202020204" pitchFamily="34" charset="0"/>
              <a:buChar char="•"/>
            </a:pPr>
            <a:r>
              <a:rPr lang="en-US" sz="1800" dirty="0">
                <a:solidFill>
                  <a:schemeClr val="tx1"/>
                </a:solidFill>
                <a:effectLst/>
                <a:ea typeface="Calibri" panose="020F0502020204030204" pitchFamily="34" charset="0"/>
              </a:rPr>
              <a:t>Malaysia MCMC has updated the class assignment that has been effective since January 19, 2022.</a:t>
            </a:r>
          </a:p>
          <a:p>
            <a:pPr marL="800100" lvl="2">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Of significant change is the update of the use of 6 GHz (5925 MHz to 6425 MHz) for short range devices as shown in pages 10 and 11 of this updated assignment. (200mW eirp indoors / 25mW eirp outdoors)</a:t>
            </a:r>
          </a:p>
          <a:p>
            <a:pPr marL="800100" lvl="2">
              <a:spcBef>
                <a:spcPts val="0"/>
              </a:spcBef>
              <a:spcAft>
                <a:spcPts val="0"/>
              </a:spcAft>
              <a:buFont typeface="Arial" panose="020B0604020202020204" pitchFamily="34" charset="0"/>
              <a:buChar char="•"/>
            </a:pPr>
            <a:r>
              <a:rPr lang="en-US" sz="1600" dirty="0">
                <a:solidFill>
                  <a:schemeClr val="tx1"/>
                </a:solidFill>
                <a:effectLst/>
                <a:ea typeface="Calibri" panose="020F0502020204030204" pitchFamily="34" charset="0"/>
              </a:rPr>
              <a:t>For details, please refer to:  </a:t>
            </a:r>
            <a:r>
              <a:rPr lang="en-US" sz="1400" b="0" i="0" dirty="0">
                <a:solidFill>
                  <a:srgbClr val="1155CC"/>
                </a:solidFill>
                <a:effectLst/>
                <a:hlinkClick r:id="rId3"/>
              </a:rPr>
              <a:t>https://www.mcmc.gov.my/skmmgovmy/media/General/CA-No-1-of-2022_-signed_19012022.pdf</a:t>
            </a:r>
            <a:endParaRPr lang="en-US" sz="1400" dirty="0"/>
          </a:p>
          <a:p>
            <a:pPr algn="l">
              <a:buFont typeface="Arial" panose="020B0604020202020204" pitchFamily="34" charset="0"/>
              <a:buChar char="•"/>
            </a:pPr>
            <a:r>
              <a:rPr lang="en-US" sz="1800" i="0" dirty="0">
                <a:solidFill>
                  <a:schemeClr val="tx1"/>
                </a:solidFill>
                <a:effectLst/>
              </a:rPr>
              <a:t>Canada ISED began a consultation on January 19 that asks public opinions on its proposed revision to the Table of Frequency Allocations following the outcome of the WRC-19 meeting and updated domestic requirements.</a:t>
            </a:r>
          </a:p>
          <a:p>
            <a:pPr lvl="1">
              <a:spcBef>
                <a:spcPts val="0"/>
              </a:spcBef>
              <a:buFont typeface="Arial" panose="020B0604020202020204" pitchFamily="34" charset="0"/>
              <a:buChar char="•"/>
            </a:pPr>
            <a:r>
              <a:rPr lang="en-US" sz="1600" b="0" i="0" dirty="0">
                <a:solidFill>
                  <a:schemeClr val="tx1"/>
                </a:solidFill>
                <a:effectLst/>
              </a:rPr>
              <a:t>You would refer to Section 6 for the followings that I believe are of interest to us:</a:t>
            </a:r>
          </a:p>
          <a:p>
            <a:pPr lvl="1">
              <a:spcBef>
                <a:spcPts val="0"/>
              </a:spcBef>
              <a:buFont typeface="Arial" panose="020B0604020202020204" pitchFamily="34" charset="0"/>
              <a:buChar char="•"/>
            </a:pPr>
            <a:r>
              <a:rPr lang="en-US" sz="1600" b="0" i="0" dirty="0">
                <a:solidFill>
                  <a:schemeClr val="tx1"/>
                </a:solidFill>
                <a:effectLst/>
              </a:rPr>
              <a:t>1)  Table 7 for a summary of proposed changes to 66~71 GHz</a:t>
            </a:r>
          </a:p>
          <a:p>
            <a:pPr lvl="1">
              <a:spcBef>
                <a:spcPts val="0"/>
              </a:spcBef>
              <a:buFont typeface="Arial" panose="020B0604020202020204" pitchFamily="34" charset="0"/>
              <a:buChar char="•"/>
            </a:pPr>
            <a:r>
              <a:rPr lang="en-US" sz="1600" b="0" i="0" dirty="0">
                <a:solidFill>
                  <a:schemeClr val="tx1"/>
                </a:solidFill>
                <a:effectLst/>
              </a:rPr>
              <a:t>2)  Table 14 for a summary of proposed changes to 275~3000 GHz</a:t>
            </a:r>
          </a:p>
          <a:p>
            <a:pPr lvl="1">
              <a:spcBef>
                <a:spcPts val="0"/>
              </a:spcBef>
              <a:buFont typeface="Arial" panose="020B0604020202020204" pitchFamily="34" charset="0"/>
              <a:buChar char="•"/>
            </a:pPr>
            <a:r>
              <a:rPr lang="en-US" sz="1600" b="0" i="0" dirty="0">
                <a:solidFill>
                  <a:schemeClr val="tx1"/>
                </a:solidFill>
                <a:effectLst/>
              </a:rPr>
              <a:t>3)  Tables 15 and 17 for a summary of proposed changes to 5091~5350 MHz</a:t>
            </a:r>
          </a:p>
          <a:p>
            <a:pPr lvl="1">
              <a:spcBef>
                <a:spcPts val="0"/>
              </a:spcBef>
              <a:buFont typeface="Arial" panose="020B0604020202020204" pitchFamily="34" charset="0"/>
              <a:buChar char="•"/>
            </a:pPr>
            <a:r>
              <a:rPr lang="en-US" sz="1600" b="0" i="0" dirty="0">
                <a:solidFill>
                  <a:schemeClr val="tx1"/>
                </a:solidFill>
                <a:effectLst/>
              </a:rPr>
              <a:t>4)  Tables 16 and 18 for a summary of proposed changes to 5470~5725 MHz</a:t>
            </a:r>
          </a:p>
          <a:p>
            <a:pPr lvl="1">
              <a:spcBef>
                <a:spcPts val="0"/>
              </a:spcBef>
              <a:buFont typeface="Arial" panose="020B0604020202020204" pitchFamily="34" charset="0"/>
              <a:buChar char="•"/>
            </a:pPr>
            <a:r>
              <a:rPr lang="en-US" sz="1600" b="0" i="0" dirty="0">
                <a:solidFill>
                  <a:schemeClr val="tx1"/>
                </a:solidFill>
                <a:effectLst/>
              </a:rPr>
              <a:t>For details, please refer to:  </a:t>
            </a:r>
            <a:r>
              <a:rPr lang="en-US" sz="1600" b="0" i="0" dirty="0">
                <a:solidFill>
                  <a:srgbClr val="1155CC"/>
                </a:solidFill>
                <a:effectLst/>
                <a:hlinkClick r:id="rId4"/>
              </a:rPr>
              <a:t>https://www.ic.gc.ca/eic/site/smt-gst.nsf/eng/sf11746.htm</a:t>
            </a:r>
            <a:endParaRPr lang="en-US" sz="1600" b="0" i="0" dirty="0">
              <a:solidFill>
                <a:srgbClr val="1155CC"/>
              </a:solidFill>
              <a:effectLst/>
            </a:endParaRPr>
          </a:p>
          <a:p>
            <a:pPr lvl="1">
              <a:spcBef>
                <a:spcPts val="0"/>
              </a:spcBef>
              <a:buFont typeface="Arial" panose="020B0604020202020204" pitchFamily="34" charset="0"/>
              <a:buChar char="•"/>
            </a:pPr>
            <a:r>
              <a:rPr lang="en-US" sz="1400" b="0" i="0" dirty="0">
                <a:solidFill>
                  <a:srgbClr val="0000FF"/>
                </a:solidFill>
                <a:effectLst/>
              </a:rPr>
              <a:t>https://mentor.ieee.org/802.18/dcn/22/18-22-0012-00-0000-proposed-revisions-to-the-canadian-table-of-frequency-allocations-2022-edition.pdf</a:t>
            </a:r>
          </a:p>
          <a:p>
            <a:pPr>
              <a:buFont typeface="Arial" panose="020B0604020202020204" pitchFamily="34" charset="0"/>
              <a:buChar char="•"/>
            </a:pPr>
            <a:r>
              <a:rPr lang="en-US" sz="2000" dirty="0">
                <a:solidFill>
                  <a:schemeClr val="tx1"/>
                </a:solidFill>
              </a:rPr>
              <a:t>UK – Ofcom 802.15 SC THz response to paper on THz. </a:t>
            </a:r>
          </a:p>
          <a:p>
            <a:pPr lvl="1">
              <a:buFont typeface="Arial" panose="020B0604020202020204" pitchFamily="34" charset="0"/>
              <a:buChar char="•"/>
            </a:pPr>
            <a:r>
              <a:rPr lang="en-US" sz="1600" b="0" i="0" u="none" strike="noStrike" baseline="0" dirty="0">
                <a:solidFill>
                  <a:schemeClr val="tx1"/>
                </a:solidFill>
                <a:hlinkClick r:id="rId5"/>
              </a:rPr>
              <a:t>https://mentor.ieee.org/802.18/dcn/21/18-21-0134-00-0000-uk-ofcom-terahertz-spectrum-paper.docx</a:t>
            </a:r>
            <a:r>
              <a:rPr lang="en-US" sz="1600" b="0" i="0" u="none" strike="noStrike" baseline="0" dirty="0">
                <a:solidFill>
                  <a:schemeClr val="tx1"/>
                </a:solidFill>
              </a:rPr>
              <a:t> </a:t>
            </a:r>
          </a:p>
          <a:p>
            <a:pPr lvl="1">
              <a:buFont typeface="Arial" panose="020B0604020202020204" pitchFamily="34" charset="0"/>
              <a:buChar char="•"/>
            </a:pPr>
            <a:r>
              <a:rPr lang="en-US" sz="1600" dirty="0">
                <a:solidFill>
                  <a:schemeClr val="tx1"/>
                </a:solidFill>
                <a:latin typeface="Times New Roman" panose="02020603050405020304" pitchFamily="18" charset="0"/>
                <a:ea typeface="SimSun" panose="02010600030101010101" pitchFamily="2" charset="-122"/>
              </a:rPr>
              <a:t>Current draft response to review and approve today: </a:t>
            </a:r>
            <a:endParaRPr lang="en-US" sz="1600" dirty="0">
              <a:solidFill>
                <a:schemeClr val="tx1"/>
              </a:solidFill>
              <a:effectLst/>
              <a:latin typeface="Times New Roman" panose="02020603050405020304" pitchFamily="18" charset="0"/>
              <a:ea typeface="SimSun" panose="02010600030101010101" pitchFamily="2" charset="-122"/>
            </a:endParaRPr>
          </a:p>
          <a:p>
            <a:pPr marL="800100"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6"/>
              </a:rPr>
              <a:t>https://mentor.ieee.org/802.18/dcn/22/18-22-0011-00-0000-ofcom-thz-discussion-document-ieee802-response-docx.docx</a:t>
            </a:r>
            <a:r>
              <a:rPr lang="en-US" sz="1600" b="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a:t>
            </a: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2237167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20-27jan22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348"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349"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Ofcom submission</a:t>
            </a:r>
            <a:endParaRPr lang="en-US" sz="1200" dirty="0"/>
          </a:p>
        </p:txBody>
      </p:sp>
      <p:sp>
        <p:nvSpPr>
          <p:cNvPr id="3" name="Content Placeholder 2"/>
          <p:cNvSpPr>
            <a:spLocks noGrp="1"/>
          </p:cNvSpPr>
          <p:nvPr>
            <p:ph idx="1"/>
          </p:nvPr>
        </p:nvSpPr>
        <p:spPr>
          <a:xfrm>
            <a:off x="914400" y="1028556"/>
            <a:ext cx="10475384" cy="5396036"/>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a:rPr>
              <a:t>https://mentor.ieee.org/802.18/dcn/22/18-22-0011-</a:t>
            </a:r>
            <a:r>
              <a:rPr lang="en-US" sz="1800" b="0" dirty="0">
                <a:highlight>
                  <a:srgbClr val="FFFF00"/>
                </a:highlight>
                <a:hlinkClick r:id="rId3"/>
              </a:rPr>
              <a:t>02</a:t>
            </a:r>
            <a:r>
              <a:rPr lang="en-US" sz="1800" b="0" dirty="0">
                <a:hlinkClick r:id="rId3"/>
              </a:rPr>
              <a:t>-0000-ofcom-thz-discussion-document-ieee802-response.docx</a:t>
            </a:r>
            <a:r>
              <a:rPr lang="en-US" sz="1800" b="0" dirty="0"/>
              <a:t> in response to Ofcom </a:t>
            </a:r>
            <a:r>
              <a:rPr lang="en-GB" sz="1800" b="0" dirty="0"/>
              <a:t>Unlocking the potential of Terahertz radio spectrum </a:t>
            </a:r>
            <a:r>
              <a:rPr lang="en-US" sz="1800" b="0" dirty="0"/>
              <a:t>paper.  </a:t>
            </a:r>
            <a:r>
              <a:rPr lang="en-GB" sz="1800" b="0" dirty="0"/>
              <a:t>For review and </a:t>
            </a:r>
            <a:r>
              <a:rPr lang="en-GB" sz="1800" b="0" dirty="0">
                <a:solidFill>
                  <a:schemeClr val="tx1"/>
                </a:solidFill>
              </a:rPr>
              <a:t>approval by the LMSC (EC) for submission to Ofcom </a:t>
            </a:r>
            <a:r>
              <a:rPr lang="en-GB" sz="1800" b="0" dirty="0">
                <a:solidFill>
                  <a:schemeClr val="tx1"/>
                </a:solidFill>
                <a:highlight>
                  <a:srgbClr val="FFFF00"/>
                </a:highlight>
              </a:rPr>
              <a:t>______________</a:t>
            </a:r>
            <a:r>
              <a:rPr lang="en-GB" sz="1800" b="0" dirty="0">
                <a:solidFill>
                  <a:schemeClr val="tx1"/>
                </a:solidFill>
              </a:rPr>
              <a:t>. The Chair of 802.18 is authorized to make editorial changes as necessary.</a:t>
            </a:r>
            <a:endParaRPr lang="en-US" altLang="en-US" sz="1800" dirty="0">
              <a:solidFill>
                <a:schemeClr val="tx1"/>
              </a:solidFill>
            </a:endParaRPr>
          </a:p>
          <a:p>
            <a:endParaRPr lang="en-US" altLang="en-US" sz="1800" dirty="0"/>
          </a:p>
          <a:p>
            <a:r>
              <a:rPr lang="en-US" altLang="en-US" sz="1800" dirty="0"/>
              <a:t>	</a:t>
            </a:r>
            <a:r>
              <a:rPr lang="en-US" altLang="en-US" sz="1600" b="1" dirty="0">
                <a:solidFill>
                  <a:schemeClr val="tx1"/>
                </a:solidFill>
              </a:rPr>
              <a:t>	Voters: ____</a:t>
            </a:r>
            <a:r>
              <a:rPr lang="en-US" altLang="en-US" sz="1600" b="0" dirty="0">
                <a:solidFill>
                  <a:schemeClr val="tx1"/>
                </a:solidFill>
              </a:rPr>
              <a:t>(w/chair)</a:t>
            </a:r>
            <a:r>
              <a:rPr lang="en-US" altLang="en-US" sz="1600" b="1" dirty="0">
                <a:solidFill>
                  <a:schemeClr val="tx1"/>
                </a:solidFill>
              </a:rPr>
              <a:t>  </a:t>
            </a:r>
          </a:p>
          <a:p>
            <a:r>
              <a:rPr lang="en-US" altLang="en-US" sz="1600" b="1" dirty="0">
                <a:solidFill>
                  <a:schemeClr val="tx1"/>
                </a:solidFill>
              </a:rPr>
              <a:t>		____  on the call</a:t>
            </a:r>
          </a:p>
          <a:p>
            <a:endParaRPr lang="en-US" altLang="en-US" sz="1600" dirty="0"/>
          </a:p>
          <a:p>
            <a:r>
              <a:rPr lang="en-US" altLang="en-US" sz="1600" dirty="0"/>
              <a:t>	</a:t>
            </a:r>
            <a:r>
              <a:rPr lang="en-US" altLang="en-US" sz="1800" dirty="0"/>
              <a:t>	Moved by:  	</a:t>
            </a:r>
            <a:r>
              <a:rPr lang="en-US" altLang="en-US" sz="1800" dirty="0">
                <a:solidFill>
                  <a:schemeClr val="tx1"/>
                </a:solidFill>
              </a:rPr>
              <a:t>	____</a:t>
            </a:r>
          </a:p>
          <a:p>
            <a:r>
              <a:rPr lang="en-US" altLang="en-US" sz="1800" b="1" dirty="0">
                <a:solidFill>
                  <a:schemeClr val="tx1"/>
                </a:solidFill>
              </a:rPr>
              <a:t>		</a:t>
            </a:r>
            <a:r>
              <a:rPr lang="en-US" altLang="en-US" sz="1800" b="1" dirty="0"/>
              <a:t>Seconded by:  	____</a:t>
            </a:r>
          </a:p>
          <a:p>
            <a:pPr lvl="1"/>
            <a:r>
              <a:rPr lang="en-US" altLang="en-US" sz="1800" b="1" dirty="0"/>
              <a:t>Discussion?		none</a:t>
            </a:r>
          </a:p>
          <a:p>
            <a:pPr lvl="1"/>
            <a:endParaRPr lang="en-US" altLang="en-US" sz="1800" b="1" dirty="0">
              <a:solidFill>
                <a:schemeClr val="tx1"/>
              </a:solidFill>
            </a:endParaRPr>
          </a:p>
          <a:p>
            <a:pPr lvl="1"/>
            <a:r>
              <a:rPr lang="en-US" altLang="en-US" sz="1800" b="1" dirty="0">
                <a:solidFill>
                  <a:schemeClr val="tx1"/>
                </a:solidFill>
              </a:rPr>
              <a:t>Vote:  		__Y   /  __N   /  __A </a:t>
            </a:r>
          </a:p>
          <a:p>
            <a:pPr lvl="1"/>
            <a:r>
              <a:rPr lang="en-US" altLang="en-US" sz="1800" b="1" dirty="0">
                <a:solidFill>
                  <a:schemeClr val="tx1"/>
                </a:solidFill>
              </a:rPr>
              <a:t>Motion - </a:t>
            </a:r>
            <a:r>
              <a:rPr lang="en-US" altLang="en-US" sz="1800" b="1" dirty="0">
                <a:solidFill>
                  <a:schemeClr val="bg1">
                    <a:lumMod val="85000"/>
                  </a:schemeClr>
                </a:solidFill>
              </a:rPr>
              <a:t>Passes</a:t>
            </a:r>
          </a:p>
          <a:p>
            <a:pPr algn="l"/>
            <a:endParaRPr lang="en-US" sz="18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1607812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marL="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to share today?</a:t>
            </a: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b="0" dirty="0">
              <a:solidFill>
                <a:schemeClr val="tx1"/>
              </a:solidFill>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standing by for this spring (2022):  </a:t>
            </a:r>
            <a:r>
              <a:rPr lang="en-US" sz="1800" b="0" dirty="0">
                <a:ea typeface="Calibri" panose="020F0502020204030204" pitchFamily="34" charset="0"/>
              </a:rPr>
              <a:t>Additional WP 1A light communications and 2 WP 5A submissions from IEEE 802. </a:t>
            </a:r>
          </a:p>
          <a:p>
            <a:pPr marL="0" indent="0">
              <a:spcBef>
                <a:spcPts val="0"/>
              </a:spcBef>
              <a:spcAft>
                <a:spcPts val="0"/>
              </a:spcAft>
            </a:pPr>
            <a:endParaRPr lang="en-US" sz="1000" dirty="0">
              <a:solidFill>
                <a:schemeClr val="tx1"/>
              </a:solidFill>
            </a:endParaRPr>
          </a:p>
          <a:p>
            <a:pPr lvl="3">
              <a:buFont typeface="Arial" panose="020B0604020202020204" pitchFamily="34" charset="0"/>
              <a:buChar char="•"/>
            </a:pPr>
            <a:endParaRPr lang="en-US" sz="1000" dirty="0">
              <a:solidFill>
                <a:schemeClr val="tx1"/>
              </a:solidFill>
            </a:endParaRPr>
          </a:p>
          <a:p>
            <a:pPr lvl="0">
              <a:buFont typeface="Arial" panose="020B0604020202020204" pitchFamily="34" charset="0"/>
              <a:buChar char="•"/>
            </a:pPr>
            <a:r>
              <a:rPr lang="en-US" sz="18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IEEE 802 viewpoints on WRC-23 agenda items. </a:t>
            </a:r>
            <a:endParaRPr lang="en-US" sz="1600" b="0" dirty="0">
              <a:solidFill>
                <a:schemeClr val="tx1"/>
              </a:solidFill>
            </a:endParaRPr>
          </a:p>
          <a:p>
            <a:pPr lvl="2">
              <a:spcBef>
                <a:spcPts val="0"/>
              </a:spcBef>
              <a:buFont typeface="Arial" panose="020B0604020202020204" pitchFamily="34" charset="0"/>
              <a:buChar char="•"/>
            </a:pPr>
            <a:r>
              <a:rPr lang="en-US" dirty="0">
                <a:solidFill>
                  <a:schemeClr val="tx1"/>
                </a:solidFill>
              </a:rPr>
              <a:t>Doc for viewpoints updated (</a:t>
            </a:r>
            <a:r>
              <a:rPr lang="en-US" dirty="0">
                <a:solidFill>
                  <a:srgbClr val="00B0F0"/>
                </a:solidFill>
              </a:rPr>
              <a:t>actions items in notes on this slide</a:t>
            </a:r>
            <a:r>
              <a:rPr lang="en-US"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rPr>
              <a:t>Soon, will review actions </a:t>
            </a:r>
            <a:r>
              <a:rPr lang="en-US" sz="1400" b="0" dirty="0">
                <a:solidFill>
                  <a:schemeClr val="tx1"/>
                </a:solidFill>
                <a:ea typeface="Calibri" panose="020F0502020204030204" pitchFamily="34" charset="0"/>
              </a:rPr>
              <a:t>noted at the July Plenary. </a:t>
            </a:r>
            <a:endParaRPr lang="en-US" sz="1400" b="0" dirty="0">
              <a:solidFill>
                <a:schemeClr val="tx1"/>
              </a:solidFill>
              <a:effectLst/>
              <a:ea typeface="Calibri" panose="020F0502020204030204" pitchFamily="34" charset="0"/>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08174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2609172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a:t>
            </a:r>
            <a:endParaRPr lang="en-US" sz="2400" dirty="0"/>
          </a:p>
        </p:txBody>
      </p:sp>
      <p:sp>
        <p:nvSpPr>
          <p:cNvPr id="3" name="Content Placeholder 2"/>
          <p:cNvSpPr>
            <a:spLocks noGrp="1"/>
          </p:cNvSpPr>
          <p:nvPr>
            <p:ph idx="1"/>
          </p:nvPr>
        </p:nvSpPr>
        <p:spPr>
          <a:xfrm>
            <a:off x="914400" y="863961"/>
            <a:ext cx="11049000" cy="5477022"/>
          </a:xfrm>
        </p:spPr>
        <p:txBody>
          <a:bodyPr/>
          <a:lstStyle/>
          <a:p>
            <a:pPr marL="0" indent="0"/>
            <a:endParaRPr lang="en-US" sz="1800" dirty="0">
              <a:effectLst/>
            </a:endParaRP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r>
              <a:rPr lang="en-US" sz="1800" dirty="0">
                <a:ea typeface="Calibri" panose="020F0502020204030204" pitchFamily="34" charset="0"/>
              </a:rPr>
              <a:t> </a:t>
            </a:r>
          </a:p>
          <a:p>
            <a:pPr>
              <a:buFont typeface="Arial" panose="020B0604020202020204" pitchFamily="34" charset="0"/>
              <a:buChar char="•"/>
            </a:pPr>
            <a:endParaRPr lang="en-US" sz="16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29144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201400" cy="5379391"/>
          </a:xfrm>
        </p:spPr>
        <p:txBody>
          <a:bodyPr/>
          <a:lstStyle/>
          <a:p>
            <a:pPr>
              <a:buFont typeface="Arial" panose="020B0604020202020204" pitchFamily="34" charset="0"/>
              <a:buChar char="•"/>
            </a:pPr>
            <a:r>
              <a:rPr lang="en-US" sz="1600" dirty="0"/>
              <a:t>   </a:t>
            </a: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(168 people);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endParaRPr lang="en-GB" dirty="0">
              <a:solidFill>
                <a:schemeClr val="bg1">
                  <a:lumMod val="75000"/>
                </a:schemeClr>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endParaRPr lang="en-GB" dirty="0">
              <a:solidFill>
                <a:schemeClr val="bg1">
                  <a:lumMod val="75000"/>
                </a:schemeClr>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8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8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r>
              <a:rPr lang="en-GB" sz="1800" dirty="0">
                <a:solidFill>
                  <a:schemeClr val="tx1"/>
                </a:solidFill>
                <a:ea typeface="Calibri" panose="020F0502020204030204" pitchFamily="34" charset="0"/>
              </a:rPr>
              <a:t>16dec: </a:t>
            </a:r>
            <a:r>
              <a:rPr lang="en-GB" sz="1800" b="1" dirty="0">
                <a:solidFill>
                  <a:schemeClr val="tx1"/>
                </a:solidFill>
                <a:ea typeface="Calibri" panose="020F0502020204030204" pitchFamily="34" charset="0"/>
              </a:rPr>
              <a:t>A </a:t>
            </a:r>
            <a:r>
              <a:rPr lang="en-GB" sz="1800" dirty="0">
                <a:solidFill>
                  <a:schemeClr val="tx1"/>
                </a:solidFill>
                <a:ea typeface="Calibri" panose="020F0502020204030204" pitchFamily="34" charset="0"/>
              </a:rPr>
              <a:t>public notice is expected in January about work needed on improving the ULS data.  </a:t>
            </a:r>
          </a:p>
          <a:p>
            <a:pPr marL="1323975" lvl="3">
              <a:spcBef>
                <a:spcPts val="0"/>
              </a:spcBef>
              <a:spcAft>
                <a:spcPts val="0"/>
              </a:spcAft>
              <a:buFont typeface="Arial" panose="020B0604020202020204" pitchFamily="34" charset="0"/>
              <a:buChar char="•"/>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1900"/>
            <a:ext cx="112776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https://mentor.ieee.org/802.18/dcn/21/18-21-0036-10-0000-frequency-table-template.xlsx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 </a:t>
            </a: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 agenda backup slides</a:t>
            </a:r>
          </a:p>
        </p:txBody>
      </p:sp>
    </p:spTree>
    <p:extLst>
      <p:ext uri="{BB962C8B-B14F-4D97-AF65-F5344CB8AC3E}">
        <p14:creationId xmlns:p14="http://schemas.microsoft.com/office/powerpoint/2010/main" val="1747771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r>
              <a:rPr lang="en-US" altLang="en-US" sz="1800" b="0" dirty="0">
                <a:solidFill>
                  <a:srgbClr val="00B0F0"/>
                </a:solidFill>
              </a:rPr>
              <a:t> chair – at 02feb22  WCSC, ask about what time zone if May Wireless Interim is electronic?</a:t>
            </a: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03feb22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15:__________________________44et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in May 2022, venue is tbd.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marL="0" indent="0"/>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20-27jan22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4</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20-27jan22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22 Sept 2022</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a:t>
            </a:r>
            <a:r>
              <a:rPr lang="en-US" dirty="0">
                <a:solidFill>
                  <a:schemeClr val="tx1"/>
                </a:solidFill>
              </a:rPr>
              <a:t>:  	</a:t>
            </a:r>
            <a:r>
              <a:rPr lang="en-US" dirty="0">
                <a:solidFill>
                  <a:schemeClr val="bg1">
                    <a:lumMod val="85000"/>
                  </a:schemeClr>
                </a:solidFill>
              </a:rPr>
              <a:t>Stuart K. 	</a:t>
            </a:r>
          </a:p>
          <a:p>
            <a:pPr lvl="1">
              <a:buFont typeface="Arial" panose="020B0604020202020204" pitchFamily="34" charset="0"/>
              <a:buChar char="•"/>
            </a:pPr>
            <a:r>
              <a:rPr lang="en-US" dirty="0">
                <a:solidFill>
                  <a:schemeClr val="bg1">
                    <a:lumMod val="85000"/>
                  </a:schemeClr>
                </a:solidFill>
              </a:rPr>
              <a:t>Seconded by:  Hassan Y.</a:t>
            </a:r>
          </a:p>
          <a:p>
            <a:pPr lvl="1">
              <a:buFont typeface="Arial" panose="020B0604020202020204" pitchFamily="34" charset="0"/>
              <a:buChar char="•"/>
            </a:pPr>
            <a:r>
              <a:rPr lang="en-US" dirty="0">
                <a:solidFill>
                  <a:schemeClr val="bg1">
                    <a:lumMod val="85000"/>
                  </a:schemeClr>
                </a:solidFill>
              </a:rPr>
              <a:t>Discussion?  	None</a:t>
            </a:r>
          </a:p>
          <a:p>
            <a:pPr lvl="1">
              <a:buFont typeface="Arial" panose="020B0604020202020204" pitchFamily="34" charset="0"/>
              <a:buChar char="•"/>
            </a:pPr>
            <a:r>
              <a:rPr lang="en-US" dirty="0">
                <a:solidFill>
                  <a:schemeClr val="bg1">
                    <a:lumMod val="85000"/>
                  </a:schemeClr>
                </a:solidFill>
              </a:rPr>
              <a:t>Passed by Unanimous Consent</a:t>
            </a:r>
          </a:p>
          <a:p>
            <a:pPr lvl="1">
              <a:buFont typeface="Arial" panose="020B0604020202020204" pitchFamily="34" charset="0"/>
              <a:buChar char="•"/>
            </a:pPr>
            <a:endParaRPr lang="en-US" dirty="0">
              <a:solidFill>
                <a:schemeClr val="bg1">
                  <a:lumMod val="85000"/>
                </a:schemeClr>
              </a:solidFill>
            </a:endParaRPr>
          </a:p>
          <a:p>
            <a:pPr lvl="1">
              <a:buFont typeface="Arial" panose="020B0604020202020204" pitchFamily="34" charset="0"/>
              <a:buChar char="•"/>
            </a:pPr>
            <a:r>
              <a:rPr lang="en-US" dirty="0">
                <a:solidFill>
                  <a:schemeClr val="tx1"/>
                </a:solidFill>
              </a:rPr>
              <a:t>Motion passed, ___ voters with 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20-27jan22</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20-27jan22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dirty="0"/>
              <a:t>20-27jan22</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914400" y="1010419"/>
            <a:ext cx="10475384"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20-27jan22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a:xfrm>
            <a:off x="925865" y="352425"/>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14157380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a:xfrm>
            <a:off x="990600" y="318045"/>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34428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a:xfrm>
            <a:off x="912285" y="347242"/>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a:xfrm>
            <a:off x="990600" y="304800"/>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 action="ppaction://noaction"/>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a:xfrm>
            <a:off x="912285" y="339349"/>
            <a:ext cx="2948516" cy="273050"/>
          </a:xfrm>
        </p:spPr>
        <p:txBody>
          <a:bodyPr/>
          <a:lstStyle/>
          <a:p>
            <a:r>
              <a:rPr lang="en-US" dirty="0"/>
              <a:t>20-27jan22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lgn="ctr">
              <a:buClrTx/>
            </a:pPr>
            <a:r>
              <a:rPr lang="en-US" dirty="0">
                <a:solidFill>
                  <a:schemeClr val="accent1">
                    <a:lumMod val="50000"/>
                  </a:schemeClr>
                </a:solidFill>
                <a:hlinkClick r:id="rId3" action="ppaction://hlinksldjump"/>
              </a:rPr>
              <a:t>2</a:t>
            </a:r>
            <a:r>
              <a:rPr lang="en-US" baseline="30000" dirty="0">
                <a:solidFill>
                  <a:schemeClr val="accent1">
                    <a:lumMod val="50000"/>
                  </a:schemeClr>
                </a:solidFill>
                <a:hlinkClick r:id="rId3" action="ppaction://hlinksldjump"/>
              </a:rPr>
              <a:t>nd</a:t>
            </a:r>
            <a:r>
              <a:rPr lang="en-US" dirty="0">
                <a:solidFill>
                  <a:schemeClr val="accent1">
                    <a:lumMod val="50000"/>
                  </a:schemeClr>
                </a:solidFill>
                <a:hlinkClick r:id="rId3" action="ppaction://hlinksldjump"/>
              </a:rPr>
              <a:t> meeting – 27jan22 – jump to slide 22  </a:t>
            </a:r>
            <a:endParaRPr lang="en-US" dirty="0">
              <a:solidFill>
                <a:schemeClr val="accent1">
                  <a:lumMod val="50000"/>
                </a:schemeClr>
              </a:solidFil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20-27jan22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20-27jan22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on IMAT  (</a:t>
            </a:r>
            <a:r>
              <a:rPr lang="en-US" altLang="en-US" sz="1600" dirty="0">
                <a:solidFill>
                  <a:schemeClr val="tx1"/>
                </a:solidFill>
              </a:rPr>
              <a:t>w/VC &amp; </a:t>
            </a:r>
            <a:r>
              <a:rPr lang="en-US" altLang="en-US" sz="1600" dirty="0" err="1">
                <a:solidFill>
                  <a:schemeClr val="tx1"/>
                </a:solidFill>
              </a:rPr>
              <a:t>webex</a:t>
            </a:r>
            <a:r>
              <a:rPr lang="en-US" altLang="en-US" sz="1600" dirty="0">
                <a:solidFill>
                  <a:schemeClr val="tx1"/>
                </a:solidFill>
              </a:rPr>
              <a:t> checks)</a:t>
            </a:r>
          </a:p>
          <a:p>
            <a:pPr lvl="1">
              <a:spcBef>
                <a:spcPts val="0"/>
              </a:spcBef>
              <a:buFont typeface="Arial" panose="020B0604020202020204" pitchFamily="34" charset="0"/>
              <a:buChar char="•"/>
            </a:pPr>
            <a:r>
              <a:rPr lang="en-US" altLang="en-US" sz="1600" b="1" u="sng" dirty="0">
                <a:solidFill>
                  <a:srgbClr val="002060"/>
                </a:solidFill>
              </a:rPr>
              <a:t>This interim does count for participation credit. Need 75%. </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 thanks.</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err="1">
                <a:solidFill>
                  <a:schemeClr val="tx1"/>
                </a:solidFill>
              </a:rPr>
              <a:t>PeterE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Chair start </a:t>
            </a:r>
            <a:r>
              <a:rPr lang="en-US" altLang="en-US" sz="1400" dirty="0" err="1">
                <a:solidFill>
                  <a:schemeClr val="tx1"/>
                </a:solidFill>
              </a:rPr>
              <a:t>epolls</a:t>
            </a:r>
            <a:r>
              <a:rPr lang="en-US" altLang="en-US" sz="1400" dirty="0">
                <a:solidFill>
                  <a:schemeClr val="tx1"/>
                </a:solidFill>
              </a:rPr>
              <a:t> on May ’22 wireless interim </a:t>
            </a: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Recess</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1" kern="0" dirty="0">
                <a:solidFill>
                  <a:schemeClr val="tx1"/>
                </a:solidFill>
              </a:rPr>
              <a:t>APAC update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Ofcom THz paper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White spaces at FCC open meeting next week </a:t>
            </a:r>
          </a:p>
          <a:p>
            <a:pPr lvl="1">
              <a:spcBef>
                <a:spcPts val="0"/>
              </a:spcBef>
              <a:buFont typeface="Arial" panose="020B0604020202020204" pitchFamily="34" charset="0"/>
              <a:buChar char="•"/>
            </a:pPr>
            <a:r>
              <a:rPr lang="en-US" altLang="en-US" sz="1400" kern="0" dirty="0">
                <a:solidFill>
                  <a:schemeClr val="tx1"/>
                </a:solidFill>
              </a:rPr>
              <a:t>ongoing: MSGs (new doc) &amp; Std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Mike L.</a:t>
            </a:r>
          </a:p>
          <a:p>
            <a:pPr>
              <a:spcBef>
                <a:spcPts val="0"/>
              </a:spcBef>
            </a:pPr>
            <a:r>
              <a:rPr lang="en-US" altLang="en-US" sz="1800" b="0" dirty="0">
                <a:solidFill>
                  <a:schemeClr val="tx1"/>
                </a:solidFill>
              </a:rPr>
              <a:t>		Seconded by:  Stuart K.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https://mentor.ieee.org/802.18/dcn/21/18-21-0136-02-0000-minutes-electronic-plenary-11-18nov21-rr-tag-yvr.docx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29-Nov-2021 15:00:16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Stephen P.</a:t>
            </a:r>
          </a:p>
          <a:p>
            <a:pPr marL="0" indent="0">
              <a:spcBef>
                <a:spcPts val="0"/>
              </a:spcBef>
            </a:pPr>
            <a:r>
              <a:rPr lang="en-US" altLang="en-US" sz="1800" b="0" dirty="0">
                <a:solidFill>
                  <a:schemeClr val="tx1"/>
                </a:solidFill>
              </a:rPr>
              <a:t>	Seconded by:  Edward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20-27jan22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64015</TotalTime>
  <Words>13924</Words>
  <Application>Microsoft Office PowerPoint</Application>
  <PresentationFormat>Widescreen</PresentationFormat>
  <Paragraphs>1473</Paragraphs>
  <Slides>52</Slides>
  <Notes>32</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3</vt:i4>
      </vt:variant>
      <vt:variant>
        <vt:lpstr>Slide Titles</vt:lpstr>
      </vt:variant>
      <vt:variant>
        <vt:i4>52</vt:i4>
      </vt:variant>
    </vt:vector>
  </HeadingPairs>
  <TitlesOfParts>
    <vt:vector size="70" baseType="lpstr">
      <vt:lpstr>Arial</vt:lpstr>
      <vt:lpstr>Calibri</vt:lpstr>
      <vt:lpstr>Consolas</vt:lpstr>
      <vt:lpstr>Courier New</vt:lpstr>
      <vt:lpstr>Helvetica</vt:lpstr>
      <vt:lpstr>inherit</vt:lpstr>
      <vt:lpstr>Mina</vt:lpstr>
      <vt:lpstr>Monotype Sorts</vt:lpstr>
      <vt:lpstr>open_sanssemibold</vt:lpstr>
      <vt:lpstr>Symbol</vt:lpstr>
      <vt:lpstr>Tahoma</vt:lpstr>
      <vt:lpstr>Times New Roman</vt:lpstr>
      <vt:lpstr>Verdana</vt:lpstr>
      <vt:lpstr>Wingdings</vt:lpstr>
      <vt:lpstr>Office Theme</vt:lpstr>
      <vt:lpstr>Document</vt:lpstr>
      <vt:lpstr>Packager Shell Object</vt:lpstr>
      <vt:lpstr>Acrobat Document</vt:lpstr>
      <vt:lpstr>IEEE 802.18 RR-TAG Wireless Interim Agenda</vt:lpstr>
      <vt:lpstr>PowerPoint Presentation</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Administrative–moving forward</vt:lpstr>
      <vt:lpstr>Administrative–elections in March</vt:lpstr>
      <vt:lpstr>EU items to share -1</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Ranges </vt:lpstr>
      <vt:lpstr>Actions / AOB / Recess</vt:lpstr>
      <vt:lpstr>2nd – call - Thursday (27jan22) Agenda</vt:lpstr>
      <vt:lpstr>Administrative–moving forward</vt:lpstr>
      <vt:lpstr>Administrative–moving forward</vt:lpstr>
      <vt:lpstr>Administrative–moving forward</vt:lpstr>
      <vt:lpstr>Administrative–elections in March - reminder</vt:lpstr>
      <vt:lpstr>EU items to share -1b</vt:lpstr>
      <vt:lpstr>EU items to share -2</vt:lpstr>
      <vt:lpstr>Other regions (outside EU-Stds and USA), items to share</vt:lpstr>
      <vt:lpstr>Ofcom submission</vt:lpstr>
      <vt:lpstr>ITU-R items to share  -</vt:lpstr>
      <vt:lpstr>General Discussion Items - </vt:lpstr>
      <vt:lpstr>General Discussion Items – ongoing fyi - MSGs 6 GHz &amp; FCC</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Teleconferences</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4023</cp:revision>
  <cp:lastPrinted>1601-01-01T00:00:00Z</cp:lastPrinted>
  <dcterms:created xsi:type="dcterms:W3CDTF">2016-03-03T14:54:45Z</dcterms:created>
  <dcterms:modified xsi:type="dcterms:W3CDTF">2022-01-27T14:44:16Z</dcterms:modified>
</cp:coreProperties>
</file>