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5"/>
  </p:notesMasterIdLst>
  <p:handoutMasterIdLst>
    <p:handoutMasterId r:id="rId56"/>
  </p:handoutMasterIdLst>
  <p:sldIdLst>
    <p:sldId id="256" r:id="rId2"/>
    <p:sldId id="791" r:id="rId3"/>
    <p:sldId id="341" r:id="rId4"/>
    <p:sldId id="329" r:id="rId5"/>
    <p:sldId id="604" r:id="rId6"/>
    <p:sldId id="624" r:id="rId7"/>
    <p:sldId id="605" r:id="rId8"/>
    <p:sldId id="776" r:id="rId9"/>
    <p:sldId id="596" r:id="rId10"/>
    <p:sldId id="842" r:id="rId11"/>
    <p:sldId id="836" r:id="rId12"/>
    <p:sldId id="825" r:id="rId13"/>
    <p:sldId id="829" r:id="rId14"/>
    <p:sldId id="798" r:id="rId15"/>
    <p:sldId id="606" r:id="rId16"/>
    <p:sldId id="818" r:id="rId17"/>
    <p:sldId id="608" r:id="rId18"/>
    <p:sldId id="796" r:id="rId19"/>
    <p:sldId id="742" r:id="rId20"/>
    <p:sldId id="743" r:id="rId21"/>
    <p:sldId id="702" r:id="rId22"/>
    <p:sldId id="535" r:id="rId23"/>
    <p:sldId id="690" r:id="rId24"/>
    <p:sldId id="843" r:id="rId25"/>
    <p:sldId id="830" r:id="rId26"/>
    <p:sldId id="840" r:id="rId27"/>
    <p:sldId id="822" r:id="rId28"/>
    <p:sldId id="823" r:id="rId29"/>
    <p:sldId id="811" r:id="rId30"/>
    <p:sldId id="844" r:id="rId31"/>
    <p:sldId id="813" r:id="rId32"/>
    <p:sldId id="815" r:id="rId33"/>
    <p:sldId id="826" r:id="rId34"/>
    <p:sldId id="827" r:id="rId35"/>
    <p:sldId id="650" r:id="rId36"/>
    <p:sldId id="498" r:id="rId37"/>
    <p:sldId id="402" r:id="rId38"/>
    <p:sldId id="403" r:id="rId39"/>
    <p:sldId id="831" r:id="rId40"/>
    <p:sldId id="833" r:id="rId41"/>
    <p:sldId id="795" r:id="rId42"/>
    <p:sldId id="602" r:id="rId43"/>
    <p:sldId id="835" r:id="rId44"/>
    <p:sldId id="841" r:id="rId45"/>
    <p:sldId id="652" r:id="rId46"/>
    <p:sldId id="549" r:id="rId47"/>
    <p:sldId id="425" r:id="rId48"/>
    <p:sldId id="728" r:id="rId49"/>
    <p:sldId id="837" r:id="rId50"/>
    <p:sldId id="838" r:id="rId51"/>
    <p:sldId id="832" r:id="rId52"/>
    <p:sldId id="839" r:id="rId53"/>
    <p:sldId id="834"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135" autoAdjust="0"/>
  </p:normalViewPr>
  <p:slideViewPr>
    <p:cSldViewPr>
      <p:cViewPr varScale="1">
        <p:scale>
          <a:sx n="107" d="100"/>
          <a:sy n="107" d="100"/>
        </p:scale>
        <p:origin x="708"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8.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7.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48.xml"/><Relationship Id="rId2" Type="http://schemas.openxmlformats.org/officeDocument/2006/relationships/slide" Target="../slides/slide31.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62830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79901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5460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68828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89433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7686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20-27jan22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1.ieee802.org/category/technical-plenary/" TargetMode="External"/><Relationship Id="rId4" Type="http://schemas.openxmlformats.org/officeDocument/2006/relationships/hyperlink" Target="https://urldefense.com/v3/__https:/touchpoint.eventsair.com/ieee-802-wireless-interim-session-jan-2022__;!!F7jv3iA!nrBVgCSpfikQRI3YkHn54N92xnRzChCl3roGsrfxTk71DDFhWPhLLIq9WHi8ySM27w$"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1-00-0000-apac-update-january-2022.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facilitating-better-use-white-space-spectru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1/18-21-0134-00-0000-uk-ofcom-terahertz-spectrum-paper.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5/dcn/22/15-22-0056-00-0thz-draft-response-to-ofcom-discussion-document.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2/18-22-0______________.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36-02-0000-minutes-electronic-plenary-11-18nov21-rr-tag-yvr.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20-27jan22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1676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20-27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77"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Will look+ to review in .18 more next week, </a:t>
            </a:r>
            <a:r>
              <a:rPr lang="en-US" altLang="en-US" sz="1800" dirty="0">
                <a:solidFill>
                  <a:schemeClr val="tx1"/>
                </a:solidFill>
              </a:rPr>
              <a:t>though the heads up for now: </a:t>
            </a: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NOT worked during COVID?</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NOT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could be done to turn any failures into successes?</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Describe some real turnaround examples (if any)</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or hypothesize about how this could be done</a:t>
            </a:r>
          </a:p>
          <a:p>
            <a:pPr lvl="1">
              <a:spcBef>
                <a:spcPts val="0"/>
              </a:spcBef>
              <a:spcAft>
                <a:spcPts val="0"/>
              </a:spcAft>
              <a:buFont typeface="Courier New" panose="02070309020205020404" pitchFamily="49" charset="0"/>
              <a:buChar char="o"/>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was Friday 14Jan21 10:00et</a:t>
            </a:r>
          </a:p>
          <a:p>
            <a:pPr marL="685800" lvl="1">
              <a:spcBef>
                <a:spcPts val="0"/>
              </a:spcBef>
              <a:buFont typeface="Arial" panose="020B0604020202020204" pitchFamily="34" charset="0"/>
              <a:buChar char="•"/>
            </a:pPr>
            <a:r>
              <a:rPr lang="en-US" sz="1400" b="0" dirty="0">
                <a:ea typeface="Calibri" panose="020F0502020204030204" pitchFamily="34" charset="0"/>
              </a:rPr>
              <a:t>WCSC Sept. call, the Jan 2022 Wireless Interim will be electronic/virtual.</a:t>
            </a:r>
          </a:p>
          <a:p>
            <a:pPr marL="800100" lvl="2">
              <a:spcBef>
                <a:spcPts val="0"/>
              </a:spcBef>
              <a:spcAft>
                <a:spcPts val="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1028700" lvl="2">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$US 125.00 for all attendees </a:t>
            </a:r>
            <a:endParaRPr lang="en-US" sz="1600" b="1" dirty="0">
              <a:effectLst/>
              <a:ea typeface="Calibri" panose="020F0502020204030204" pitchFamily="34" charset="0"/>
            </a:endParaRPr>
          </a:p>
          <a:p>
            <a:pPr marL="800100" lvl="2">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4"/>
              </a:rPr>
              <a:t>Link to website.</a:t>
            </a:r>
            <a:r>
              <a:rPr lang="en-US" b="1" dirty="0">
                <a:solidFill>
                  <a:srgbClr val="4472C4"/>
                </a:solidFill>
                <a:effectLst/>
                <a:latin typeface="Arial" panose="020B0604020202020204" pitchFamily="34" charset="0"/>
                <a:ea typeface="Calibri" panose="020F0502020204030204" pitchFamily="34" charset="0"/>
              </a:rPr>
              <a:t>    </a:t>
            </a:r>
            <a:r>
              <a:rPr lang="en-US" sz="16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different from last couple of virtual meetings</a:t>
            </a:r>
            <a:endParaRPr lang="en-US" dirty="0">
              <a:effectLst/>
              <a:ea typeface="Calibri" panose="020F0502020204030204" pitchFamily="34" charset="0"/>
            </a:endParaRPr>
          </a:p>
          <a:p>
            <a:pPr marL="1085850" lvl="2">
              <a:spcBef>
                <a:spcPts val="0"/>
              </a:spcBef>
              <a:buFont typeface="Arial" panose="020B0604020202020204" pitchFamily="34" charset="0"/>
              <a:buChar char="•"/>
            </a:pPr>
            <a:r>
              <a:rPr lang="en-US" dirty="0">
                <a:ea typeface="Calibri" panose="020F0502020204030204" pitchFamily="34" charset="0"/>
              </a:rPr>
              <a:t>.18 will be our normal weekly times and call-in, Thursday’s 20</a:t>
            </a:r>
            <a:r>
              <a:rPr lang="en-US" baseline="30000" dirty="0">
                <a:ea typeface="Calibri" panose="020F0502020204030204" pitchFamily="34" charset="0"/>
              </a:rPr>
              <a:t>th</a:t>
            </a:r>
            <a:r>
              <a:rPr lang="en-US" dirty="0">
                <a:ea typeface="Calibri" panose="020F0502020204030204" pitchFamily="34" charset="0"/>
              </a:rPr>
              <a:t> and 27</a:t>
            </a:r>
            <a:r>
              <a:rPr lang="en-US" baseline="30000" dirty="0">
                <a:ea typeface="Calibri" panose="020F0502020204030204" pitchFamily="34" charset="0"/>
              </a:rPr>
              <a:t>th</a:t>
            </a:r>
            <a:r>
              <a:rPr lang="en-US" dirty="0">
                <a:ea typeface="Calibri" panose="020F0502020204030204" pitchFamily="34" charset="0"/>
              </a:rPr>
              <a:t> Jan22, </a:t>
            </a:r>
          </a:p>
          <a:p>
            <a:pPr marL="1543050" lvl="3">
              <a:spcBef>
                <a:spcPts val="0"/>
              </a:spcBef>
              <a:buFont typeface="Arial" panose="020B0604020202020204" pitchFamily="34" charset="0"/>
              <a:buChar char="•"/>
            </a:pPr>
            <a:r>
              <a:rPr lang="en-US" sz="1800" dirty="0">
                <a:ea typeface="Calibri" panose="020F0502020204030204" pitchFamily="34" charset="0"/>
              </a:rPr>
              <a:t>and the .18 chair has declared this an accredited </a:t>
            </a:r>
            <a:r>
              <a:rPr lang="en-US" dirty="0">
                <a:ea typeface="Calibri" panose="020F0502020204030204" pitchFamily="34" charset="0"/>
              </a:rPr>
              <a:t>interim and will have voting participation credit. </a:t>
            </a:r>
          </a:p>
          <a:p>
            <a:pPr marL="1543050" lvl="3">
              <a:spcAft>
                <a:spcPts val="0"/>
              </a:spcAft>
              <a:buFont typeface="Arial" panose="020B0604020202020204" pitchFamily="34" charset="0"/>
              <a:buChar char="•"/>
            </a:pPr>
            <a:endParaRPr lang="en-US" sz="1000" dirty="0"/>
          </a:p>
          <a:p>
            <a:pPr marL="285750">
              <a:spcAft>
                <a:spcPts val="0"/>
              </a:spcAft>
              <a:buFont typeface="Arial" panose="020B0604020202020204" pitchFamily="34" charset="0"/>
              <a:buChar char="•"/>
            </a:pPr>
            <a:r>
              <a:rPr lang="en-US" sz="1800" dirty="0"/>
              <a:t>Next 802 technical plenary is thursday, 03mar22 @ 09:00et. </a:t>
            </a:r>
            <a:r>
              <a:rPr lang="en-US" sz="1800" dirty="0">
                <a:hlinkClick r:id="rId5"/>
              </a:rPr>
              <a:t>https://1.ieee802.org/category/technical-plenary/</a:t>
            </a:r>
            <a:r>
              <a:rPr lang="en-US" sz="1800" dirty="0"/>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83335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marL="1371600" lvl="3" indent="0">
              <a:spcBef>
                <a:spcPts val="0"/>
              </a:spcBef>
            </a:pPr>
            <a:endParaRPr lang="en-US" sz="14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rPr>
              <a:t>$400 until Friday, January 28, 2022 (fully refundable. </a:t>
            </a:r>
            <a:r>
              <a:rPr lang="en-US" sz="1800" b="1" dirty="0">
                <a:solidFill>
                  <a:schemeClr val="tx1"/>
                </a:solidFill>
                <a:effectLs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b="1" dirty="0"/>
              <a:t>Plenary info: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7475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a:t>
            </a:r>
            <a:r>
              <a:rPr lang="en-US" altLang="en-US" sz="1800" b="0" dirty="0">
                <a:solidFill>
                  <a:schemeClr val="tx1"/>
                </a:solidFill>
              </a:rPr>
              <a:t>Wireless Interim – Warsaw, Poland</a:t>
            </a:r>
          </a:p>
          <a:p>
            <a:pPr marL="685800" lvl="1">
              <a:spcBef>
                <a:spcPts val="0"/>
              </a:spcBef>
              <a:buFont typeface="Arial" panose="020B0604020202020204" pitchFamily="34" charset="0"/>
              <a:buChar char="•"/>
            </a:pPr>
            <a:r>
              <a:rPr lang="en-US" sz="1800" dirty="0">
                <a:ea typeface="Calibri" panose="020F0502020204030204" pitchFamily="34" charset="0"/>
              </a:rPr>
              <a:t>Will have two </a:t>
            </a:r>
            <a:r>
              <a:rPr lang="en-US" sz="1800" b="1" dirty="0">
                <a:ea typeface="Calibri" panose="020F0502020204030204" pitchFamily="34" charset="0"/>
              </a:rPr>
              <a:t>Mentor </a:t>
            </a:r>
            <a:r>
              <a:rPr lang="en-US" sz="1800" b="1" dirty="0" err="1">
                <a:ea typeface="Calibri" panose="020F0502020204030204" pitchFamily="34" charset="0"/>
              </a:rPr>
              <a:t>epolls</a:t>
            </a:r>
            <a:r>
              <a:rPr lang="en-US" sz="1800" b="1" dirty="0">
                <a:ea typeface="Calibri" panose="020F0502020204030204" pitchFamily="34" charset="0"/>
              </a:rPr>
              <a:t>: </a:t>
            </a:r>
            <a:r>
              <a:rPr lang="en-US" sz="1800" b="1" dirty="0">
                <a:solidFill>
                  <a:schemeClr val="tx1"/>
                </a:solidFill>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20jan22 and ending Wednesday 26jan22</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a:t>
            </a:r>
            <a:r>
              <a:rPr lang="en-US" sz="1800" dirty="0">
                <a:latin typeface="Times New Roman" panose="02020603050405020304" pitchFamily="18" charset="0"/>
                <a:ea typeface="SimSun" panose="02010600030101010101" pitchFamily="2" charset="-122"/>
              </a:rPr>
              <a:t>27jan22)</a:t>
            </a:r>
            <a:endParaRPr lang="en-US" sz="1800" dirty="0">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a:t>
            </a:r>
            <a:r>
              <a:rPr lang="en-US" dirty="0">
                <a:ea typeface="Calibri" panose="020F0502020204030204" pitchFamily="34" charset="0"/>
              </a:rPr>
              <a:t>at </a:t>
            </a:r>
            <a:r>
              <a:rPr lang="en-US" b="0" dirty="0">
                <a:effectLst/>
                <a:ea typeface="Calibri" panose="020F0502020204030204" pitchFamily="34" charset="0"/>
              </a:rPr>
              <a:t>their 02feb22 call to determine if the May 2022 Wireless Interim should be electronic/virtual, mixed—mode or face-to-face in Warsaw, Poland (poll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b="1" dirty="0"/>
              <a:t>Note:  </a:t>
            </a:r>
            <a:r>
              <a:rPr lang="en-US" b="1" i="1" u="sng" dirty="0"/>
              <a:t>Expectations</a:t>
            </a:r>
            <a:r>
              <a:rPr lang="en-US" b="1" dirty="0"/>
              <a:t> for May and Sept 2022 registration fees (similar to pre-pandemic) : </a:t>
            </a:r>
          </a:p>
          <a:p>
            <a:pPr marL="1200150" lvl="2" indent="-342900">
              <a:buFont typeface="Arial" panose="020B0604020202020204" pitchFamily="34" charset="0"/>
              <a:buChar char="•"/>
            </a:pPr>
            <a:r>
              <a:rPr lang="en-US" b="1" dirty="0"/>
              <a:t>$850/$1,100/$1,350 in person  (+$300 not in hotel)</a:t>
            </a:r>
          </a:p>
          <a:p>
            <a:pPr marL="1200150" lvl="2" indent="-342900">
              <a:buFont typeface="Arial" panose="020B0604020202020204" pitchFamily="34" charset="0"/>
              <a:buChar char="•"/>
            </a:pPr>
            <a:r>
              <a:rPr lang="en-US" b="1" dirty="0"/>
              <a:t>$950/$1450 Mixed Mode							 </a:t>
            </a:r>
          </a:p>
          <a:p>
            <a:pPr marL="1200150" lvl="2" indent="-342900">
              <a:buFont typeface="Arial" panose="020B0604020202020204" pitchFamily="34" charset="0"/>
              <a:buChar char="•"/>
            </a:pPr>
            <a:r>
              <a:rPr lang="en-US" b="1" dirty="0"/>
              <a:t>$400/600/800 Electronic/Virtual					</a:t>
            </a:r>
            <a:r>
              <a:rPr lang="en-US" b="1" dirty="0">
                <a:solidFill>
                  <a:srgbClr val="00B0F0"/>
                </a:solidFill>
              </a:rPr>
              <a:t>? what time zone</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Yes/No									(802.15 - 30/37 -22dnv) (802.24 - 5/3 -2dnv)</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1-Attend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2-Attend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3-Will not attend plenary 						(802.15 - 28/37/8 -17dnv) (802.24 - </a:t>
            </a:r>
            <a:r>
              <a:rPr lang="en-US" dirty="0">
                <a:ea typeface="Calibri" panose="020F0502020204030204" pitchFamily="34" charset="0"/>
              </a:rPr>
              <a:t>4</a:t>
            </a:r>
            <a:r>
              <a:rPr lang="en-US" dirty="0">
                <a:effectLst/>
                <a:ea typeface="Calibri" panose="020F0502020204030204" pitchFamily="34" charset="0"/>
              </a:rPr>
              <a:t>/4/0 -2dnv)</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GB" altLang="en-US"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6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#54,  22-23Jul20</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Calibri" panose="020F0502020204030204" pitchFamily="34" charset="0"/>
                <a:cs typeface="Times New Roman" panose="02020603050405020304" pitchFamily="18" charset="0"/>
              </a:rPr>
              <a:t>At 5 GHz passive is over oceans, fyi. </a:t>
            </a: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cs typeface="Times New Roman" panose="02020603050405020304" pitchFamily="18" charset="0"/>
              </a:rPr>
              <a:t> </a:t>
            </a:r>
            <a:endParaRPr lang="en-US" sz="12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014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0" indent="0">
              <a:spcBef>
                <a:spcPts val="0"/>
              </a:spcBef>
              <a:spcAft>
                <a:spcPts val="0"/>
              </a:spcAft>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Plan: finalize draft regulation (update of ECC Decision (06)04) and a CEPT Report for May/June WGFM meeting.</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Next meeting 4. February 2022</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Main points in draft regulation: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Fixed outdoor usage in the band 6GHz to 8.5GHz for some application</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Indoor higher power of -31.3dBm/MHz in the band 6GHz to 8.5GHz mainly for location tracking and sensing application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Vehicular usage in cars with -41.3dBm/MHz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Link: </a:t>
            </a:r>
            <a:r>
              <a:rPr lang="en-US" sz="1600" u="sng" dirty="0">
                <a:solidFill>
                  <a:srgbClr val="0000FF"/>
                </a:solidFill>
                <a:effectLst/>
                <a:ea typeface="Times New Roman" panose="02020603050405020304" pitchFamily="18" charset="0"/>
                <a:hlinkClick r:id="rId6"/>
              </a:rPr>
              <a:t>https://cept.org/ecc/groups/ecc/wg-fm/srdmg/cg-uwb/client/introduction/</a:t>
            </a: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Further planning:</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regulation on CEPT level until end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EU harmonized regulation end 2022/beginning 2023</a:t>
            </a: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984885"/>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sz="1600" dirty="0"/>
          </a:p>
          <a:p>
            <a:pPr marL="285750" indent="-285750">
              <a:buFont typeface="Wingdings" panose="05000000000000000000" pitchFamily="2" charset="2"/>
              <a:buChar char="Ø"/>
            </a:pP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APAC update: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3"/>
              </a:rPr>
              <a:t>https://mentor.ieee.org/802.18/dcn/22/18-22-0001-00-0000-apac-update-january-2022.pptx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2000" dirty="0">
                <a:solidFill>
                  <a:schemeClr val="tx1"/>
                </a:solidFill>
              </a:rPr>
              <a:t>Next week could see:  </a:t>
            </a:r>
            <a:r>
              <a:rPr lang="en-US" sz="2000" b="0" dirty="0">
                <a:solidFill>
                  <a:schemeClr val="tx1"/>
                </a:solidFill>
              </a:rPr>
              <a:t>UK – 802.15 SC THz response to Ofcom paper on THz. </a:t>
            </a:r>
          </a:p>
          <a:p>
            <a:pPr lvl="1">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endParaRPr lang="en-US" sz="1600" b="0" dirty="0">
              <a:effectLst/>
              <a:ea typeface="SimSun" panose="02010600030101010101" pitchFamily="2" charset="-122"/>
            </a:endParaRPr>
          </a:p>
          <a:p>
            <a:pPr lvl="1">
              <a:buFont typeface="Arial" panose="020B0604020202020204" pitchFamily="34" charset="0"/>
              <a:buChar char="•"/>
            </a:pPr>
            <a:r>
              <a:rPr lang="en-US" sz="1600" b="0" i="0" u="none" strike="noStrike" baseline="0" dirty="0">
                <a:solidFill>
                  <a:srgbClr val="000000"/>
                </a:solidFill>
              </a:rPr>
              <a:t>One point is sharing with passive services. </a:t>
            </a:r>
          </a:p>
          <a:p>
            <a:pPr lvl="1">
              <a:buFont typeface="Arial" panose="020B0604020202020204" pitchFamily="34" charset="0"/>
              <a:buChar char="•"/>
            </a:pPr>
            <a:r>
              <a:rPr lang="en-US" sz="1600" dirty="0"/>
              <a:t>Range target is &gt; 275GHz, though do mention above 100GHz.</a:t>
            </a:r>
          </a:p>
          <a:p>
            <a:pPr lvl="1">
              <a:buFont typeface="Arial" panose="020B0604020202020204" pitchFamily="34" charset="0"/>
              <a:buChar char="•"/>
            </a:pPr>
            <a:r>
              <a:rPr lang="en-US" sz="1600" dirty="0"/>
              <a:t>UWB is looking at 100-260GHz. </a:t>
            </a:r>
          </a:p>
          <a:p>
            <a:pPr lvl="1">
              <a:buFont typeface="Arial" panose="020B0604020202020204" pitchFamily="34" charset="0"/>
              <a:buChar char="•"/>
            </a:pPr>
            <a:endParaRPr lang="en-US" sz="14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Anything else to share today for other regions? nothing heard</a:t>
            </a: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nothing heard.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USA-</a:t>
            </a:r>
            <a:r>
              <a:rPr lang="en-US" sz="2000" i="0" dirty="0">
                <a:solidFill>
                  <a:schemeClr val="tx1"/>
                </a:solidFill>
                <a:effectLst/>
              </a:rPr>
              <a:t>FCC Open Commission Meeting; 27jan22-10:30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3"/>
              </a:rPr>
              <a:t>https://www.fcc.gov/document/facilitating-better-use-white-space-spectrum</a:t>
            </a:r>
            <a:r>
              <a:rPr lang="en-US" altLang="en-US" sz="2000" dirty="0"/>
              <a:t> </a:t>
            </a:r>
          </a:p>
          <a:p>
            <a:pPr lvl="1">
              <a:buFont typeface="Arial" panose="020B0604020202020204" pitchFamily="34" charset="0"/>
              <a:buChar char="•"/>
            </a:pPr>
            <a:r>
              <a:rPr lang="en-US" altLang="en-US" sz="1800" dirty="0"/>
              <a:t>Much on the data base operation and working with wireless microphones.  	</a:t>
            </a:r>
            <a:r>
              <a:rPr lang="en-US" sz="20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General activity picking up.  will discuss next week.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13jan: </a:t>
            </a:r>
            <a:r>
              <a:rPr lang="en-GB" sz="1600" dirty="0">
                <a:solidFill>
                  <a:schemeClr val="tx1"/>
                </a:solidFill>
                <a:ea typeface="Calibri" panose="020F0502020204030204" pitchFamily="34" charset="0"/>
              </a:rPr>
              <a:t>Test and Cert WG met this week, decided go forward w/path previously discussed for equipment certification – bringing devices to test labs, then field trails, then to public.   Similar to CBRS/3.6 GHz equipment (not the SASs).   How this will work is yet to be seen.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WFA is looking to go to the cloud for the testing, not the bench.   And, this is not with AFC yet. </a:t>
            </a: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General activity picking up.  will discuss next week.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r>
              <a:rPr lang="en-GB" sz="16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399" y="1371600"/>
            <a:ext cx="10838873"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This meeting is part of IEEE 802 electronic January 2022 wireless interim session</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You must pay the registration fee in order to attend</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have not already done so, you can register w/MTG Events – Registration website at:  </a:t>
            </a:r>
            <a:r>
              <a:rPr lang="en-US" sz="2000" kern="0" dirty="0">
                <a:hlinkClick r:id="rId2"/>
              </a:rPr>
              <a:t>https://touchpoint.eventsair.com/ieee-802-wireless-interim-session-jan-2022</a:t>
            </a:r>
            <a:r>
              <a:rPr lang="en-US" sz="2000" kern="0" dirty="0"/>
              <a:t> </a:t>
            </a:r>
          </a:p>
          <a:p>
            <a:pPr>
              <a:buFont typeface="Arial" panose="020B0604020202020204" pitchFamily="34" charset="0"/>
              <a:buChar char="•"/>
            </a:pPr>
            <a:endParaRPr lang="en-US" sz="1400" kern="0" dirty="0">
              <a:effectLst/>
              <a:latin typeface="Tahoma" panose="020B0604030504040204" pitchFamily="34" charset="0"/>
              <a:ea typeface="Calibri" panose="020F0502020204030204" pitchFamily="34" charset="0"/>
            </a:endParaRPr>
          </a:p>
          <a:p>
            <a:pPr>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23:59 et 14 January 2022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sz="1600" kern="0" dirty="0"/>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endParaRPr lang="en-US" sz="2000" kern="0" dirty="0"/>
          </a:p>
          <a:p>
            <a:pPr>
              <a:buFont typeface="Arial" panose="020B0604020202020204" pitchFamily="34" charset="0"/>
              <a:buChar char="•"/>
            </a:pPr>
            <a:r>
              <a:rPr lang="en-US" sz="2000" kern="0" dirty="0"/>
              <a:t>At conclusion of each of the 802.18 calls, the Webex log and IMAT will be reviewed.  </a:t>
            </a:r>
          </a:p>
          <a:p>
            <a:pPr>
              <a:buFont typeface="Arial" panose="020B0604020202020204" pitchFamily="34" charset="0"/>
              <a:buChar char="•"/>
            </a:pPr>
            <a:r>
              <a:rPr lang="en-US" sz="2000"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0" y="685801"/>
            <a:ext cx="12192000"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t>Registration for the Jan ‘22 IEEE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chemeClr val="tx1"/>
              </a:buClr>
              <a:buFont typeface="Wingdings" panose="05000000000000000000" pitchFamily="2" charset="2"/>
              <a:buChar char=""/>
            </a:pPr>
            <a:r>
              <a:rPr lang="en-US" altLang="en-US" sz="1800" b="0" dirty="0">
                <a:solidFill>
                  <a:srgbClr val="00B0F0"/>
                </a:solidFill>
              </a:rPr>
              <a:t> </a:t>
            </a:r>
            <a:r>
              <a:rPr lang="en-US" altLang="en-US" sz="1800" b="0" dirty="0">
                <a:solidFill>
                  <a:schemeClr val="tx1"/>
                </a:solidFill>
              </a:rPr>
              <a:t>chair – start mentor </a:t>
            </a:r>
            <a:r>
              <a:rPr lang="en-US" altLang="en-US" sz="1800" b="0" dirty="0" err="1">
                <a:solidFill>
                  <a:schemeClr val="tx1"/>
                </a:solidFill>
              </a:rPr>
              <a:t>epoll</a:t>
            </a:r>
            <a:r>
              <a:rPr lang="en-US" altLang="en-US" sz="1800" b="0" dirty="0">
                <a:solidFill>
                  <a:schemeClr val="tx1"/>
                </a:solidFill>
              </a:rPr>
              <a:t> on May ‘22 wireless interim. </a:t>
            </a:r>
          </a:p>
          <a:p>
            <a:pPr marL="285750" indent="-285750">
              <a:buClr>
                <a:srgbClr val="00B0F0"/>
              </a:buClr>
              <a:buFont typeface="Wingdings" panose="05000000000000000000" pitchFamily="2" charset="2"/>
              <a:buChar char="q"/>
            </a:pPr>
            <a:r>
              <a:rPr lang="en-US" altLang="en-US" sz="1800" b="0" dirty="0">
                <a:solidFill>
                  <a:srgbClr val="00B0F0"/>
                </a:solidFill>
              </a:rPr>
              <a:t> chair – at 02feb22  WCSC, ask about what time zone if May Wireless Interim is electronic?</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27jan22?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Lawsuit</a:t>
            </a:r>
            <a:r>
              <a:rPr lang="en-US" sz="1800" dirty="0">
                <a:effectLst/>
                <a:ea typeface="Calibri" panose="020F0502020204030204" pitchFamily="34" charset="0"/>
              </a:rPr>
              <a:t> against the FCC, could not take the 40 MHz away from ITS. </a:t>
            </a:r>
          </a:p>
          <a:p>
            <a:pPr marL="400050" lvl="1">
              <a:spcBef>
                <a:spcPts val="0"/>
              </a:spcBef>
              <a:spcAft>
                <a:spcPts val="0"/>
              </a:spcAft>
              <a:buFont typeface="Arial" panose="020B0604020202020204" pitchFamily="34" charset="0"/>
              <a:buChar char="•"/>
            </a:pPr>
            <a:r>
              <a:rPr lang="en-US" sz="1800" dirty="0">
                <a:solidFill>
                  <a:schemeClr val="tx1"/>
                </a:solidFill>
                <a:latin typeface="Times New Roman" panose="02020603050405020304" pitchFamily="18" charset="0"/>
                <a:ea typeface="SimSun" panose="02010600030101010101" pitchFamily="2" charset="-122"/>
              </a:rPr>
              <a:t>DC Court of Appeals on 25jan22 – there are oral arguments. </a:t>
            </a:r>
            <a:endParaRPr lang="en-US" sz="1800" dirty="0">
              <a:solidFill>
                <a:schemeClr val="tx1"/>
              </a:solidFill>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_37__  and voters on-line:  _29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15:57 until next Thursday 27Jan22,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(27jan22)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(20jan22)</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Other Regions Items		 (note: order)</a:t>
            </a:r>
          </a:p>
          <a:p>
            <a:pPr>
              <a:spcBef>
                <a:spcPts val="0"/>
              </a:spcBef>
              <a:buFont typeface="Arial" panose="020B0604020202020204" pitchFamily="34" charset="0"/>
              <a:buChar char="•"/>
            </a:pPr>
            <a:r>
              <a:rPr lang="en-US" altLang="en-US" sz="1600" dirty="0">
                <a:solidFill>
                  <a:schemeClr val="tx1"/>
                </a:solidFill>
              </a:rPr>
              <a:t>Administration items</a:t>
            </a: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477875"/>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____</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r>
              <a:rPr lang="en-US" sz="1600" dirty="0">
                <a:solidFill>
                  <a:schemeClr val="bg1">
                    <a:lumMod val="75000"/>
                  </a:schemeClr>
                </a:solidFill>
                <a:effectLst/>
              </a:rPr>
              <a:t> </a:t>
            </a:r>
          </a:p>
          <a:p>
            <a:pPr marL="800100" lvl="2">
              <a:spcBef>
                <a:spcPts val="0"/>
              </a:spcBef>
              <a:spcAft>
                <a:spcPts val="0"/>
              </a:spcAft>
              <a:buFont typeface="Arial" panose="020B0604020202020204" pitchFamily="34" charset="0"/>
              <a:buChar char="•"/>
            </a:pPr>
            <a:endParaRPr lang="en-US" altLang="en-US" sz="1600" kern="0" dirty="0">
              <a:solidFill>
                <a:schemeClr val="tx1"/>
              </a:solidFill>
            </a:endParaRP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Will spend no more than 3-4 mins on each.  Just high level points, can send Andrew the detail.  Then need to move on. </a:t>
            </a:r>
            <a:endParaRPr lang="en-US" altLang="en-US" sz="1800" dirty="0">
              <a:solidFill>
                <a:schemeClr val="tx1"/>
              </a:solidFill>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p>
          <a:p>
            <a:pPr lvl="1" indent="-342900">
              <a:spcBef>
                <a:spcPts val="0"/>
              </a:spcBef>
              <a:spcAft>
                <a:spcPts val="0"/>
              </a:spcAft>
              <a:buFont typeface="Symbol" panose="05050102010706020507" pitchFamily="18" charset="2"/>
              <a:buChar char=""/>
            </a:pPr>
            <a:endParaRPr lang="en-US" sz="1600" b="1" dirty="0">
              <a:solidFill>
                <a:srgbClr val="26282A"/>
              </a:solidFill>
              <a:effectLst/>
              <a:ea typeface="Times New Roman" panose="02020603050405020304" pitchFamily="18"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NOT worked during COVID?</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NOT successful in these cases</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endParaRPr lang="en-US" sz="1600" b="1" dirty="0">
              <a:solidFill>
                <a:srgbClr val="26282A"/>
              </a:solidFill>
              <a:effectLst/>
              <a:ea typeface="Times New Roman" panose="02020603050405020304" pitchFamily="18"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could be done to turn any failures into successes?</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Describe some real turnaround examples (if any)</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or hypothesize about how this could be done</a:t>
            </a:r>
          </a:p>
          <a:p>
            <a:pPr lvl="2" indent="-285750">
              <a:spcBef>
                <a:spcPts val="0"/>
              </a:spcBef>
              <a:spcAft>
                <a:spcPts val="0"/>
              </a:spcAft>
              <a:buFont typeface="Courier New" panose="02070309020205020404" pitchFamily="49" charset="0"/>
              <a:buChar char="o"/>
            </a:pPr>
            <a:r>
              <a:rPr lang="en-US" sz="1400" dirty="0">
                <a:solidFill>
                  <a:srgbClr val="26282A"/>
                </a:solidFill>
                <a:ea typeface="Times New Roman" panose="02020603050405020304" pitchFamily="18"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a typeface="Times New Roman" panose="02020603050405020304" pitchFamily="18"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a:t>
            </a:r>
            <a:endParaRPr lang="en-AU" sz="1600" b="1" dirty="0">
              <a:solidFill>
                <a:srgbClr val="26282A"/>
              </a:solidFill>
              <a:ea typeface="Times New Roman" panose="02020603050405020304" pitchFamily="18" charset="0"/>
              <a:cs typeface="Times New Roman" panose="02020603050405020304" pitchFamily="18" charset="0"/>
            </a:endParaRPr>
          </a:p>
          <a:p>
            <a:pPr lvl="1">
              <a:spcBef>
                <a:spcPts val="0"/>
              </a:spcBef>
              <a:spcAft>
                <a:spcPts val="0"/>
              </a:spcAft>
              <a:buFont typeface="Arial" panose="020B0604020202020204" pitchFamily="34" charset="0"/>
              <a:buChar char="•"/>
            </a:pPr>
            <a:endParaRPr lang="en-AU" sz="1600" b="1" dirty="0">
              <a:effectLst/>
              <a:ea typeface="Times New Roman" panose="02020603050405020304" pitchFamily="18" charset="0"/>
              <a:cs typeface="Times New Roman" panose="02020603050405020304" pitchFamily="18" charset="0"/>
            </a:endParaRPr>
          </a:p>
          <a:p>
            <a:pPr lvl="1">
              <a:spcBef>
                <a:spcPts val="0"/>
              </a:spcBef>
              <a:spcAft>
                <a:spcPts val="0"/>
              </a:spcAft>
              <a:buFont typeface="Arial" panose="020B0604020202020204" pitchFamily="34" charset="0"/>
              <a:buChar char="•"/>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dirty="0">
              <a:solidFill>
                <a:schemeClr val="tx1"/>
              </a:solidFill>
            </a:endParaRPr>
          </a:p>
          <a:p>
            <a:pPr>
              <a:spcBef>
                <a:spcPts val="0"/>
              </a:spcBef>
              <a:spcAft>
                <a:spcPts val="0"/>
              </a:spcAft>
              <a:buFont typeface="Arial" panose="020B0604020202020204" pitchFamily="34" charset="0"/>
              <a:buChar char="•"/>
            </a:pPr>
            <a:endParaRPr lang="en-US" sz="18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rPr>
              <a:t>$400 until Friday, January 28, 2022 (fully refundable. </a:t>
            </a:r>
            <a:r>
              <a:rPr lang="en-US" sz="1800" b="1" dirty="0">
                <a:solidFill>
                  <a:schemeClr val="tx1"/>
                </a:solidFill>
                <a:effectLs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99161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Wireless Interim  </a:t>
            </a:r>
            <a:r>
              <a:rPr lang="en-US" altLang="en-US" sz="1800" b="0" dirty="0">
                <a:solidFill>
                  <a:schemeClr val="tx1"/>
                </a:solidFill>
              </a:rPr>
              <a:t>– (Warsaw-tbd) – results of the straw poll: </a:t>
            </a:r>
          </a:p>
          <a:p>
            <a:pPr marL="800100" lvl="2">
              <a:spcBef>
                <a:spcPts val="0"/>
              </a:spcBef>
              <a:spcAft>
                <a:spcPts val="0"/>
              </a:spcAft>
              <a:buFont typeface="Arial" panose="020B0604020202020204" pitchFamily="34" charset="0"/>
              <a:buChar char="•"/>
            </a:pPr>
            <a:endParaRPr lang="en-US"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on their 02feb call to determine if the May 2022 Wireless Interim should be electronic/virtual, mixed—mode or face-to-face in Warsaw, Poland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dirty="0"/>
              <a:t>Note:  Expectations for May and Sept 2022 registration fees (similar to pre-pandemic) : </a:t>
            </a:r>
          </a:p>
          <a:p>
            <a:pPr marL="1200150" lvl="2" indent="-342900">
              <a:buFont typeface="Arial" panose="020B0604020202020204" pitchFamily="34" charset="0"/>
              <a:buChar char="•"/>
            </a:pPr>
            <a:r>
              <a:rPr lang="en-US" dirty="0"/>
              <a:t>$850/$1,100/$1,350 in person  (+$300 not in hotel)</a:t>
            </a:r>
          </a:p>
          <a:p>
            <a:pPr marL="1200150" lvl="2" indent="-342900">
              <a:buFont typeface="Arial" panose="020B0604020202020204" pitchFamily="34" charset="0"/>
              <a:buChar char="•"/>
            </a:pPr>
            <a:r>
              <a:rPr lang="en-US" dirty="0"/>
              <a:t>$950/$1450 Mixed Mode</a:t>
            </a:r>
          </a:p>
          <a:p>
            <a:pPr marL="1200150" lvl="2" indent="-342900">
              <a:buFont typeface="Arial" panose="020B0604020202020204" pitchFamily="34" charset="0"/>
              <a:buChar char="•"/>
            </a:pPr>
            <a:r>
              <a:rPr lang="en-US" dirty="0"/>
              <a:t>$400/600/800 Electronic</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Yes	.					.		.11;			.15; 30		.19			.24; 5</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No	.					.						37						3</a:t>
            </a:r>
          </a:p>
          <a:p>
            <a:pPr marL="0" marR="0">
              <a:spcBef>
                <a:spcPts val="0"/>
              </a:spcBef>
              <a:spcAft>
                <a:spcPts val="0"/>
              </a:spcAft>
            </a:pPr>
            <a:r>
              <a:rPr lang="en-US" sz="1800" b="0" dirty="0">
                <a:effectLst/>
                <a:ea typeface="Calibri" panose="020F0502020204030204" pitchFamily="34" charset="0"/>
              </a:rPr>
              <a:t> ---</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1-Attend In-person			.		.11;			.15; 28		.19			.24; 4/</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2-Attend Virtually (remotely)	.						</a:t>
            </a:r>
            <a:r>
              <a:rPr lang="en-US" sz="1800" dirty="0">
                <a:ea typeface="Calibri" panose="020F0502020204030204" pitchFamily="34" charset="0"/>
              </a:rPr>
              <a:t>37						4</a:t>
            </a:r>
            <a:endParaRPr lang="en-US" sz="1800" dirty="0">
              <a:effectLst/>
              <a:ea typeface="Calibri" panose="020F0502020204030204" pitchFamily="34" charset="0"/>
            </a:endParaRP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3-Will not attend plenary 		.						  8						0</a:t>
            </a:r>
          </a:p>
          <a:p>
            <a:pPr marL="0" marR="0">
              <a:spcBef>
                <a:spcPts val="0"/>
              </a:spcBef>
              <a:spcAft>
                <a:spcPts val="0"/>
              </a:spcAft>
            </a:pPr>
            <a:r>
              <a:rPr lang="en-US" sz="1800" b="0" dirty="0">
                <a:effectLst/>
                <a:ea typeface="Calibri" panose="020F0502020204030204" pitchFamily="34" charset="0"/>
              </a:rPr>
              <a:t> </a:t>
            </a:r>
          </a:p>
          <a:p>
            <a:pPr>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indent="0">
              <a:spcBef>
                <a:spcPts val="0"/>
              </a:spcBef>
              <a:spcAft>
                <a:spcPts val="0"/>
              </a:spcAft>
            </a:pPr>
            <a:endParaRPr lang="en-US" altLang="en-US"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2512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904297"/>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a:solidFill>
                  <a:schemeClr val="tx1"/>
                </a:solidFill>
              </a:rPr>
              <a:t>Th .</a:t>
            </a:r>
            <a:r>
              <a:rPr lang="en-US" sz="2000" dirty="0">
                <a:solidFill>
                  <a:schemeClr val="tx1"/>
                </a:solidFill>
              </a:rPr>
              <a:t>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3419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6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#54,  22-23Jul20</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Calibri" panose="020F0502020204030204" pitchFamily="34" charset="0"/>
                <a:cs typeface="Times New Roman" panose="02020603050405020304" pitchFamily="18" charset="0"/>
              </a:rPr>
              <a:t>At 5 GHz passive is over oceans, fyi. </a:t>
            </a: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0" indent="0">
              <a:spcBef>
                <a:spcPts val="0"/>
              </a:spcBef>
              <a:spcAft>
                <a:spcPts val="0"/>
              </a:spcAft>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Plan: finalize draft regulation (update of ECC Decision (06)04) and a CEPT Report for May/June WGFM meeting.</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Next meeting 4. February 2022</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Main points in draft regulation: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Fixed outdoor usage in the band 6GHz to 8.5GHz for some application</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Indoor higher power of -31.3dBm/MHz in the band 6GHz to 8.5GHz mainly for location tracking and sensing application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Vehicular usage in cars with -41.3dBm/MHz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Link: </a:t>
            </a:r>
            <a:r>
              <a:rPr lang="en-US" sz="1600" u="sng" dirty="0">
                <a:solidFill>
                  <a:srgbClr val="0000FF"/>
                </a:solidFill>
                <a:effectLst/>
                <a:ea typeface="Times New Roman" panose="02020603050405020304" pitchFamily="18" charset="0"/>
                <a:hlinkClick r:id="rId6"/>
              </a:rPr>
              <a:t>https://cept.org/ecc/groups/ecc/wg-fm/srdmg/cg-uwb/client/introduction/</a:t>
            </a: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Further planning:</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regulation on CEPT level until end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EU harmonized regulation end 2022/beginning 2023</a:t>
            </a:r>
            <a:endParaRPr lang="en-US" sz="1400" dirty="0">
              <a:effectLst/>
              <a:ea typeface="Calibri" panose="020F0502020204030204" pitchFamily="34" charset="0"/>
            </a:endParaRP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20691"/>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3B1BFD97-9945-4BA2-9F6F-76DEAB44A6E0}"/>
              </a:ext>
            </a:extLst>
          </p:cNvPr>
          <p:cNvSpPr txBox="1"/>
          <p:nvPr/>
        </p:nvSpPr>
        <p:spPr>
          <a:xfrm>
            <a:off x="914400" y="5916816"/>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spTree>
    <p:extLst>
      <p:ext uri="{BB962C8B-B14F-4D97-AF65-F5344CB8AC3E}">
        <p14:creationId xmlns:p14="http://schemas.microsoft.com/office/powerpoint/2010/main" val="1284323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endParaRPr lang="en-US" sz="1800" b="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3"/>
              </a:rPr>
              <a:t>https://mentor.ieee.org/802.18/dcn/21/18-21-0134-00-0000-uk-ofcom-terahertz-spectrum-paper.docx</a:t>
            </a:r>
            <a:r>
              <a:rPr lang="en-US" sz="1600" b="0" i="0" u="none" strike="noStrike" baseline="0" dirty="0">
                <a:solidFill>
                  <a:schemeClr val="tx1"/>
                </a:solidFill>
              </a:rPr>
              <a:t> </a:t>
            </a:r>
          </a:p>
          <a:p>
            <a:pPr lvl="1">
              <a:buFont typeface="Arial" panose="020B0604020202020204" pitchFamily="34" charset="0"/>
              <a:buChar char="•"/>
            </a:pPr>
            <a:r>
              <a:rPr lang="en-US" sz="1600" dirty="0">
                <a:solidFill>
                  <a:schemeClr val="tx1"/>
                </a:solidFill>
                <a:effectLst/>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sz="1600" dirty="0">
                <a:solidFill>
                  <a:schemeClr val="tx1"/>
                </a:solidFill>
                <a:latin typeface="Times New Roman" panose="02020603050405020304" pitchFamily="18" charset="0"/>
                <a:ea typeface="SimSun" panose="02010600030101010101" pitchFamily="2" charset="-122"/>
              </a:rPr>
              <a:t>Current draft response, look for latest: </a:t>
            </a:r>
            <a:endParaRPr lang="en-US" sz="1600" dirty="0">
              <a:solidFill>
                <a:schemeClr val="tx1"/>
              </a:solidFill>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600" b="0" dirty="0">
                <a:solidFill>
                  <a:schemeClr val="tx1"/>
                </a:solidFill>
                <a:latin typeface="Times New Roman" panose="02020603050405020304" pitchFamily="18" charset="0"/>
                <a:ea typeface="SimSun" panose="02010600030101010101" pitchFamily="2" charset="-122"/>
                <a:hlinkClick r:id="rId4"/>
              </a:rPr>
              <a:t>https://mentor.ieee.org/802.15/dcn/22/15-22-0056-00-0thz-draft-response-to-ofcom-discussion-document.docx</a:t>
            </a:r>
            <a:r>
              <a:rPr lang="en-US" sz="1600" b="0" dirty="0">
                <a:solidFill>
                  <a:schemeClr val="tx1"/>
                </a:solidFill>
                <a:latin typeface="Times New Roman" panose="02020603050405020304" pitchFamily="18" charset="0"/>
                <a:ea typeface="SimSun" panose="02010600030101010101" pitchFamily="2" charset="-122"/>
              </a:rPr>
              <a:t>   </a:t>
            </a:r>
          </a:p>
          <a:p>
            <a:pPr lvl="1">
              <a:buFont typeface="Arial" panose="020B0604020202020204" pitchFamily="34" charset="0"/>
              <a:buChar char="•"/>
            </a:pPr>
            <a:endParaRPr lang="en-US" sz="1600" b="0" dirty="0">
              <a:solidFill>
                <a:schemeClr val="tx1"/>
              </a:solidFill>
              <a:latin typeface="Times New Roman" panose="02020603050405020304" pitchFamily="18" charset="0"/>
              <a:ea typeface="SimSun" panose="02010600030101010101" pitchFamily="2" charset="-122"/>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a:t>
            </a:r>
          </a:p>
          <a:p>
            <a:pPr lvl="1">
              <a:buFont typeface="Arial" panose="020B0604020202020204" pitchFamily="34" charset="0"/>
              <a:buChar char="•"/>
            </a:pPr>
            <a:r>
              <a:rPr lang="en-US" sz="1600" b="0" dirty="0">
                <a:solidFill>
                  <a:schemeClr val="tx1"/>
                </a:solidFill>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328"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29"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Ofcom submission</a:t>
            </a:r>
            <a:endParaRPr lang="en-US" sz="1200" dirty="0"/>
          </a:p>
        </p:txBody>
      </p:sp>
      <p:sp>
        <p:nvSpPr>
          <p:cNvPr id="3" name="Content Placeholder 2"/>
          <p:cNvSpPr>
            <a:spLocks noGrp="1"/>
          </p:cNvSpPr>
          <p:nvPr>
            <p:ph idx="1"/>
          </p:nvPr>
        </p:nvSpPr>
        <p:spPr>
          <a:xfrm>
            <a:off x="914400" y="1028556"/>
            <a:ext cx="10475384" cy="5396036"/>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a:rPr>
              <a:t>https://mentor.ieee.org/802.18/dcn/22/18-22-0</a:t>
            </a:r>
            <a:r>
              <a:rPr lang="en-US" sz="1800" b="0" dirty="0">
                <a:highlight>
                  <a:srgbClr val="FFFF00"/>
                </a:highlight>
                <a:hlinkClick r:id="rId3"/>
              </a:rPr>
              <a:t>______________</a:t>
            </a:r>
            <a:r>
              <a:rPr lang="en-US" sz="1800" b="0" dirty="0">
                <a:hlinkClick r:id="rId3"/>
              </a:rPr>
              <a:t>.docx</a:t>
            </a:r>
            <a:r>
              <a:rPr lang="en-US" sz="1800" b="0" dirty="0"/>
              <a:t> in response to Ofcom </a:t>
            </a:r>
            <a:r>
              <a:rPr lang="en-GB" sz="1800" b="0" dirty="0"/>
              <a:t>Unlocking the potential of Terahertz radio spectrum </a:t>
            </a:r>
            <a:r>
              <a:rPr lang="en-US" sz="1800" b="0" dirty="0"/>
              <a:t>paper.  </a:t>
            </a:r>
            <a:r>
              <a:rPr lang="en-GB" sz="1800" b="0" dirty="0"/>
              <a:t>For review and </a:t>
            </a:r>
            <a:r>
              <a:rPr lang="en-GB" sz="1800" b="0" dirty="0">
                <a:solidFill>
                  <a:schemeClr val="tx1"/>
                </a:solidFill>
              </a:rPr>
              <a:t>approval by the LMSC (EC) for submission to Ofcom </a:t>
            </a:r>
            <a:r>
              <a:rPr lang="en-GB" sz="1800" b="0" dirty="0">
                <a:solidFill>
                  <a:schemeClr val="tx1"/>
                </a:solidFill>
                <a:highlight>
                  <a:srgbClr val="FFFF00"/>
                </a:highlight>
              </a:rPr>
              <a:t>______________</a:t>
            </a:r>
            <a:r>
              <a:rPr lang="en-GB" sz="1800" b="0" dirty="0">
                <a:solidFill>
                  <a:schemeClr val="tx1"/>
                </a:solidFill>
              </a:rPr>
              <a:t>. The Chair of 802.18 is authorized to make editorial changes as necessary.</a:t>
            </a:r>
            <a:endParaRPr lang="en-US" altLang="en-US" sz="1800" dirty="0">
              <a:solidFill>
                <a:schemeClr val="tx1"/>
              </a:solidFill>
            </a:endParaRPr>
          </a:p>
          <a:p>
            <a:endParaRPr lang="en-US" altLang="en-US" sz="1800" dirty="0"/>
          </a:p>
          <a:p>
            <a:r>
              <a:rPr lang="en-US" altLang="en-US" sz="1800" dirty="0"/>
              <a:t>	</a:t>
            </a:r>
            <a:r>
              <a:rPr lang="en-US" altLang="en-US" sz="1600" b="1" dirty="0">
                <a:solidFill>
                  <a:schemeClr val="tx1"/>
                </a:solidFill>
              </a:rPr>
              <a:t>	Voters: ____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____  on the call</a:t>
            </a:r>
          </a:p>
          <a:p>
            <a:endParaRPr lang="en-US" altLang="en-US" sz="1600" dirty="0"/>
          </a:p>
          <a:p>
            <a:r>
              <a:rPr lang="en-US" altLang="en-US" sz="1600" dirty="0"/>
              <a:t>	</a:t>
            </a:r>
            <a:r>
              <a:rPr lang="en-US" altLang="en-US" sz="1800" dirty="0"/>
              <a:t>	Moved by:  	</a:t>
            </a:r>
            <a:r>
              <a:rPr lang="en-US" altLang="en-US" sz="1800" dirty="0">
                <a:solidFill>
                  <a:schemeClr val="tx1"/>
                </a:solidFill>
              </a:rPr>
              <a:t>	____</a:t>
            </a:r>
          </a:p>
          <a:p>
            <a:r>
              <a:rPr lang="en-US" altLang="en-US" sz="1800" b="1" dirty="0">
                <a:solidFill>
                  <a:schemeClr val="tx1"/>
                </a:solidFill>
              </a:rPr>
              <a:t>		</a:t>
            </a:r>
            <a:r>
              <a:rPr lang="en-US" altLang="en-US" sz="1800" b="1" dirty="0"/>
              <a:t>Seconded by:  	____</a:t>
            </a:r>
          </a:p>
          <a:p>
            <a:pPr lvl="1"/>
            <a:r>
              <a:rPr lang="en-US" altLang="en-US" sz="1800" b="1" dirty="0"/>
              <a:t>Discussion?		none</a:t>
            </a:r>
          </a:p>
          <a:p>
            <a:pPr lvl="1"/>
            <a:endParaRPr lang="en-US" altLang="en-US" sz="1800" b="1" dirty="0">
              <a:solidFill>
                <a:schemeClr val="tx1"/>
              </a:solidFill>
            </a:endParaRPr>
          </a:p>
          <a:p>
            <a:pPr lvl="1"/>
            <a:r>
              <a:rPr lang="en-US" altLang="en-US" sz="1800" b="1" dirty="0">
                <a:solidFill>
                  <a:schemeClr val="tx1"/>
                </a:solidFill>
              </a:rPr>
              <a:t>Vote:  		__Y   /  __N   /  __A </a:t>
            </a:r>
          </a:p>
          <a:p>
            <a:pPr lvl="1"/>
            <a:r>
              <a:rPr lang="en-US" altLang="en-US" sz="1800" b="1" dirty="0">
                <a:solidFill>
                  <a:schemeClr val="tx1"/>
                </a:solidFill>
              </a:rPr>
              <a:t>Motion - </a:t>
            </a:r>
            <a:r>
              <a:rPr lang="en-US" altLang="en-US" sz="1800" b="1" dirty="0">
                <a:solidFill>
                  <a:schemeClr val="bg1">
                    <a:lumMod val="85000"/>
                  </a:schemeClr>
                </a:solidFill>
              </a:rPr>
              <a:t>Passes</a:t>
            </a:r>
          </a:p>
          <a:p>
            <a:pPr algn="l"/>
            <a:endParaRPr lang="en-US" sz="18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07812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today?</a:t>
            </a: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marL="0" indent="0">
              <a:spcBef>
                <a:spcPts val="0"/>
              </a:spcBef>
              <a:spcAft>
                <a:spcPts val="0"/>
              </a:spcAft>
            </a:pPr>
            <a:endParaRPr lang="en-US" sz="1000" dirty="0">
              <a:solidFill>
                <a:schemeClr val="tx1"/>
              </a:solidFill>
            </a:endParaRPr>
          </a:p>
          <a:p>
            <a:pPr lvl="3">
              <a:buFont typeface="Arial" panose="020B0604020202020204" pitchFamily="34" charset="0"/>
              <a:buChar char="•"/>
            </a:pPr>
            <a:endParaRPr lang="en-US" sz="10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08174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863961"/>
            <a:ext cx="11049000" cy="5477022"/>
          </a:xfrm>
        </p:spPr>
        <p:txBody>
          <a:bodyPr/>
          <a:lstStyle/>
          <a:p>
            <a:pPr marL="0" indent="0"/>
            <a:endParaRPr lang="en-US" sz="1800" dirty="0">
              <a:effectLst/>
            </a:endParaRP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r>
              <a:rPr lang="en-GB" sz="16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a:p>
            <a:pPr marL="1323975" lvl="3">
              <a:spcBef>
                <a:spcPts val="0"/>
              </a:spcBef>
              <a:spcAft>
                <a:spcPts val="0"/>
              </a:spcAft>
              <a:buFont typeface="Arial" panose="020B0604020202020204" pitchFamily="34" charset="0"/>
              <a:buChar char="•"/>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1900"/>
            <a:ext cx="112776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p:txBody>
      </p:sp>
    </p:spTree>
    <p:extLst>
      <p:ext uri="{BB962C8B-B14F-4D97-AF65-F5344CB8AC3E}">
        <p14:creationId xmlns:p14="http://schemas.microsoft.com/office/powerpoint/2010/main" val="1747771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r>
              <a:rPr lang="en-US" altLang="en-US" sz="1800" b="0" dirty="0">
                <a:solidFill>
                  <a:srgbClr val="00B0F0"/>
                </a:solidFill>
              </a:rPr>
              <a:t> chair – at 02feb22  WCSC, ask about what time zone if May Wireless Interim is electronic?</a:t>
            </a: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03feb22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15:__________________________44et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in 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May 2022</a:t>
            </a:r>
            <a:r>
              <a:rPr lang="en-US" sz="1800">
                <a:latin typeface="Times New Roman" panose="02020603050405020304" pitchFamily="18" charset="0"/>
                <a:ea typeface="SimSun" panose="02010600030101010101" pitchFamily="2" charset="-122"/>
              </a:rPr>
              <a:t>, venue is tbd.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marL="0" indent="0"/>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20-27jan22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22 Sept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a:t>
            </a:r>
            <a:r>
              <a:rPr lang="en-US" dirty="0">
                <a:solidFill>
                  <a:schemeClr val="bg1">
                    <a:lumMod val="85000"/>
                  </a:schemeClr>
                </a:solidFill>
              </a:rPr>
              <a:t>Stuart K. 	</a:t>
            </a:r>
          </a:p>
          <a:p>
            <a:pPr lvl="1">
              <a:buFont typeface="Arial" panose="020B0604020202020204" pitchFamily="34" charset="0"/>
              <a:buChar char="•"/>
            </a:pPr>
            <a:r>
              <a:rPr lang="en-US" dirty="0">
                <a:solidFill>
                  <a:schemeClr val="bg1">
                    <a:lumMod val="85000"/>
                  </a:schemeClr>
                </a:solidFill>
              </a:rPr>
              <a:t>Seconded by:  Hassan Y.</a:t>
            </a:r>
          </a:p>
          <a:p>
            <a:pPr lvl="1">
              <a:buFont typeface="Arial" panose="020B0604020202020204" pitchFamily="34" charset="0"/>
              <a:buChar char="•"/>
            </a:pPr>
            <a:r>
              <a:rPr lang="en-US" dirty="0">
                <a:solidFill>
                  <a:schemeClr val="bg1">
                    <a:lumMod val="85000"/>
                  </a:schemeClr>
                </a:solidFill>
              </a:rPr>
              <a:t>Discussion?  	None</a:t>
            </a:r>
          </a:p>
          <a:p>
            <a:pPr lvl="1">
              <a:buFont typeface="Arial" panose="020B0604020202020204" pitchFamily="34" charset="0"/>
              <a:buChar char="•"/>
            </a:pPr>
            <a:r>
              <a:rPr lang="en-US" dirty="0">
                <a:solidFill>
                  <a:schemeClr val="bg1">
                    <a:lumMod val="8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___ voters with 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a:t>
            </a:r>
            <a:r>
              <a:rPr lang="en-US" sz="2400" dirty="0">
                <a:highlight>
                  <a:srgbClr val="C0C0C0"/>
                </a:highlight>
              </a:rPr>
              <a:t>WG</a:t>
            </a:r>
            <a:r>
              <a:rPr lang="en-US" sz="2400" dirty="0"/>
              <a:t>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a:t>
            </a:r>
            <a:r>
              <a:rPr lang="en-US" sz="2400" dirty="0">
                <a:highlight>
                  <a:srgbClr val="C0C0C0"/>
                </a:highlight>
              </a:rPr>
              <a:t>WG</a:t>
            </a:r>
            <a:r>
              <a:rPr lang="en-US" sz="2400" dirty="0"/>
              <a:t>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260142"/>
            <a:ext cx="2204439"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914400" y="1010419"/>
            <a:ext cx="10475384"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141573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3442859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27jan22 – jump to slide 22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 thanks.</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tx1"/>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May ’22 wireless interim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1"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Ofcom THz paper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White spaces at FCC open meeting next week </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Mike L.</a:t>
            </a:r>
          </a:p>
          <a:p>
            <a:pPr>
              <a:spcBef>
                <a:spcPts val="0"/>
              </a:spcBef>
            </a:pPr>
            <a:r>
              <a:rPr lang="en-US" altLang="en-US" sz="1800" b="0" dirty="0">
                <a:solidFill>
                  <a:schemeClr val="tx1"/>
                </a:solidFill>
              </a:rPr>
              <a:t>		Seconded by:  Stuart K.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https://mentor.ieee.org/802.18/dcn/21/18-21-0136-02-0000-minutes-electronic-plenary-11-18nov21-rr-tag-yvr.docx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29-Nov-2021 15:00:16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Stephen P.</a:t>
            </a:r>
          </a:p>
          <a:p>
            <a:pPr marL="0" indent="0">
              <a:spcBef>
                <a:spcPts val="0"/>
              </a:spcBef>
            </a:pPr>
            <a:r>
              <a:rPr lang="en-US" altLang="en-US" sz="1800" b="0" dirty="0">
                <a:solidFill>
                  <a:schemeClr val="tx1"/>
                </a:solidFill>
              </a:rPr>
              <a:t>	Seconded by:  Edward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63846</TotalTime>
  <Words>13813</Words>
  <Application>Microsoft Office PowerPoint</Application>
  <PresentationFormat>Widescreen</PresentationFormat>
  <Paragraphs>1490</Paragraphs>
  <Slides>53</Slides>
  <Notes>33</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53</vt:i4>
      </vt:variant>
    </vt:vector>
  </HeadingPairs>
  <TitlesOfParts>
    <vt:vector size="71" baseType="lpstr">
      <vt:lpstr>Arial</vt:lpstr>
      <vt:lpstr>Calibri</vt:lpstr>
      <vt:lpstr>Consolas</vt:lpstr>
      <vt:lpstr>Courier New</vt:lpstr>
      <vt:lpstr>Helvetica</vt:lpstr>
      <vt:lpstr>inherit</vt:lpstr>
      <vt:lpstr>Mina</vt:lpstr>
      <vt:lpstr>Monotype Sorts</vt:lpstr>
      <vt:lpstr>open_sanssemibold</vt:lpstr>
      <vt:lpstr>Symbol</vt:lpstr>
      <vt:lpstr>Tahoma</vt:lpstr>
      <vt:lpstr>Times New Roman</vt:lpstr>
      <vt:lpstr>Verdana</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Administrative–moving forward</vt:lpstr>
      <vt:lpstr>Administrative–elections in March</vt:lpstr>
      <vt:lpstr>EU items to share -1</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 AOB / Recess</vt:lpstr>
      <vt:lpstr>2nd – call - Thursday (27jan22) Agenda</vt:lpstr>
      <vt:lpstr>Administrative–moving forward</vt:lpstr>
      <vt:lpstr>Administrative–moving forward</vt:lpstr>
      <vt:lpstr>Administrative–moving forward</vt:lpstr>
      <vt:lpstr>Administrative–elections in March - reminder</vt:lpstr>
      <vt:lpstr>EU items to share -1b</vt:lpstr>
      <vt:lpstr>EU items to share -2</vt:lpstr>
      <vt:lpstr>Other regions (outside EU-Stds and USA), items to share</vt:lpstr>
      <vt:lpstr>Ofcom submission</vt:lpstr>
      <vt:lpstr>ITU-R items to share  -</vt:lpstr>
      <vt:lpstr>General Discussion Items - </vt:lpstr>
      <vt:lpstr>General Discussion Items – ongoing fyi - MSGs 6 GHz &amp; FCC</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Teleconferences</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4016</cp:revision>
  <cp:lastPrinted>1601-01-01T00:00:00Z</cp:lastPrinted>
  <dcterms:created xsi:type="dcterms:W3CDTF">2016-03-03T14:54:45Z</dcterms:created>
  <dcterms:modified xsi:type="dcterms:W3CDTF">2022-01-24T03:23:19Z</dcterms:modified>
</cp:coreProperties>
</file>