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776" r:id="rId8"/>
    <p:sldId id="596" r:id="rId9"/>
    <p:sldId id="690" r:id="rId10"/>
    <p:sldId id="831" r:id="rId11"/>
    <p:sldId id="798" r:id="rId12"/>
    <p:sldId id="823" r:id="rId13"/>
    <p:sldId id="818" r:id="rId14"/>
    <p:sldId id="830" r:id="rId15"/>
    <p:sldId id="608" r:id="rId16"/>
    <p:sldId id="796" r:id="rId17"/>
    <p:sldId id="826" r:id="rId18"/>
    <p:sldId id="827" r:id="rId19"/>
    <p:sldId id="650" r:id="rId20"/>
    <p:sldId id="498" r:id="rId21"/>
    <p:sldId id="402" r:id="rId22"/>
    <p:sldId id="403" r:id="rId23"/>
    <p:sldId id="797" r:id="rId24"/>
    <p:sldId id="829" r:id="rId25"/>
    <p:sldId id="828" r:id="rId26"/>
    <p:sldId id="795" r:id="rId27"/>
    <p:sldId id="728" r:id="rId28"/>
    <p:sldId id="655" r:id="rId29"/>
    <p:sldId id="656" r:id="rId30"/>
    <p:sldId id="832" r:id="rId31"/>
    <p:sldId id="833" r:id="rId32"/>
    <p:sldId id="834"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6144" autoAdjust="0"/>
  </p:normalViewPr>
  <p:slideViewPr>
    <p:cSldViewPr>
      <p:cViewPr varScale="1">
        <p:scale>
          <a:sx n="106" d="100"/>
          <a:sy n="106" d="100"/>
        </p:scale>
        <p:origin x="696" y="102"/>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13-Jan-22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27.xm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155558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13240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13jan22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13jan22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13jan22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802.18-22/0004r01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urldefense.com/v3/__http:/portal.etsi.org/ngppapp/ContributionCreation.aspx?primarykeys=238141__;!!F7jv3iA!hgsAcMNhHTZFhaELSftE93kIrl6hK2qPC-UfUcxTFd5UjGNXP6_xbHuQsHBTL11FWQ$"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Contribution.aspx?MeetingId=3875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news/57th-ecc-plenary-meeting-2-5-november/"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coms-auth.hk/en/policies_regulations/consultations/completed/tele_services/index_id_2362.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1/18-21-0134-00-0000-uk-ofcom-terahertz-spectrum-paper.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www.msit.go.kr/bbs/view.do?sCode=user&amp;mId=109&amp;mPid=103&amp;pageIndex=&amp;bbsSeqNo=84&amp;nttSeqNo=3179377&amp;searchOpt=ALL&amp;searchTxt=__;!!F7jv3iA!k1RdPGv72B-7mKwkk3tStDXl1ammAfTdDfXmUHFIHlOJFuKT0S34Wn7M2v-tZDkVxA$"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urldefense.com/v3/__https:/www.msit.go.kr/bbs/view.do?sCode=user&amp;mId=109&amp;mPid=103&amp;pageIndex=&amp;bbsSeqNo=84&amp;nttSeqNo=3179378&amp;searchOpt=ALL&amp;searchTxt=__;!!F7jv3iA!k1RdPGv72B-7mKwkk3tStDXl1ammAfTdDfXmUHFIHlOJFuKT0S34Wn7M2v-c0O-uX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document/facilitating-better-use-white-space-spectrum"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36-09-0000-frequency-table-template.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13" Type="http://schemas.openxmlformats.org/officeDocument/2006/relationships/image" Target="../media/image2.wmf"/><Relationship Id="rId3" Type="http://schemas.openxmlformats.org/officeDocument/2006/relationships/hyperlink" Target="mailto:apetrick@ieee.org" TargetMode="External"/><Relationship Id="rId7" Type="http://schemas.openxmlformats.org/officeDocument/2006/relationships/hyperlink" Target="http://standards.ieee.org/resources/antitrust-guidelines.pdf" TargetMode="External"/><Relationship Id="rId12"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faqs/affiliationFAQ.html"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www.ieee802.org/18/" TargetMode="External"/><Relationship Id="rId15" Type="http://schemas.openxmlformats.org/officeDocument/2006/relationships/image" Target="../media/image3.emf"/><Relationship Id="rId10" Type="http://schemas.openxmlformats.org/officeDocument/2006/relationships/hyperlink" Target="https://standards.ieee.org/faqs/copyrights/index.html#1" TargetMode="External"/><Relationship Id="rId4" Type="http://schemas.openxmlformats.org/officeDocument/2006/relationships/hyperlink" Target="mailto:stuart@ok-brit.com" TargetMode="External"/><Relationship Id="rId9" Type="http://schemas.openxmlformats.org/officeDocument/2006/relationships/hyperlink" Target="https://standards.ieee.org/about/sasb/patcom/materials.html" TargetMode="External"/><Relationship Id="rId1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9.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10" Type="http://schemas.openxmlformats.org/officeDocument/2006/relationships/hyperlink" Target="https://ec.europa.eu/info/node/144189"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49-00-0000-minutes-06jan22-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touchpoint.eventsair.com/ieee-802-wireless-interim-session-jan-2022__;!!F7jv3iA!nrBVgCSpfikQRI3YkHn54N92xnRzChCl3roGsrfxTk71DDFhWPhLLIq9WHi8ySM27w$"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13jan22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13 January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203"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r>
              <a:rPr lang="en-US" sz="1800" b="1" i="0" dirty="0">
                <a:solidFill>
                  <a:srgbClr val="7030A0"/>
                </a:solidFill>
                <a:effectLst/>
              </a:rPr>
              <a:t>However,  contract </a:t>
            </a:r>
            <a:r>
              <a:rPr lang="en-US" sz="1800" b="1" dirty="0">
                <a:solidFill>
                  <a:srgbClr val="7030A0"/>
                </a:solidFill>
              </a:rPr>
              <a:t>n</a:t>
            </a:r>
            <a:r>
              <a:rPr lang="en-US" sz="1800" b="1"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b="1"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1085850" lvl="2" indent="-285750">
              <a:spcBef>
                <a:spcPts val="0"/>
              </a:spcBef>
              <a:spcAft>
                <a:spcPts val="0"/>
              </a:spcAft>
              <a:buFont typeface="Arial" panose="020B0604020202020204" pitchFamily="34" charset="0"/>
              <a:buChar char="•"/>
            </a:pPr>
            <a:endParaRPr lang="en-US" b="1" dirty="0">
              <a:solidFill>
                <a:srgbClr val="000000"/>
              </a:solidFill>
              <a:effectLst/>
              <a:ea typeface="Calibri" panose="020F0502020204030204" pitchFamily="34" charset="0"/>
            </a:endParaRPr>
          </a:p>
          <a:p>
            <a:pPr marL="1085850" lvl="2" indent="-285750">
              <a:spcBef>
                <a:spcPts val="0"/>
              </a:spcBef>
              <a:spcAft>
                <a:spcPts val="0"/>
              </a:spcAft>
              <a:buFont typeface="Arial" panose="020B0604020202020204" pitchFamily="34" charset="0"/>
              <a:buChar char="•"/>
            </a:pPr>
            <a:r>
              <a:rPr lang="en-US" dirty="0">
                <a:solidFill>
                  <a:schemeClr val="tx1"/>
                </a:solidFill>
              </a:rPr>
              <a:t>$400 until Friday, January 28, 2022 (fully refundable. {</a:t>
            </a:r>
            <a:r>
              <a:rPr lang="en-US" sz="1800" dirty="0">
                <a:solidFill>
                  <a:schemeClr val="tx1"/>
                </a:solidFill>
                <a:effectLst/>
                <a:latin typeface="Times New Roman" panose="02020603050405020304" pitchFamily="18" charset="0"/>
                <a:ea typeface="Calibri" panose="020F0502020204030204" pitchFamily="34" charset="0"/>
              </a:rPr>
              <a:t>until January 28</a:t>
            </a:r>
            <a:r>
              <a:rPr lang="en-US" sz="1800" baseline="30000" dirty="0">
                <a:solidFill>
                  <a:schemeClr val="tx1"/>
                </a:solidFill>
                <a:effectLst/>
                <a:latin typeface="Times New Roman" panose="02020603050405020304" pitchFamily="18" charset="0"/>
                <a:ea typeface="Calibri" panose="020F0502020204030204" pitchFamily="34" charset="0"/>
              </a:rPr>
              <a:t>th</a:t>
            </a:r>
            <a:r>
              <a:rPr lang="en-US" sz="1800" dirty="0">
                <a:solidFill>
                  <a:schemeClr val="tx1"/>
                </a:solidFill>
                <a:effectLst/>
                <a:latin typeface="Times New Roman" panose="02020603050405020304" pitchFamily="18" charset="0"/>
                <a:ea typeface="Calibri" panose="020F0502020204030204" pitchFamily="34" charset="0"/>
              </a:rPr>
              <a:t>}</a:t>
            </a:r>
            <a:r>
              <a:rPr lang="en-US"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$600 until Friday, February 25, 2022 (refundable with cancellation fee. {</a:t>
            </a:r>
            <a:r>
              <a:rPr lang="en-US" sz="1800" dirty="0">
                <a:solidFill>
                  <a:schemeClr val="tx1"/>
                </a:solidFill>
                <a:effectLst/>
                <a:latin typeface="Times New Roman" panose="02020603050405020304" pitchFamily="18" charset="0"/>
                <a:ea typeface="Calibri" panose="020F0502020204030204" pitchFamily="34" charset="0"/>
              </a:rPr>
              <a:t>January 28th to February 25</a:t>
            </a:r>
            <a:r>
              <a:rPr lang="en-US" sz="1800" baseline="30000" dirty="0">
                <a:solidFill>
                  <a:schemeClr val="tx1"/>
                </a:solidFill>
                <a:effectLst/>
                <a:latin typeface="Times New Roman" panose="02020603050405020304" pitchFamily="18" charset="0"/>
                <a:ea typeface="Calibri" panose="020F0502020204030204" pitchFamily="34" charset="0"/>
              </a:rPr>
              <a:t>th</a:t>
            </a:r>
            <a:r>
              <a:rPr lang="en-US" sz="1800" dirty="0">
                <a:solidFill>
                  <a:schemeClr val="tx1"/>
                </a:solidFill>
                <a:effectLst/>
                <a:latin typeface="Times New Roman" panose="02020603050405020304" pitchFamily="18" charset="0"/>
                <a:ea typeface="Calibri" panose="020F0502020204030204" pitchFamily="34" charset="0"/>
              </a:rPr>
              <a:t>})</a:t>
            </a:r>
            <a:r>
              <a:rPr lang="en-US"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800" b="1" dirty="0">
              <a:solidFill>
                <a:schemeClr val="tx1"/>
              </a:solidFill>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800" b="1" dirty="0">
              <a:solidFill>
                <a:schemeClr val="tx1"/>
              </a:solidFill>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cs typeface="Times New Roman" panose="02020603050405020304" pitchFamily="18" charset="0"/>
              </a:rPr>
              <a:t>note: </a:t>
            </a:r>
            <a:r>
              <a:rPr lang="en-US" sz="18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p>
          <a:p>
            <a:pPr marL="685800" lvl="1">
              <a:spcBef>
                <a:spcPts val="0"/>
              </a:spcBef>
              <a:spcAft>
                <a:spcPts val="0"/>
              </a:spcAft>
              <a:buFont typeface="Arial" panose="020B0604020202020204" pitchFamily="34" charset="0"/>
              <a:buChar char="•"/>
            </a:pPr>
            <a:endParaRPr lang="en-US" sz="1800" dirty="0">
              <a:solidFill>
                <a:schemeClr val="tx1"/>
              </a:solidFill>
              <a:effectLst/>
              <a:latin typeface="Calibri" panose="020F050202020403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b="1" dirty="0"/>
              <a:t>Intro to plenary: </a:t>
            </a:r>
            <a:r>
              <a:rPr lang="en-US" sz="1800" b="1" dirty="0">
                <a:hlinkClick r:id="rId3"/>
              </a:rPr>
              <a:t>http://802world.org/plenary/</a:t>
            </a:r>
            <a:r>
              <a:rPr lang="en-US" sz="1800" b="1"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is back open: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b="1" dirty="0"/>
              <a:t>Plenary dates to be 04-18 March (</a:t>
            </a:r>
            <a:r>
              <a:rPr lang="en-US" sz="1800" dirty="0"/>
              <a:t>Avoids conflict with IEEE-SA Meetings March 22-24.)</a:t>
            </a:r>
          </a:p>
          <a:p>
            <a:pPr marL="1085850" lvl="2">
              <a:spcBef>
                <a:spcPts val="0"/>
              </a:spcBef>
              <a:spcAft>
                <a:spcPts val="0"/>
              </a:spcAft>
              <a:buFont typeface="Arial" panose="020B0604020202020204" pitchFamily="34" charset="0"/>
              <a:buChar char="•"/>
            </a:pPr>
            <a:r>
              <a:rPr lang="en-US" sz="1600" dirty="0">
                <a:ea typeface="Calibri" panose="020F0502020204030204" pitchFamily="34" charset="0"/>
              </a:rPr>
              <a:t>.18 will be our normal weekly times and call-in, Thursday’s 10</a:t>
            </a:r>
            <a:r>
              <a:rPr lang="en-US" sz="1600" baseline="30000" dirty="0">
                <a:ea typeface="Calibri" panose="020F0502020204030204" pitchFamily="34" charset="0"/>
              </a:rPr>
              <a:t>th</a:t>
            </a:r>
            <a:r>
              <a:rPr lang="en-US" sz="1600" dirty="0">
                <a:ea typeface="Calibri" panose="020F0502020204030204" pitchFamily="34" charset="0"/>
              </a:rPr>
              <a:t> and 17</a:t>
            </a:r>
            <a:r>
              <a:rPr lang="en-US" sz="1600" baseline="30000" dirty="0">
                <a:ea typeface="Calibri" panose="020F0502020204030204" pitchFamily="34" charset="0"/>
              </a:rPr>
              <a:t>th</a:t>
            </a:r>
            <a:r>
              <a:rPr lang="en-US" sz="1600" dirty="0">
                <a:ea typeface="Calibri" panose="020F0502020204030204" pitchFamily="34" charset="0"/>
              </a:rPr>
              <a:t> March2022. </a:t>
            </a:r>
          </a:p>
          <a:p>
            <a:pPr marL="0" indent="0" algn="r">
              <a:spcBef>
                <a:spcPts val="0"/>
              </a:spcBef>
              <a:spcAft>
                <a:spcPts val="0"/>
              </a:spcAft>
            </a:pPr>
            <a:r>
              <a:rPr lang="en-US" sz="2200" dirty="0">
                <a:ea typeface="Calibri" panose="020F0502020204030204" pitchFamily="34" charset="0"/>
              </a:rPr>
              <a:t>	</a:t>
            </a:r>
            <a:endParaRPr lang="en-US" sz="2200" b="0" dirty="0">
              <a:solidFill>
                <a:schemeClr val="accent1">
                  <a:lumMod val="50000"/>
                </a:schemeClr>
              </a:solidFill>
              <a:ea typeface="Calibri" panose="020F0502020204030204" pitchFamily="34" charset="0"/>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13jan22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773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a:t>
            </a:r>
            <a:endParaRPr lang="en-US" sz="1200" dirty="0"/>
          </a:p>
        </p:txBody>
      </p:sp>
      <p:sp>
        <p:nvSpPr>
          <p:cNvPr id="3" name="Content Placeholder 2"/>
          <p:cNvSpPr>
            <a:spLocks noGrp="1"/>
          </p:cNvSpPr>
          <p:nvPr>
            <p:ph idx="1"/>
          </p:nvPr>
        </p:nvSpPr>
        <p:spPr>
          <a:xfrm>
            <a:off x="914400" y="963613"/>
            <a:ext cx="106680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(dates are set through 2024.) Many other calls also setup.</a:t>
            </a:r>
            <a:endParaRPr lang="en-US" sz="1400" b="1"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to share.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b="1" dirty="0">
                <a:solidFill>
                  <a:schemeClr val="tx1"/>
                </a:solidFill>
              </a:rPr>
              <a:t>16dec21: </a:t>
            </a:r>
            <a:r>
              <a:rPr lang="en-US" sz="1600" dirty="0">
                <a:solidFill>
                  <a:schemeClr val="tx1"/>
                </a:solidFill>
              </a:rPr>
              <a:t>53 Contributions (total of all)   </a:t>
            </a:r>
          </a:p>
          <a:p>
            <a:pPr lvl="2">
              <a:spcBef>
                <a:spcPts val="0"/>
              </a:spcBef>
              <a:buFont typeface="Arial" panose="020B0604020202020204" pitchFamily="34" charset="0"/>
              <a:buChar char="•"/>
            </a:pPr>
            <a:r>
              <a:rPr lang="en-US" sz="1400" dirty="0">
                <a:solidFill>
                  <a:schemeClr val="tx1"/>
                </a:solidFill>
              </a:rPr>
              <a:t>Incoming Liaison from CEPT, 5.8 GHz power out questions on what is in OJEU.  BRAN working on response. </a:t>
            </a:r>
          </a:p>
          <a:p>
            <a:pPr lvl="2">
              <a:spcBef>
                <a:spcPts val="0"/>
              </a:spcBef>
              <a:buFont typeface="Arial" panose="020B0604020202020204" pitchFamily="34" charset="0"/>
              <a:buChar char="•"/>
            </a:pPr>
            <a:r>
              <a:rPr lang="en-US" sz="1400" dirty="0">
                <a:solidFill>
                  <a:schemeClr val="tx1"/>
                </a:solidFill>
              </a:rPr>
              <a:t>Response back to ITU-R being worked on (as reported earlier) </a:t>
            </a:r>
          </a:p>
          <a:p>
            <a:pPr lvl="2">
              <a:spcBef>
                <a:spcPts val="0"/>
              </a:spcBef>
              <a:buFont typeface="Arial" panose="020B0604020202020204" pitchFamily="34" charset="0"/>
              <a:buChar char="•"/>
            </a:pPr>
            <a:r>
              <a:rPr lang="en-US" sz="1400" dirty="0">
                <a:solidFill>
                  <a:schemeClr val="tx1"/>
                </a:solidFill>
              </a:rPr>
              <a:t>Friday, the current VCs will be voted in and continuing through the next term. </a:t>
            </a:r>
          </a:p>
          <a:p>
            <a:pPr lvl="2">
              <a:spcBef>
                <a:spcPts val="0"/>
              </a:spcBef>
              <a:buFont typeface="Arial" panose="020B0604020202020204" pitchFamily="34" charset="0"/>
              <a:buChar char="•"/>
            </a:pPr>
            <a:r>
              <a:rPr lang="en-US" sz="1400" dirty="0">
                <a:solidFill>
                  <a:schemeClr val="tx1"/>
                </a:solidFill>
              </a:rPr>
              <a:t>Approved for a new draft of EN 301 893, 5GHz, standard coming up. </a:t>
            </a:r>
          </a:p>
          <a:p>
            <a:pPr lvl="2">
              <a:spcBef>
                <a:spcPts val="0"/>
              </a:spcBef>
              <a:buFont typeface="Arial" panose="020B0604020202020204" pitchFamily="34" charset="0"/>
              <a:buChar char="•"/>
            </a:pPr>
            <a:r>
              <a:rPr lang="en-US" sz="1400" dirty="0">
                <a:solidFill>
                  <a:schemeClr val="tx1"/>
                </a:solidFill>
              </a:rPr>
              <a:t>Modified WI for EN 303 753 has been approved, this is the 3</a:t>
            </a:r>
            <a:r>
              <a:rPr lang="en-US" sz="1400" baseline="30000" dirty="0">
                <a:solidFill>
                  <a:schemeClr val="tx1"/>
                </a:solidFill>
              </a:rPr>
              <a:t>rd</a:t>
            </a:r>
            <a:r>
              <a:rPr lang="en-US" sz="1400" dirty="0">
                <a:solidFill>
                  <a:schemeClr val="tx1"/>
                </a:solidFill>
              </a:rPr>
              <a:t> 60GHz standard.  </a:t>
            </a:r>
          </a:p>
          <a:p>
            <a:pPr lvl="2">
              <a:spcBef>
                <a:spcPts val="0"/>
              </a:spcBef>
              <a:buFont typeface="Arial" panose="020B0604020202020204" pitchFamily="34" charset="0"/>
              <a:buChar char="•"/>
            </a:pPr>
            <a:r>
              <a:rPr lang="en-US" sz="1400" dirty="0">
                <a:solidFill>
                  <a:schemeClr val="tx1"/>
                </a:solidFill>
              </a:rPr>
              <a:t>EN 303 687, 6 GHz, some good progress and text for NB FH has been approved.  These will be VLP. </a:t>
            </a:r>
          </a:p>
          <a:p>
            <a:pPr lvl="2">
              <a:spcBef>
                <a:spcPts val="0"/>
              </a:spcBef>
              <a:buFont typeface="Arial" panose="020B0604020202020204" pitchFamily="34" charset="0"/>
              <a:buChar char="•"/>
            </a:pPr>
            <a:r>
              <a:rPr lang="en-US" sz="1400" dirty="0">
                <a:solidFill>
                  <a:schemeClr val="tx1"/>
                </a:solidFill>
              </a:rPr>
              <a:t>Approved TF 103 754, Mesh performance, to go into remote consensus, due 31jan22.</a:t>
            </a:r>
          </a:p>
          <a:p>
            <a:pPr lvl="2">
              <a:spcBef>
                <a:spcPts val="0"/>
              </a:spcBef>
              <a:buFont typeface="Arial" panose="020B0604020202020204" pitchFamily="34" charset="0"/>
              <a:buChar char="•"/>
            </a:pPr>
            <a:r>
              <a:rPr lang="en-US" sz="1400" dirty="0">
                <a:solidFill>
                  <a:schemeClr val="tx1"/>
                </a:solidFill>
              </a:rPr>
              <a:t>The chair submitted 2 docs, proposing the two meeting to be electronic (Feb. and June)  </a:t>
            </a:r>
          </a:p>
          <a:p>
            <a:pPr lvl="2">
              <a:spcBef>
                <a:spcPts val="0"/>
              </a:spcBef>
              <a:buFont typeface="Arial" panose="020B0604020202020204" pitchFamily="34" charset="0"/>
              <a:buChar char="•"/>
            </a:pPr>
            <a:r>
              <a:rPr lang="en-US" sz="1400" dirty="0">
                <a:solidFill>
                  <a:schemeClr val="tx1"/>
                </a:solidFill>
              </a:rPr>
              <a:t> 47 meetings,  1 std EN 302 567 published.  2 more in ENAP; busy 2021. </a:t>
            </a:r>
          </a:p>
          <a:p>
            <a:pPr lvl="2">
              <a:spcBef>
                <a:spcPts val="0"/>
              </a:spcBef>
              <a:buFont typeface="Arial" panose="020B0604020202020204" pitchFamily="34" charset="0"/>
              <a:buChar char="•"/>
            </a:pPr>
            <a:r>
              <a:rPr lang="en-US" sz="1400" dirty="0">
                <a:solidFill>
                  <a:schemeClr val="tx1"/>
                </a:solidFill>
              </a:rPr>
              <a:t>Chairman’s notes of the week is in BRAN(21)112014 </a:t>
            </a:r>
          </a:p>
          <a:p>
            <a:pPr lvl="2">
              <a:spcBef>
                <a:spcPts val="0"/>
              </a:spcBef>
              <a:buFont typeface="Arial" panose="020B0604020202020204" pitchFamily="34" charset="0"/>
              <a:buChar char="•"/>
            </a:pPr>
            <a:r>
              <a:rPr lang="en-US" sz="1400" dirty="0">
                <a:solidFill>
                  <a:schemeClr val="tx1"/>
                </a:solidFill>
              </a:rPr>
              <a:t>Meeting #112 will wrap tomorrow, Friday the 17</a:t>
            </a:r>
            <a:r>
              <a:rPr lang="en-US" sz="1400" baseline="30000" dirty="0">
                <a:solidFill>
                  <a:schemeClr val="tx1"/>
                </a:solidFill>
              </a:rPr>
              <a:t>th</a:t>
            </a:r>
            <a:r>
              <a:rPr lang="en-US" sz="1400" dirty="0">
                <a:solidFill>
                  <a:schemeClr val="tx1"/>
                </a:solidFill>
              </a:rPr>
              <a:t>. </a:t>
            </a:r>
          </a:p>
          <a:p>
            <a:pPr lvl="3">
              <a:spcBef>
                <a:spcPts val="0"/>
              </a:spcBef>
              <a:buFont typeface="Arial" panose="020B0604020202020204" pitchFamily="34" charset="0"/>
              <a:buChar char="•"/>
            </a:pPr>
            <a:r>
              <a:rPr lang="en-US" sz="1200" dirty="0">
                <a:solidFill>
                  <a:schemeClr val="tx1"/>
                </a:solidFill>
              </a:rPr>
              <a:t>BRAN(21)112044 - Clean proposal for EN 303 687 v0.0.15</a:t>
            </a:r>
          </a:p>
          <a:p>
            <a:pPr lvl="3">
              <a:spcBef>
                <a:spcPts val="0"/>
              </a:spcBef>
              <a:buFont typeface="Arial" panose="020B0604020202020204" pitchFamily="34" charset="0"/>
              <a:buChar char="•"/>
            </a:pPr>
            <a:r>
              <a:rPr lang="en-US" sz="1200" dirty="0">
                <a:solidFill>
                  <a:schemeClr val="tx1"/>
                </a:solidFill>
              </a:rPr>
              <a:t>Here are all of documents for ETSI TC BRAN meeting #112 </a:t>
            </a:r>
            <a:r>
              <a:rPr lang="en-US" sz="1200" dirty="0">
                <a:solidFill>
                  <a:schemeClr val="tx1"/>
                </a:solidFill>
                <a:hlinkClick r:id="rId7"/>
              </a:rPr>
              <a:t>https://portal.etsi.org/Contribution.aspx?MeetingId=38757</a:t>
            </a:r>
            <a:r>
              <a:rPr lang="en-US" sz="1200" dirty="0">
                <a:solidFill>
                  <a:schemeClr val="tx1"/>
                </a:solidFill>
              </a:rPr>
              <a:t> </a:t>
            </a:r>
          </a:p>
          <a:p>
            <a:pPr lvl="3">
              <a:spcBef>
                <a:spcPts val="0"/>
              </a:spcBef>
              <a:buFont typeface="Arial" panose="020B0604020202020204" pitchFamily="34" charset="0"/>
              <a:buChar char="•"/>
            </a:pPr>
            <a:r>
              <a:rPr lang="en-US" sz="1200" dirty="0">
                <a:solidFill>
                  <a:schemeClr val="tx1"/>
                </a:solidFill>
              </a:rPr>
              <a:t>(remember the .11 private area has the BRAN documents.)</a:t>
            </a:r>
          </a:p>
          <a:p>
            <a:pPr lvl="2">
              <a:spcBef>
                <a:spcPts val="0"/>
              </a:spcBef>
              <a:buFont typeface="Arial" panose="020B0604020202020204" pitchFamily="34" charset="0"/>
              <a:buChar char="•"/>
            </a:pPr>
            <a:r>
              <a:rPr lang="en-US" sz="1200" dirty="0">
                <a:solidFill>
                  <a:schemeClr val="tx1"/>
                </a:solidFill>
              </a:rPr>
              <a:t>After meeting:  </a:t>
            </a:r>
            <a:r>
              <a:rPr lang="en-US" sz="1200" dirty="0">
                <a:effectLst/>
                <a:ea typeface="Calibri" panose="020F0502020204030204" pitchFamily="34" charset="0"/>
              </a:rPr>
              <a:t>Both the EN 301 893 and EN 303 687 drafts were approved and will be in the 802.11 members private area.</a:t>
            </a:r>
          </a:p>
          <a:p>
            <a:pPr lvl="2">
              <a:spcBef>
                <a:spcPts val="0"/>
              </a:spcBef>
              <a:buFont typeface="Arial" panose="020B0604020202020204" pitchFamily="34" charset="0"/>
              <a:buChar char="•"/>
            </a:pPr>
            <a:r>
              <a:rPr lang="en-US" sz="1200" dirty="0">
                <a:ea typeface="Calibri" panose="020F0502020204030204" pitchFamily="34" charset="0"/>
              </a:rPr>
              <a:t>Also, many ad </a:t>
            </a:r>
            <a:r>
              <a:rPr lang="en-US" sz="1200" dirty="0" err="1">
                <a:ea typeface="Calibri" panose="020F0502020204030204" pitchFamily="34" charset="0"/>
              </a:rPr>
              <a:t>hocs</a:t>
            </a:r>
            <a:r>
              <a:rPr lang="en-US" sz="1200" dirty="0">
                <a:ea typeface="Calibri" panose="020F0502020204030204" pitchFamily="34" charset="0"/>
              </a:rPr>
              <a:t> approved for the next few months </a:t>
            </a:r>
            <a:r>
              <a:rPr lang="en-US" sz="1200" u="sng" dirty="0">
                <a:solidFill>
                  <a:srgbClr val="0000FF"/>
                </a:solidFill>
                <a:effectLst/>
                <a:ea typeface="Calibri" panose="020F0502020204030204" pitchFamily="34" charset="0"/>
                <a:hlinkClick r:id="rId8"/>
              </a:rPr>
              <a:t>BRAN(21)112046r4 - Future Ad hoc meetings</a:t>
            </a:r>
            <a:endParaRPr lang="en-US" sz="1200" dirty="0">
              <a:effectLst/>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ndParaRPr>
          </a:p>
          <a:p>
            <a:pPr marL="457200" lvl="1" indent="0">
              <a:spcBef>
                <a:spcPts val="0"/>
              </a:spcBef>
            </a:pPr>
            <a:endParaRPr lang="en-US" sz="16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0515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01-04mar22, hybrid/ECO/tbd </a:t>
            </a: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November meeting: </a:t>
            </a:r>
            <a:r>
              <a:rPr lang="en-US" sz="1600" dirty="0">
                <a:solidFill>
                  <a:schemeClr val="tx1"/>
                </a:solidFill>
                <a:hlinkClick r:id="rId4"/>
              </a:rPr>
              <a:t>https://cept.org/ecc/groups/ecc/news/57th-ecc-plenary-meeting-2-5-november/</a:t>
            </a:r>
            <a:r>
              <a:rPr lang="en-US" sz="1600" dirty="0">
                <a:solidFill>
                  <a:schemeClr val="tx1"/>
                </a:solidFill>
              </a:rPr>
              <a:t>   </a:t>
            </a:r>
          </a:p>
          <a:p>
            <a:pPr marL="1085850" lvl="2">
              <a:spcBef>
                <a:spcPts val="0"/>
              </a:spcBef>
              <a:buFont typeface="Arial" panose="020B0604020202020204" pitchFamily="34" charset="0"/>
              <a:buChar char="•"/>
            </a:pPr>
            <a:r>
              <a:rPr lang="en-US" sz="1600" b="0" i="0" dirty="0">
                <a:solidFill>
                  <a:schemeClr val="tx1"/>
                </a:solidFill>
                <a:effectLst/>
              </a:rPr>
              <a:t>New Work item on WAS/RLAN in 6425-7125 MHz: the ECC agreed on the new WI on the basis that, inter alia, no regulatory measures shall be taken under this WI and that the work in preparation for WRC-23 agenda item 1.2 will run independently from the work conducted under this work item.</a:t>
            </a:r>
          </a:p>
          <a:p>
            <a:pPr>
              <a:spcBef>
                <a:spcPts val="0"/>
              </a:spcBef>
              <a:spcAft>
                <a:spcPts val="0"/>
              </a:spcAft>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5"/>
              </a:rPr>
              <a:t>&lt;SE45&gt;</a:t>
            </a:r>
            <a:r>
              <a:rPr lang="en-US" altLang="en-US" sz="1800" dirty="0"/>
              <a:t> </a:t>
            </a:r>
            <a:r>
              <a:rPr lang="en-US" altLang="en-US" sz="1800" b="0" dirty="0"/>
              <a:t>	</a:t>
            </a:r>
            <a:r>
              <a:rPr lang="en-US" altLang="en-US" sz="1800" dirty="0"/>
              <a:t>next call #15, 03-04mar22, web-meeting</a:t>
            </a:r>
          </a:p>
          <a:p>
            <a:pPr lvl="1">
              <a:spcBef>
                <a:spcPts val="0"/>
              </a:spcBef>
              <a:spcAft>
                <a:spcPts val="0"/>
              </a:spcAft>
              <a:buFont typeface="Arial" panose="020B0604020202020204" pitchFamily="34" charset="0"/>
              <a:buChar char="•"/>
            </a:pPr>
            <a:r>
              <a:rPr lang="en-US" sz="1600" dirty="0">
                <a:solidFill>
                  <a:schemeClr val="tx1"/>
                </a:solidFill>
              </a:rPr>
              <a:t> </a:t>
            </a:r>
          </a:p>
          <a:p>
            <a:pPr lvl="1">
              <a:spcBef>
                <a:spcPts val="0"/>
              </a:spcBef>
              <a:spcAft>
                <a:spcPts val="0"/>
              </a:spcAft>
              <a:buFont typeface="Arial" panose="020B0604020202020204" pitchFamily="34" charset="0"/>
              <a:buChar char="•"/>
            </a:pPr>
            <a:r>
              <a:rPr lang="en-US" sz="1600" b="0" i="0" dirty="0">
                <a:solidFill>
                  <a:schemeClr val="tx1"/>
                </a:solidFill>
                <a:effectLst/>
              </a:rPr>
              <a:t>last on website:   </a:t>
            </a:r>
            <a:r>
              <a:rPr lang="en-US" sz="1600" b="0" i="0" dirty="0">
                <a:solidFill>
                  <a:srgbClr val="5A5A5A"/>
                </a:solidFill>
                <a:effectLst/>
              </a:rPr>
              <a:t>SE45-14 met online on 28 October and continued its work to further study OOB emissions below 5935 MHz from Very Low Power (VLP) WAS/RLAN devices in the 6 GHz band, to protect CBTC systems that operate in the band 5915-5935 MHz</a:t>
            </a:r>
            <a:endParaRPr lang="en-US" sz="1600" dirty="0">
              <a:solidFill>
                <a:schemeClr val="tx1"/>
              </a:solidFill>
            </a:endParaRPr>
          </a:p>
          <a:p>
            <a:pPr marL="0">
              <a:spcBef>
                <a:spcPts val="0"/>
              </a:spcBef>
              <a:spcAft>
                <a:spcPts val="0"/>
              </a:spcAft>
              <a:buFont typeface="Arial" panose="020B0604020202020204" pitchFamily="34" charset="0"/>
              <a:buChar char="•"/>
            </a:pPr>
            <a:endParaRPr lang="en-US" sz="16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&lt;WGFM&gt; </a:t>
            </a:r>
            <a:r>
              <a:rPr lang="en-US" sz="1800" dirty="0">
                <a:solidFill>
                  <a:schemeClr val="tx1"/>
                </a:solidFill>
              </a:rPr>
              <a:t> next meeting #101, 07-11feb22,  web or hybrid/ECO</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i="0" dirty="0">
                <a:solidFill>
                  <a:schemeClr val="tx1"/>
                </a:solidFill>
                <a:effectLst/>
              </a:rPr>
              <a:t>last on website: (04-08oct): </a:t>
            </a:r>
            <a:r>
              <a:rPr lang="en-US" sz="1600" b="0" i="0" dirty="0">
                <a:solidFill>
                  <a:srgbClr val="5A5A5A"/>
                </a:solidFill>
                <a:effectLst/>
              </a:rPr>
              <a:t>WGFM approved for publication, the revision of ECC Recommendations on rail communications ECC/REC/(05)08 and ECC/REC/(08)02. WGFM also published two ECC Reports. </a:t>
            </a:r>
            <a:r>
              <a:rPr lang="en-US" sz="1600" b="1" i="0" dirty="0">
                <a:solidFill>
                  <a:srgbClr val="5A5A5A"/>
                </a:solidFill>
                <a:effectLst/>
              </a:rPr>
              <a:t>ECC Report 330 on RLAN at 5.8 GH</a:t>
            </a:r>
            <a:r>
              <a:rPr lang="en-US" sz="1600" b="0" i="0" dirty="0">
                <a:solidFill>
                  <a:srgbClr val="5A5A5A"/>
                </a:solidFill>
                <a:effectLst/>
              </a:rPr>
              <a:t>z and ECC Report 329 on VHF digital maritime voice radio.</a:t>
            </a:r>
            <a:r>
              <a:rPr lang="en-US" sz="16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57634" y="5838103"/>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1028700" lvl="1">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54616" y="58674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1125200" cy="5637214"/>
          </a:xfrm>
        </p:spPr>
        <p:txBody>
          <a:bodyPr/>
          <a:lstStyle/>
          <a:p>
            <a:pPr marL="800100" lvl="2">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algn="l">
              <a:buFont typeface="Arial" panose="020B0604020202020204" pitchFamily="34" charset="0"/>
              <a:buChar char="•"/>
            </a:pPr>
            <a:r>
              <a:rPr lang="en-US" sz="1800" dirty="0">
                <a:solidFill>
                  <a:srgbClr val="202124"/>
                </a:solidFill>
              </a:rPr>
              <a:t>From last November’s information on </a:t>
            </a:r>
            <a:r>
              <a:rPr lang="en-US" sz="1800" i="0" dirty="0">
                <a:solidFill>
                  <a:srgbClr val="202124"/>
                </a:solidFill>
                <a:effectLst/>
              </a:rPr>
              <a:t>Hong Kong's consultation on lower 6 GHz band for Wi-Fi, including compulsory AP certification, </a:t>
            </a:r>
            <a:r>
              <a:rPr lang="en-US" sz="1800" b="0" i="0" dirty="0">
                <a:solidFill>
                  <a:srgbClr val="202124"/>
                </a:solidFill>
                <a:effectLst/>
              </a:rPr>
              <a:t>th</a:t>
            </a:r>
            <a:r>
              <a:rPr lang="en-US" sz="1600" b="0" i="0" dirty="0">
                <a:solidFill>
                  <a:schemeClr val="tx1"/>
                </a:solidFill>
                <a:effectLst/>
              </a:rPr>
              <a:t>e consultation was closed on December 24, 2021, and the list of submissions is recently posted: </a:t>
            </a:r>
            <a:r>
              <a:rPr lang="en-US" sz="1600" b="0" i="0" dirty="0">
                <a:solidFill>
                  <a:srgbClr val="1155CC"/>
                </a:solidFill>
                <a:effectLst/>
                <a:hlinkClick r:id="rId3"/>
              </a:rPr>
              <a:t>https://www.coms-auth.hk/en/policies_regulations/consultations/completed/tele_services/index_id_2362.html</a:t>
            </a:r>
            <a:endParaRPr lang="en-US" sz="1600" b="0" i="0" dirty="0">
              <a:solidFill>
                <a:srgbClr val="0000FF"/>
              </a:solidFill>
              <a:effectLst/>
            </a:endParaRPr>
          </a:p>
          <a:p>
            <a:pPr marL="685800" lvl="1">
              <a:buFont typeface="Arial" panose="020B0604020202020204" pitchFamily="34" charset="0"/>
              <a:buChar char="•"/>
            </a:pPr>
            <a:r>
              <a:rPr lang="en-US" sz="1600" b="1" i="0" dirty="0">
                <a:solidFill>
                  <a:srgbClr val="222222"/>
                </a:solidFill>
                <a:effectLst/>
                <a:latin typeface="Arial" panose="020B0604020202020204" pitchFamily="34" charset="0"/>
              </a:rPr>
              <a:t>Last </a:t>
            </a:r>
            <a:r>
              <a:rPr lang="en-US" sz="1600" b="1" dirty="0">
                <a:solidFill>
                  <a:srgbClr val="222222"/>
                </a:solidFill>
                <a:latin typeface="Arial" panose="020B0604020202020204" pitchFamily="34" charset="0"/>
              </a:rPr>
              <a:t>November:  </a:t>
            </a:r>
            <a:r>
              <a:rPr lang="en-US" sz="1600" b="0" i="0" dirty="0">
                <a:solidFill>
                  <a:srgbClr val="222222"/>
                </a:solidFill>
                <a:effectLst/>
                <a:latin typeface="Arial" panose="020B0604020202020204" pitchFamily="34" charset="0"/>
              </a:rPr>
              <a:t>Hong Kong Communications Authority (HKCA) has begun a consultation that seeks public opinion in creating a class license for regulating the use and trade in 6 GHz devices (operating in 5925 MHz to 6425 MHz for WLAN.  The consultation also proposes to update the class license for provision of public WLAN services accordingly to allow their operation in the same band.</a:t>
            </a:r>
            <a:br>
              <a:rPr lang="en-US" sz="1600" dirty="0"/>
            </a:br>
            <a:br>
              <a:rPr lang="en-US" sz="1600" dirty="0"/>
            </a:br>
            <a:r>
              <a:rPr lang="en-US" sz="1600" b="0" i="0" dirty="0">
                <a:solidFill>
                  <a:srgbClr val="222222"/>
                </a:solidFill>
                <a:effectLst/>
                <a:latin typeface="Arial" panose="020B0604020202020204" pitchFamily="34" charset="0"/>
              </a:rPr>
              <a:t>Please note the following:</a:t>
            </a:r>
            <a:br>
              <a:rPr lang="en-US" sz="1600" dirty="0"/>
            </a:br>
            <a:r>
              <a:rPr lang="en-US" sz="1600" b="0" i="0" dirty="0">
                <a:solidFill>
                  <a:srgbClr val="222222"/>
                </a:solidFill>
                <a:effectLst/>
                <a:latin typeface="Arial" panose="020B0604020202020204" pitchFamily="34" charset="0"/>
              </a:rPr>
              <a:t>[1]  HKCA proposes the maximum equivalent </a:t>
            </a:r>
            <a:r>
              <a:rPr lang="en-US" sz="1600" b="0" i="0" dirty="0" err="1">
                <a:solidFill>
                  <a:srgbClr val="222222"/>
                </a:solidFill>
                <a:effectLst/>
                <a:latin typeface="Arial" panose="020B0604020202020204" pitchFamily="34" charset="0"/>
              </a:rPr>
              <a:t>isotropically</a:t>
            </a:r>
            <a:r>
              <a:rPr lang="en-US" sz="1600" b="0" i="0" dirty="0">
                <a:solidFill>
                  <a:srgbClr val="222222"/>
                </a:solidFill>
                <a:effectLst/>
                <a:latin typeface="Arial" panose="020B0604020202020204" pitchFamily="34" charset="0"/>
              </a:rPr>
              <a:t> radiated power of 24 dBm (250 </a:t>
            </a:r>
            <a:r>
              <a:rPr lang="en-US" sz="1600" b="0" i="0" dirty="0" err="1">
                <a:solidFill>
                  <a:srgbClr val="222222"/>
                </a:solidFill>
                <a:effectLst/>
                <a:latin typeface="Arial" panose="020B0604020202020204" pitchFamily="34" charset="0"/>
              </a:rPr>
              <a:t>mW</a:t>
            </a:r>
            <a:r>
              <a:rPr lang="en-US" sz="1600" b="0" i="0" dirty="0">
                <a:solidFill>
                  <a:srgbClr val="222222"/>
                </a:solidFill>
                <a:effectLst/>
                <a:latin typeface="Arial" panose="020B0604020202020204" pitchFamily="34" charset="0"/>
              </a:rPr>
              <a:t>) for indoor use; and 14 dBm (25 </a:t>
            </a:r>
            <a:r>
              <a:rPr lang="en-US" sz="1600" b="0" i="0" dirty="0" err="1">
                <a:solidFill>
                  <a:srgbClr val="222222"/>
                </a:solidFill>
                <a:effectLst/>
                <a:latin typeface="Arial" panose="020B0604020202020204" pitchFamily="34" charset="0"/>
              </a:rPr>
              <a:t>mW</a:t>
            </a:r>
            <a:r>
              <a:rPr lang="en-US" sz="1600" b="0" i="0" dirty="0">
                <a:solidFill>
                  <a:srgbClr val="222222"/>
                </a:solidFill>
                <a:effectLst/>
                <a:latin typeface="Arial" panose="020B0604020202020204" pitchFamily="34" charset="0"/>
              </a:rPr>
              <a:t>) for outdoor use.</a:t>
            </a:r>
            <a:br>
              <a:rPr lang="en-US" sz="1600" dirty="0"/>
            </a:br>
            <a:r>
              <a:rPr lang="en-US" sz="1600" b="0" i="0" dirty="0">
                <a:solidFill>
                  <a:srgbClr val="222222"/>
                </a:solidFill>
                <a:effectLst/>
                <a:latin typeface="Arial" panose="020B0604020202020204" pitchFamily="34" charset="0"/>
              </a:rPr>
              <a:t>[2]  HKCA proposes to update its relevant specification HKCA 1081 by referencing ETSI EN 303 687.</a:t>
            </a:r>
            <a:br>
              <a:rPr lang="en-US" sz="1600" dirty="0"/>
            </a:br>
            <a:r>
              <a:rPr lang="en-US" sz="1600" b="0" i="0" dirty="0">
                <a:solidFill>
                  <a:srgbClr val="222222"/>
                </a:solidFill>
                <a:effectLst/>
                <a:latin typeface="Arial" panose="020B0604020202020204" pitchFamily="34" charset="0"/>
              </a:rPr>
              <a:t>[3]  HKCA expresses its concern in paragraphs 17 to 23 on interference.  In particular, the HKCA notes that some countries and regions designate the entire 6 GHz band for Wi-Fi.  Wi-Fi devices from these countries and regions that "could operate in the 6425 – 7125 MHz band, if illegally imported and used in Hong Kong, would cause in-band interference to the future 5G services".  In view of this, the consultation seeks public opinions to impose compulsory certification requirements for APs to ensure that "such devices to be used in Hong Kong should comply with the relevant specification (i.e. HKCA 1081), in particular that they do not operate in the 6425 – 7125 MHz band which may be used for 5G services in Hong Kong in the future."</a:t>
            </a:r>
            <a:r>
              <a:rPr lang="en-US" sz="1600" b="0" dirty="0">
                <a:latin typeface="Times New Roman" panose="02020603050405020304" pitchFamily="18" charset="0"/>
                <a:ea typeface="SimSun" panose="02010600030101010101" pitchFamily="2" charset="-122"/>
              </a:rPr>
              <a:t> </a:t>
            </a:r>
            <a:endParaRPr lang="en-US" sz="1600" b="0" dirty="0">
              <a:solidFill>
                <a:schemeClr val="tx1"/>
              </a:solidFill>
              <a:latin typeface="Times New Roman" panose="02020603050405020304" pitchFamily="18" charset="0"/>
            </a:endParaRPr>
          </a:p>
          <a:p>
            <a:pPr>
              <a:buFont typeface="Arial" panose="020B0604020202020204" pitchFamily="34" charset="0"/>
              <a:buChar char="•"/>
            </a:pPr>
            <a:r>
              <a:rPr lang="en-US" sz="2000" dirty="0">
                <a:solidFill>
                  <a:schemeClr val="tx1"/>
                </a:solidFill>
              </a:rPr>
              <a:t>standing by:  </a:t>
            </a:r>
            <a:r>
              <a:rPr lang="en-US" sz="2000" b="0" dirty="0">
                <a:solidFill>
                  <a:schemeClr val="tx1"/>
                </a:solidFill>
              </a:rPr>
              <a:t>UK – Ofcom 802.15 SC THz response to paper on THz. </a:t>
            </a:r>
          </a:p>
          <a:p>
            <a:pPr lvl="1">
              <a:spcBef>
                <a:spcPts val="0"/>
              </a:spcBef>
              <a:buFont typeface="Arial" panose="020B0604020202020204" pitchFamily="34" charset="0"/>
              <a:buChar char="•"/>
            </a:pPr>
            <a:r>
              <a:rPr lang="en-US" sz="1600" b="0" i="0" u="none" strike="noStrike" baseline="0" dirty="0">
                <a:solidFill>
                  <a:schemeClr val="tx1"/>
                </a:solidFill>
                <a:hlinkClick r:id="rId4"/>
              </a:rPr>
              <a:t>https://mentor.ieee.org/802.18/dcn/21/18-21-0134-00-0000-uk-ofcom-terahertz-spectrum-paper.docx</a:t>
            </a:r>
            <a:r>
              <a:rPr lang="en-US" sz="1600" b="0" i="0" u="none" strike="noStrike" baseline="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725293"/>
            <a:ext cx="11125200" cy="5637214"/>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285750" marR="0" indent="-285750">
              <a:spcBef>
                <a:spcPts val="0"/>
              </a:spcBef>
              <a:spcAft>
                <a:spcPts val="0"/>
              </a:spcAft>
              <a:buFont typeface="Arial" panose="020B0604020202020204" pitchFamily="34" charset="0"/>
              <a:buChar char="•"/>
            </a:pPr>
            <a:r>
              <a:rPr lang="en-US" sz="1600" b="0" dirty="0">
                <a:effectLst/>
                <a:ea typeface="Calibri" panose="020F0502020204030204" pitchFamily="34" charset="0"/>
              </a:rPr>
              <a:t>Korea MSIT has recently begun two consultations related to the use of 5925 to 6425 MHz band for subway/passenger cars.</a:t>
            </a:r>
            <a:br>
              <a:rPr lang="en-US" sz="1600" b="0" dirty="0">
                <a:effectLst/>
                <a:ea typeface="Calibri" panose="020F0502020204030204" pitchFamily="34" charset="0"/>
              </a:rPr>
            </a:br>
            <a:r>
              <a:rPr lang="en-US" sz="1600" b="0" dirty="0">
                <a:effectLst/>
                <a:ea typeface="Calibri" panose="020F0502020204030204" pitchFamily="34" charset="0"/>
              </a:rPr>
              <a:t>Administrative notice (2021-1009) related to a partial revision to wireless devices for wireless stations that can be open without notification</a:t>
            </a:r>
          </a:p>
          <a:p>
            <a:pPr lvl="1" indent="-342900">
              <a:spcBef>
                <a:spcPts val="0"/>
              </a:spcBef>
              <a:spcAft>
                <a:spcPts val="0"/>
              </a:spcAft>
              <a:buSzPts val="1000"/>
              <a:buFont typeface="Symbol" panose="05050102010706020507" pitchFamily="18" charset="2"/>
              <a:buChar char=""/>
              <a:tabLst>
                <a:tab pos="457200" algn="l"/>
              </a:tabLst>
            </a:pPr>
            <a:r>
              <a:rPr lang="en-US" sz="1400" b="0" dirty="0">
                <a:effectLst/>
                <a:ea typeface="Calibri" panose="020F0502020204030204" pitchFamily="34" charset="0"/>
              </a:rPr>
              <a:t>Consultation period:  December 22, 2021 to February 21, 2022</a:t>
            </a:r>
          </a:p>
          <a:p>
            <a:pPr lvl="1" indent="-342900">
              <a:spcBef>
                <a:spcPts val="0"/>
              </a:spcBef>
              <a:spcAft>
                <a:spcPts val="0"/>
              </a:spcAft>
              <a:buSzPts val="1000"/>
              <a:buFont typeface="Symbol" panose="05050102010706020507" pitchFamily="18" charset="2"/>
              <a:buChar char=""/>
              <a:tabLst>
                <a:tab pos="457200" algn="l"/>
              </a:tabLst>
            </a:pPr>
            <a:r>
              <a:rPr lang="en-US" sz="1200" b="0" dirty="0">
                <a:effectLst/>
                <a:ea typeface="Calibri" panose="020F0502020204030204" pitchFamily="34" charset="0"/>
              </a:rPr>
              <a:t>Link: </a:t>
            </a:r>
            <a:r>
              <a:rPr lang="en-US" sz="1200" b="0" u="sng" dirty="0">
                <a:solidFill>
                  <a:srgbClr val="0000FF"/>
                </a:solidFill>
                <a:effectLst/>
                <a:ea typeface="Calibri" panose="020F0502020204030204" pitchFamily="34" charset="0"/>
                <a:hlinkClick r:id="rId3"/>
              </a:rPr>
              <a:t>https://www.msit.go.kr/bbs/view.do?sCode=user&amp;mId=109&amp;mPid=103&amp;pageIndex=&amp;bbsSeqNo=84&amp;nttSeqNo=3179377&amp;searchOpt=ALL&amp;searchTxt=</a:t>
            </a:r>
            <a:endParaRPr lang="en-US" sz="1200" b="0" dirty="0">
              <a:effectLst/>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b="0" dirty="0">
                <a:effectLst/>
                <a:ea typeface="Calibri" panose="020F0502020204030204" pitchFamily="34" charset="0"/>
              </a:rPr>
              <a:t>Proposed changes are shown in red as follows:</a:t>
            </a:r>
          </a:p>
          <a:p>
            <a:pPr>
              <a:buFont typeface="Arial" panose="020B0604020202020204" pitchFamily="34" charset="0"/>
              <a:buChar char="•"/>
            </a:pPr>
            <a:r>
              <a:rPr lang="en-US" sz="1800" dirty="0">
                <a:effectLst/>
                <a:ea typeface="Calibri" panose="020F0502020204030204" pitchFamily="34" charset="0"/>
              </a:rPr>
              <a:t> </a:t>
            </a:r>
          </a:p>
          <a:p>
            <a:pPr>
              <a:buFont typeface="Arial" panose="020B0604020202020204" pitchFamily="34" charset="0"/>
              <a:buChar char="•"/>
            </a:pPr>
            <a:r>
              <a:rPr lang="en-US" sz="1800" b="0" i="0" u="none" strike="noStrike" baseline="0" dirty="0">
                <a:solidFill>
                  <a:schemeClr val="tx1"/>
                </a:solidFill>
              </a:rPr>
              <a:t> </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endParaRPr lang="en-US" sz="1800" b="0" i="0" u="none" strike="noStrike" baseline="0" dirty="0">
              <a:solidFill>
                <a:schemeClr val="tx1"/>
              </a:solidFill>
            </a:endParaRPr>
          </a:p>
          <a:p>
            <a:pPr marL="1257300" lvl="3">
              <a:spcBef>
                <a:spcPts val="0"/>
              </a:spcBef>
              <a:spcAft>
                <a:spcPts val="0"/>
              </a:spcAft>
              <a:buFont typeface="Arial" panose="020B0604020202020204" pitchFamily="34" charset="0"/>
              <a:buChar char="•"/>
            </a:pPr>
            <a:endParaRPr lang="en-US" sz="800" b="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600" b="0" dirty="0">
                <a:effectLst/>
                <a:ea typeface="Calibri" panose="020F0502020204030204" pitchFamily="34" charset="0"/>
              </a:rPr>
              <a:t>Administrative notice (2021-1010) related to a partial revision to technical standards for radio equipment for radio stations that can be open without notification</a:t>
            </a:r>
          </a:p>
          <a:p>
            <a:pPr lvl="1" indent="-342900">
              <a:spcBef>
                <a:spcPts val="0"/>
              </a:spcBef>
              <a:spcAft>
                <a:spcPts val="0"/>
              </a:spcAft>
              <a:buSzPts val="1000"/>
              <a:buFont typeface="Symbol" panose="05050102010706020507" pitchFamily="18" charset="2"/>
              <a:buChar char=""/>
              <a:tabLst>
                <a:tab pos="457200" algn="l"/>
              </a:tabLst>
            </a:pPr>
            <a:r>
              <a:rPr lang="en-US" sz="1400" b="0" dirty="0">
                <a:effectLst/>
                <a:ea typeface="Calibri" panose="020F0502020204030204" pitchFamily="34" charset="0"/>
              </a:rPr>
              <a:t>Consultation period:  December 22, 2021 to February 21, 2022</a:t>
            </a:r>
          </a:p>
          <a:p>
            <a:pPr lvl="1" indent="-342900">
              <a:spcBef>
                <a:spcPts val="0"/>
              </a:spcBef>
              <a:spcAft>
                <a:spcPts val="0"/>
              </a:spcAft>
              <a:buSzPts val="1000"/>
              <a:buFont typeface="Symbol" panose="05050102010706020507" pitchFamily="18" charset="2"/>
              <a:buChar char=""/>
              <a:tabLst>
                <a:tab pos="457200" algn="l"/>
              </a:tabLst>
            </a:pPr>
            <a:r>
              <a:rPr lang="en-US" sz="1200" b="0" dirty="0">
                <a:effectLst/>
                <a:ea typeface="Calibri" panose="020F0502020204030204" pitchFamily="34" charset="0"/>
              </a:rPr>
              <a:t>Link: </a:t>
            </a:r>
            <a:r>
              <a:rPr lang="en-US" sz="1200" b="0" u="sng" dirty="0">
                <a:solidFill>
                  <a:srgbClr val="0000FF"/>
                </a:solidFill>
                <a:effectLst/>
                <a:ea typeface="Calibri" panose="020F0502020204030204" pitchFamily="34" charset="0"/>
                <a:hlinkClick r:id="rId4"/>
              </a:rPr>
              <a:t>https://www.msit.go.kr/bbs/view.do?sCode=user&amp;mId=109&amp;mPid=103&amp;pageIndex=&amp;bbsSeqNo=84&amp;nttSeqNo=3179378&amp;searchOpt=ALL&amp;searchTxt=</a:t>
            </a:r>
            <a:endParaRPr lang="en-US" sz="1200" b="0" dirty="0">
              <a:effectLst/>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b="0" dirty="0">
                <a:effectLst/>
                <a:ea typeface="Calibri" panose="020F0502020204030204" pitchFamily="34" charset="0"/>
              </a:rPr>
              <a:t>Proposed changes are show</a:t>
            </a:r>
            <a:r>
              <a:rPr lang="en-US" sz="1400" dirty="0">
                <a:effectLst/>
                <a:ea typeface="Calibri" panose="020F0502020204030204" pitchFamily="34" charset="0"/>
              </a:rPr>
              <a:t>n in red as follows:</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r>
              <a:rPr lang="en-US" sz="1800" b="0" i="0" u="none" strike="noStrike" baseline="0" dirty="0">
                <a:solidFill>
                  <a:schemeClr val="tx1"/>
                </a:solidFill>
                <a:latin typeface="Times New Roman" panose="02020603050405020304" pitchFamily="18" charset="0"/>
              </a:rPr>
              <a:t> </a:t>
            </a:r>
          </a:p>
          <a:p>
            <a:pPr>
              <a:buFont typeface="Arial" panose="020B0604020202020204" pitchFamily="34" charset="0"/>
              <a:buChar char="•"/>
            </a:pPr>
            <a:r>
              <a:rPr lang="en-US" sz="1800" b="0" dirty="0">
                <a:solidFill>
                  <a:schemeClr val="tx1"/>
                </a:solidFill>
                <a:latin typeface="Times New Roman" panose="02020603050405020304" pitchFamily="18" charset="0"/>
              </a:rPr>
              <a:t> </a:t>
            </a:r>
            <a:endParaRPr lang="en-US" sz="1600" b="0" i="0" u="none" strike="noStrike" baseline="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graphicFrame>
        <p:nvGraphicFramePr>
          <p:cNvPr id="10" name="Table 9">
            <a:extLst>
              <a:ext uri="{FF2B5EF4-FFF2-40B4-BE49-F238E27FC236}">
                <a16:creationId xmlns:a16="http://schemas.microsoft.com/office/drawing/2014/main" id="{0BF4614B-2CC4-4F6C-9372-58ED9B6F6096}"/>
              </a:ext>
            </a:extLst>
          </p:cNvPr>
          <p:cNvGraphicFramePr>
            <a:graphicFrameLocks noGrp="1"/>
          </p:cNvGraphicFramePr>
          <p:nvPr>
            <p:extLst>
              <p:ext uri="{D42A27DB-BD31-4B8C-83A1-F6EECF244321}">
                <p14:modId xmlns:p14="http://schemas.microsoft.com/office/powerpoint/2010/main" val="3317851604"/>
              </p:ext>
            </p:extLst>
          </p:nvPr>
        </p:nvGraphicFramePr>
        <p:xfrm>
          <a:off x="1143000" y="2329090"/>
          <a:ext cx="10668000" cy="1490436"/>
        </p:xfrm>
        <a:graphic>
          <a:graphicData uri="http://schemas.openxmlformats.org/drawingml/2006/table">
            <a:tbl>
              <a:tblPr firstRow="1" firstCol="1" bandRow="1">
                <a:tableStyleId>{5C22544A-7EE6-4342-B048-85BDC9FD1C3A}</a:tableStyleId>
              </a:tblPr>
              <a:tblGrid>
                <a:gridCol w="2514600">
                  <a:extLst>
                    <a:ext uri="{9D8B030D-6E8A-4147-A177-3AD203B41FA5}">
                      <a16:colId xmlns:a16="http://schemas.microsoft.com/office/drawing/2014/main" val="3498820030"/>
                    </a:ext>
                  </a:extLst>
                </a:gridCol>
                <a:gridCol w="4191000">
                  <a:extLst>
                    <a:ext uri="{9D8B030D-6E8A-4147-A177-3AD203B41FA5}">
                      <a16:colId xmlns:a16="http://schemas.microsoft.com/office/drawing/2014/main" val="1059561752"/>
                    </a:ext>
                  </a:extLst>
                </a:gridCol>
                <a:gridCol w="3962400">
                  <a:extLst>
                    <a:ext uri="{9D8B030D-6E8A-4147-A177-3AD203B41FA5}">
                      <a16:colId xmlns:a16="http://schemas.microsoft.com/office/drawing/2014/main" val="2129390504"/>
                    </a:ext>
                  </a:extLst>
                </a:gridCol>
              </a:tblGrid>
              <a:tr h="235938">
                <a:tc>
                  <a:txBody>
                    <a:bodyPr/>
                    <a:lstStyle/>
                    <a:p>
                      <a:pPr marL="0" marR="0" algn="ctr">
                        <a:lnSpc>
                          <a:spcPts val="1350"/>
                        </a:lnSpc>
                        <a:spcBef>
                          <a:spcPts val="0"/>
                        </a:spcBef>
                        <a:spcAft>
                          <a:spcPts val="0"/>
                        </a:spcAft>
                      </a:pPr>
                      <a:r>
                        <a:rPr lang="en-US" sz="1400" dirty="0">
                          <a:effectLst/>
                        </a:rPr>
                        <a:t>Frequency band  (MHz)</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Antenna supply power density or radiated power</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a:effectLst/>
                        </a:rPr>
                        <a:t>Notes</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26345565"/>
                  </a:ext>
                </a:extLst>
              </a:tr>
              <a:tr h="323114">
                <a:tc>
                  <a:txBody>
                    <a:bodyPr/>
                    <a:lstStyle/>
                    <a:p>
                      <a:pPr marL="0" marR="0" algn="ctr">
                        <a:lnSpc>
                          <a:spcPts val="1350"/>
                        </a:lnSpc>
                        <a:spcBef>
                          <a:spcPts val="0"/>
                        </a:spcBef>
                        <a:spcAft>
                          <a:spcPts val="0"/>
                        </a:spcAft>
                      </a:pPr>
                      <a:r>
                        <a:rPr lang="en-US" sz="1400" dirty="0">
                          <a:effectLst/>
                        </a:rPr>
                        <a:t>5925 ~ 6425</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25mW or less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nSpc>
                          <a:spcPts val="1350"/>
                        </a:lnSpc>
                        <a:spcBef>
                          <a:spcPts val="0"/>
                        </a:spcBef>
                        <a:spcAft>
                          <a:spcPts val="0"/>
                        </a:spcAft>
                      </a:pPr>
                      <a:r>
                        <a:rPr lang="en-US" sz="1400" dirty="0">
                          <a:effectLst/>
                        </a:rPr>
                        <a:t>Including antenna absolute gain.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28514952"/>
                  </a:ext>
                </a:extLst>
              </a:tr>
              <a:tr h="310203">
                <a:tc>
                  <a:txBody>
                    <a:bodyPr/>
                    <a:lstStyle/>
                    <a:p>
                      <a:pPr marL="0" marR="0" algn="ctr">
                        <a:lnSpc>
                          <a:spcPts val="1350"/>
                        </a:lnSpc>
                        <a:spcBef>
                          <a:spcPts val="0"/>
                        </a:spcBef>
                        <a:spcAft>
                          <a:spcPts val="0"/>
                        </a:spcAft>
                      </a:pPr>
                      <a:r>
                        <a:rPr lang="en-US" sz="1400" dirty="0">
                          <a:solidFill>
                            <a:srgbClr val="FF0000"/>
                          </a:solidFill>
                          <a:effectLst/>
                        </a:rPr>
                        <a:t>5925 ~ 6425</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solidFill>
                            <a:srgbClr val="FF0000"/>
                          </a:solidFill>
                          <a:effectLst/>
                        </a:rPr>
                        <a:t>250mW or less</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nSpc>
                          <a:spcPts val="1350"/>
                        </a:lnSpc>
                        <a:spcBef>
                          <a:spcPts val="0"/>
                        </a:spcBef>
                        <a:spcAft>
                          <a:spcPts val="0"/>
                        </a:spcAft>
                      </a:pPr>
                      <a:r>
                        <a:rPr lang="en-US" sz="1400" dirty="0">
                          <a:solidFill>
                            <a:srgbClr val="FF0000"/>
                          </a:solidFill>
                          <a:effectLst/>
                        </a:rPr>
                        <a:t>Wireless devices used in subway/passenger cars.</a:t>
                      </a:r>
                    </a:p>
                    <a:p>
                      <a:pPr marL="0" marR="0">
                        <a:lnSpc>
                          <a:spcPts val="1350"/>
                        </a:lnSpc>
                        <a:spcBef>
                          <a:spcPts val="0"/>
                        </a:spcBef>
                        <a:spcAft>
                          <a:spcPts val="0"/>
                        </a:spcAft>
                      </a:pPr>
                      <a:r>
                        <a:rPr lang="en-US" sz="1400" dirty="0">
                          <a:solidFill>
                            <a:srgbClr val="FF0000"/>
                          </a:solidFill>
                          <a:effectLst/>
                        </a:rPr>
                        <a:t>Including antenna absolute gain.</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22608340"/>
                  </a:ext>
                </a:extLst>
              </a:tr>
              <a:tr h="389109">
                <a:tc>
                  <a:txBody>
                    <a:bodyPr/>
                    <a:lstStyle/>
                    <a:p>
                      <a:pPr marL="0" marR="0" algn="ctr">
                        <a:lnSpc>
                          <a:spcPts val="1350"/>
                        </a:lnSpc>
                        <a:spcBef>
                          <a:spcPts val="0"/>
                        </a:spcBef>
                        <a:spcAft>
                          <a:spcPts val="0"/>
                        </a:spcAft>
                      </a:pPr>
                      <a:r>
                        <a:rPr lang="en-US" sz="1400" dirty="0">
                          <a:effectLst/>
                        </a:rPr>
                        <a:t>5925 ~ 7125</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250mW or less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nSpc>
                          <a:spcPts val="1350"/>
                        </a:lnSpc>
                        <a:spcBef>
                          <a:spcPts val="0"/>
                        </a:spcBef>
                        <a:spcAft>
                          <a:spcPts val="0"/>
                        </a:spcAft>
                      </a:pPr>
                      <a:r>
                        <a:rPr lang="en-US" sz="1400" dirty="0">
                          <a:effectLst/>
                        </a:rPr>
                        <a:t>Wireless devices used in buildings.</a:t>
                      </a:r>
                    </a:p>
                    <a:p>
                      <a:pPr marL="0" marR="0">
                        <a:lnSpc>
                          <a:spcPts val="1350"/>
                        </a:lnSpc>
                        <a:spcBef>
                          <a:spcPts val="0"/>
                        </a:spcBef>
                        <a:spcAft>
                          <a:spcPts val="0"/>
                        </a:spcAft>
                      </a:pPr>
                      <a:r>
                        <a:rPr lang="en-US" sz="1400" dirty="0">
                          <a:effectLst/>
                        </a:rPr>
                        <a:t>Including antenna absolute gain.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00699308"/>
                  </a:ext>
                </a:extLst>
              </a:tr>
            </a:tbl>
          </a:graphicData>
        </a:graphic>
      </p:graphicFrame>
      <p:graphicFrame>
        <p:nvGraphicFramePr>
          <p:cNvPr id="11" name="Table 10">
            <a:extLst>
              <a:ext uri="{FF2B5EF4-FFF2-40B4-BE49-F238E27FC236}">
                <a16:creationId xmlns:a16="http://schemas.microsoft.com/office/drawing/2014/main" id="{28BA9C0C-CCC7-4F56-8AFE-F389454CBFB2}"/>
              </a:ext>
            </a:extLst>
          </p:cNvPr>
          <p:cNvGraphicFramePr>
            <a:graphicFrameLocks noGrp="1"/>
          </p:cNvGraphicFramePr>
          <p:nvPr>
            <p:extLst>
              <p:ext uri="{D42A27DB-BD31-4B8C-83A1-F6EECF244321}">
                <p14:modId xmlns:p14="http://schemas.microsoft.com/office/powerpoint/2010/main" val="2394629306"/>
              </p:ext>
            </p:extLst>
          </p:nvPr>
        </p:nvGraphicFramePr>
        <p:xfrm>
          <a:off x="1143000" y="4925755"/>
          <a:ext cx="10668000" cy="1430148"/>
        </p:xfrm>
        <a:graphic>
          <a:graphicData uri="http://schemas.openxmlformats.org/drawingml/2006/table">
            <a:tbl>
              <a:tblPr firstRow="1" firstCol="1" bandRow="1">
                <a:tableStyleId>{5C22544A-7EE6-4342-B048-85BDC9FD1C3A}</a:tableStyleId>
              </a:tblPr>
              <a:tblGrid>
                <a:gridCol w="1143000">
                  <a:extLst>
                    <a:ext uri="{9D8B030D-6E8A-4147-A177-3AD203B41FA5}">
                      <a16:colId xmlns:a16="http://schemas.microsoft.com/office/drawing/2014/main" val="1616802414"/>
                    </a:ext>
                  </a:extLst>
                </a:gridCol>
                <a:gridCol w="1295400">
                  <a:extLst>
                    <a:ext uri="{9D8B030D-6E8A-4147-A177-3AD203B41FA5}">
                      <a16:colId xmlns:a16="http://schemas.microsoft.com/office/drawing/2014/main" val="2234152050"/>
                    </a:ext>
                  </a:extLst>
                </a:gridCol>
                <a:gridCol w="1752600">
                  <a:extLst>
                    <a:ext uri="{9D8B030D-6E8A-4147-A177-3AD203B41FA5}">
                      <a16:colId xmlns:a16="http://schemas.microsoft.com/office/drawing/2014/main" val="2641086585"/>
                    </a:ext>
                  </a:extLst>
                </a:gridCol>
                <a:gridCol w="6477000">
                  <a:extLst>
                    <a:ext uri="{9D8B030D-6E8A-4147-A177-3AD203B41FA5}">
                      <a16:colId xmlns:a16="http://schemas.microsoft.com/office/drawing/2014/main" val="1551614155"/>
                    </a:ext>
                  </a:extLst>
                </a:gridCol>
              </a:tblGrid>
              <a:tr h="370840">
                <a:tc>
                  <a:txBody>
                    <a:bodyPr/>
                    <a:lstStyle/>
                    <a:p>
                      <a:pPr marL="0" marR="0" algn="ctr">
                        <a:lnSpc>
                          <a:spcPts val="1350"/>
                        </a:lnSpc>
                        <a:spcBef>
                          <a:spcPts val="0"/>
                        </a:spcBef>
                        <a:spcAft>
                          <a:spcPts val="0"/>
                        </a:spcAft>
                      </a:pPr>
                      <a:r>
                        <a:rPr lang="en-US" sz="1400" dirty="0">
                          <a:effectLst/>
                        </a:rPr>
                        <a:t>Frequency band </a:t>
                      </a:r>
                    </a:p>
                    <a:p>
                      <a:pPr marL="0" marR="0" algn="ctr">
                        <a:lnSpc>
                          <a:spcPts val="1350"/>
                        </a:lnSpc>
                        <a:spcBef>
                          <a:spcPts val="0"/>
                        </a:spcBef>
                        <a:spcAft>
                          <a:spcPts val="0"/>
                        </a:spcAft>
                      </a:pPr>
                      <a:r>
                        <a:rPr lang="en-US" sz="1400" dirty="0">
                          <a:effectLst/>
                        </a:rPr>
                        <a:t>(MHz)</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Occupied frequency bandwidth</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Power density including antenna absolute gain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Notes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00699252"/>
                  </a:ext>
                </a:extLst>
              </a:tr>
              <a:tr h="370840">
                <a:tc>
                  <a:txBody>
                    <a:bodyPr/>
                    <a:lstStyle/>
                    <a:p>
                      <a:pPr marL="0" marR="0" algn="ctr">
                        <a:lnSpc>
                          <a:spcPts val="1350"/>
                        </a:lnSpc>
                        <a:spcBef>
                          <a:spcPts val="0"/>
                        </a:spcBef>
                        <a:spcAft>
                          <a:spcPts val="0"/>
                        </a:spcAft>
                      </a:pPr>
                      <a:r>
                        <a:rPr lang="en-US" sz="1400" dirty="0">
                          <a:solidFill>
                            <a:srgbClr val="FF0000"/>
                          </a:solidFill>
                          <a:effectLst/>
                        </a:rPr>
                        <a:t>5925 ~ 6425</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solidFill>
                            <a:srgbClr val="FF0000"/>
                          </a:solidFill>
                          <a:effectLst/>
                        </a:rPr>
                        <a:t>160 MHz </a:t>
                      </a:r>
                    </a:p>
                    <a:p>
                      <a:pPr marL="0" marR="0" algn="ctr">
                        <a:lnSpc>
                          <a:spcPts val="1350"/>
                        </a:lnSpc>
                        <a:spcBef>
                          <a:spcPts val="0"/>
                        </a:spcBef>
                        <a:spcAft>
                          <a:spcPts val="0"/>
                        </a:spcAft>
                      </a:pPr>
                      <a:r>
                        <a:rPr lang="en-US" sz="1400" dirty="0">
                          <a:solidFill>
                            <a:srgbClr val="FF0000"/>
                          </a:solidFill>
                          <a:effectLst/>
                        </a:rPr>
                        <a:t>or less</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solidFill>
                            <a:srgbClr val="FF0000"/>
                          </a:solidFill>
                          <a:effectLst/>
                        </a:rPr>
                        <a:t>2dBm/MHz </a:t>
                      </a:r>
                    </a:p>
                    <a:p>
                      <a:pPr marL="0" marR="0" algn="ctr">
                        <a:lnSpc>
                          <a:spcPts val="1350"/>
                        </a:lnSpc>
                        <a:spcBef>
                          <a:spcPts val="0"/>
                        </a:spcBef>
                        <a:spcAft>
                          <a:spcPts val="0"/>
                        </a:spcAft>
                      </a:pPr>
                      <a:r>
                        <a:rPr lang="en-US" sz="1400" dirty="0">
                          <a:solidFill>
                            <a:srgbClr val="FF0000"/>
                          </a:solidFill>
                          <a:effectLst/>
                        </a:rPr>
                        <a:t>or less</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nSpc>
                          <a:spcPts val="1350"/>
                        </a:lnSpc>
                        <a:spcBef>
                          <a:spcPts val="0"/>
                        </a:spcBef>
                        <a:spcAft>
                          <a:spcPts val="0"/>
                        </a:spcAft>
                      </a:pPr>
                      <a:r>
                        <a:rPr lang="en-US" sz="1400" dirty="0">
                          <a:solidFill>
                            <a:srgbClr val="FF0000"/>
                          </a:solidFill>
                          <a:effectLst/>
                        </a:rPr>
                        <a:t>The power density including the absolute gain of the antenna should be an average value. </a:t>
                      </a:r>
                    </a:p>
                    <a:p>
                      <a:pPr marL="0" marR="0">
                        <a:lnSpc>
                          <a:spcPts val="1350"/>
                        </a:lnSpc>
                        <a:spcBef>
                          <a:spcPts val="0"/>
                        </a:spcBef>
                        <a:spcAft>
                          <a:spcPts val="0"/>
                        </a:spcAft>
                      </a:pPr>
                      <a:r>
                        <a:rPr lang="en-US" sz="1400" dirty="0">
                          <a:solidFill>
                            <a:srgbClr val="FF0000"/>
                          </a:solidFill>
                          <a:effectLst/>
                        </a:rPr>
                        <a:t>Limited to devices installed and operated by being connected to the power source in subway/passenger cars, or devices communicating with this device.</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86119095"/>
                  </a:ext>
                </a:extLst>
              </a:tr>
            </a:tbl>
          </a:graphicData>
        </a:graphic>
      </p:graphicFrame>
    </p:spTree>
    <p:extLst>
      <p:ext uri="{BB962C8B-B14F-4D97-AF65-F5344CB8AC3E}">
        <p14:creationId xmlns:p14="http://schemas.microsoft.com/office/powerpoint/2010/main" val="1170402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none heard</a:t>
            </a:r>
            <a:endParaRPr lang="en-US" b="1" dirty="0">
              <a:effectLst/>
              <a:ea typeface="Calibri" panose="020F0502020204030204" pitchFamily="34" charset="0"/>
            </a:endParaRPr>
          </a:p>
          <a:p>
            <a:pPr marL="857250" lvl="3">
              <a:spcBef>
                <a:spcPts val="0"/>
              </a:spcBef>
              <a:buFont typeface="Arial" panose="020B0604020202020204" pitchFamily="34" charset="0"/>
              <a:buChar char="•"/>
            </a:pPr>
            <a:r>
              <a:rPr lang="en-US" b="1" dirty="0">
                <a:effectLst/>
                <a:ea typeface="Calibri" panose="020F0502020204030204" pitchFamily="34" charset="0"/>
              </a:rPr>
              <a:t> </a:t>
            </a:r>
          </a:p>
          <a:p>
            <a:pPr marL="857250" lvl="3">
              <a:spcBef>
                <a:spcPts val="0"/>
              </a:spcBef>
              <a:buFont typeface="Arial" panose="020B0604020202020204" pitchFamily="34" charset="0"/>
              <a:buChar char="•"/>
            </a:pPr>
            <a:endParaRPr lang="en-US" b="1" dirty="0">
              <a:effectLst/>
              <a:ea typeface="Calibri" panose="020F0502020204030204" pitchFamily="34" charset="0"/>
            </a:endParaRPr>
          </a:p>
          <a:p>
            <a:pPr marL="857250" lvl="3">
              <a:spcBef>
                <a:spcPts val="0"/>
              </a:spcBef>
              <a:buFont typeface="Arial" panose="020B0604020202020204" pitchFamily="34" charset="0"/>
              <a:buChar char="•"/>
            </a:pPr>
            <a:r>
              <a:rPr lang="en-US" b="1" dirty="0">
                <a:effectLst/>
                <a:ea typeface="Calibri" panose="020F0502020204030204" pitchFamily="34" charset="0"/>
              </a:rPr>
              <a:t>09dec: </a:t>
            </a:r>
            <a:r>
              <a:rPr lang="en-US" dirty="0">
                <a:effectLst/>
                <a:ea typeface="Calibri" panose="020F0502020204030204" pitchFamily="34" charset="0"/>
              </a:rPr>
              <a:t>BRAN 112017 is their M.1450 update a submission for discussion.  BRAN will review next week. </a:t>
            </a:r>
          </a:p>
          <a:p>
            <a:pPr marL="857250" lvl="3">
              <a:spcBef>
                <a:spcPts val="0"/>
              </a:spcBef>
              <a:buFont typeface="Arial" panose="020B0604020202020204" pitchFamily="34" charset="0"/>
              <a:buChar char="•"/>
            </a:pPr>
            <a:r>
              <a:rPr lang="en-US" sz="1400" b="1" dirty="0">
                <a:effectLst/>
                <a:ea typeface="Calibri" panose="020F0502020204030204" pitchFamily="34" charset="0"/>
              </a:rPr>
              <a:t>02dec:</a:t>
            </a:r>
            <a:r>
              <a:rPr lang="en-US" sz="1400" b="0" dirty="0">
                <a:effectLst/>
                <a:ea typeface="Calibri" panose="020F0502020204030204" pitchFamily="34" charset="0"/>
              </a:rPr>
              <a:t> WP 5A had meetings in th</a:t>
            </a:r>
            <a:r>
              <a:rPr lang="en-US" sz="1400" dirty="0">
                <a:ea typeface="Calibri" panose="020F0502020204030204" pitchFamily="34" charset="0"/>
              </a:rPr>
              <a:t>e </a:t>
            </a:r>
            <a:r>
              <a:rPr lang="en-US" sz="1400" b="0" dirty="0">
                <a:effectLst/>
                <a:ea typeface="Calibri" panose="020F0502020204030204" pitchFamily="34" charset="0"/>
              </a:rPr>
              <a:t>last weeks.  </a:t>
            </a:r>
          </a:p>
          <a:p>
            <a:pPr marL="1314450" lvl="4">
              <a:spcBef>
                <a:spcPts val="0"/>
              </a:spcBef>
              <a:buFont typeface="Arial" panose="020B0604020202020204" pitchFamily="34" charset="0"/>
              <a:buChar char="•"/>
            </a:pPr>
            <a:r>
              <a:rPr lang="en-US" sz="1400" b="0" dirty="0">
                <a:effectLst/>
                <a:ea typeface="Calibri" panose="020F0502020204030204" pitchFamily="34" charset="0"/>
              </a:rPr>
              <a:t>The 2 liaisons from IEEE 802 (802.11), were presented and </a:t>
            </a:r>
            <a:r>
              <a:rPr lang="en-US" sz="1400" dirty="0">
                <a:ea typeface="Calibri" panose="020F0502020204030204" pitchFamily="34" charset="0"/>
              </a:rPr>
              <a:t>are</a:t>
            </a:r>
            <a:r>
              <a:rPr lang="en-US" sz="1400" b="0" dirty="0">
                <a:effectLst/>
                <a:ea typeface="Calibri" panose="020F0502020204030204" pitchFamily="34" charset="0"/>
              </a:rPr>
              <a:t> being carried forward </a:t>
            </a:r>
            <a:r>
              <a:rPr lang="en-US" sz="1400" dirty="0">
                <a:ea typeface="Calibri" panose="020F0502020204030204" pitchFamily="34" charset="0"/>
              </a:rPr>
              <a:t>in the </a:t>
            </a:r>
            <a:r>
              <a:rPr lang="en-US" sz="1400" b="0" dirty="0">
                <a:effectLst/>
                <a:ea typeface="Calibri" panose="020F0502020204030204" pitchFamily="34" charset="0"/>
              </a:rPr>
              <a:t>Chairman’s report.   </a:t>
            </a:r>
          </a:p>
          <a:p>
            <a:pPr marL="1314450" lvl="4">
              <a:spcBef>
                <a:spcPts val="0"/>
              </a:spcBef>
              <a:buFont typeface="Arial" panose="020B0604020202020204" pitchFamily="34" charset="0"/>
              <a:buChar char="•"/>
            </a:pPr>
            <a:r>
              <a:rPr lang="en-US" sz="1400" dirty="0">
                <a:ea typeface="Calibri" panose="020F0502020204030204" pitchFamily="34" charset="0"/>
              </a:rPr>
              <a:t>One country brought up is it nomadic or mobile for </a:t>
            </a:r>
            <a:r>
              <a:rPr lang="en-US" sz="1400" dirty="0" err="1">
                <a:ea typeface="Calibri" panose="020F0502020204030204" pitchFamily="34" charset="0"/>
              </a:rPr>
              <a:t>WiFi</a:t>
            </a:r>
            <a:r>
              <a:rPr lang="en-US" sz="1400" dirty="0">
                <a:ea typeface="Calibri" panose="020F0502020204030204" pitchFamily="34" charset="0"/>
              </a:rPr>
              <a:t> (.11ax), which designation?   Nomadic seems more appropriate. </a:t>
            </a:r>
          </a:p>
          <a:p>
            <a:pPr marL="1314450" lvl="4">
              <a:spcBef>
                <a:spcPts val="0"/>
              </a:spcBef>
              <a:buFont typeface="Arial" panose="020B0604020202020204" pitchFamily="34" charset="0"/>
              <a:buChar char="•"/>
            </a:pPr>
            <a:r>
              <a:rPr lang="en-US" sz="1400" b="0" dirty="0">
                <a:effectLst/>
                <a:ea typeface="Calibri" panose="020F0502020204030204" pitchFamily="34" charset="0"/>
              </a:rPr>
              <a:t>So may want to submit a contribution to support </a:t>
            </a:r>
            <a:r>
              <a:rPr lang="en-US" sz="1400" dirty="0">
                <a:ea typeface="Calibri" panose="020F0502020204030204" pitchFamily="34" charset="0"/>
              </a:rPr>
              <a:t>the nomadic operation. The .11 ITU ad hoc will work on a liaison to bring to .18 and to the LMSC. Note: the n</a:t>
            </a:r>
            <a:r>
              <a:rPr lang="en-US" sz="1400" b="0" dirty="0">
                <a:effectLst/>
                <a:ea typeface="Calibri" panose="020F0502020204030204" pitchFamily="34" charset="0"/>
              </a:rPr>
              <a:t>ext WP 5A meeting is 23may21-03jun22.  </a:t>
            </a:r>
          </a:p>
          <a:p>
            <a:pPr marL="1314450" lvl="4">
              <a:spcBef>
                <a:spcPts val="0"/>
              </a:spcBef>
              <a:buFont typeface="Arial" panose="020B0604020202020204" pitchFamily="34" charset="0"/>
              <a:buChar char="•"/>
            </a:pPr>
            <a:r>
              <a:rPr lang="en-US" sz="1400" dirty="0">
                <a:ea typeface="Calibri" panose="020F0502020204030204" pitchFamily="34" charset="0"/>
              </a:rPr>
              <a:t>Still questions on are sharing agreements need to be worked on. </a:t>
            </a:r>
          </a:p>
          <a:p>
            <a:pPr marL="1314450" lvl="4">
              <a:spcBef>
                <a:spcPts val="0"/>
              </a:spcBef>
              <a:buFont typeface="Arial" panose="020B0604020202020204" pitchFamily="34" charset="0"/>
              <a:buChar char="•"/>
            </a:pPr>
            <a:r>
              <a:rPr lang="en-US" sz="1400" dirty="0">
                <a:ea typeface="Calibri" panose="020F0502020204030204" pitchFamily="34" charset="0"/>
              </a:rPr>
              <a:t>Other sections of our liaisons had good responses. </a:t>
            </a: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standing by for this spring (2022):  </a:t>
            </a:r>
            <a:r>
              <a:rPr lang="en-US" sz="1600" b="0" dirty="0">
                <a:ea typeface="Calibri" panose="020F0502020204030204" pitchFamily="34" charset="0"/>
              </a:rPr>
              <a:t>Additional WP 1A light communications and 2 WP 5A submissions from IEEE 802. </a:t>
            </a:r>
          </a:p>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endParaRPr lang="en-US" sz="1800" i="0" dirty="0">
              <a:solidFill>
                <a:schemeClr val="tx1"/>
              </a:solidFill>
              <a:effectLst/>
            </a:endParaRPr>
          </a:p>
          <a:p>
            <a:pPr>
              <a:buFont typeface="Arial" panose="020B0604020202020204" pitchFamily="34" charset="0"/>
              <a:buChar char="•"/>
            </a:pPr>
            <a:r>
              <a:rPr lang="en-US" sz="1800" dirty="0">
                <a:solidFill>
                  <a:schemeClr val="tx1"/>
                </a:solidFill>
              </a:rPr>
              <a:t>USA-</a:t>
            </a:r>
            <a:r>
              <a:rPr lang="en-US" sz="1800" i="0" dirty="0">
                <a:solidFill>
                  <a:schemeClr val="tx1"/>
                </a:solidFill>
                <a:effectLst/>
              </a:rPr>
              <a:t>FCC Open Commission Meeting; 27jan22-10:30 am – 12:30 pm EST</a:t>
            </a:r>
            <a:r>
              <a:rPr lang="en-US" sz="1800" dirty="0">
                <a:solidFill>
                  <a:schemeClr val="tx1"/>
                </a:solidFill>
                <a:ea typeface="Times New Roman" panose="02020603050405020304" pitchFamily="18" charset="0"/>
              </a:rPr>
              <a:t>, one of the topics: </a:t>
            </a:r>
          </a:p>
          <a:p>
            <a:pPr>
              <a:buFont typeface="Arial" panose="020B0604020202020204" pitchFamily="34" charset="0"/>
              <a:buChar char="•"/>
            </a:pPr>
            <a:r>
              <a:rPr lang="en-US" sz="1800" b="0" i="0" dirty="0">
                <a:solidFill>
                  <a:schemeClr val="tx1"/>
                </a:solidFill>
                <a:effectLst/>
              </a:rPr>
              <a:t>Facilitating Better Use of 'White Space' Spectrum; </a:t>
            </a:r>
            <a:r>
              <a:rPr lang="en-US" sz="1400" b="0" i="0" dirty="0">
                <a:solidFill>
                  <a:srgbClr val="1D2B3E"/>
                </a:solidFill>
                <a:effectLst/>
                <a:hlinkClick r:id="rId3"/>
              </a:rPr>
              <a:t>https://www.fcc.gov/document/facilitating-better-use-white-space-spectrum</a:t>
            </a:r>
            <a:endParaRPr lang="en-US" sz="1400" b="0" dirty="0">
              <a:solidFill>
                <a:srgbClr val="1D2B3E"/>
              </a:solidFill>
            </a:endParaRPr>
          </a:p>
          <a:p>
            <a:pPr>
              <a:buFont typeface="Arial" panose="020B0604020202020204" pitchFamily="34" charset="0"/>
              <a:buChar char="•"/>
            </a:pPr>
            <a:r>
              <a:rPr lang="en-US" sz="1800" b="0" i="0" u="none" strike="noStrike" baseline="0" dirty="0">
                <a:solidFill>
                  <a:srgbClr val="000000"/>
                </a:solidFill>
              </a:rPr>
              <a:t> </a:t>
            </a:r>
            <a:r>
              <a:rPr lang="en-US" sz="1800" b="1" i="0" u="none" strike="noStrike" baseline="0" dirty="0">
                <a:solidFill>
                  <a:srgbClr val="000000"/>
                </a:solidFill>
              </a:rPr>
              <a:t>What the </a:t>
            </a:r>
            <a:r>
              <a:rPr lang="en-US" sz="1800" b="1" i="1" u="none" strike="noStrike" baseline="0" dirty="0">
                <a:solidFill>
                  <a:srgbClr val="000000"/>
                </a:solidFill>
              </a:rPr>
              <a:t>Second Order on Reconsideration </a:t>
            </a:r>
            <a:r>
              <a:rPr lang="en-US" sz="1800" b="1" i="0" u="none" strike="noStrike" baseline="0" dirty="0">
                <a:solidFill>
                  <a:srgbClr val="000000"/>
                </a:solidFill>
              </a:rPr>
              <a:t>Would Do: </a:t>
            </a:r>
            <a:endParaRPr lang="en-US" sz="1800" b="0" i="0" u="none" strike="noStrike" baseline="0" dirty="0">
              <a:solidFill>
                <a:srgbClr val="000000"/>
              </a:solidFill>
            </a:endParaRPr>
          </a:p>
          <a:p>
            <a:pPr lvl="1"/>
            <a:r>
              <a:rPr lang="en-US" sz="1400" b="0" i="0" u="none" strike="noStrike" baseline="0" dirty="0">
                <a:solidFill>
                  <a:srgbClr val="000000"/>
                </a:solidFill>
              </a:rPr>
              <a:t>• </a:t>
            </a:r>
            <a:r>
              <a:rPr lang="en-US" sz="1600" b="0" i="0" u="none" strike="noStrike" baseline="0" dirty="0">
                <a:solidFill>
                  <a:srgbClr val="000000"/>
                </a:solidFill>
              </a:rPr>
              <a:t>Revise the technical requirements for how white space devices and white space databases work together to ensure that licensed wireless microphone operations continue to be protected from harmful interference in a timely fashion. </a:t>
            </a:r>
          </a:p>
          <a:p>
            <a:pPr lvl="1"/>
            <a:r>
              <a:rPr lang="en-US" sz="1600" b="0" i="0" u="none" strike="noStrike" baseline="0" dirty="0">
                <a:solidFill>
                  <a:srgbClr val="000000"/>
                </a:solidFill>
              </a:rPr>
              <a:t>• Specifically, it would – Replace the requirement for white space databases to “push” changes in channel availability information to white space devices when a licensed wireless microphone user registers to use a previously available channel with a requirement for devices operating on TV channels to check the database more frequently to protect licensed wireless microphones -- once per hour rather than once per day. </a:t>
            </a:r>
          </a:p>
          <a:p>
            <a:pPr lvl="1"/>
            <a:endParaRPr lang="en-US" sz="1600" b="0" i="0" u="none" strike="noStrike" baseline="0" dirty="0">
              <a:solidFill>
                <a:srgbClr val="000000"/>
              </a:solidFill>
            </a:endParaRPr>
          </a:p>
          <a:p>
            <a:pPr lvl="1"/>
            <a:r>
              <a:rPr lang="en-US" sz="1600" b="0" i="0" u="none" strike="noStrike" baseline="0" dirty="0">
                <a:solidFill>
                  <a:srgbClr val="000000"/>
                </a:solidFill>
              </a:rPr>
              <a:t>• Require white space devices to comply with the faster re-check requirement beginning 6 months after the effective date of the rules. </a:t>
            </a:r>
          </a:p>
          <a:p>
            <a:endParaRPr lang="en-US" sz="1600" b="0" i="0" u="none" strike="noStrike" baseline="0" dirty="0">
              <a:solidFill>
                <a:srgbClr val="000000"/>
              </a:solidFill>
            </a:endParaRPr>
          </a:p>
          <a:p>
            <a:pPr>
              <a:buFont typeface="Arial" panose="020B0604020202020204" pitchFamily="34" charset="0"/>
              <a:buChar char="•"/>
            </a:pPr>
            <a:r>
              <a:rPr lang="en-US" sz="1800" b="1" i="0" u="none" strike="noStrike" baseline="0" dirty="0">
                <a:solidFill>
                  <a:srgbClr val="000000"/>
                </a:solidFill>
              </a:rPr>
              <a:t>What the </a:t>
            </a:r>
            <a:r>
              <a:rPr lang="en-US" sz="1800" b="1" i="1" u="none" strike="noStrike" baseline="0" dirty="0">
                <a:solidFill>
                  <a:srgbClr val="000000"/>
                </a:solidFill>
              </a:rPr>
              <a:t>Order </a:t>
            </a:r>
            <a:r>
              <a:rPr lang="en-US" sz="1800" b="1" i="0" u="none" strike="noStrike" baseline="0" dirty="0">
                <a:solidFill>
                  <a:srgbClr val="000000"/>
                </a:solidFill>
              </a:rPr>
              <a:t>Would Do: </a:t>
            </a:r>
            <a:endParaRPr lang="en-US" sz="1800" b="0" dirty="0"/>
          </a:p>
          <a:p>
            <a:pPr lvl="1">
              <a:buFont typeface="Arial" panose="020B0604020202020204" pitchFamily="34" charset="0"/>
              <a:buChar char="•"/>
            </a:pPr>
            <a:r>
              <a:rPr lang="en-US" sz="1600" b="0" i="0" u="none" strike="noStrike" baseline="0" dirty="0">
                <a:solidFill>
                  <a:srgbClr val="000000"/>
                </a:solidFill>
              </a:rPr>
              <a:t>Deny the National Association of Broadcasters’ petition for reconsideration of the Office of Engineering and Technology’s 2018 approval of </a:t>
            </a:r>
            <a:r>
              <a:rPr lang="en-US" sz="1600" b="0" i="0" u="none" strike="noStrike" baseline="0" dirty="0" err="1">
                <a:solidFill>
                  <a:srgbClr val="000000"/>
                </a:solidFill>
              </a:rPr>
              <a:t>Nominet</a:t>
            </a:r>
            <a:r>
              <a:rPr lang="en-US" sz="1600" b="0" i="0" u="none" strike="noStrike" baseline="0" dirty="0">
                <a:solidFill>
                  <a:srgbClr val="000000"/>
                </a:solidFill>
              </a:rPr>
              <a:t> UK (now RED Technologies) as a white space database administrator. </a:t>
            </a:r>
          </a:p>
          <a:p>
            <a:pPr>
              <a:buFont typeface="Arial" panose="020B0604020202020204" pitchFamily="34" charset="0"/>
              <a:buChar char="•"/>
            </a:pPr>
            <a:endParaRPr lang="en-US" sz="1400" b="0" i="0" dirty="0">
              <a:solidFill>
                <a:srgbClr val="1D2B3E"/>
              </a:solidFill>
              <a:effectLst/>
            </a:endParaRPr>
          </a:p>
          <a:p>
            <a:pPr algn="l">
              <a:buFont typeface="Arial" panose="020B0604020202020204" pitchFamily="34" charset="0"/>
              <a:buChar char="•"/>
            </a:pPr>
            <a:endParaRPr lang="en-US" sz="1800" dirty="0">
              <a:effectLst/>
              <a:ea typeface="Times New Roman" panose="02020603050405020304" pitchFamily="18" charset="0"/>
            </a:endParaRP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13jan22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13jan22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59002"/>
            <a:ext cx="11032375" cy="5516412"/>
          </a:xfrm>
        </p:spPr>
        <p:txBody>
          <a:bodyPr/>
          <a:lstStyle/>
          <a:p>
            <a:pPr>
              <a:buFont typeface="Arial" panose="020B0604020202020204" pitchFamily="34" charset="0"/>
              <a:buChar char="•"/>
            </a:pP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Test and Cert WG met this week, decided go forward w/path previously discussed for equipment certification – bringing devices to test labs, then field trails, then to public.   Similar </a:t>
            </a:r>
            <a:r>
              <a:rPr lang="en-GB" sz="1600">
                <a:solidFill>
                  <a:schemeClr val="tx1"/>
                </a:solidFill>
                <a:ea typeface="Calibri" panose="020F0502020204030204" pitchFamily="34" charset="0"/>
              </a:rPr>
              <a:t>to CBRS/3.6 </a:t>
            </a:r>
            <a:r>
              <a:rPr lang="en-GB" sz="1600" dirty="0">
                <a:solidFill>
                  <a:schemeClr val="tx1"/>
                </a:solidFill>
                <a:ea typeface="Calibri" panose="020F0502020204030204" pitchFamily="34" charset="0"/>
              </a:rPr>
              <a:t>GHz equipment (not the SASs).   How this will work is yet to be seen. </a:t>
            </a:r>
          </a:p>
          <a:p>
            <a:pPr marL="1323975" lvl="3">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WFA is looking to go to the cloud for the testing, not the bench.  </a:t>
            </a:r>
          </a:p>
          <a:p>
            <a:pPr marL="1323975" lvl="3">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And, this is not with AFC yet. </a:t>
            </a:r>
            <a:endParaRPr lang="en-GB" sz="1600" dirty="0">
              <a:solidFill>
                <a:schemeClr val="tx1"/>
              </a:solidFill>
              <a:ea typeface="Calibri" panose="020F0502020204030204" pitchFamily="34" charset="0"/>
            </a:endParaRPr>
          </a:p>
          <a:p>
            <a:pPr lvl="1">
              <a:buFont typeface="Arial" panose="020B0604020202020204" pitchFamily="34" charset="0"/>
              <a:buChar char="•"/>
            </a:pPr>
            <a:endParaRPr lang="en-US" sz="1200" dirty="0">
              <a:ea typeface="Calibri" panose="020F0502020204030204" pitchFamily="34"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5"/>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accent1">
                    <a:lumMod val="50000"/>
                  </a:schemeClr>
                </a:solidFill>
                <a:ea typeface="Calibri" panose="020F0502020204030204" pitchFamily="34" charset="0"/>
              </a:rPr>
              <a:t>Nothing to share today.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10dec meeting was only 28mins.  The RLAN signal characteristics input was moved back to WS1 which met yesterday to work on putting into the final report. </a:t>
            </a:r>
          </a:p>
          <a:p>
            <a:pPr marL="1323975" lvl="3">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With that effort is still trying to get the final report done, to get to the FCC.   The details are taking more time. </a:t>
            </a:r>
            <a:endParaRPr lang="en-US" sz="1000" b="1"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2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a:t>
            </a:r>
            <a:r>
              <a:rPr lang="en-GB" sz="1800" b="1" dirty="0">
                <a:solidFill>
                  <a:schemeClr val="tx1"/>
                </a:solidFill>
                <a:ea typeface="Calibri" panose="020F0502020204030204" pitchFamily="34" charset="0"/>
              </a:rPr>
              <a:t> </a:t>
            </a:r>
            <a:r>
              <a:rPr lang="en-GB" sz="1600" dirty="0">
                <a:solidFill>
                  <a:schemeClr val="tx1"/>
                </a:solidFill>
                <a:ea typeface="Calibri" panose="020F0502020204030204" pitchFamily="34" charset="0"/>
              </a:rPr>
              <a:t>16dec: </a:t>
            </a:r>
            <a:r>
              <a:rPr lang="en-GB" sz="1600" b="1" dirty="0">
                <a:solidFill>
                  <a:schemeClr val="tx1"/>
                </a:solidFill>
                <a:ea typeface="Calibri" panose="020F0502020204030204" pitchFamily="34" charset="0"/>
              </a:rPr>
              <a:t>A </a:t>
            </a:r>
            <a:r>
              <a:rPr lang="en-GB" sz="1600" dirty="0">
                <a:solidFill>
                  <a:schemeClr val="tx1"/>
                </a:solidFill>
                <a:ea typeface="Calibri" panose="020F0502020204030204" pitchFamily="34" charset="0"/>
              </a:rPr>
              <a:t>public notice is expected in January about work needed on improving the ULS data.  </a:t>
            </a:r>
            <a:endParaRPr lang="en-GB" sz="1800" dirty="0">
              <a:solidFill>
                <a:schemeClr val="tx1"/>
              </a:solidFill>
              <a:ea typeface="Calibri" panose="020F0502020204030204" pitchFamily="34" charset="0"/>
            </a:endParaRPr>
          </a:p>
          <a:p>
            <a:pPr marL="638175" lvl="2" indent="0">
              <a:spcBef>
                <a:spcPts val="0"/>
              </a:spcBef>
              <a:spcAft>
                <a:spcPts val="0"/>
              </a:spcAft>
            </a:pPr>
            <a:endParaRPr lang="en-US" sz="1600" b="1" dirty="0">
              <a:ea typeface="Calibri" panose="020F0502020204030204" pitchFamily="34" charset="0"/>
            </a:endParaRPr>
          </a:p>
        </p:txBody>
      </p:sp>
    </p:spTree>
    <p:extLst>
      <p:ext uri="{BB962C8B-B14F-4D97-AF65-F5344CB8AC3E}">
        <p14:creationId xmlns:p14="http://schemas.microsoft.com/office/powerpoint/2010/main" val="220391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000" dirty="0"/>
              <a:t>General Discussion Items – ongoing fyi - </a:t>
            </a:r>
            <a:r>
              <a:rPr lang="en-US" sz="2000" dirty="0"/>
              <a:t>IEEE 802 Wireless Stds Table of Frequency Ranges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13jan22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https://mentor.ieee.org/802.18/dcn/21/18-21-0036-09-0000-frequency-table-template.xlsx</a:t>
            </a:r>
            <a:r>
              <a:rPr lang="en-US" sz="1800" dirty="0">
                <a:solidFill>
                  <a:srgbClr val="0070C0"/>
                </a:solidFill>
                <a:ea typeface="Times New Roman" panose="02020603050405020304" pitchFamily="18" charset="0"/>
              </a:rPr>
              <a:t>  </a:t>
            </a:r>
            <a:r>
              <a:rPr lang="en-US" sz="1600" dirty="0">
                <a:ea typeface="Calibri" panose="020F0502020204030204" pitchFamily="34" charset="0"/>
              </a:rPr>
              <a:t>(watch for rev10)</a:t>
            </a: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Input today: ongoing maintenance needs review as this is important tool for all of 802.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Be sure in cover instructions for comment collection, to also review proposed maintenance process. </a:t>
            </a:r>
          </a:p>
          <a:p>
            <a:pPr marL="685800" lvl="1">
              <a:spcBef>
                <a:spcPts val="0"/>
              </a:spcBef>
              <a:spcAft>
                <a:spcPts val="0"/>
              </a:spcAft>
              <a:buFont typeface="Arial" panose="020B0604020202020204" pitchFamily="34" charset="0"/>
              <a:buChar char="•"/>
            </a:pPr>
            <a:endParaRPr lang="en-US" sz="12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will copy into a new 2022 document rev0 (22/0009r00) and are working on a process to get comment collection on the spreadsheet from other IEEE 802 members. </a:t>
            </a: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22feb22.  </a:t>
            </a:r>
            <a:r>
              <a:rPr lang="en-US" sz="1800" b="0" dirty="0">
                <a:solidFill>
                  <a:schemeClr val="tx1"/>
                </a:solidFill>
                <a:ea typeface="Times New Roman" panose="02020603050405020304" pitchFamily="18" charset="0"/>
              </a:rPr>
              <a:t>(call-in info in this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13jan22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4; Aspirant members: 6</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a:buFont typeface="Arial" panose="020B0604020202020204" pitchFamily="34" charset="0"/>
              <a:buChar char="•"/>
              <a:defRPr/>
            </a:pPr>
            <a:r>
              <a:rPr lang="en-US" sz="2000" dirty="0"/>
              <a:t>IEEE 802.18,  RR-TAG website:  </a:t>
            </a:r>
            <a:r>
              <a:rPr lang="en-US" sz="2000" b="0" dirty="0">
                <a:hlinkClick r:id="rId5"/>
              </a:rPr>
              <a:t>https://www.ieee802.org/18/</a:t>
            </a:r>
            <a:r>
              <a:rPr lang="en-US" sz="2000" b="0" dirty="0"/>
              <a:t> </a:t>
            </a: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6"/>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7"/>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8"/>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9"/>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10"/>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1"/>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13jan22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38891406"/>
              </p:ext>
            </p:extLst>
          </p:nvPr>
        </p:nvGraphicFramePr>
        <p:xfrm>
          <a:off x="8029575" y="5072614"/>
          <a:ext cx="2390775" cy="498475"/>
        </p:xfrm>
        <a:graphic>
          <a:graphicData uri="http://schemas.openxmlformats.org/presentationml/2006/ole">
            <mc:AlternateContent xmlns:mc="http://schemas.openxmlformats.org/markup-compatibility/2006">
              <mc:Choice xmlns:v="urn:schemas-microsoft-com:vml" Requires="v">
                <p:oleObj spid="_x0000_s3380" name="Packager Shell Object" showAsIcon="1" r:id="rId12" imgW="2391120" imgH="534600" progId="Package">
                  <p:embed/>
                </p:oleObj>
              </mc:Choice>
              <mc:Fallback>
                <p:oleObj name="Packager Shell Object" showAsIcon="1" r:id="rId12"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3"/>
                      <a:stretch>
                        <a:fillRect/>
                      </a:stretch>
                    </p:blipFill>
                    <p:spPr>
                      <a:xfrm>
                        <a:off x="8029575" y="5072614"/>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381" name="Acrobat Document" showAsIcon="1" r:id="rId14" imgW="914400" imgH="771822" progId="AcroExch.Document.DC">
                  <p:embed/>
                </p:oleObj>
              </mc:Choice>
              <mc:Fallback>
                <p:oleObj name="Acrobat Document" showAsIcon="1" r:id="rId14"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5"/>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bg1">
                  <a:lumMod val="75000"/>
                </a:schemeClr>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13jan22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_16_ and voters on-line: _13_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03feb22 –</a:t>
            </a:r>
            <a:r>
              <a:rPr lang="en-US" sz="1800" i="1" u="sng" dirty="0"/>
              <a:t>15:00–&lt;15:55</a:t>
            </a:r>
            <a:r>
              <a:rPr lang="en-US" sz="1800" dirty="0"/>
              <a:t> et </a:t>
            </a:r>
            <a:r>
              <a:rPr lang="en-US" sz="1600" dirty="0">
                <a:highlight>
                  <a:srgbClr val="D5F4FF"/>
                </a:highlight>
              </a:rPr>
              <a:t>Next 2 weeks is the Wireless Interim.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back up slides in this agenda. 							</a:t>
            </a:r>
            <a:r>
              <a:rPr lang="en-US" altLang="en-US" b="1" dirty="0"/>
              <a:t>(note: new call-in info starts 20jan22)</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3"/>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a:t>
            </a:r>
            <a:endParaRPr lang="en-US" sz="1800" dirty="0">
              <a:effectLst/>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r>
            <a:r>
              <a:rPr lang="en-US" sz="1800"/>
              <a:t>at 15:32et</a:t>
            </a: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 with attendance credit.</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IEEE 802.18 plenary will be electronic in March 2022 with attendance credit.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13jan22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13jan22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13jan22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13jan22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restructuring,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13jan22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33644044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13jan22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990600" y="276133"/>
            <a:ext cx="2198688" cy="304800"/>
          </a:xfrm>
          <a:prstGeom prst="rect">
            <a:avLst/>
          </a:prstGeom>
        </p:spPr>
        <p:txBody>
          <a:bodyPr/>
          <a:lstStyle/>
          <a:p>
            <a:pPr>
              <a:defRPr/>
            </a:pPr>
            <a:r>
              <a:rPr lang="en-US" dirty="0"/>
              <a:t>13jan22</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_Peter E_____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Hong Kong and Korea</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USA-FCC open meeting and white spaces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6GHz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https://mentor.ieee.org/802.18/dcn/21/18-21-0149-00-0000-minutes-06jan22-rrtag-teleconference.docx</a:t>
            </a:r>
            <a:r>
              <a:rPr lang="en-GB" sz="1800" b="0" dirty="0">
                <a:ea typeface="SimSun" panose="02010600030101010101" pitchFamily="2" charset="-122"/>
              </a:rPr>
              <a:t>    </a:t>
            </a:r>
            <a:r>
              <a:rPr lang="en-US" sz="1000" b="0" i="0" dirty="0">
                <a:solidFill>
                  <a:srgbClr val="000000"/>
                </a:solidFill>
                <a:effectLst/>
                <a:latin typeface="Verdana" panose="020B0604030504040204" pitchFamily="34" charset="0"/>
              </a:rPr>
              <a:t>09-Jan-2022 23:07:04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a:t>
            </a:r>
          </a:p>
          <a:p>
            <a:pPr marL="0" indent="0">
              <a:spcBef>
                <a:spcPts val="0"/>
              </a:spcBef>
            </a:pPr>
            <a:r>
              <a:rPr lang="en-US" altLang="en-US" sz="1800" b="0" dirty="0">
                <a:solidFill>
                  <a:schemeClr val="tx1"/>
                </a:solidFill>
              </a:rPr>
              <a:t>	Seconded by:  Vijay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13jan22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lnSpc>
                <a:spcPct val="150000"/>
              </a:lnSpc>
              <a:spcBef>
                <a:spcPts val="0"/>
              </a:spcBef>
              <a:spcAft>
                <a:spcPts val="0"/>
              </a:spcAft>
              <a:buFont typeface="Arial" panose="020B0604020202020204" pitchFamily="34" charset="0"/>
              <a:buChar char="•"/>
            </a:pPr>
            <a:endParaRPr lang="en-US" altLang="en-US" sz="1800" b="0" dirty="0">
              <a:solidFill>
                <a:schemeClr val="tx1"/>
              </a:solidFill>
            </a:endParaRPr>
          </a:p>
          <a:p>
            <a:pPr>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60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28650" lvl="1">
              <a:spcBef>
                <a:spcPts val="600"/>
              </a:spcBef>
              <a:spcAft>
                <a:spcPts val="0"/>
              </a:spcAft>
              <a:buFont typeface="Arial" panose="020B0604020202020204" pitchFamily="34" charset="0"/>
              <a:buChar char="•"/>
            </a:pPr>
            <a:r>
              <a:rPr lang="de-DE" sz="1800" b="1" dirty="0">
                <a:solidFill>
                  <a:srgbClr val="000000"/>
                </a:solidFill>
                <a:effectLst/>
                <a:ea typeface="Calibri" panose="020F0502020204030204" pitchFamily="34" charset="0"/>
              </a:rPr>
              <a:t>Standard Registration: </a:t>
            </a:r>
          </a:p>
          <a:p>
            <a:pPr marL="1028700" lvl="2">
              <a:spcBef>
                <a:spcPts val="600"/>
              </a:spcBef>
              <a:spcAft>
                <a:spcPts val="0"/>
              </a:spcAft>
              <a:buFont typeface="Arial" panose="020B0604020202020204" pitchFamily="34" charset="0"/>
              <a:buChar char="•"/>
            </a:pPr>
            <a:r>
              <a:rPr lang="de-DE" b="1" dirty="0">
                <a:solidFill>
                  <a:srgbClr val="000000"/>
                </a:solidFill>
                <a:effectLst/>
                <a:highlight>
                  <a:srgbClr val="D5F4FF"/>
                </a:highlight>
                <a:ea typeface="Calibri" panose="020F0502020204030204" pitchFamily="34" charset="0"/>
              </a:rPr>
              <a:t>After Early, </a:t>
            </a:r>
            <a:r>
              <a:rPr lang="en-US" b="1" dirty="0">
                <a:solidFill>
                  <a:srgbClr val="000000"/>
                </a:solidFill>
                <a:effectLst/>
                <a:highlight>
                  <a:srgbClr val="D5F4FF"/>
                </a:highlight>
                <a:ea typeface="Calibri" panose="020F0502020204030204" pitchFamily="34" charset="0"/>
              </a:rPr>
              <a:t>Until 23:59 PM Eastern Time Friday January 14, 2022		 </a:t>
            </a:r>
            <a:r>
              <a:rPr lang="en-US" dirty="0">
                <a:solidFill>
                  <a:srgbClr val="000000"/>
                </a:solidFill>
                <a:effectLst/>
                <a:highlight>
                  <a:srgbClr val="D5F4FF"/>
                </a:highlight>
                <a:ea typeface="Calibri" panose="020F0502020204030204" pitchFamily="34" charset="0"/>
              </a:rPr>
              <a:t>$US 75.00 </a:t>
            </a:r>
            <a:r>
              <a:rPr lang="en-US" dirty="0">
                <a:solidFill>
                  <a:srgbClr val="000000"/>
                </a:solidFill>
                <a:effectLst/>
                <a:ea typeface="Calibri" panose="020F0502020204030204" pitchFamily="34" charset="0"/>
              </a:rPr>
              <a:t>for all attendees </a:t>
            </a:r>
            <a:endParaRPr lang="en-US" dirty="0">
              <a:ea typeface="Calibri" panose="020F0502020204030204" pitchFamily="34" charset="0"/>
            </a:endParaRPr>
          </a:p>
          <a:p>
            <a:pPr marL="628650" lvl="1">
              <a:spcBef>
                <a:spcPts val="600"/>
              </a:spcBef>
              <a:spcAft>
                <a:spcPts val="0"/>
              </a:spcAft>
              <a:buFont typeface="Arial" panose="020B0604020202020204" pitchFamily="34" charset="0"/>
              <a:buChar char="•"/>
            </a:pPr>
            <a:r>
              <a:rPr lang="de-DE" sz="1800" b="1" dirty="0">
                <a:solidFill>
                  <a:srgbClr val="000000"/>
                </a:solidFill>
                <a:effectLst/>
                <a:ea typeface="Calibri" panose="020F0502020204030204" pitchFamily="34" charset="0"/>
              </a:rPr>
              <a:t>Late Registration:  </a:t>
            </a:r>
            <a:r>
              <a:rPr lang="en-US" sz="1800" b="1" dirty="0">
                <a:solidFill>
                  <a:srgbClr val="000000"/>
                </a:solidFill>
                <a:effectLst/>
                <a:ea typeface="Calibri" panose="020F0502020204030204" pitchFamily="34" charset="0"/>
              </a:rPr>
              <a:t>After 23:59 PM Eastern Time Friday January 14, 2022 	</a:t>
            </a:r>
            <a:r>
              <a:rPr lang="en-US" sz="1800" dirty="0">
                <a:solidFill>
                  <a:srgbClr val="000000"/>
                </a:solidFill>
                <a:effectLst/>
                <a:ea typeface="Calibri" panose="020F0502020204030204" pitchFamily="34" charset="0"/>
              </a:rPr>
              <a:t>$US 125.00 for all attendees </a:t>
            </a:r>
            <a:endParaRPr lang="en-US" sz="1800" dirty="0">
              <a:effectLst/>
              <a:ea typeface="Calibri" panose="020F0502020204030204" pitchFamily="34" charset="0"/>
            </a:endParaRPr>
          </a:p>
          <a:p>
            <a:pPr marL="400050" lvl="1">
              <a:spcBef>
                <a:spcPts val="600"/>
              </a:spcBef>
              <a:spcAft>
                <a:spcPts val="0"/>
              </a:spcAft>
              <a:buFont typeface="Arial" panose="020B0604020202020204" pitchFamily="34" charset="0"/>
              <a:buChar char="•"/>
            </a:pPr>
            <a:r>
              <a:rPr lang="en-US" sz="1800" b="1" dirty="0">
                <a:solidFill>
                  <a:srgbClr val="4472C4"/>
                </a:solidFill>
              </a:rPr>
              <a:t>MTG Events - REGISTRATION WEBSITE: </a:t>
            </a:r>
            <a:r>
              <a:rPr lang="en-US" sz="1800" b="1" u="sng" dirty="0">
                <a:solidFill>
                  <a:srgbClr val="4472C4"/>
                </a:solidFill>
                <a:ea typeface="Calibri" panose="020F0502020204030204" pitchFamily="34" charset="0"/>
                <a:cs typeface="Tahoma" panose="020B0604030504040204" pitchFamily="34" charset="0"/>
                <a:hlinkClick r:id="rId3"/>
              </a:rPr>
              <a:t>Link to website</a:t>
            </a:r>
            <a:r>
              <a:rPr lang="en-US" sz="1800" b="1" dirty="0">
                <a:solidFill>
                  <a:srgbClr val="4472C4"/>
                </a:solidFill>
                <a:effectLst/>
                <a:ea typeface="Calibri" panose="020F0502020204030204" pitchFamily="34" charset="0"/>
              </a:rPr>
              <a:t> </a:t>
            </a:r>
            <a:r>
              <a:rPr lang="en-US" sz="1800" dirty="0">
                <a:solidFill>
                  <a:srgbClr val="4472C4"/>
                </a:solidFill>
                <a:effectLst/>
                <a:ea typeface="Calibri" panose="020F0502020204030204" pitchFamily="34" charset="0"/>
                <a:sym typeface="Wingdings" panose="05000000000000000000" pitchFamily="2" charset="2"/>
              </a:rPr>
              <a:t>different from last couple of virtual meetings</a:t>
            </a:r>
            <a:endParaRPr lang="en-US" sz="1800" dirty="0">
              <a:effectLst/>
              <a:ea typeface="Calibri" panose="020F0502020204030204" pitchFamily="34" charset="0"/>
            </a:endParaRPr>
          </a:p>
          <a:p>
            <a:pPr marL="685800" lvl="1">
              <a:spcBef>
                <a:spcPts val="60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Jan22, </a:t>
            </a:r>
          </a:p>
          <a:p>
            <a:pPr marL="1085850" lvl="2">
              <a:spcBef>
                <a:spcPts val="600"/>
              </a:spcBef>
              <a:buFont typeface="Arial" panose="020B0604020202020204" pitchFamily="34" charset="0"/>
              <a:buChar char="•"/>
            </a:pPr>
            <a:r>
              <a:rPr lang="en-US" b="1" dirty="0">
                <a:ea typeface="Calibri" panose="020F0502020204030204" pitchFamily="34" charset="0"/>
              </a:rPr>
              <a:t>and the .18 chair declares this an accredited interim and will have voting participation credit. </a:t>
            </a:r>
            <a:endParaRPr lang="en-US" altLang="en-US" b="0" dirty="0">
              <a:solidFill>
                <a:schemeClr val="tx1"/>
              </a:solidFill>
            </a:endParaRPr>
          </a:p>
          <a:p>
            <a:pPr marL="285750">
              <a:spcAft>
                <a:spcPts val="0"/>
              </a:spcAft>
              <a:buFont typeface="Arial" panose="020B0604020202020204" pitchFamily="34" charset="0"/>
              <a:buChar char="•"/>
            </a:pPr>
            <a:endParaRPr lang="en-US" sz="1800" dirty="0"/>
          </a:p>
          <a:p>
            <a:pPr marL="285750">
              <a:spcAft>
                <a:spcPts val="0"/>
              </a:spcAft>
              <a:buFont typeface="Arial" panose="020B0604020202020204" pitchFamily="34" charset="0"/>
              <a:buChar char="•"/>
            </a:pPr>
            <a:r>
              <a:rPr lang="en-US" sz="1800" dirty="0"/>
              <a:t>The Wireless Interim opening call is tomorrow 14jan22 10:00et and info is in the IEEE 802 calendar. </a:t>
            </a:r>
          </a:p>
          <a:p>
            <a:pPr marL="285750">
              <a:spcAft>
                <a:spcPts val="0"/>
              </a:spcAft>
              <a:buFont typeface="Arial" panose="020B0604020202020204" pitchFamily="34" charset="0"/>
              <a:buChar char="•"/>
            </a:pPr>
            <a:endParaRPr lang="en-US" sz="1800" dirty="0"/>
          </a:p>
          <a:p>
            <a:pPr marL="285750">
              <a:spcAft>
                <a:spcPts val="0"/>
              </a:spcAft>
              <a:buFont typeface="Arial" panose="020B0604020202020204" pitchFamily="34" charset="0"/>
              <a:buChar char="•"/>
            </a:pPr>
            <a:endParaRPr lang="en-US" sz="1800" dirty="0"/>
          </a:p>
          <a:p>
            <a:pPr marL="285750">
              <a:spcAft>
                <a:spcPts val="0"/>
              </a:spcAft>
              <a:buFont typeface="Arial" panose="020B0604020202020204" pitchFamily="34" charset="0"/>
              <a:buChar char="•"/>
            </a:pPr>
            <a:r>
              <a:rPr lang="en-US" sz="1800" dirty="0"/>
              <a:t>The next IEEE 802 technical plenaries is thursday, 03mar21 @ 09:00et.</a:t>
            </a:r>
          </a:p>
          <a:p>
            <a:pPr marL="685800" lvl="1">
              <a:spcAft>
                <a:spcPts val="0"/>
              </a:spcAft>
              <a:buFont typeface="Arial" panose="020B0604020202020204" pitchFamily="34" charset="0"/>
              <a:buChar char="•"/>
            </a:pPr>
            <a:r>
              <a:rPr lang="en-US" sz="1600" dirty="0"/>
              <a:t>Can got to the 802.1 web page for more. </a:t>
            </a: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13jan22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63982</TotalTime>
  <Words>8706</Words>
  <Application>Microsoft Office PowerPoint</Application>
  <PresentationFormat>Widescreen</PresentationFormat>
  <Paragraphs>892</Paragraphs>
  <Slides>32</Slides>
  <Notes>19</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3</vt:i4>
      </vt:variant>
      <vt:variant>
        <vt:lpstr>Slide Titles</vt:lpstr>
      </vt:variant>
      <vt:variant>
        <vt:i4>32</vt:i4>
      </vt:variant>
    </vt:vector>
  </HeadingPairs>
  <TitlesOfParts>
    <vt:vector size="48" baseType="lpstr">
      <vt:lpstr>Arial</vt:lpstr>
      <vt:lpstr>Calibri</vt:lpstr>
      <vt:lpstr>Consolas</vt:lpstr>
      <vt:lpstr>Helvetica</vt:lpstr>
      <vt:lpstr>inherit</vt:lpstr>
      <vt:lpstr>Mina</vt:lpstr>
      <vt:lpstr>Monotype Sorts</vt:lpstr>
      <vt:lpstr>open_sanssemibold</vt:lpstr>
      <vt:lpstr>Symbol</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EU items to share</vt:lpstr>
      <vt:lpstr>EU items to share -2</vt:lpstr>
      <vt:lpstr>Other regions (outside EU-Stds and USA), items to share</vt:lpstr>
      <vt:lpstr>Other regions (outside EU-Stds and USA), items to share</vt:lpstr>
      <vt:lpstr>ITU-R items to share  -</vt:lpstr>
      <vt:lpstr>General Discussion Items </vt:lpstr>
      <vt:lpstr>General Discussion Items – ongoing fyi - MSGs 6 GHz &amp; FCC</vt:lpstr>
      <vt:lpstr>General Discussion Items – ongoing fyi - IEEE 802 Wireless Stds Table of Frequency Ranges</vt:lpstr>
      <vt:lpstr>Actions Required</vt:lpstr>
      <vt:lpstr>Any Other Business</vt:lpstr>
      <vt:lpstr>Adjourn</vt:lpstr>
      <vt:lpstr>PowerPoint Presentation</vt:lpstr>
      <vt:lpstr>PowerPoint Presentation</vt:lpstr>
      <vt:lpstr>PowerPoint Presentation</vt:lpstr>
      <vt:lpstr>PowerPoint Presentation</vt:lpstr>
      <vt:lpstr>General Discussion</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4038</cp:revision>
  <cp:lastPrinted>1601-01-01T00:00:00Z</cp:lastPrinted>
  <dcterms:created xsi:type="dcterms:W3CDTF">2016-03-03T14:54:45Z</dcterms:created>
  <dcterms:modified xsi:type="dcterms:W3CDTF">2022-01-13T21:58:24Z</dcterms:modified>
</cp:coreProperties>
</file>