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4"/>
  </p:notesMasterIdLst>
  <p:handoutMasterIdLst>
    <p:handoutMasterId r:id="rId35"/>
  </p:handoutMasterIdLst>
  <p:sldIdLst>
    <p:sldId id="256" r:id="rId2"/>
    <p:sldId id="341" r:id="rId3"/>
    <p:sldId id="329" r:id="rId4"/>
    <p:sldId id="604" r:id="rId5"/>
    <p:sldId id="624" r:id="rId6"/>
    <p:sldId id="605" r:id="rId7"/>
    <p:sldId id="776" r:id="rId8"/>
    <p:sldId id="596" r:id="rId9"/>
    <p:sldId id="690" r:id="rId10"/>
    <p:sldId id="831" r:id="rId11"/>
    <p:sldId id="798" r:id="rId12"/>
    <p:sldId id="823" r:id="rId13"/>
    <p:sldId id="818" r:id="rId14"/>
    <p:sldId id="830" r:id="rId15"/>
    <p:sldId id="608" r:id="rId16"/>
    <p:sldId id="796" r:id="rId17"/>
    <p:sldId id="826" r:id="rId18"/>
    <p:sldId id="827" r:id="rId19"/>
    <p:sldId id="650" r:id="rId20"/>
    <p:sldId id="498" r:id="rId21"/>
    <p:sldId id="402" r:id="rId22"/>
    <p:sldId id="403" r:id="rId23"/>
    <p:sldId id="797" r:id="rId24"/>
    <p:sldId id="829" r:id="rId25"/>
    <p:sldId id="828" r:id="rId26"/>
    <p:sldId id="795" r:id="rId27"/>
    <p:sldId id="728" r:id="rId28"/>
    <p:sldId id="655" r:id="rId29"/>
    <p:sldId id="656" r:id="rId30"/>
    <p:sldId id="832" r:id="rId31"/>
    <p:sldId id="833" r:id="rId32"/>
    <p:sldId id="834" r:id="rId3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85DF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49" autoAdjust="0"/>
    <p:restoredTop sz="96144" autoAdjust="0"/>
  </p:normalViewPr>
  <p:slideViewPr>
    <p:cSldViewPr>
      <p:cViewPr varScale="1">
        <p:scale>
          <a:sx n="104" d="100"/>
          <a:sy n="104" d="100"/>
        </p:scale>
        <p:origin x="732" y="114"/>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12-Jan-22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slide" Target="../slides/slide27.xml"/><Relationship Id="rId2" Type="http://schemas.openxmlformats.org/officeDocument/2006/relationships/slide" Target="../slides/slide15.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1.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cept.org/ecc/groups/ecc/wg-se/se-45/"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www.ecodocdb.dk/download/cc03c766-35f8/ECC%20Report%20302.pdf"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1/client/introduction/" TargetMode="External"/><Relationship Id="rId4" Type="http://schemas.openxmlformats.org/officeDocument/2006/relationships/hyperlink" Target="https://cept.org/ecc/groups/ecc/wg-se/se-19/client/introduction/" TargetMode="External"/><Relationship Id="rId9" Type="http://schemas.openxmlformats.org/officeDocument/2006/relationships/hyperlink" Target="https://cept.org/ecc/groups/ecc/wg-fm/fm-57/"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9368252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8204528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9683985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2813125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64241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2000969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1517888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155558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5"/>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6"/>
              </a:rPr>
              <a:t>&lt;SE24&gt;</a:t>
            </a:r>
            <a:r>
              <a:rPr lang="en-US" sz="1800" b="0" dirty="0">
                <a:solidFill>
                  <a:schemeClr val="tx1"/>
                </a:solidFill>
              </a:rPr>
              <a:t> </a:t>
            </a:r>
            <a:r>
              <a:rPr lang="en-US" sz="1800" dirty="0">
                <a:solidFill>
                  <a:schemeClr val="tx1"/>
                </a:solidFill>
              </a:rPr>
              <a:t>next virtual meeting, #M105 10-12Jan22</a:t>
            </a:r>
          </a:p>
          <a:p>
            <a:pPr lvl="1">
              <a:spcBef>
                <a:spcPts val="0"/>
              </a:spcBef>
              <a:spcAft>
                <a:spcPts val="0"/>
              </a:spcAft>
              <a:buFont typeface="Arial" panose="020B0604020202020204" pitchFamily="34" charset="0"/>
              <a:buChar char="•"/>
            </a:pPr>
            <a:r>
              <a:rPr lang="en-US" sz="1600" b="1" dirty="0">
                <a:solidFill>
                  <a:schemeClr val="tx1"/>
                </a:solidFill>
              </a:rPr>
              <a:t>02sep: </a:t>
            </a:r>
            <a:r>
              <a:rPr lang="en-US" sz="1600" dirty="0">
                <a:solidFill>
                  <a:schemeClr val="tx1"/>
                </a:solidFill>
              </a:rPr>
              <a:t>Looking at UWB radiodetermination applications in 116 – 260GHz for vehicular use.</a:t>
            </a:r>
            <a:endParaRPr lang="en-US" sz="1600" dirty="0">
              <a:solidFill>
                <a:schemeClr val="bg1">
                  <a:lumMod val="65000"/>
                </a:schemeClr>
              </a:solidFill>
            </a:endParaRP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7"/>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7"/>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2813414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13240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13jan22</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13jan22</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13jan22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802.18-22/0004r00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hyperlink" Target="https://cvent.me/yG5GY2"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urldefense.com/v3/__http:/portal.etsi.org/ngppapp/ContributionCreation.aspx?primarykeys=238141__;!!F7jv3iA!hgsAcMNhHTZFhaELSftE93kIrl6hK2qPC-UfUcxTFd5UjGNXP6_xbHuQsHBTL11FWQ$"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Contribution.aspx?MeetingId=38757"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docdb.cept.org/implementation/16737" TargetMode="External"/><Relationship Id="rId3" Type="http://schemas.openxmlformats.org/officeDocument/2006/relationships/hyperlink" Target="https://cept.org/ecc/groups/ecc/client/introduction/" TargetMode="External"/><Relationship Id="rId7" Type="http://schemas.openxmlformats.org/officeDocument/2006/relationships/image" Target="../media/image4.wmf"/><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news/57th-ecc-plenary-meeting-2-5-november/"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coms-auth.hk/en/policies_regulations/consultations/completed/tele_services/index_id_2362.html"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s://mentor.ieee.org/802.18/dcn/21/18-21-0134-00-0000-uk-ofcom-terahertz-spectrum-paper.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urldefense.com/v3/__https:/www.msit.go.kr/bbs/view.do?sCode=user&amp;mId=109&amp;mPid=103&amp;pageIndex=&amp;bbsSeqNo=84&amp;nttSeqNo=3179377&amp;searchOpt=ALL&amp;searchTxt=__;!!F7jv3iA!k1RdPGv72B-7mKwkk3tStDXl1ammAfTdDfXmUHFIHlOJFuKT0S34Wn7M2v-tZDkVxA$"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urldefense.com/v3/__https:/www.msit.go.kr/bbs/view.do?sCode=user&amp;mId=109&amp;mPid=103&amp;pageIndex=&amp;bbsSeqNo=84&amp;nttSeqNo=3179378&amp;searchOpt=ALL&amp;searchTxt=__;!!F7jv3iA!k1RdPGv72B-7mKwkk3tStDXl1ammAfTdDfXmUHFIHlOJFuKT0S34Wn7M2v-c0O-uXg$"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fcc.gov/document/facilitating-better-use-white-space-spectrum"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6ghz.wirelessinnovation.org/work-group-products"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s://groups.wirelessinnovation.org/wg/6MSG/dashboard" TargetMode="External"/><Relationship Id="rId4" Type="http://schemas.openxmlformats.org/officeDocument/2006/relationships/hyperlink" Target="https://www.wirelessinnovation.org/6ghz-multistakeholder-committee"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21/18-21-0036-09-0000-frequency-table-template.xls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13" Type="http://schemas.openxmlformats.org/officeDocument/2006/relationships/image" Target="../media/image2.wmf"/><Relationship Id="rId3" Type="http://schemas.openxmlformats.org/officeDocument/2006/relationships/hyperlink" Target="mailto:apetrick@ieee.org" TargetMode="External"/><Relationship Id="rId7" Type="http://schemas.openxmlformats.org/officeDocument/2006/relationships/hyperlink" Target="http://standards.ieee.org/resources/antitrust-guidelines.pdf" TargetMode="External"/><Relationship Id="rId12"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tandards.ieee.org/faqs/affiliationFAQ.html"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www.ieee802.org/18/" TargetMode="External"/><Relationship Id="rId15" Type="http://schemas.openxmlformats.org/officeDocument/2006/relationships/image" Target="../media/image3.emf"/><Relationship Id="rId10" Type="http://schemas.openxmlformats.org/officeDocument/2006/relationships/hyperlink" Target="https://standards.ieee.org/faqs/copyrights/index.html#1" TargetMode="External"/><Relationship Id="rId4" Type="http://schemas.openxmlformats.org/officeDocument/2006/relationships/hyperlink" Target="mailto:stuart@ok-brit.com" TargetMode="External"/><Relationship Id="rId9" Type="http://schemas.openxmlformats.org/officeDocument/2006/relationships/hyperlink" Target="https://standards.ieee.org/about/sasb/patcom/materials.html" TargetMode="External"/><Relationship Id="rId14"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s://calendar.google.com/calendar/embed?src=c2gedttabtbj4bps23j4847004%40group.calendar.google.com&amp;ctz=America%2FNew_York"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urldefense.com/v3/__https:/help.webex.com__;!!F7jv3iA!jCBl5s5eGKzBF4MkDQTa2ChIH-WVjo5hkjsnCammh2xoSMGRlyzKtOZ0ZhPq5y5gPA$" TargetMode="External"/><Relationship Id="rId3" Type="http://schemas.openxmlformats.org/officeDocument/2006/relationships/hyperlink" Target="https://ieeesa.webex.com/ieeesa/j.php?MTID=mb227025e23b552d59ce66c69fe99c16c" TargetMode="External"/><Relationship Id="rId7" Type="http://schemas.openxmlformats.org/officeDocument/2006/relationships/hyperlink" Target="file:///C:\Users\jholcomb\OneDrive%20-%20Itron\Documents\2standards\+stuff_stds\%20sip:1790339055@ieeesa.webex.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0c0a99901c915619e327fd39faffe6a3__;!!F7jv3iA!jCBl5s5eGKzBF4MkDQTa2ChIH-WVjo5hkjsnCammh2xoSMGRlyzKtOZ0ZhNmaw_E8g$" TargetMode="External"/><Relationship Id="rId5" Type="http://schemas.openxmlformats.org/officeDocument/2006/relationships/hyperlink" Target="tel:%2B1-213-306-3065,,*01*1790339055%23%23*01*" TargetMode="External"/><Relationship Id="rId4" Type="http://schemas.openxmlformats.org/officeDocument/2006/relationships/hyperlink" Target="tel:%2B1-646-992-2010,,*01*1790339055%23%23*01*"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urldefense.com/v3/__https:/help.webex.com__;!!F7jv3iA!gM8v_SJtvQnL5Cnr-NOU0HPp5WGt1JfaumEwByZoeUhkpsM3ISI0ou1J0YPTEQ-vmw$" TargetMode="External"/><Relationship Id="rId3" Type="http://schemas.openxmlformats.org/officeDocument/2006/relationships/hyperlink" Target="https://ieeesa.webex.com/ieeesa/j.php?MTID=m91b36f4c80de69b002c6b1e7296833ef" TargetMode="External"/><Relationship Id="rId7" Type="http://schemas.openxmlformats.org/officeDocument/2006/relationships/hyperlink" Target="file:///C:\Users\jholcomb\OneDrive%20-%20Itron\Documents\2standards\+stuff_stds\%20sip:23482965390@ieeesa.webex.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e2440d86732cb212a836b1fc3810b588__;!!F7jv3iA!gM8v_SJtvQnL5Cnr-NOU0HPp5WGt1JfaumEwByZoeUhkpsM3ISI0ou1J0YPdsRcv7w$" TargetMode="External"/><Relationship Id="rId5" Type="http://schemas.openxmlformats.org/officeDocument/2006/relationships/hyperlink" Target="tel:%2B1-213-306-3065,,*01*23482965390%23%23*01*" TargetMode="External"/><Relationship Id="rId4" Type="http://schemas.openxmlformats.org/officeDocument/2006/relationships/hyperlink" Target="tel:%2B1-646-992-2010,,*01*23482965390%23%23*01*"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urldefense.com/v3/__https:/help.webex.com__;!!F7jv3iA!hHSHorgLqol_U2RCNyI1HWujvpSxHLaGk6JGj7Sdgc_ctxU-bIyU7Ugstn1UGVzgHQ$" TargetMode="External"/><Relationship Id="rId3" Type="http://schemas.openxmlformats.org/officeDocument/2006/relationships/hyperlink" Target="https://ieeesa.webex.com/ieeesa/j.php?MTID=m55ca5484c290321aba5a38f8837afa0b" TargetMode="External"/><Relationship Id="rId7" Type="http://schemas.openxmlformats.org/officeDocument/2006/relationships/hyperlink" Target="file:///C:\Users\jholcomb\OneDrive%20-%20Itron\Documents\2standards\+stuff_stds\%20sip:23374836851@ieeesa.webex.com"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6c80bf76e9fa06e057f0c86c5612ba0__;!!F7jv3iA!hHSHorgLqol_U2RCNyI1HWujvpSxHLaGk6JGj7Sdgc_ctxU-bIyU7Ugstn1NkuY65A$" TargetMode="External"/><Relationship Id="rId5" Type="http://schemas.openxmlformats.org/officeDocument/2006/relationships/hyperlink" Target="tel:%2B1-213-306-3065,,*01*23374836851%23%23*01*" TargetMode="External"/><Relationship Id="rId4" Type="http://schemas.openxmlformats.org/officeDocument/2006/relationships/hyperlink" Target="tel:%2B1-646-992-2010,,*01*23374836851%23%23*01*"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9.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cept.org/ecc/groups/ecc/wg-fm/srdmg/cg-wpt/" TargetMode="External"/><Relationship Id="rId13" Type="http://schemas.openxmlformats.org/officeDocument/2006/relationships/hyperlink" Target="https://cept.org/ecc/groups/ecc/wg-fm/fm-58/" TargetMode="External"/><Relationship Id="rId3" Type="http://schemas.openxmlformats.org/officeDocument/2006/relationships/hyperlink" Target="https://cept.org/ecc/groups/ecc/wg-fm/" TargetMode="External"/><Relationship Id="rId7" Type="http://schemas.openxmlformats.org/officeDocument/2006/relationships/hyperlink" Target="https://cept.org/ecc/groups/ecc/wg-fm/srdmg/cg-uwb/" TargetMode="External"/><Relationship Id="rId12" Type="http://schemas.openxmlformats.org/officeDocument/2006/relationships/hyperlink" Target="https://cept.org/ecc/groups/ecc/wg-fm/fm-56/" TargetMode="External"/><Relationship Id="rId2" Type="http://schemas.openxmlformats.org/officeDocument/2006/relationships/image" Target="../media/image5.png"/><Relationship Id="rId16" Type="http://schemas.openxmlformats.org/officeDocument/2006/relationships/hyperlink" Target="https://cept.org/ecc/groups/ecc/wg-fm/cg-fs/" TargetMode="External"/><Relationship Id="rId1" Type="http://schemas.openxmlformats.org/officeDocument/2006/relationships/slideLayout" Target="../slideLayouts/slideLayout2.xml"/><Relationship Id="rId6" Type="http://schemas.openxmlformats.org/officeDocument/2006/relationships/hyperlink" Target="https://cept.org/ecc/groups/ecc/wg-fm/srdmg/cg-nbn/" TargetMode="External"/><Relationship Id="rId11" Type="http://schemas.openxmlformats.org/officeDocument/2006/relationships/hyperlink" Target="https://cept.org/ecc/groups/ecc/wg-fm/fm-51/" TargetMode="External"/><Relationship Id="rId5" Type="http://schemas.openxmlformats.org/officeDocument/2006/relationships/hyperlink" Target="https://cept.org/ecc/groups/ecc/wg-fm/srdmg/" TargetMode="External"/><Relationship Id="rId15" Type="http://schemas.openxmlformats.org/officeDocument/2006/relationships/hyperlink" Target="https://cept.org/ecc/groups/ecc/wg-fm/fm-radio-amateur-fg/" TargetMode="External"/><Relationship Id="rId10" Type="http://schemas.openxmlformats.org/officeDocument/2006/relationships/hyperlink" Target="https://cept.org/ecc/groups/ecc/wg-fm/fm-44/" TargetMode="External"/><Relationship Id="rId4" Type="http://schemas.openxmlformats.org/officeDocument/2006/relationships/hyperlink" Target="https://cept.org/ecc/groups/ecc/wg-fm/efismg/" TargetMode="External"/><Relationship Id="rId9" Type="http://schemas.openxmlformats.org/officeDocument/2006/relationships/hyperlink" Target="https://cept.org/ecc/groups/ecc/wg-fm/fm-22/" TargetMode="External"/><Relationship Id="rId14" Type="http://schemas.openxmlformats.org/officeDocument/2006/relationships/hyperlink" Target="https://cept.org/ecc/groups/ecc/wg-fm/fm-59/"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cept.org/ecc/groups/ecc/wg-se/se-40/" TargetMode="External"/><Relationship Id="rId13" Type="http://schemas.openxmlformats.org/officeDocument/2006/relationships/image" Target="../media/image6.png"/><Relationship Id="rId3" Type="http://schemas.openxmlformats.org/officeDocument/2006/relationships/hyperlink" Target="https://cept.org/ecc/groups/ecc/wg-se/stg/" TargetMode="External"/><Relationship Id="rId7" Type="http://schemas.openxmlformats.org/officeDocument/2006/relationships/hyperlink" Target="https://cept.org/ecc/groups/ecc/wg-se/se-24/" TargetMode="External"/><Relationship Id="rId12" Type="http://schemas.openxmlformats.org/officeDocument/2006/relationships/hyperlink" Target="https://cept.org/ecc/groups/ecc/non-ecc/" TargetMode="External"/><Relationship Id="rId2" Type="http://schemas.openxmlformats.org/officeDocument/2006/relationships/hyperlink" Target="https://cept.org/ecc/groups/ecc/wg-se/" TargetMode="External"/><Relationship Id="rId1" Type="http://schemas.openxmlformats.org/officeDocument/2006/relationships/slideLayout" Target="../slideLayouts/slideLayout2.xml"/><Relationship Id="rId6" Type="http://schemas.openxmlformats.org/officeDocument/2006/relationships/hyperlink" Target="https://cept.org/ecc/groups/ecc/wg-se/se-21/" TargetMode="External"/><Relationship Id="rId11" Type="http://schemas.openxmlformats.org/officeDocument/2006/relationships/hyperlink" Target="https://cept.org/ecc/groups/ecc/wg-se/fg-on-weather-radars-at-54-ghz/" TargetMode="External"/><Relationship Id="rId5" Type="http://schemas.openxmlformats.org/officeDocument/2006/relationships/hyperlink" Target="https://cept.org/ecc/groups/ecc/wg-se/se-19/" TargetMode="External"/><Relationship Id="rId10" Type="http://schemas.openxmlformats.org/officeDocument/2006/relationships/hyperlink" Target="https://cept.org/ecc/groups/ecc/wg-se/fg-on-wind-turbines/" TargetMode="External"/><Relationship Id="rId4" Type="http://schemas.openxmlformats.org/officeDocument/2006/relationships/hyperlink" Target="https://cept.org/ecc/groups/ecc/wg-se/se-7/" TargetMode="External"/><Relationship Id="rId9" Type="http://schemas.openxmlformats.org/officeDocument/2006/relationships/hyperlink" Target="https://cept.org/ecc/groups/ecc/wg-se/se-45/"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cept.org/ecc/groups/ecc/ecc-pt1/" TargetMode="External"/><Relationship Id="rId13" Type="http://schemas.openxmlformats.org/officeDocument/2006/relationships/hyperlink" Target="https://cept.org/ecc/groups/ecc/cpg/cpg-ptd/" TargetMode="External"/><Relationship Id="rId18" Type="http://schemas.openxmlformats.org/officeDocument/2006/relationships/hyperlink" Target="https://cept.org/ecc/groups/ecc/wg-nan/nan2/" TargetMode="External"/><Relationship Id="rId3" Type="http://schemas.openxmlformats.org/officeDocument/2006/relationships/hyperlink" Target="https://cept.org/ecc/groups/ecc/" TargetMode="External"/><Relationship Id="rId21" Type="http://schemas.openxmlformats.org/officeDocument/2006/relationships/hyperlink" Target="https://cept.org/ecc/groups/ecc/wg-nan/nan-sfg/" TargetMode="External"/><Relationship Id="rId7" Type="http://schemas.openxmlformats.org/officeDocument/2006/relationships/hyperlink" Target="https://cept.org/ecc/groups/ecc/ecc-sg/ecc-us-ca/" TargetMode="External"/><Relationship Id="rId12" Type="http://schemas.openxmlformats.org/officeDocument/2006/relationships/hyperlink" Target="https://cept.org/ecc/groups/ecc/cpg/cpg-ptc/" TargetMode="External"/><Relationship Id="rId17" Type="http://schemas.openxmlformats.org/officeDocument/2006/relationships/hyperlink" Target="https://cept.org/ecc/groups/ecc/wg-nan/nan1/" TargetMode="External"/><Relationship Id="rId2" Type="http://schemas.openxmlformats.org/officeDocument/2006/relationships/hyperlink" Target="https://cept.org/ecc/groups/ecc/client/introduction/" TargetMode="External"/><Relationship Id="rId16" Type="http://schemas.openxmlformats.org/officeDocument/2006/relationships/hyperlink" Target="https://cept.org/ecc/groups/ecc/wg-nan/" TargetMode="External"/><Relationship Id="rId20" Type="http://schemas.openxmlformats.org/officeDocument/2006/relationships/hyperlink" Target="https://cept.org/ecc/groups/ecc/wg-nan/nan4/" TargetMode="External"/><Relationship Id="rId1" Type="http://schemas.openxmlformats.org/officeDocument/2006/relationships/slideLayout" Target="../slideLayouts/slideLayout2.xml"/><Relationship Id="rId6" Type="http://schemas.openxmlformats.org/officeDocument/2006/relationships/hyperlink" Target="https://cept.org/ecc/groups/ecc/ecc-sg/ecc-ec/" TargetMode="External"/><Relationship Id="rId11" Type="http://schemas.openxmlformats.org/officeDocument/2006/relationships/hyperlink" Target="https://cept.org/ecc/groups/ecc/cpg/cpg-ptb/" TargetMode="External"/><Relationship Id="rId5" Type="http://schemas.openxmlformats.org/officeDocument/2006/relationships/hyperlink" Target="https://cept.org/ecc/groups/ecc/ecc-sg/ecc-etsi/" TargetMode="External"/><Relationship Id="rId15" Type="http://schemas.openxmlformats.org/officeDocument/2006/relationships/hyperlink" Target="https://cept.org/ecc/groups/ecc/cpg/now4wrc23/" TargetMode="External"/><Relationship Id="rId10" Type="http://schemas.openxmlformats.org/officeDocument/2006/relationships/hyperlink" Target="https://cept.org/ecc/groups/ecc/cpg/cpg-pta/" TargetMode="External"/><Relationship Id="rId19" Type="http://schemas.openxmlformats.org/officeDocument/2006/relationships/hyperlink" Target="https://cept.org/ecc/groups/ecc/wg-nan/nan3/" TargetMode="External"/><Relationship Id="rId4" Type="http://schemas.openxmlformats.org/officeDocument/2006/relationships/hyperlink" Target="https://cept.org/ecc/groups/ecc/ecc-sg/" TargetMode="External"/><Relationship Id="rId9" Type="http://schemas.openxmlformats.org/officeDocument/2006/relationships/hyperlink" Target="https://cept.org/ecc/groups/ecc/cpg/" TargetMode="External"/><Relationship Id="rId14" Type="http://schemas.openxmlformats.org/officeDocument/2006/relationships/hyperlink" Target="https://cept.org/ecc/groups/ecc/cpg/coordination-team/"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ec.europa.eu/info/strategy/priorities-2019-2024/promoting-our-european-way-life_en" TargetMode="External"/><Relationship Id="rId3" Type="http://schemas.openxmlformats.org/officeDocument/2006/relationships/hyperlink" Target="https://ec.europa.eu/info/strategy/priorities-2019-2024_en" TargetMode="External"/><Relationship Id="rId7" Type="http://schemas.openxmlformats.org/officeDocument/2006/relationships/hyperlink" Target="https://ec.europa.eu/info/strategy/priorities-2019-2024/stronger-europe-world_en" TargetMode="External"/><Relationship Id="rId2" Type="http://schemas.openxmlformats.org/officeDocument/2006/relationships/hyperlink" Target="https://ec.europa.eu/info/index_en" TargetMode="External"/><Relationship Id="rId1" Type="http://schemas.openxmlformats.org/officeDocument/2006/relationships/slideLayout" Target="../slideLayouts/slideLayout2.xml"/><Relationship Id="rId6" Type="http://schemas.openxmlformats.org/officeDocument/2006/relationships/hyperlink" Target="https://ec.europa.eu/info/strategy/priorities-2019-2024/economy-works-people_en" TargetMode="External"/><Relationship Id="rId5" Type="http://schemas.openxmlformats.org/officeDocument/2006/relationships/hyperlink" Target="https://ec.europa.eu/info/strategy/priorities-2019-2024/europe-fit-digital-age_en" TargetMode="External"/><Relationship Id="rId10" Type="http://schemas.openxmlformats.org/officeDocument/2006/relationships/hyperlink" Target="https://ec.europa.eu/info/node/144189" TargetMode="External"/><Relationship Id="rId4" Type="http://schemas.openxmlformats.org/officeDocument/2006/relationships/hyperlink" Target="https://ec.europa.eu/info/strategy/priorities-2019-2024/european-green-deal_en" TargetMode="External"/><Relationship Id="rId9" Type="http://schemas.openxmlformats.org/officeDocument/2006/relationships/hyperlink" Target="https://ec.europa.eu/info/strategy/priorities-2019-2024/new-push-european-democracy_en"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ec.europa.eu/info/strategy/eu-budget_en" TargetMode="External"/><Relationship Id="rId13" Type="http://schemas.openxmlformats.org/officeDocument/2006/relationships/hyperlink" Target="https://ec.europa.eu/info/strategy/strategic-planning/strategic-foresight_en" TargetMode="External"/><Relationship Id="rId18" Type="http://schemas.openxmlformats.org/officeDocument/2006/relationships/hyperlink" Target="https://ec.europa.eu/info/strategy/reporting/annual-activity-reports_en" TargetMode="External"/><Relationship Id="rId26" Type="http://schemas.openxmlformats.org/officeDocument/2006/relationships/hyperlink" Target="https://ec.europa.eu/info/strategy/priorities-2019-2024_en" TargetMode="External"/><Relationship Id="rId3" Type="http://schemas.openxmlformats.org/officeDocument/2006/relationships/hyperlink" Target="https://ec.europa.eu/info/strategy/decision-making-process/how-decisions-are-made_en" TargetMode="External"/><Relationship Id="rId21" Type="http://schemas.openxmlformats.org/officeDocument/2006/relationships/hyperlink" Target="https://ec.europa.eu/info/strategy/relations-non-eu-countries/types-relations-and-partnerships_en" TargetMode="External"/><Relationship Id="rId7" Type="http://schemas.openxmlformats.org/officeDocument/2006/relationships/hyperlink" Target="https://ec.europa.eu/info/law/track-law-making_en" TargetMode="External"/><Relationship Id="rId12" Type="http://schemas.openxmlformats.org/officeDocument/2006/relationships/hyperlink" Target="https://ec.europa.eu/info/about-european-commission/what-european-commission-does/delivering-political-priorities_en" TargetMode="External"/><Relationship Id="rId17" Type="http://schemas.openxmlformats.org/officeDocument/2006/relationships/hyperlink" Target="https://ec.europa.eu/info/strategy/reporting_en" TargetMode="External"/><Relationship Id="rId25" Type="http://schemas.openxmlformats.org/officeDocument/2006/relationships/hyperlink" Target="https://ec.europa.eu/info/strategy/international-strategies/sustainable-development-goals_en" TargetMode="External"/><Relationship Id="rId2" Type="http://schemas.openxmlformats.org/officeDocument/2006/relationships/hyperlink" Target="https://ec.europa.eu/info/strategy/decision-making-process_en" TargetMode="External"/><Relationship Id="rId16" Type="http://schemas.openxmlformats.org/officeDocument/2006/relationships/hyperlink" Target="https://ec.europa.eu/info/strategy/strategic-planning/management-plans_en" TargetMode="External"/><Relationship Id="rId20" Type="http://schemas.openxmlformats.org/officeDocument/2006/relationships/hyperlink" Target="https://ec.europa.eu/info/strategy/relations-non-eu-countries_en" TargetMode="External"/><Relationship Id="rId1" Type="http://schemas.openxmlformats.org/officeDocument/2006/relationships/slideLayout" Target="../slideLayouts/slideLayout2.xml"/><Relationship Id="rId6" Type="http://schemas.openxmlformats.org/officeDocument/2006/relationships/hyperlink" Target="https://ec.europa.eu/info/law/better-regulation/have-your-say" TargetMode="External"/><Relationship Id="rId11" Type="http://schemas.openxmlformats.org/officeDocument/2006/relationships/hyperlink" Target="https://ec.europa.eu/info/publications/commission-work-programme_en" TargetMode="External"/><Relationship Id="rId24" Type="http://schemas.openxmlformats.org/officeDocument/2006/relationships/hyperlink" Target="https://ec.europa.eu/info/strategy/international-strategies_en" TargetMode="External"/><Relationship Id="rId5" Type="http://schemas.openxmlformats.org/officeDocument/2006/relationships/hyperlink" Target="https://ec.europa.eu/info/strategy/contribute-decision-making_en" TargetMode="External"/><Relationship Id="rId15" Type="http://schemas.openxmlformats.org/officeDocument/2006/relationships/hyperlink" Target="https://ec.europa.eu/info/publications/strategic-plans-2020-2024_en" TargetMode="External"/><Relationship Id="rId23" Type="http://schemas.openxmlformats.org/officeDocument/2006/relationships/hyperlink" Target="https://ec.europa.eu/info/strategy/relations-non-eu-countries/relations-united-kingdom_en" TargetMode="External"/><Relationship Id="rId10" Type="http://schemas.openxmlformats.org/officeDocument/2006/relationships/hyperlink" Target="https://ec.europa.eu/info/strategy/strategic-planning/state-union-addresses_en" TargetMode="External"/><Relationship Id="rId19" Type="http://schemas.openxmlformats.org/officeDocument/2006/relationships/hyperlink" Target="https://ec.europa.eu/info/publications/annual-management-and-performance-reports_en" TargetMode="External"/><Relationship Id="rId4" Type="http://schemas.openxmlformats.org/officeDocument/2006/relationships/hyperlink" Target="https://ec.europa.eu/info/about-european-commission/organisational-structure/how-commission-organised/political-leadership/decision-making-during-weekly-meetings_en" TargetMode="External"/><Relationship Id="rId9" Type="http://schemas.openxmlformats.org/officeDocument/2006/relationships/hyperlink" Target="https://ec.europa.eu/info/strategy/strategic-planning_en" TargetMode="External"/><Relationship Id="rId14" Type="http://schemas.openxmlformats.org/officeDocument/2006/relationships/hyperlink" Target="https://ec.europa.eu/info/strategy/strategic-planning/joint-priorities-eu-institutions-2021-2024_en" TargetMode="External"/><Relationship Id="rId22" Type="http://schemas.openxmlformats.org/officeDocument/2006/relationships/hyperlink" Target="https://eeas.europa.eu/headquarters/headquarters-homepage/area/geo_en"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149-00-0000-minutes-06jan22-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urldefense.com/v3/__https:/touchpoint.eventsair.com/ieee-802-wireless-interim-session-jan-2022__;!!F7jv3iA!nrBVgCSpfikQRI3YkHn54N92xnRzChCl3roGsrfxTk71DDFhWPhLLIq9WHi8ySM27w$"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1.ieee802.org/2022-01-technical-plenary-agend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13jan22</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13 January 2022</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spid="_x0000_s2196" name="Document" r:id="rId4" imgW="8338058" imgH="1347970" progId="Word.Document.8">
                  <p:embed/>
                </p:oleObj>
              </mc:Choice>
              <mc:Fallback>
                <p:oleObj name="Document" r:id="rId4" imgW="8338058" imgH="1347970" progId="Word.Document.8">
                  <p:embed/>
                  <p:pic>
                    <p:nvPicPr>
                      <p:cNvPr id="0" name="Picture 3"/>
                      <p:cNvPicPr>
                        <a:picLocks noChangeAspect="1" noChangeArrowheads="1"/>
                      </p:cNvPicPr>
                      <p:nvPr/>
                    </p:nvPicPr>
                    <p:blipFill>
                      <a:blip r:embed="rId5"/>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049000" cy="5667376"/>
          </a:xfrm>
        </p:spPr>
        <p:txBody>
          <a:bodyPr/>
          <a:lstStyle/>
          <a:p>
            <a:pPr marL="285750" indent="-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2022 </a:t>
            </a:r>
            <a:r>
              <a:rPr lang="en-US" altLang="en-US" sz="1800" b="0" dirty="0">
                <a:solidFill>
                  <a:schemeClr val="tx1"/>
                </a:solidFill>
              </a:rPr>
              <a:t>Plenary (was Orlando)</a:t>
            </a:r>
          </a:p>
          <a:p>
            <a:pPr marL="685800" lvl="1">
              <a:spcBef>
                <a:spcPts val="0"/>
              </a:spcBef>
              <a:buFont typeface="Arial" panose="020B0604020202020204" pitchFamily="34" charset="0"/>
              <a:buChar char="•"/>
            </a:pPr>
            <a:r>
              <a:rPr lang="en-US" sz="1800" dirty="0">
                <a:ea typeface="Calibri" panose="020F0502020204030204" pitchFamily="34" charset="0"/>
              </a:rPr>
              <a:t>Decision point was on LMSC/EC call Tuesday/07dec21 and Plenary will stay electronic:  </a:t>
            </a:r>
          </a:p>
          <a:p>
            <a:pPr lvl="1">
              <a:spcBef>
                <a:spcPts val="0"/>
              </a:spcBef>
              <a:buFont typeface="Arial" panose="020B0604020202020204" pitchFamily="34" charset="0"/>
              <a:buChar char="•"/>
            </a:pPr>
            <a:r>
              <a:rPr lang="en-US" sz="1800" b="1" i="0" dirty="0">
                <a:solidFill>
                  <a:srgbClr val="7030A0"/>
                </a:solidFill>
                <a:effectLst/>
              </a:rPr>
              <a:t>However,  contract </a:t>
            </a:r>
            <a:r>
              <a:rPr lang="en-US" sz="1800" b="1" dirty="0">
                <a:solidFill>
                  <a:srgbClr val="7030A0"/>
                </a:solidFill>
              </a:rPr>
              <a:t>n</a:t>
            </a:r>
            <a:r>
              <a:rPr lang="en-US" sz="1800" b="1" i="0" dirty="0">
                <a:solidFill>
                  <a:srgbClr val="7030A0"/>
                </a:solidFill>
                <a:effectLst/>
              </a:rPr>
              <a:t>egotiations on the March 2022 cancellation will result in a significant penalty fee not anticipated on December 7th, 2021.</a:t>
            </a:r>
          </a:p>
          <a:p>
            <a:pPr lvl="1">
              <a:buFont typeface="Arial" panose="020B0604020202020204" pitchFamily="34" charset="0"/>
              <a:buChar char="•"/>
            </a:pPr>
            <a:r>
              <a:rPr lang="en-US" sz="1800" b="1" i="0" dirty="0">
                <a:solidFill>
                  <a:srgbClr val="7030A0"/>
                </a:solidFill>
                <a:effectLst/>
              </a:rPr>
              <a:t>Registration for the March 2022 Plenary was suspended immediately until the new Fee Structure for the plenary to address the high penalty fee was determined this week at the 04jan21 LMSC/EC call.</a:t>
            </a:r>
          </a:p>
          <a:p>
            <a:pPr marL="1085850" lvl="2" indent="-285750">
              <a:spcBef>
                <a:spcPts val="0"/>
              </a:spcBef>
              <a:spcAft>
                <a:spcPts val="0"/>
              </a:spcAft>
              <a:buFont typeface="Arial" panose="020B0604020202020204" pitchFamily="34" charset="0"/>
              <a:buChar char="•"/>
            </a:pPr>
            <a:endParaRPr lang="en-US" b="1" dirty="0">
              <a:solidFill>
                <a:srgbClr val="000000"/>
              </a:solidFill>
              <a:effectLst/>
              <a:ea typeface="Calibri" panose="020F0502020204030204" pitchFamily="34" charset="0"/>
            </a:endParaRPr>
          </a:p>
          <a:p>
            <a:pPr marL="1085850" lvl="2" indent="-285750">
              <a:spcBef>
                <a:spcPts val="0"/>
              </a:spcBef>
              <a:spcAft>
                <a:spcPts val="0"/>
              </a:spcAft>
              <a:buFont typeface="Arial" panose="020B0604020202020204" pitchFamily="34" charset="0"/>
              <a:buChar char="•"/>
            </a:pPr>
            <a:r>
              <a:rPr lang="en-US" dirty="0">
                <a:solidFill>
                  <a:schemeClr val="tx1"/>
                </a:solidFill>
              </a:rPr>
              <a:t>$400 until Friday, January 28, 2022 (fully refundable. {</a:t>
            </a:r>
            <a:r>
              <a:rPr lang="en-US" sz="1800" dirty="0">
                <a:solidFill>
                  <a:schemeClr val="tx1"/>
                </a:solidFill>
                <a:effectLst/>
                <a:latin typeface="Times New Roman" panose="02020603050405020304" pitchFamily="18" charset="0"/>
                <a:ea typeface="Calibri" panose="020F0502020204030204" pitchFamily="34" charset="0"/>
              </a:rPr>
              <a:t>until January 28</a:t>
            </a:r>
            <a:r>
              <a:rPr lang="en-US" sz="1800" baseline="30000" dirty="0">
                <a:solidFill>
                  <a:schemeClr val="tx1"/>
                </a:solidFill>
                <a:effectLst/>
                <a:latin typeface="Times New Roman" panose="02020603050405020304" pitchFamily="18" charset="0"/>
                <a:ea typeface="Calibri" panose="020F0502020204030204" pitchFamily="34" charset="0"/>
              </a:rPr>
              <a:t>th</a:t>
            </a:r>
            <a:r>
              <a:rPr lang="en-US" sz="1800" dirty="0">
                <a:solidFill>
                  <a:schemeClr val="tx1"/>
                </a:solidFill>
                <a:effectLst/>
                <a:latin typeface="Times New Roman" panose="02020603050405020304" pitchFamily="18" charset="0"/>
                <a:ea typeface="Calibri" panose="020F0502020204030204" pitchFamily="34" charset="0"/>
              </a:rPr>
              <a:t>}</a:t>
            </a:r>
            <a:r>
              <a:rPr lang="en-US" dirty="0">
                <a:solidFill>
                  <a:schemeClr val="tx1"/>
                </a:solidFill>
              </a:rPr>
              <a:t>) </a:t>
            </a:r>
          </a:p>
          <a:p>
            <a:pPr marL="1085850" lvl="2" indent="-285750">
              <a:spcBef>
                <a:spcPts val="0"/>
              </a:spcBef>
              <a:spcAft>
                <a:spcPts val="0"/>
              </a:spcAft>
              <a:buFont typeface="Arial" panose="020B0604020202020204" pitchFamily="34" charset="0"/>
              <a:buChar char="•"/>
            </a:pPr>
            <a:r>
              <a:rPr lang="en-US" dirty="0">
                <a:solidFill>
                  <a:schemeClr val="tx1"/>
                </a:solidFill>
              </a:rPr>
              <a:t>$600 until Friday, February 25, 2022 (refundable with cancellation fee. {</a:t>
            </a:r>
            <a:r>
              <a:rPr lang="en-US" sz="1800" dirty="0">
                <a:solidFill>
                  <a:schemeClr val="tx1"/>
                </a:solidFill>
                <a:effectLst/>
                <a:latin typeface="Times New Roman" panose="02020603050405020304" pitchFamily="18" charset="0"/>
                <a:ea typeface="Calibri" panose="020F0502020204030204" pitchFamily="34" charset="0"/>
              </a:rPr>
              <a:t>January 28th to February 25</a:t>
            </a:r>
            <a:r>
              <a:rPr lang="en-US" sz="1800" baseline="30000" dirty="0">
                <a:solidFill>
                  <a:schemeClr val="tx1"/>
                </a:solidFill>
                <a:effectLst/>
                <a:latin typeface="Times New Roman" panose="02020603050405020304" pitchFamily="18" charset="0"/>
                <a:ea typeface="Calibri" panose="020F0502020204030204" pitchFamily="34" charset="0"/>
              </a:rPr>
              <a:t>th</a:t>
            </a:r>
            <a:r>
              <a:rPr lang="en-US" sz="1800" dirty="0">
                <a:solidFill>
                  <a:schemeClr val="tx1"/>
                </a:solidFill>
                <a:effectLst/>
                <a:latin typeface="Times New Roman" panose="02020603050405020304" pitchFamily="18" charset="0"/>
                <a:ea typeface="Calibri" panose="020F0502020204030204" pitchFamily="34" charset="0"/>
              </a:rPr>
              <a:t>})</a:t>
            </a:r>
            <a:r>
              <a:rPr lang="en-US" dirty="0">
                <a:solidFill>
                  <a:schemeClr val="tx1"/>
                </a:solidFill>
              </a:rPr>
              <a:t> </a:t>
            </a:r>
          </a:p>
          <a:p>
            <a:pPr marL="1085850" lvl="2" indent="-285750">
              <a:spcBef>
                <a:spcPts val="0"/>
              </a:spcBef>
              <a:spcAft>
                <a:spcPts val="0"/>
              </a:spcAft>
              <a:buFont typeface="Arial" panose="020B0604020202020204" pitchFamily="34" charset="0"/>
              <a:buChar char="•"/>
            </a:pPr>
            <a:r>
              <a:rPr lang="en-US" dirty="0">
                <a:solidFill>
                  <a:schemeClr val="tx1"/>
                </a:solidFill>
              </a:rPr>
              <a:t>$800 after Friday, February 25, 2022 (non-refundable. {after February 25</a:t>
            </a:r>
            <a:r>
              <a:rPr lang="en-US" baseline="30000" dirty="0">
                <a:solidFill>
                  <a:schemeClr val="tx1"/>
                </a:solidFill>
              </a:rPr>
              <a:t>th</a:t>
            </a:r>
            <a:r>
              <a:rPr lang="en-US" dirty="0">
                <a:solidFill>
                  <a:schemeClr val="tx1"/>
                </a:solidFill>
              </a:rPr>
              <a:t>})</a:t>
            </a:r>
            <a:endParaRPr lang="en-US" sz="1800" b="1" dirty="0">
              <a:solidFill>
                <a:schemeClr val="tx1"/>
              </a:solidFill>
              <a:effectLst/>
              <a:ea typeface="Calibri" panose="020F0502020204030204" pitchFamily="34" charset="0"/>
              <a:cs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800" b="1" dirty="0">
              <a:solidFill>
                <a:schemeClr val="tx1"/>
              </a:solidFill>
              <a:effectLst/>
              <a:ea typeface="Calibri" panose="020F0502020204030204" pitchFamily="34" charset="0"/>
              <a:cs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b="1" dirty="0">
                <a:solidFill>
                  <a:schemeClr val="tx1"/>
                </a:solidFill>
                <a:ea typeface="Calibri" panose="020F0502020204030204" pitchFamily="34" charset="0"/>
                <a:cs typeface="Times New Roman" panose="02020603050405020304" pitchFamily="18" charset="0"/>
              </a:rPr>
              <a:t>note: </a:t>
            </a:r>
            <a:r>
              <a:rPr lang="en-US" sz="1800" dirty="0">
                <a:solidFill>
                  <a:schemeClr val="tx1"/>
                </a:solidFill>
                <a:effectLst/>
                <a:latin typeface="Times New Roman" panose="02020603050405020304" pitchFamily="18" charset="0"/>
                <a:ea typeface="Calibri" panose="020F0502020204030204" pitchFamily="34" charset="0"/>
              </a:rPr>
              <a:t>Those individuals who had previously registered will be contacted directly by the IEEE 802 EC Executive Secretary for further instructions.</a:t>
            </a:r>
          </a:p>
          <a:p>
            <a:pPr marL="685800" lvl="1">
              <a:spcBef>
                <a:spcPts val="0"/>
              </a:spcBef>
              <a:spcAft>
                <a:spcPts val="0"/>
              </a:spcAft>
              <a:buFont typeface="Arial" panose="020B0604020202020204" pitchFamily="34" charset="0"/>
              <a:buChar char="•"/>
            </a:pPr>
            <a:endParaRPr lang="en-US" sz="1800" dirty="0">
              <a:solidFill>
                <a:schemeClr val="tx1"/>
              </a:solidFill>
              <a:effectLst/>
              <a:latin typeface="Calibri" panose="020F0502020204030204" pitchFamily="34" charset="0"/>
              <a:ea typeface="Calibri" panose="020F0502020204030204" pitchFamily="34" charset="0"/>
            </a:endParaRPr>
          </a:p>
          <a:p>
            <a:pPr marL="685800" lvl="1">
              <a:spcBef>
                <a:spcPts val="0"/>
              </a:spcBef>
              <a:spcAft>
                <a:spcPts val="0"/>
              </a:spcAft>
              <a:buFont typeface="Arial" panose="020B0604020202020204" pitchFamily="34" charset="0"/>
              <a:buChar char="•"/>
            </a:pPr>
            <a:r>
              <a:rPr lang="en-US" sz="1800" b="1" dirty="0"/>
              <a:t>Intro to plenary: </a:t>
            </a:r>
            <a:r>
              <a:rPr lang="en-US" sz="1800" b="1" dirty="0">
                <a:hlinkClick r:id="rId3"/>
              </a:rPr>
              <a:t>http://802world.org/plenary/</a:t>
            </a:r>
            <a:r>
              <a:rPr lang="en-US" sz="1800" b="1" dirty="0"/>
              <a:t> </a:t>
            </a:r>
          </a:p>
          <a:p>
            <a:pPr marL="685800" lvl="1">
              <a:spcBef>
                <a:spcPts val="0"/>
              </a:spcBef>
              <a:spcAft>
                <a:spcPts val="0"/>
              </a:spcAft>
              <a:buFont typeface="Arial" panose="020B0604020202020204" pitchFamily="34" charset="0"/>
              <a:buChar char="•"/>
            </a:pPr>
            <a:r>
              <a:rPr lang="en-US" sz="1800" b="1" dirty="0">
                <a:effectLst/>
                <a:ea typeface="Calibri" panose="020F0502020204030204" pitchFamily="34" charset="0"/>
                <a:cs typeface="Times New Roman" panose="02020603050405020304" pitchFamily="18" charset="0"/>
              </a:rPr>
              <a:t>Face to Face Registration Website is back </a:t>
            </a:r>
            <a:r>
              <a:rPr lang="en-US" sz="1800" b="1" dirty="0" err="1">
                <a:effectLst/>
                <a:ea typeface="Calibri" panose="020F0502020204030204" pitchFamily="34" charset="0"/>
                <a:cs typeface="Times New Roman" panose="02020603050405020304" pitchFamily="18" charset="0"/>
              </a:rPr>
              <a:t>opene</a:t>
            </a:r>
            <a:r>
              <a:rPr lang="en-US" sz="1800" b="1" dirty="0">
                <a:effectLst/>
                <a:ea typeface="Calibri" panose="020F0502020204030204" pitchFamily="34" charset="0"/>
                <a:cs typeface="Times New Roman" panose="02020603050405020304" pitchFamily="18" charset="0"/>
              </a:rPr>
              <a:t>:    </a:t>
            </a:r>
            <a:r>
              <a:rPr lang="en-US" sz="1800" b="1" u="sng" dirty="0">
                <a:solidFill>
                  <a:srgbClr val="0000FF"/>
                </a:solidFill>
                <a:effectLst/>
                <a:ea typeface="Calibri" panose="020F0502020204030204" pitchFamily="34" charset="0"/>
                <a:cs typeface="Times New Roman" panose="02020603050405020304" pitchFamily="18" charset="0"/>
                <a:hlinkClick r:id="rId4"/>
              </a:rPr>
              <a:t>https://cvent.me/yG5GY2</a:t>
            </a:r>
            <a:endParaRPr lang="en-US" sz="1800" dirty="0">
              <a:effectLst/>
              <a:ea typeface="Calibri" panose="020F0502020204030204" pitchFamily="34" charset="0"/>
              <a:cs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b="1" dirty="0"/>
              <a:t>Plenary dates to be 04-18 March (</a:t>
            </a:r>
            <a:r>
              <a:rPr lang="en-US" sz="1800" dirty="0"/>
              <a:t>Avoids conflict with IEEE-SA Meetings March 22-24.)</a:t>
            </a:r>
          </a:p>
          <a:p>
            <a:pPr marL="1085850" lvl="2">
              <a:spcBef>
                <a:spcPts val="0"/>
              </a:spcBef>
              <a:spcAft>
                <a:spcPts val="0"/>
              </a:spcAft>
              <a:buFont typeface="Arial" panose="020B0604020202020204" pitchFamily="34" charset="0"/>
              <a:buChar char="•"/>
            </a:pPr>
            <a:r>
              <a:rPr lang="en-US" sz="1600" dirty="0">
                <a:ea typeface="Calibri" panose="020F0502020204030204" pitchFamily="34" charset="0"/>
              </a:rPr>
              <a:t>.18 will be our normal weekly times and call-in, Thursday’s 10</a:t>
            </a:r>
            <a:r>
              <a:rPr lang="en-US" sz="1600" baseline="30000" dirty="0">
                <a:ea typeface="Calibri" panose="020F0502020204030204" pitchFamily="34" charset="0"/>
              </a:rPr>
              <a:t>th</a:t>
            </a:r>
            <a:r>
              <a:rPr lang="en-US" sz="1600" dirty="0">
                <a:ea typeface="Calibri" panose="020F0502020204030204" pitchFamily="34" charset="0"/>
              </a:rPr>
              <a:t> and 17</a:t>
            </a:r>
            <a:r>
              <a:rPr lang="en-US" sz="1600" baseline="30000" dirty="0">
                <a:ea typeface="Calibri" panose="020F0502020204030204" pitchFamily="34" charset="0"/>
              </a:rPr>
              <a:t>th</a:t>
            </a:r>
            <a:r>
              <a:rPr lang="en-US" sz="1600" dirty="0">
                <a:ea typeface="Calibri" panose="020F0502020204030204" pitchFamily="34" charset="0"/>
              </a:rPr>
              <a:t> March2022. </a:t>
            </a:r>
          </a:p>
          <a:p>
            <a:pPr marL="0" indent="0" algn="r">
              <a:spcBef>
                <a:spcPts val="0"/>
              </a:spcBef>
              <a:spcAft>
                <a:spcPts val="0"/>
              </a:spcAft>
            </a:pPr>
            <a:r>
              <a:rPr lang="en-US" sz="2200" dirty="0">
                <a:ea typeface="Calibri" panose="020F0502020204030204" pitchFamily="34" charset="0"/>
              </a:rPr>
              <a:t>	</a:t>
            </a:r>
            <a:endParaRPr lang="en-US" sz="2200" b="0" dirty="0">
              <a:solidFill>
                <a:schemeClr val="accent1">
                  <a:lumMod val="50000"/>
                </a:schemeClr>
              </a:solidFill>
              <a:ea typeface="Calibri" panose="020F0502020204030204" pitchFamily="34" charset="0"/>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13jan22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87734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a:t>
            </a:r>
            <a:endParaRPr lang="en-US" sz="1200" dirty="0"/>
          </a:p>
        </p:txBody>
      </p:sp>
      <p:sp>
        <p:nvSpPr>
          <p:cNvPr id="3" name="Content Placeholder 2"/>
          <p:cNvSpPr>
            <a:spLocks noGrp="1"/>
          </p:cNvSpPr>
          <p:nvPr>
            <p:ph idx="1"/>
          </p:nvPr>
        </p:nvSpPr>
        <p:spPr>
          <a:xfrm>
            <a:off x="914400" y="963613"/>
            <a:ext cx="10668000" cy="5511801"/>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p>
          <a:p>
            <a:pPr lvl="1">
              <a:spcBef>
                <a:spcPts val="0"/>
              </a:spcBef>
              <a:buFont typeface="Arial" panose="020B0604020202020204" pitchFamily="34" charset="0"/>
              <a:buChar char="•"/>
            </a:pPr>
            <a:r>
              <a:rPr lang="en-US" sz="1400" dirty="0">
                <a:solidFill>
                  <a:srgbClr val="0070C0"/>
                </a:solidFill>
              </a:rPr>
              <a:t>for reference, ad hoc meetings can make decisions, rapporteur meetings cannot. </a:t>
            </a:r>
            <a:endParaRPr lang="en-US" sz="1400" dirty="0">
              <a:solidFill>
                <a:schemeClr val="tx1"/>
              </a:solidFill>
            </a:endParaRPr>
          </a:p>
          <a:p>
            <a:pPr lvl="3">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call </a:t>
            </a:r>
            <a:r>
              <a:rPr lang="en-US" sz="1800" b="1" dirty="0">
                <a:effectLst/>
                <a:latin typeface="Times New Roman" panose="02020603050405020304" pitchFamily="18" charset="0"/>
                <a:ea typeface="SimSun" panose="02010600030101010101" pitchFamily="2" charset="-122"/>
              </a:rPr>
              <a:t>#113, 04-14feb22 (dates are set through 2024.) Many other calls also setup.</a:t>
            </a:r>
            <a:endParaRPr lang="en-US" sz="1400" b="1" dirty="0">
              <a:solidFill>
                <a:schemeClr val="tx1"/>
              </a:solidFill>
            </a:endParaRP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b="1" dirty="0">
                <a:solidFill>
                  <a:schemeClr val="tx1"/>
                </a:solidFill>
              </a:rPr>
              <a:t>16dec21: </a:t>
            </a:r>
            <a:r>
              <a:rPr lang="en-US" sz="1600" dirty="0">
                <a:solidFill>
                  <a:schemeClr val="tx1"/>
                </a:solidFill>
              </a:rPr>
              <a:t>53 Contributions (total of all)   </a:t>
            </a:r>
          </a:p>
          <a:p>
            <a:pPr lvl="2">
              <a:spcBef>
                <a:spcPts val="0"/>
              </a:spcBef>
              <a:buFont typeface="Arial" panose="020B0604020202020204" pitchFamily="34" charset="0"/>
              <a:buChar char="•"/>
            </a:pPr>
            <a:r>
              <a:rPr lang="en-US" sz="1400" dirty="0">
                <a:solidFill>
                  <a:schemeClr val="tx1"/>
                </a:solidFill>
              </a:rPr>
              <a:t>Incoming Liaison from CEPT, 5.8 GHz power out questions on what is in OJEU.  BRAN working on response. </a:t>
            </a:r>
          </a:p>
          <a:p>
            <a:pPr lvl="2">
              <a:spcBef>
                <a:spcPts val="0"/>
              </a:spcBef>
              <a:buFont typeface="Arial" panose="020B0604020202020204" pitchFamily="34" charset="0"/>
              <a:buChar char="•"/>
            </a:pPr>
            <a:r>
              <a:rPr lang="en-US" sz="1400" dirty="0">
                <a:solidFill>
                  <a:schemeClr val="tx1"/>
                </a:solidFill>
              </a:rPr>
              <a:t>Response back to ITU-R being worked on (as reported earlier) </a:t>
            </a:r>
          </a:p>
          <a:p>
            <a:pPr lvl="2">
              <a:spcBef>
                <a:spcPts val="0"/>
              </a:spcBef>
              <a:buFont typeface="Arial" panose="020B0604020202020204" pitchFamily="34" charset="0"/>
              <a:buChar char="•"/>
            </a:pPr>
            <a:r>
              <a:rPr lang="en-US" sz="1400" dirty="0">
                <a:solidFill>
                  <a:schemeClr val="tx1"/>
                </a:solidFill>
              </a:rPr>
              <a:t>Friday, the current VCs will be voted in and continuing through the next term. </a:t>
            </a:r>
          </a:p>
          <a:p>
            <a:pPr lvl="2">
              <a:spcBef>
                <a:spcPts val="0"/>
              </a:spcBef>
              <a:buFont typeface="Arial" panose="020B0604020202020204" pitchFamily="34" charset="0"/>
              <a:buChar char="•"/>
            </a:pPr>
            <a:r>
              <a:rPr lang="en-US" sz="1400" dirty="0">
                <a:solidFill>
                  <a:schemeClr val="tx1"/>
                </a:solidFill>
              </a:rPr>
              <a:t>Approved for a new draft of EN 301 893, 5GHz, standard coming up. </a:t>
            </a:r>
          </a:p>
          <a:p>
            <a:pPr lvl="2">
              <a:spcBef>
                <a:spcPts val="0"/>
              </a:spcBef>
              <a:buFont typeface="Arial" panose="020B0604020202020204" pitchFamily="34" charset="0"/>
              <a:buChar char="•"/>
            </a:pPr>
            <a:r>
              <a:rPr lang="en-US" sz="1400" dirty="0">
                <a:solidFill>
                  <a:schemeClr val="tx1"/>
                </a:solidFill>
              </a:rPr>
              <a:t>Modified WI for EN 303 753 has been approved, this is the 3</a:t>
            </a:r>
            <a:r>
              <a:rPr lang="en-US" sz="1400" baseline="30000" dirty="0">
                <a:solidFill>
                  <a:schemeClr val="tx1"/>
                </a:solidFill>
              </a:rPr>
              <a:t>rd</a:t>
            </a:r>
            <a:r>
              <a:rPr lang="en-US" sz="1400" dirty="0">
                <a:solidFill>
                  <a:schemeClr val="tx1"/>
                </a:solidFill>
              </a:rPr>
              <a:t> 60GHz standard.  </a:t>
            </a:r>
          </a:p>
          <a:p>
            <a:pPr lvl="2">
              <a:spcBef>
                <a:spcPts val="0"/>
              </a:spcBef>
              <a:buFont typeface="Arial" panose="020B0604020202020204" pitchFamily="34" charset="0"/>
              <a:buChar char="•"/>
            </a:pPr>
            <a:r>
              <a:rPr lang="en-US" sz="1400" dirty="0">
                <a:solidFill>
                  <a:schemeClr val="tx1"/>
                </a:solidFill>
              </a:rPr>
              <a:t>EN 303 687, 6 GHz, some good progress and text for NB FH has been approved.  These will be VLP. </a:t>
            </a:r>
          </a:p>
          <a:p>
            <a:pPr lvl="2">
              <a:spcBef>
                <a:spcPts val="0"/>
              </a:spcBef>
              <a:buFont typeface="Arial" panose="020B0604020202020204" pitchFamily="34" charset="0"/>
              <a:buChar char="•"/>
            </a:pPr>
            <a:r>
              <a:rPr lang="en-US" sz="1400" dirty="0">
                <a:solidFill>
                  <a:schemeClr val="tx1"/>
                </a:solidFill>
              </a:rPr>
              <a:t>Approved TF 103 754, Mesh performance, to go into remote consensus, due 31jan22.</a:t>
            </a:r>
          </a:p>
          <a:p>
            <a:pPr lvl="2">
              <a:spcBef>
                <a:spcPts val="0"/>
              </a:spcBef>
              <a:buFont typeface="Arial" panose="020B0604020202020204" pitchFamily="34" charset="0"/>
              <a:buChar char="•"/>
            </a:pPr>
            <a:r>
              <a:rPr lang="en-US" sz="1400" dirty="0">
                <a:solidFill>
                  <a:schemeClr val="tx1"/>
                </a:solidFill>
              </a:rPr>
              <a:t>The chair submitted 2 docs, proposing the two meeting to be electronic (Feb. and June)  </a:t>
            </a:r>
          </a:p>
          <a:p>
            <a:pPr lvl="2">
              <a:spcBef>
                <a:spcPts val="0"/>
              </a:spcBef>
              <a:buFont typeface="Arial" panose="020B0604020202020204" pitchFamily="34" charset="0"/>
              <a:buChar char="•"/>
            </a:pPr>
            <a:r>
              <a:rPr lang="en-US" sz="1400" dirty="0">
                <a:solidFill>
                  <a:schemeClr val="tx1"/>
                </a:solidFill>
              </a:rPr>
              <a:t> 47 meetings,  1 std EN 302 567 published.  2 more in ENAP; busy 2021. </a:t>
            </a:r>
          </a:p>
          <a:p>
            <a:pPr lvl="2">
              <a:spcBef>
                <a:spcPts val="0"/>
              </a:spcBef>
              <a:buFont typeface="Arial" panose="020B0604020202020204" pitchFamily="34" charset="0"/>
              <a:buChar char="•"/>
            </a:pPr>
            <a:r>
              <a:rPr lang="en-US" sz="1400" dirty="0">
                <a:solidFill>
                  <a:schemeClr val="tx1"/>
                </a:solidFill>
              </a:rPr>
              <a:t>Chairman’s notes of the week is in BRAN(21)112014 </a:t>
            </a:r>
          </a:p>
          <a:p>
            <a:pPr lvl="2">
              <a:spcBef>
                <a:spcPts val="0"/>
              </a:spcBef>
              <a:buFont typeface="Arial" panose="020B0604020202020204" pitchFamily="34" charset="0"/>
              <a:buChar char="•"/>
            </a:pPr>
            <a:r>
              <a:rPr lang="en-US" sz="1400" dirty="0">
                <a:solidFill>
                  <a:schemeClr val="tx1"/>
                </a:solidFill>
              </a:rPr>
              <a:t>Meeting #112 will wrap tomorrow, Friday the 17</a:t>
            </a:r>
            <a:r>
              <a:rPr lang="en-US" sz="1400" baseline="30000" dirty="0">
                <a:solidFill>
                  <a:schemeClr val="tx1"/>
                </a:solidFill>
              </a:rPr>
              <a:t>th</a:t>
            </a:r>
            <a:r>
              <a:rPr lang="en-US" sz="1400" dirty="0">
                <a:solidFill>
                  <a:schemeClr val="tx1"/>
                </a:solidFill>
              </a:rPr>
              <a:t>. </a:t>
            </a:r>
          </a:p>
          <a:p>
            <a:pPr lvl="3">
              <a:spcBef>
                <a:spcPts val="0"/>
              </a:spcBef>
              <a:buFont typeface="Arial" panose="020B0604020202020204" pitchFamily="34" charset="0"/>
              <a:buChar char="•"/>
            </a:pPr>
            <a:r>
              <a:rPr lang="en-US" sz="1200" dirty="0">
                <a:solidFill>
                  <a:schemeClr val="tx1"/>
                </a:solidFill>
              </a:rPr>
              <a:t>BRAN(21)112044 - Clean proposal for EN 303 687 v0.0.15</a:t>
            </a:r>
          </a:p>
          <a:p>
            <a:pPr lvl="3">
              <a:spcBef>
                <a:spcPts val="0"/>
              </a:spcBef>
              <a:buFont typeface="Arial" panose="020B0604020202020204" pitchFamily="34" charset="0"/>
              <a:buChar char="•"/>
            </a:pPr>
            <a:r>
              <a:rPr lang="en-US" sz="1200" dirty="0">
                <a:solidFill>
                  <a:schemeClr val="tx1"/>
                </a:solidFill>
              </a:rPr>
              <a:t>Here are all of documents for ETSI TC BRAN meeting #112 </a:t>
            </a:r>
            <a:r>
              <a:rPr lang="en-US" sz="1200" dirty="0">
                <a:solidFill>
                  <a:schemeClr val="tx1"/>
                </a:solidFill>
                <a:hlinkClick r:id="rId7"/>
              </a:rPr>
              <a:t>https://portal.etsi.org/Contribution.aspx?MeetingId=38757</a:t>
            </a:r>
            <a:r>
              <a:rPr lang="en-US" sz="1200" dirty="0">
                <a:solidFill>
                  <a:schemeClr val="tx1"/>
                </a:solidFill>
              </a:rPr>
              <a:t> </a:t>
            </a:r>
          </a:p>
          <a:p>
            <a:pPr lvl="3">
              <a:spcBef>
                <a:spcPts val="0"/>
              </a:spcBef>
              <a:buFont typeface="Arial" panose="020B0604020202020204" pitchFamily="34" charset="0"/>
              <a:buChar char="•"/>
            </a:pPr>
            <a:r>
              <a:rPr lang="en-US" sz="1200" dirty="0">
                <a:solidFill>
                  <a:schemeClr val="tx1"/>
                </a:solidFill>
              </a:rPr>
              <a:t>(remember the .11 private area has the BRAN documents.)</a:t>
            </a:r>
          </a:p>
          <a:p>
            <a:pPr lvl="2">
              <a:spcBef>
                <a:spcPts val="0"/>
              </a:spcBef>
              <a:buFont typeface="Arial" panose="020B0604020202020204" pitchFamily="34" charset="0"/>
              <a:buChar char="•"/>
            </a:pPr>
            <a:r>
              <a:rPr lang="en-US" sz="1200" dirty="0">
                <a:solidFill>
                  <a:schemeClr val="tx1"/>
                </a:solidFill>
              </a:rPr>
              <a:t>After meeting:  </a:t>
            </a:r>
            <a:r>
              <a:rPr lang="en-US" sz="1200" dirty="0">
                <a:effectLst/>
                <a:ea typeface="Calibri" panose="020F0502020204030204" pitchFamily="34" charset="0"/>
              </a:rPr>
              <a:t>Both the EN 301 893 and EN 303 687 drafts were approved and will be in the 802.11 members private area.</a:t>
            </a:r>
          </a:p>
          <a:p>
            <a:pPr lvl="2">
              <a:spcBef>
                <a:spcPts val="0"/>
              </a:spcBef>
              <a:buFont typeface="Arial" panose="020B0604020202020204" pitchFamily="34" charset="0"/>
              <a:buChar char="•"/>
            </a:pPr>
            <a:r>
              <a:rPr lang="en-US" sz="1200" dirty="0">
                <a:ea typeface="Calibri" panose="020F0502020204030204" pitchFamily="34" charset="0"/>
              </a:rPr>
              <a:t>Also, many ad </a:t>
            </a:r>
            <a:r>
              <a:rPr lang="en-US" sz="1200" dirty="0" err="1">
                <a:ea typeface="Calibri" panose="020F0502020204030204" pitchFamily="34" charset="0"/>
              </a:rPr>
              <a:t>hocs</a:t>
            </a:r>
            <a:r>
              <a:rPr lang="en-US" sz="1200" dirty="0">
                <a:ea typeface="Calibri" panose="020F0502020204030204" pitchFamily="34" charset="0"/>
              </a:rPr>
              <a:t> approved for the next few months </a:t>
            </a:r>
            <a:r>
              <a:rPr lang="en-US" sz="1200" u="sng" dirty="0">
                <a:solidFill>
                  <a:srgbClr val="0000FF"/>
                </a:solidFill>
                <a:effectLst/>
                <a:ea typeface="Calibri" panose="020F0502020204030204" pitchFamily="34" charset="0"/>
                <a:hlinkClick r:id="rId8"/>
              </a:rPr>
              <a:t>BRAN(21)112046r4 - Future Ad hoc meetings</a:t>
            </a:r>
            <a:endParaRPr lang="en-US" sz="1200" dirty="0">
              <a:effectLst/>
              <a:ea typeface="Calibri" panose="020F0502020204030204" pitchFamily="34" charset="0"/>
            </a:endParaRPr>
          </a:p>
          <a:p>
            <a:pPr lvl="1">
              <a:spcBef>
                <a:spcPts val="0"/>
              </a:spcBef>
              <a:buFont typeface="Arial" panose="020B0604020202020204" pitchFamily="34" charset="0"/>
              <a:buChar char="•"/>
            </a:pPr>
            <a:endParaRPr lang="en-US" sz="1600" dirty="0">
              <a:solidFill>
                <a:schemeClr val="tx1"/>
              </a:solidFill>
            </a:endParaRPr>
          </a:p>
          <a:p>
            <a:pPr marL="457200" lvl="1" indent="0">
              <a:spcBef>
                <a:spcPts val="0"/>
              </a:spcBef>
            </a:pPr>
            <a:endParaRPr lang="en-US" sz="1600" b="1"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13jan22</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827587"/>
            <a:ext cx="10515600" cy="5791200"/>
          </a:xfrm>
        </p:spPr>
        <p:txBody>
          <a:bodyPr/>
          <a:lstStyle/>
          <a:p>
            <a:pPr lvl="3">
              <a:buFont typeface="Arial" panose="020B0604020202020204" pitchFamily="34" charset="0"/>
              <a:buChar char="•"/>
            </a:pPr>
            <a:endParaRPr lang="en-US"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general items) </a:t>
            </a:r>
            <a:r>
              <a:rPr lang="en-US" sz="1800" b="1" dirty="0">
                <a:effectLst/>
                <a:ea typeface="SimSun" panose="02010600030101010101" pitchFamily="2" charset="-122"/>
              </a:rPr>
              <a:t>next call, #58  01-04mar22, hybrid/ECO/tbd </a:t>
            </a:r>
          </a:p>
          <a:p>
            <a:pPr marL="685800" lvl="1">
              <a:spcBef>
                <a:spcPts val="0"/>
              </a:spcBef>
              <a:buFont typeface="Arial" panose="020B0604020202020204" pitchFamily="34" charset="0"/>
              <a:buChar char="•"/>
            </a:pPr>
            <a:r>
              <a:rPr lang="en-US" sz="1600" dirty="0">
                <a:solidFill>
                  <a:schemeClr val="tx1"/>
                </a:solidFill>
              </a:rPr>
              <a:t> </a:t>
            </a:r>
          </a:p>
          <a:p>
            <a:pPr marL="685800" lvl="1">
              <a:spcBef>
                <a:spcPts val="0"/>
              </a:spcBef>
              <a:buFont typeface="Arial" panose="020B0604020202020204" pitchFamily="34" charset="0"/>
              <a:buChar char="•"/>
            </a:pPr>
            <a:r>
              <a:rPr lang="en-US" sz="1600" dirty="0">
                <a:solidFill>
                  <a:schemeClr val="tx1"/>
                </a:solidFill>
              </a:rPr>
              <a:t>November meeting: </a:t>
            </a:r>
            <a:r>
              <a:rPr lang="en-US" sz="1600" dirty="0">
                <a:solidFill>
                  <a:schemeClr val="tx1"/>
                </a:solidFill>
                <a:hlinkClick r:id="rId4"/>
              </a:rPr>
              <a:t>https://cept.org/ecc/groups/ecc/news/57th-ecc-plenary-meeting-2-5-november/</a:t>
            </a:r>
            <a:r>
              <a:rPr lang="en-US" sz="1600" dirty="0">
                <a:solidFill>
                  <a:schemeClr val="tx1"/>
                </a:solidFill>
              </a:rPr>
              <a:t>   </a:t>
            </a:r>
          </a:p>
          <a:p>
            <a:pPr marL="1085850" lvl="2">
              <a:spcBef>
                <a:spcPts val="0"/>
              </a:spcBef>
              <a:buFont typeface="Arial" panose="020B0604020202020204" pitchFamily="34" charset="0"/>
              <a:buChar char="•"/>
            </a:pPr>
            <a:r>
              <a:rPr lang="en-US" sz="1600" b="0" i="0" dirty="0">
                <a:solidFill>
                  <a:schemeClr val="tx1"/>
                </a:solidFill>
                <a:effectLst/>
              </a:rPr>
              <a:t>New Work item on WAS/RLAN in 6425-7125 MHz: the ECC agreed on the new WI on the basis that, inter alia, no regulatory measures shall be taken under this WI and that the work in preparation for WRC-23 agenda item 1.2 will run independently from the work conducted under this work item.</a:t>
            </a:r>
          </a:p>
          <a:p>
            <a:pPr>
              <a:spcBef>
                <a:spcPts val="0"/>
              </a:spcBef>
              <a:spcAft>
                <a:spcPts val="0"/>
              </a:spcAft>
              <a:buFont typeface="Arial" panose="020B0604020202020204" pitchFamily="34" charset="0"/>
              <a:buChar char="•"/>
            </a:pPr>
            <a:endParaRPr 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dirty="0">
                <a:hlinkClick r:id="rId5"/>
              </a:rPr>
              <a:t>&lt;SE45&gt;</a:t>
            </a:r>
            <a:r>
              <a:rPr lang="en-US" altLang="en-US" sz="1800" dirty="0"/>
              <a:t> </a:t>
            </a:r>
            <a:r>
              <a:rPr lang="en-US" altLang="en-US" sz="1800" b="0" dirty="0"/>
              <a:t>	</a:t>
            </a:r>
            <a:r>
              <a:rPr lang="en-US" altLang="en-US" sz="1800" dirty="0"/>
              <a:t>next call #15, 03-04mar22, web-meeting</a:t>
            </a:r>
          </a:p>
          <a:p>
            <a:pPr lvl="1">
              <a:spcBef>
                <a:spcPts val="0"/>
              </a:spcBef>
              <a:spcAft>
                <a:spcPts val="0"/>
              </a:spcAft>
              <a:buFont typeface="Arial" panose="020B0604020202020204" pitchFamily="34" charset="0"/>
              <a:buChar char="•"/>
            </a:pPr>
            <a:r>
              <a:rPr lang="en-US" sz="1600" dirty="0">
                <a:solidFill>
                  <a:schemeClr val="tx1"/>
                </a:solidFill>
              </a:rPr>
              <a:t> </a:t>
            </a:r>
          </a:p>
          <a:p>
            <a:pPr lvl="1">
              <a:spcBef>
                <a:spcPts val="0"/>
              </a:spcBef>
              <a:spcAft>
                <a:spcPts val="0"/>
              </a:spcAft>
              <a:buFont typeface="Arial" panose="020B0604020202020204" pitchFamily="34" charset="0"/>
              <a:buChar char="•"/>
            </a:pPr>
            <a:r>
              <a:rPr lang="en-US" sz="1600" b="0" i="0" dirty="0">
                <a:solidFill>
                  <a:schemeClr val="tx1"/>
                </a:solidFill>
                <a:effectLst/>
              </a:rPr>
              <a:t>last on website:   </a:t>
            </a:r>
            <a:r>
              <a:rPr lang="en-US" sz="1600" b="0" i="0" dirty="0">
                <a:solidFill>
                  <a:srgbClr val="5A5A5A"/>
                </a:solidFill>
                <a:effectLst/>
              </a:rPr>
              <a:t>SE45-14 met online on 28 October and continued its work to further study OOB emissions below 5935 MHz from Very Low Power (VLP) WAS/RLAN devices in the 6 GHz band, to protect CBTC systems that operate in the band 5915-5935 MHz</a:t>
            </a:r>
            <a:endParaRPr lang="en-US" sz="1600" dirty="0">
              <a:solidFill>
                <a:schemeClr val="tx1"/>
              </a:solidFill>
            </a:endParaRPr>
          </a:p>
          <a:p>
            <a:pPr marL="0">
              <a:spcBef>
                <a:spcPts val="0"/>
              </a:spcBef>
              <a:spcAft>
                <a:spcPts val="0"/>
              </a:spcAft>
              <a:buFont typeface="Arial" panose="020B0604020202020204" pitchFamily="34" charset="0"/>
              <a:buChar char="•"/>
            </a:pPr>
            <a:endParaRPr lang="en-US" sz="1600" dirty="0">
              <a:solidFill>
                <a:schemeClr val="tx1"/>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6"/>
              </a:rPr>
              <a:t>&lt;WGFM&gt; </a:t>
            </a:r>
            <a:r>
              <a:rPr lang="en-US" sz="1800" dirty="0">
                <a:solidFill>
                  <a:schemeClr val="tx1"/>
                </a:solidFill>
              </a:rPr>
              <a:t> next meeting #101, 07-11feb22,  web or hybrid/ECO</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i="0" dirty="0">
                <a:solidFill>
                  <a:schemeClr val="tx1"/>
                </a:solidFill>
                <a:effectLst/>
              </a:rPr>
              <a:t>last on website: (04-08oct): </a:t>
            </a:r>
            <a:r>
              <a:rPr lang="en-US" sz="1600" b="0" i="0" dirty="0">
                <a:solidFill>
                  <a:srgbClr val="5A5A5A"/>
                </a:solidFill>
                <a:effectLst/>
              </a:rPr>
              <a:t>WGFM approved for publication, the revision of ECC Recommendations on rail communications ECC/REC/(05)08 and ECC/REC/(08)02. WGFM also published two ECC Reports. </a:t>
            </a:r>
            <a:r>
              <a:rPr lang="en-US" sz="1600" b="1" i="0" dirty="0">
                <a:solidFill>
                  <a:srgbClr val="5A5A5A"/>
                </a:solidFill>
                <a:effectLst/>
              </a:rPr>
              <a:t>ECC Report 330 on RLAN at 5.8 GH</a:t>
            </a:r>
            <a:r>
              <a:rPr lang="en-US" sz="1600" b="0" i="0" dirty="0">
                <a:solidFill>
                  <a:srgbClr val="5A5A5A"/>
                </a:solidFill>
                <a:effectLst/>
              </a:rPr>
              <a:t>z and ECC Report 329 on VHF digital maritime voice radio.</a:t>
            </a:r>
            <a:r>
              <a:rPr lang="en-US" sz="160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13jan22</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a:extLst>
              <a:ext uri="{FF2B5EF4-FFF2-40B4-BE49-F238E27FC236}">
                <a16:creationId xmlns:a16="http://schemas.microsoft.com/office/drawing/2014/main" id="{ACB67C1B-5070-491E-A682-F025CEC9697A}"/>
              </a:ext>
            </a:extLst>
          </p:cNvPr>
          <p:cNvSpPr txBox="1"/>
          <p:nvPr/>
        </p:nvSpPr>
        <p:spPr>
          <a:xfrm>
            <a:off x="957634" y="5838103"/>
            <a:ext cx="9563515" cy="615553"/>
          </a:xfrm>
          <a:prstGeom prst="rect">
            <a:avLst/>
          </a:prstGeom>
          <a:noFill/>
        </p:spPr>
        <p:txBody>
          <a:bodyPr wrap="none" rtlCol="0">
            <a:spAutoFit/>
          </a:bodyPr>
          <a:lstStyle/>
          <a:p>
            <a:pPr marL="285750" indent="-285750">
              <a:buFont typeface="Wingdings" panose="05000000000000000000" pitchFamily="2" charset="2"/>
              <a:buChar char="Ø"/>
            </a:pPr>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8"/>
              </a:rPr>
              <a:t>https://docdb.cept.org/implementation/16737</a:t>
            </a:r>
            <a:endParaRPr lang="en-US" sz="1800" u="sng" dirty="0">
              <a:solidFill>
                <a:srgbClr val="0000FF"/>
              </a:solidFill>
              <a:effectLst/>
              <a:latin typeface="Times New Roman" panose="02020603050405020304" pitchFamily="18" charset="0"/>
              <a:ea typeface="SimSun" panose="02010600030101010101" pitchFamily="2" charset="-122"/>
            </a:endParaRPr>
          </a:p>
          <a:p>
            <a:pPr marL="1028700" lvl="1">
              <a:buFont typeface="Wingdings" panose="05000000000000000000" pitchFamily="2" charset="2"/>
              <a:buChar char="Ø"/>
            </a:pPr>
            <a:r>
              <a:rPr lang="en-US" sz="1600" dirty="0">
                <a:solidFill>
                  <a:schemeClr val="tx1"/>
                </a:solidFill>
              </a:rPr>
              <a:t>16dec: showing 3 -4 countries   note, updating this site is very slow, beware. </a:t>
            </a:r>
            <a:endParaRPr lang="en-US" dirty="0"/>
          </a:p>
        </p:txBody>
      </p:sp>
      <p:cxnSp>
        <p:nvCxnSpPr>
          <p:cNvPr id="8" name="Straight Connector 7">
            <a:extLst>
              <a:ext uri="{FF2B5EF4-FFF2-40B4-BE49-F238E27FC236}">
                <a16:creationId xmlns:a16="http://schemas.microsoft.com/office/drawing/2014/main" id="{23AF8064-EEFE-406F-8608-B76137B51063}"/>
              </a:ext>
            </a:extLst>
          </p:cNvPr>
          <p:cNvCxnSpPr>
            <a:cxnSpLocks/>
          </p:cNvCxnSpPr>
          <p:nvPr/>
        </p:nvCxnSpPr>
        <p:spPr bwMode="auto">
          <a:xfrm>
            <a:off x="954616" y="5867400"/>
            <a:ext cx="104753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284323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838200"/>
            <a:ext cx="11125200" cy="5637214"/>
          </a:xfrm>
        </p:spPr>
        <p:txBody>
          <a:bodyPr/>
          <a:lstStyle/>
          <a:p>
            <a:pPr marL="800100" lvl="2">
              <a:spcBef>
                <a:spcPts val="0"/>
              </a:spcBef>
              <a:spcAft>
                <a:spcPts val="0"/>
              </a:spcAft>
              <a:buFont typeface="Arial" panose="020B0604020202020204" pitchFamily="34" charset="0"/>
              <a:buChar char="•"/>
            </a:pPr>
            <a:endParaRPr lang="en-US" sz="1000" dirty="0">
              <a:solidFill>
                <a:schemeClr val="tx1"/>
              </a:solidFill>
              <a:ea typeface="Calibri" panose="020F0502020204030204" pitchFamily="34" charset="0"/>
            </a:endParaRPr>
          </a:p>
          <a:p>
            <a:pPr algn="l">
              <a:buFont typeface="Arial" panose="020B0604020202020204" pitchFamily="34" charset="0"/>
              <a:buChar char="•"/>
            </a:pPr>
            <a:r>
              <a:rPr lang="en-US" sz="1800" dirty="0">
                <a:solidFill>
                  <a:srgbClr val="202124"/>
                </a:solidFill>
              </a:rPr>
              <a:t>From last November’s information on </a:t>
            </a:r>
            <a:r>
              <a:rPr lang="en-US" sz="1800" i="0" dirty="0">
                <a:solidFill>
                  <a:srgbClr val="202124"/>
                </a:solidFill>
                <a:effectLst/>
              </a:rPr>
              <a:t>Hong Kong's consultation on lower 6 GHz band for Wi-Fi, including compulsory AP certification, </a:t>
            </a:r>
            <a:r>
              <a:rPr lang="en-US" sz="1800" b="0" i="0" dirty="0">
                <a:solidFill>
                  <a:srgbClr val="202124"/>
                </a:solidFill>
                <a:effectLst/>
              </a:rPr>
              <a:t>th</a:t>
            </a:r>
            <a:r>
              <a:rPr lang="en-US" sz="1600" b="0" i="0" dirty="0">
                <a:solidFill>
                  <a:schemeClr val="tx1"/>
                </a:solidFill>
                <a:effectLst/>
              </a:rPr>
              <a:t>e consultation was closed on December 24, 2021, and the list of submissions is recently posted: </a:t>
            </a:r>
            <a:r>
              <a:rPr lang="en-US" sz="1600" b="0" i="0" dirty="0">
                <a:solidFill>
                  <a:srgbClr val="1155CC"/>
                </a:solidFill>
                <a:effectLst/>
                <a:hlinkClick r:id="rId3"/>
              </a:rPr>
              <a:t>https://www.coms-auth.hk/en/policies_regulations/consultations/completed/tele_services/index_id_2362.html</a:t>
            </a:r>
            <a:endParaRPr lang="en-US" sz="1600" b="0" i="0" dirty="0">
              <a:solidFill>
                <a:srgbClr val="0000FF"/>
              </a:solidFill>
              <a:effectLst/>
            </a:endParaRPr>
          </a:p>
          <a:p>
            <a:pPr marL="685800" lvl="1">
              <a:buFont typeface="Arial" panose="020B0604020202020204" pitchFamily="34" charset="0"/>
              <a:buChar char="•"/>
            </a:pPr>
            <a:r>
              <a:rPr lang="en-US" sz="1600" b="1" i="0" dirty="0">
                <a:solidFill>
                  <a:srgbClr val="222222"/>
                </a:solidFill>
                <a:effectLst/>
                <a:latin typeface="Arial" panose="020B0604020202020204" pitchFamily="34" charset="0"/>
              </a:rPr>
              <a:t>Last </a:t>
            </a:r>
            <a:r>
              <a:rPr lang="en-US" sz="1600" b="1" dirty="0">
                <a:solidFill>
                  <a:srgbClr val="222222"/>
                </a:solidFill>
                <a:latin typeface="Arial" panose="020B0604020202020204" pitchFamily="34" charset="0"/>
              </a:rPr>
              <a:t>November:  </a:t>
            </a:r>
            <a:r>
              <a:rPr lang="en-US" sz="1600" b="0" i="0" dirty="0">
                <a:solidFill>
                  <a:srgbClr val="222222"/>
                </a:solidFill>
                <a:effectLst/>
                <a:latin typeface="Arial" panose="020B0604020202020204" pitchFamily="34" charset="0"/>
              </a:rPr>
              <a:t>Hong Kong Communications Authority (HKCA) has begun a consultation that seeks public opinion in creating a class license for regulating the use and trade in 6 GHz devices (operating in 5925 MHz to 6425 MHz for WLAN.  The consultation also proposes to update the class license for provision of public WLAN services accordingly to allow their operation in the same band.</a:t>
            </a:r>
            <a:br>
              <a:rPr lang="en-US" sz="1600" dirty="0"/>
            </a:br>
            <a:br>
              <a:rPr lang="en-US" sz="1600" dirty="0"/>
            </a:br>
            <a:r>
              <a:rPr lang="en-US" sz="1600" b="0" i="0" dirty="0">
                <a:solidFill>
                  <a:srgbClr val="222222"/>
                </a:solidFill>
                <a:effectLst/>
                <a:latin typeface="Arial" panose="020B0604020202020204" pitchFamily="34" charset="0"/>
              </a:rPr>
              <a:t>Please note the following:</a:t>
            </a:r>
            <a:br>
              <a:rPr lang="en-US" sz="1600" dirty="0"/>
            </a:br>
            <a:r>
              <a:rPr lang="en-US" sz="1600" b="0" i="0" dirty="0">
                <a:solidFill>
                  <a:srgbClr val="222222"/>
                </a:solidFill>
                <a:effectLst/>
                <a:latin typeface="Arial" panose="020B0604020202020204" pitchFamily="34" charset="0"/>
              </a:rPr>
              <a:t>[1]  HKCA proposes the maximum equivalent </a:t>
            </a:r>
            <a:r>
              <a:rPr lang="en-US" sz="1600" b="0" i="0" dirty="0" err="1">
                <a:solidFill>
                  <a:srgbClr val="222222"/>
                </a:solidFill>
                <a:effectLst/>
                <a:latin typeface="Arial" panose="020B0604020202020204" pitchFamily="34" charset="0"/>
              </a:rPr>
              <a:t>isotropically</a:t>
            </a:r>
            <a:r>
              <a:rPr lang="en-US" sz="1600" b="0" i="0" dirty="0">
                <a:solidFill>
                  <a:srgbClr val="222222"/>
                </a:solidFill>
                <a:effectLst/>
                <a:latin typeface="Arial" panose="020B0604020202020204" pitchFamily="34" charset="0"/>
              </a:rPr>
              <a:t> radiated power of 24 dBm (250 </a:t>
            </a:r>
            <a:r>
              <a:rPr lang="en-US" sz="1600" b="0" i="0" dirty="0" err="1">
                <a:solidFill>
                  <a:srgbClr val="222222"/>
                </a:solidFill>
                <a:effectLst/>
                <a:latin typeface="Arial" panose="020B0604020202020204" pitchFamily="34" charset="0"/>
              </a:rPr>
              <a:t>mW</a:t>
            </a:r>
            <a:r>
              <a:rPr lang="en-US" sz="1600" b="0" i="0" dirty="0">
                <a:solidFill>
                  <a:srgbClr val="222222"/>
                </a:solidFill>
                <a:effectLst/>
                <a:latin typeface="Arial" panose="020B0604020202020204" pitchFamily="34" charset="0"/>
              </a:rPr>
              <a:t>) for indoor use; and 14 dBm (25 </a:t>
            </a:r>
            <a:r>
              <a:rPr lang="en-US" sz="1600" b="0" i="0" dirty="0" err="1">
                <a:solidFill>
                  <a:srgbClr val="222222"/>
                </a:solidFill>
                <a:effectLst/>
                <a:latin typeface="Arial" panose="020B0604020202020204" pitchFamily="34" charset="0"/>
              </a:rPr>
              <a:t>mW</a:t>
            </a:r>
            <a:r>
              <a:rPr lang="en-US" sz="1600" b="0" i="0" dirty="0">
                <a:solidFill>
                  <a:srgbClr val="222222"/>
                </a:solidFill>
                <a:effectLst/>
                <a:latin typeface="Arial" panose="020B0604020202020204" pitchFamily="34" charset="0"/>
              </a:rPr>
              <a:t>) for outdoor use.</a:t>
            </a:r>
            <a:br>
              <a:rPr lang="en-US" sz="1600" dirty="0"/>
            </a:br>
            <a:r>
              <a:rPr lang="en-US" sz="1600" b="0" i="0" dirty="0">
                <a:solidFill>
                  <a:srgbClr val="222222"/>
                </a:solidFill>
                <a:effectLst/>
                <a:latin typeface="Arial" panose="020B0604020202020204" pitchFamily="34" charset="0"/>
              </a:rPr>
              <a:t>[2]  HKCA proposes to update its relevant specification HKCA 1081 by referencing ETSI EN 303 687.</a:t>
            </a:r>
            <a:br>
              <a:rPr lang="en-US" sz="1600" dirty="0"/>
            </a:br>
            <a:r>
              <a:rPr lang="en-US" sz="1600" b="0" i="0" dirty="0">
                <a:solidFill>
                  <a:srgbClr val="222222"/>
                </a:solidFill>
                <a:effectLst/>
                <a:latin typeface="Arial" panose="020B0604020202020204" pitchFamily="34" charset="0"/>
              </a:rPr>
              <a:t>[3]  HKCA expresses its concern in paragraphs 17 to 23 on interference.  In particular, the HKCA notes that some countries and regions designate the entire 6 GHz band for Wi-Fi.  Wi-Fi devices from these countries and regions that "could operate in the 6425 – 7125 MHz band, if illegally imported and used in Hong Kong, would cause in-band interference to the future 5G services".  In view of this, the consultation seeks public opinions to impose compulsory certification requirements for APs to ensure that "such devices to be used in Hong Kong should comply with the relevant specification (i.e. HKCA 1081), in particular that they do not operate in the 6425 – 7125 MHz band which may be used for 5G services in Hong Kong in the future."</a:t>
            </a:r>
            <a:r>
              <a:rPr lang="en-US" sz="1600" b="0" dirty="0">
                <a:latin typeface="Times New Roman" panose="02020603050405020304" pitchFamily="18" charset="0"/>
                <a:ea typeface="SimSun" panose="02010600030101010101" pitchFamily="2" charset="-122"/>
              </a:rPr>
              <a:t> </a:t>
            </a:r>
            <a:endParaRPr lang="en-US" sz="1600" b="0" dirty="0">
              <a:solidFill>
                <a:schemeClr val="tx1"/>
              </a:solidFill>
              <a:latin typeface="Times New Roman" panose="02020603050405020304" pitchFamily="18" charset="0"/>
            </a:endParaRPr>
          </a:p>
          <a:p>
            <a:pPr>
              <a:buFont typeface="Arial" panose="020B0604020202020204" pitchFamily="34" charset="0"/>
              <a:buChar char="•"/>
            </a:pPr>
            <a:r>
              <a:rPr lang="en-US" sz="2000" dirty="0">
                <a:solidFill>
                  <a:schemeClr val="tx1"/>
                </a:solidFill>
              </a:rPr>
              <a:t>standing by:  </a:t>
            </a:r>
            <a:r>
              <a:rPr lang="en-US" sz="2000" b="0" dirty="0">
                <a:solidFill>
                  <a:schemeClr val="tx1"/>
                </a:solidFill>
              </a:rPr>
              <a:t>UK – Ofcom 802.15 SC THz response to paper on THz. </a:t>
            </a:r>
          </a:p>
          <a:p>
            <a:pPr lvl="1">
              <a:spcBef>
                <a:spcPts val="0"/>
              </a:spcBef>
              <a:buFont typeface="Arial" panose="020B0604020202020204" pitchFamily="34" charset="0"/>
              <a:buChar char="•"/>
            </a:pPr>
            <a:r>
              <a:rPr lang="en-US" sz="1600" b="0" i="0" u="none" strike="noStrike" baseline="0" dirty="0">
                <a:solidFill>
                  <a:schemeClr val="tx1"/>
                </a:solidFill>
                <a:hlinkClick r:id="rId4"/>
              </a:rPr>
              <a:t>https://mentor.ieee.org/802.18/dcn/21/18-21-0134-00-0000-uk-ofcom-terahertz-spectrum-paper.docx</a:t>
            </a:r>
            <a:r>
              <a:rPr lang="en-US" sz="1600" b="0" i="0" u="none" strike="noStrike" baseline="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13jan22</a:t>
            </a:r>
            <a:endParaRPr lang="en-GB" dirty="0"/>
          </a:p>
        </p:txBody>
      </p:sp>
    </p:spTree>
    <p:extLst>
      <p:ext uri="{BB962C8B-B14F-4D97-AF65-F5344CB8AC3E}">
        <p14:creationId xmlns:p14="http://schemas.microsoft.com/office/powerpoint/2010/main" val="37118112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725293"/>
            <a:ext cx="11125200" cy="5637214"/>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marL="285750" marR="0" indent="-285750">
              <a:spcBef>
                <a:spcPts val="0"/>
              </a:spcBef>
              <a:spcAft>
                <a:spcPts val="0"/>
              </a:spcAft>
              <a:buFont typeface="Arial" panose="020B0604020202020204" pitchFamily="34" charset="0"/>
              <a:buChar char="•"/>
            </a:pPr>
            <a:r>
              <a:rPr lang="en-US" sz="1600" b="0" dirty="0">
                <a:effectLst/>
                <a:ea typeface="Calibri" panose="020F0502020204030204" pitchFamily="34" charset="0"/>
              </a:rPr>
              <a:t>Korea MSIT has recently begun two consultations related to the use of 5925 to 6425 MHz band for subway/passenger cars.</a:t>
            </a:r>
            <a:br>
              <a:rPr lang="en-US" sz="1600" b="0" dirty="0">
                <a:effectLst/>
                <a:ea typeface="Calibri" panose="020F0502020204030204" pitchFamily="34" charset="0"/>
              </a:rPr>
            </a:br>
            <a:r>
              <a:rPr lang="en-US" sz="1600" b="0" dirty="0">
                <a:effectLst/>
                <a:ea typeface="Calibri" panose="020F0502020204030204" pitchFamily="34" charset="0"/>
              </a:rPr>
              <a:t>Administrative notice (2021-1009) related to a partial revision to wireless devices for wireless stations that can be open without notification</a:t>
            </a:r>
          </a:p>
          <a:p>
            <a:pPr lvl="1" indent="-342900">
              <a:spcBef>
                <a:spcPts val="0"/>
              </a:spcBef>
              <a:spcAft>
                <a:spcPts val="0"/>
              </a:spcAft>
              <a:buSzPts val="1000"/>
              <a:buFont typeface="Symbol" panose="05050102010706020507" pitchFamily="18" charset="2"/>
              <a:buChar char=""/>
              <a:tabLst>
                <a:tab pos="457200" algn="l"/>
              </a:tabLst>
            </a:pPr>
            <a:r>
              <a:rPr lang="en-US" sz="1400" b="0" dirty="0">
                <a:effectLst/>
                <a:ea typeface="Calibri" panose="020F0502020204030204" pitchFamily="34" charset="0"/>
              </a:rPr>
              <a:t>Consultation period:  December 22, 2021 to February 21, 2022</a:t>
            </a:r>
          </a:p>
          <a:p>
            <a:pPr lvl="1" indent="-342900">
              <a:spcBef>
                <a:spcPts val="0"/>
              </a:spcBef>
              <a:spcAft>
                <a:spcPts val="0"/>
              </a:spcAft>
              <a:buSzPts val="1000"/>
              <a:buFont typeface="Symbol" panose="05050102010706020507" pitchFamily="18" charset="2"/>
              <a:buChar char=""/>
              <a:tabLst>
                <a:tab pos="457200" algn="l"/>
              </a:tabLst>
            </a:pPr>
            <a:r>
              <a:rPr lang="en-US" sz="1200" b="0" dirty="0">
                <a:effectLst/>
                <a:ea typeface="Calibri" panose="020F0502020204030204" pitchFamily="34" charset="0"/>
              </a:rPr>
              <a:t>Link: </a:t>
            </a:r>
            <a:r>
              <a:rPr lang="en-US" sz="1200" b="0" u="sng" dirty="0">
                <a:solidFill>
                  <a:srgbClr val="0000FF"/>
                </a:solidFill>
                <a:effectLst/>
                <a:ea typeface="Calibri" panose="020F0502020204030204" pitchFamily="34" charset="0"/>
                <a:hlinkClick r:id="rId3"/>
              </a:rPr>
              <a:t>https://www.msit.go.kr/bbs/view.do?sCode=user&amp;mId=109&amp;mPid=103&amp;pageIndex=&amp;bbsSeqNo=84&amp;nttSeqNo=3179377&amp;searchOpt=ALL&amp;searchTxt=</a:t>
            </a:r>
            <a:endParaRPr lang="en-US" sz="1200" b="0" dirty="0">
              <a:effectLst/>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400" b="0" dirty="0">
                <a:effectLst/>
                <a:ea typeface="Calibri" panose="020F0502020204030204" pitchFamily="34" charset="0"/>
              </a:rPr>
              <a:t>Proposed changes are shown in red as follows:</a:t>
            </a:r>
          </a:p>
          <a:p>
            <a:pPr>
              <a:buFont typeface="Arial" panose="020B0604020202020204" pitchFamily="34" charset="0"/>
              <a:buChar char="•"/>
            </a:pPr>
            <a:r>
              <a:rPr lang="en-US" sz="1800" dirty="0">
                <a:effectLst/>
                <a:ea typeface="Calibri" panose="020F0502020204030204" pitchFamily="34" charset="0"/>
              </a:rPr>
              <a:t> </a:t>
            </a:r>
          </a:p>
          <a:p>
            <a:pPr>
              <a:buFont typeface="Arial" panose="020B0604020202020204" pitchFamily="34" charset="0"/>
              <a:buChar char="•"/>
            </a:pPr>
            <a:r>
              <a:rPr lang="en-US" sz="1800" b="0" i="0" u="none" strike="noStrike" baseline="0" dirty="0">
                <a:solidFill>
                  <a:schemeClr val="tx1"/>
                </a:solidFill>
              </a:rPr>
              <a:t> </a:t>
            </a:r>
          </a:p>
          <a:p>
            <a:pPr>
              <a:buFont typeface="Arial" panose="020B0604020202020204" pitchFamily="34" charset="0"/>
              <a:buChar char="•"/>
            </a:pPr>
            <a:r>
              <a:rPr lang="en-US" sz="1800" b="0" dirty="0">
                <a:solidFill>
                  <a:schemeClr val="tx1"/>
                </a:solidFill>
              </a:rPr>
              <a:t> </a:t>
            </a:r>
          </a:p>
          <a:p>
            <a:pPr>
              <a:buFont typeface="Arial" panose="020B0604020202020204" pitchFamily="34" charset="0"/>
              <a:buChar char="•"/>
            </a:pPr>
            <a:endParaRPr lang="en-US" sz="1800" b="0" i="0" u="none" strike="noStrike" baseline="0" dirty="0">
              <a:solidFill>
                <a:schemeClr val="tx1"/>
              </a:solidFill>
            </a:endParaRPr>
          </a:p>
          <a:p>
            <a:pPr marL="1257300" lvl="3">
              <a:spcBef>
                <a:spcPts val="0"/>
              </a:spcBef>
              <a:spcAft>
                <a:spcPts val="0"/>
              </a:spcAft>
              <a:buFont typeface="Arial" panose="020B0604020202020204" pitchFamily="34" charset="0"/>
              <a:buChar char="•"/>
            </a:pPr>
            <a:endParaRPr lang="en-US" sz="800" b="0" dirty="0">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1600" b="0" dirty="0">
                <a:effectLst/>
                <a:ea typeface="Calibri" panose="020F0502020204030204" pitchFamily="34" charset="0"/>
              </a:rPr>
              <a:t>Administrative notice (2021-1010) related to a partial revision to technical standards for radio equipment for radio stations that can be open without notification</a:t>
            </a:r>
          </a:p>
          <a:p>
            <a:pPr lvl="1" indent="-342900">
              <a:spcBef>
                <a:spcPts val="0"/>
              </a:spcBef>
              <a:spcAft>
                <a:spcPts val="0"/>
              </a:spcAft>
              <a:buSzPts val="1000"/>
              <a:buFont typeface="Symbol" panose="05050102010706020507" pitchFamily="18" charset="2"/>
              <a:buChar char=""/>
              <a:tabLst>
                <a:tab pos="457200" algn="l"/>
              </a:tabLst>
            </a:pPr>
            <a:r>
              <a:rPr lang="en-US" sz="1400" b="0" dirty="0">
                <a:effectLst/>
                <a:ea typeface="Calibri" panose="020F0502020204030204" pitchFamily="34" charset="0"/>
              </a:rPr>
              <a:t>Consultation period:  December 22, 2021 to February 21, 2022</a:t>
            </a:r>
          </a:p>
          <a:p>
            <a:pPr lvl="1" indent="-342900">
              <a:spcBef>
                <a:spcPts val="0"/>
              </a:spcBef>
              <a:spcAft>
                <a:spcPts val="0"/>
              </a:spcAft>
              <a:buSzPts val="1000"/>
              <a:buFont typeface="Symbol" panose="05050102010706020507" pitchFamily="18" charset="2"/>
              <a:buChar char=""/>
              <a:tabLst>
                <a:tab pos="457200" algn="l"/>
              </a:tabLst>
            </a:pPr>
            <a:r>
              <a:rPr lang="en-US" sz="1200" b="0" dirty="0">
                <a:effectLst/>
                <a:ea typeface="Calibri" panose="020F0502020204030204" pitchFamily="34" charset="0"/>
              </a:rPr>
              <a:t>Link: </a:t>
            </a:r>
            <a:r>
              <a:rPr lang="en-US" sz="1200" b="0" u="sng" dirty="0">
                <a:solidFill>
                  <a:srgbClr val="0000FF"/>
                </a:solidFill>
                <a:effectLst/>
                <a:ea typeface="Calibri" panose="020F0502020204030204" pitchFamily="34" charset="0"/>
                <a:hlinkClick r:id="rId4"/>
              </a:rPr>
              <a:t>https://www.msit.go.kr/bbs/view.do?sCode=user&amp;mId=109&amp;mPid=103&amp;pageIndex=&amp;bbsSeqNo=84&amp;nttSeqNo=3179378&amp;searchOpt=ALL&amp;searchTxt=</a:t>
            </a:r>
            <a:endParaRPr lang="en-US" sz="1200" b="0" dirty="0">
              <a:effectLst/>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400" b="0" dirty="0">
                <a:effectLst/>
                <a:ea typeface="Calibri" panose="020F0502020204030204" pitchFamily="34" charset="0"/>
              </a:rPr>
              <a:t>Proposed changes are show</a:t>
            </a:r>
            <a:r>
              <a:rPr lang="en-US" sz="1400" dirty="0">
                <a:effectLst/>
                <a:ea typeface="Calibri" panose="020F0502020204030204" pitchFamily="34" charset="0"/>
              </a:rPr>
              <a:t>n in red as follows:</a:t>
            </a:r>
          </a:p>
          <a:p>
            <a:pPr>
              <a:buFont typeface="Arial" panose="020B0604020202020204" pitchFamily="34" charset="0"/>
              <a:buChar char="•"/>
            </a:pPr>
            <a:r>
              <a:rPr lang="en-US" sz="1800" b="0" dirty="0">
                <a:solidFill>
                  <a:schemeClr val="tx1"/>
                </a:solidFill>
              </a:rPr>
              <a:t> </a:t>
            </a:r>
          </a:p>
          <a:p>
            <a:pPr>
              <a:buFont typeface="Arial" panose="020B0604020202020204" pitchFamily="34" charset="0"/>
              <a:buChar char="•"/>
            </a:pPr>
            <a:r>
              <a:rPr lang="en-US" sz="1800" b="0" i="0" u="none" strike="noStrike" baseline="0" dirty="0">
                <a:solidFill>
                  <a:schemeClr val="tx1"/>
                </a:solidFill>
                <a:latin typeface="Times New Roman" panose="02020603050405020304" pitchFamily="18" charset="0"/>
              </a:rPr>
              <a:t> </a:t>
            </a:r>
          </a:p>
          <a:p>
            <a:pPr>
              <a:buFont typeface="Arial" panose="020B0604020202020204" pitchFamily="34" charset="0"/>
              <a:buChar char="•"/>
            </a:pPr>
            <a:r>
              <a:rPr lang="en-US" sz="1800" b="0" dirty="0">
                <a:solidFill>
                  <a:schemeClr val="tx1"/>
                </a:solidFill>
                <a:latin typeface="Times New Roman" panose="02020603050405020304" pitchFamily="18" charset="0"/>
              </a:rPr>
              <a:t> </a:t>
            </a:r>
            <a:endParaRPr lang="en-US" sz="1600" b="0" i="0" u="none" strike="noStrike" baseline="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13jan22</a:t>
            </a:r>
            <a:endParaRPr lang="en-GB" dirty="0"/>
          </a:p>
        </p:txBody>
      </p:sp>
      <p:graphicFrame>
        <p:nvGraphicFramePr>
          <p:cNvPr id="10" name="Table 9">
            <a:extLst>
              <a:ext uri="{FF2B5EF4-FFF2-40B4-BE49-F238E27FC236}">
                <a16:creationId xmlns:a16="http://schemas.microsoft.com/office/drawing/2014/main" id="{0BF4614B-2CC4-4F6C-9372-58ED9B6F6096}"/>
              </a:ext>
            </a:extLst>
          </p:cNvPr>
          <p:cNvGraphicFramePr>
            <a:graphicFrameLocks noGrp="1"/>
          </p:cNvGraphicFramePr>
          <p:nvPr>
            <p:extLst>
              <p:ext uri="{D42A27DB-BD31-4B8C-83A1-F6EECF244321}">
                <p14:modId xmlns:p14="http://schemas.microsoft.com/office/powerpoint/2010/main" val="3317851604"/>
              </p:ext>
            </p:extLst>
          </p:nvPr>
        </p:nvGraphicFramePr>
        <p:xfrm>
          <a:off x="1143000" y="2329090"/>
          <a:ext cx="10668000" cy="1490436"/>
        </p:xfrm>
        <a:graphic>
          <a:graphicData uri="http://schemas.openxmlformats.org/drawingml/2006/table">
            <a:tbl>
              <a:tblPr firstRow="1" firstCol="1" bandRow="1">
                <a:tableStyleId>{5C22544A-7EE6-4342-B048-85BDC9FD1C3A}</a:tableStyleId>
              </a:tblPr>
              <a:tblGrid>
                <a:gridCol w="2514600">
                  <a:extLst>
                    <a:ext uri="{9D8B030D-6E8A-4147-A177-3AD203B41FA5}">
                      <a16:colId xmlns:a16="http://schemas.microsoft.com/office/drawing/2014/main" val="3498820030"/>
                    </a:ext>
                  </a:extLst>
                </a:gridCol>
                <a:gridCol w="4191000">
                  <a:extLst>
                    <a:ext uri="{9D8B030D-6E8A-4147-A177-3AD203B41FA5}">
                      <a16:colId xmlns:a16="http://schemas.microsoft.com/office/drawing/2014/main" val="1059561752"/>
                    </a:ext>
                  </a:extLst>
                </a:gridCol>
                <a:gridCol w="3962400">
                  <a:extLst>
                    <a:ext uri="{9D8B030D-6E8A-4147-A177-3AD203B41FA5}">
                      <a16:colId xmlns:a16="http://schemas.microsoft.com/office/drawing/2014/main" val="2129390504"/>
                    </a:ext>
                  </a:extLst>
                </a:gridCol>
              </a:tblGrid>
              <a:tr h="235938">
                <a:tc>
                  <a:txBody>
                    <a:bodyPr/>
                    <a:lstStyle/>
                    <a:p>
                      <a:pPr marL="0" marR="0" algn="ctr">
                        <a:lnSpc>
                          <a:spcPts val="1350"/>
                        </a:lnSpc>
                        <a:spcBef>
                          <a:spcPts val="0"/>
                        </a:spcBef>
                        <a:spcAft>
                          <a:spcPts val="0"/>
                        </a:spcAft>
                      </a:pPr>
                      <a:r>
                        <a:rPr lang="en-US" sz="1400" dirty="0">
                          <a:effectLst/>
                        </a:rPr>
                        <a:t>Frequency band  (MHz)</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ts val="1350"/>
                        </a:lnSpc>
                        <a:spcBef>
                          <a:spcPts val="0"/>
                        </a:spcBef>
                        <a:spcAft>
                          <a:spcPts val="0"/>
                        </a:spcAft>
                      </a:pPr>
                      <a:r>
                        <a:rPr lang="en-US" sz="1400" dirty="0">
                          <a:effectLst/>
                        </a:rPr>
                        <a:t>Antenna supply power density or radiated power</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ts val="1350"/>
                        </a:lnSpc>
                        <a:spcBef>
                          <a:spcPts val="0"/>
                        </a:spcBef>
                        <a:spcAft>
                          <a:spcPts val="0"/>
                        </a:spcAft>
                      </a:pPr>
                      <a:r>
                        <a:rPr lang="en-US" sz="1400">
                          <a:effectLst/>
                        </a:rPr>
                        <a:t>Notes</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726345565"/>
                  </a:ext>
                </a:extLst>
              </a:tr>
              <a:tr h="323114">
                <a:tc>
                  <a:txBody>
                    <a:bodyPr/>
                    <a:lstStyle/>
                    <a:p>
                      <a:pPr marL="0" marR="0" algn="ctr">
                        <a:lnSpc>
                          <a:spcPts val="1350"/>
                        </a:lnSpc>
                        <a:spcBef>
                          <a:spcPts val="0"/>
                        </a:spcBef>
                        <a:spcAft>
                          <a:spcPts val="0"/>
                        </a:spcAft>
                      </a:pPr>
                      <a:r>
                        <a:rPr lang="en-US" sz="1400" dirty="0">
                          <a:effectLst/>
                        </a:rPr>
                        <a:t>5925 ~ 6425</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ts val="1350"/>
                        </a:lnSpc>
                        <a:spcBef>
                          <a:spcPts val="0"/>
                        </a:spcBef>
                        <a:spcAft>
                          <a:spcPts val="0"/>
                        </a:spcAft>
                      </a:pPr>
                      <a:r>
                        <a:rPr lang="en-US" sz="1400" dirty="0">
                          <a:effectLst/>
                        </a:rPr>
                        <a:t>25mW or less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nSpc>
                          <a:spcPts val="1350"/>
                        </a:lnSpc>
                        <a:spcBef>
                          <a:spcPts val="0"/>
                        </a:spcBef>
                        <a:spcAft>
                          <a:spcPts val="0"/>
                        </a:spcAft>
                      </a:pPr>
                      <a:r>
                        <a:rPr lang="en-US" sz="1400" dirty="0">
                          <a:effectLst/>
                        </a:rPr>
                        <a:t>Including antenna absolute gain.</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028514952"/>
                  </a:ext>
                </a:extLst>
              </a:tr>
              <a:tr h="310203">
                <a:tc>
                  <a:txBody>
                    <a:bodyPr/>
                    <a:lstStyle/>
                    <a:p>
                      <a:pPr marL="0" marR="0" algn="ctr">
                        <a:lnSpc>
                          <a:spcPts val="1350"/>
                        </a:lnSpc>
                        <a:spcBef>
                          <a:spcPts val="0"/>
                        </a:spcBef>
                        <a:spcAft>
                          <a:spcPts val="0"/>
                        </a:spcAft>
                      </a:pPr>
                      <a:r>
                        <a:rPr lang="en-US" sz="1400" dirty="0">
                          <a:solidFill>
                            <a:srgbClr val="FF0000"/>
                          </a:solidFill>
                          <a:effectLst/>
                        </a:rPr>
                        <a:t>5925 ~ 6425</a:t>
                      </a:r>
                      <a:endParaRPr lang="en-US"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ts val="1350"/>
                        </a:lnSpc>
                        <a:spcBef>
                          <a:spcPts val="0"/>
                        </a:spcBef>
                        <a:spcAft>
                          <a:spcPts val="0"/>
                        </a:spcAft>
                      </a:pPr>
                      <a:r>
                        <a:rPr lang="en-US" sz="1400" dirty="0">
                          <a:solidFill>
                            <a:srgbClr val="FF0000"/>
                          </a:solidFill>
                          <a:effectLst/>
                        </a:rPr>
                        <a:t>250mW or less</a:t>
                      </a:r>
                      <a:endParaRPr lang="en-US"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nSpc>
                          <a:spcPts val="1350"/>
                        </a:lnSpc>
                        <a:spcBef>
                          <a:spcPts val="0"/>
                        </a:spcBef>
                        <a:spcAft>
                          <a:spcPts val="0"/>
                        </a:spcAft>
                      </a:pPr>
                      <a:r>
                        <a:rPr lang="en-US" sz="1400" dirty="0">
                          <a:solidFill>
                            <a:srgbClr val="FF0000"/>
                          </a:solidFill>
                          <a:effectLst/>
                        </a:rPr>
                        <a:t>Wireless devices used in subway/passenger cars.</a:t>
                      </a:r>
                    </a:p>
                    <a:p>
                      <a:pPr marL="0" marR="0">
                        <a:lnSpc>
                          <a:spcPts val="1350"/>
                        </a:lnSpc>
                        <a:spcBef>
                          <a:spcPts val="0"/>
                        </a:spcBef>
                        <a:spcAft>
                          <a:spcPts val="0"/>
                        </a:spcAft>
                      </a:pPr>
                      <a:r>
                        <a:rPr lang="en-US" sz="1400" dirty="0">
                          <a:solidFill>
                            <a:srgbClr val="FF0000"/>
                          </a:solidFill>
                          <a:effectLst/>
                        </a:rPr>
                        <a:t>Including antenna absolute gain.</a:t>
                      </a:r>
                      <a:endParaRPr lang="en-US"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522608340"/>
                  </a:ext>
                </a:extLst>
              </a:tr>
              <a:tr h="389109">
                <a:tc>
                  <a:txBody>
                    <a:bodyPr/>
                    <a:lstStyle/>
                    <a:p>
                      <a:pPr marL="0" marR="0" algn="ctr">
                        <a:lnSpc>
                          <a:spcPts val="1350"/>
                        </a:lnSpc>
                        <a:spcBef>
                          <a:spcPts val="0"/>
                        </a:spcBef>
                        <a:spcAft>
                          <a:spcPts val="0"/>
                        </a:spcAft>
                      </a:pPr>
                      <a:r>
                        <a:rPr lang="en-US" sz="1400" dirty="0">
                          <a:effectLst/>
                        </a:rPr>
                        <a:t>5925 ~ 7125</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ts val="1350"/>
                        </a:lnSpc>
                        <a:spcBef>
                          <a:spcPts val="0"/>
                        </a:spcBef>
                        <a:spcAft>
                          <a:spcPts val="0"/>
                        </a:spcAft>
                      </a:pPr>
                      <a:r>
                        <a:rPr lang="en-US" sz="1400" dirty="0">
                          <a:effectLst/>
                        </a:rPr>
                        <a:t>250mW or less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nSpc>
                          <a:spcPts val="1350"/>
                        </a:lnSpc>
                        <a:spcBef>
                          <a:spcPts val="0"/>
                        </a:spcBef>
                        <a:spcAft>
                          <a:spcPts val="0"/>
                        </a:spcAft>
                      </a:pPr>
                      <a:r>
                        <a:rPr lang="en-US" sz="1400" dirty="0">
                          <a:effectLst/>
                        </a:rPr>
                        <a:t>Wireless devices used in buildings.</a:t>
                      </a:r>
                    </a:p>
                    <a:p>
                      <a:pPr marL="0" marR="0">
                        <a:lnSpc>
                          <a:spcPts val="1350"/>
                        </a:lnSpc>
                        <a:spcBef>
                          <a:spcPts val="0"/>
                        </a:spcBef>
                        <a:spcAft>
                          <a:spcPts val="0"/>
                        </a:spcAft>
                      </a:pPr>
                      <a:r>
                        <a:rPr lang="en-US" sz="1400" dirty="0">
                          <a:effectLst/>
                        </a:rPr>
                        <a:t>Including antenna absolute gain.</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800699308"/>
                  </a:ext>
                </a:extLst>
              </a:tr>
            </a:tbl>
          </a:graphicData>
        </a:graphic>
      </p:graphicFrame>
      <p:graphicFrame>
        <p:nvGraphicFramePr>
          <p:cNvPr id="11" name="Table 10">
            <a:extLst>
              <a:ext uri="{FF2B5EF4-FFF2-40B4-BE49-F238E27FC236}">
                <a16:creationId xmlns:a16="http://schemas.microsoft.com/office/drawing/2014/main" id="{28BA9C0C-CCC7-4F56-8AFE-F389454CBFB2}"/>
              </a:ext>
            </a:extLst>
          </p:cNvPr>
          <p:cNvGraphicFramePr>
            <a:graphicFrameLocks noGrp="1"/>
          </p:cNvGraphicFramePr>
          <p:nvPr>
            <p:extLst>
              <p:ext uri="{D42A27DB-BD31-4B8C-83A1-F6EECF244321}">
                <p14:modId xmlns:p14="http://schemas.microsoft.com/office/powerpoint/2010/main" val="2394629306"/>
              </p:ext>
            </p:extLst>
          </p:nvPr>
        </p:nvGraphicFramePr>
        <p:xfrm>
          <a:off x="1143000" y="4925755"/>
          <a:ext cx="10668000" cy="1430148"/>
        </p:xfrm>
        <a:graphic>
          <a:graphicData uri="http://schemas.openxmlformats.org/drawingml/2006/table">
            <a:tbl>
              <a:tblPr firstRow="1" firstCol="1" bandRow="1">
                <a:tableStyleId>{5C22544A-7EE6-4342-B048-85BDC9FD1C3A}</a:tableStyleId>
              </a:tblPr>
              <a:tblGrid>
                <a:gridCol w="1143000">
                  <a:extLst>
                    <a:ext uri="{9D8B030D-6E8A-4147-A177-3AD203B41FA5}">
                      <a16:colId xmlns:a16="http://schemas.microsoft.com/office/drawing/2014/main" val="1616802414"/>
                    </a:ext>
                  </a:extLst>
                </a:gridCol>
                <a:gridCol w="1295400">
                  <a:extLst>
                    <a:ext uri="{9D8B030D-6E8A-4147-A177-3AD203B41FA5}">
                      <a16:colId xmlns:a16="http://schemas.microsoft.com/office/drawing/2014/main" val="2234152050"/>
                    </a:ext>
                  </a:extLst>
                </a:gridCol>
                <a:gridCol w="1752600">
                  <a:extLst>
                    <a:ext uri="{9D8B030D-6E8A-4147-A177-3AD203B41FA5}">
                      <a16:colId xmlns:a16="http://schemas.microsoft.com/office/drawing/2014/main" val="2641086585"/>
                    </a:ext>
                  </a:extLst>
                </a:gridCol>
                <a:gridCol w="6477000">
                  <a:extLst>
                    <a:ext uri="{9D8B030D-6E8A-4147-A177-3AD203B41FA5}">
                      <a16:colId xmlns:a16="http://schemas.microsoft.com/office/drawing/2014/main" val="1551614155"/>
                    </a:ext>
                  </a:extLst>
                </a:gridCol>
              </a:tblGrid>
              <a:tr h="370840">
                <a:tc>
                  <a:txBody>
                    <a:bodyPr/>
                    <a:lstStyle/>
                    <a:p>
                      <a:pPr marL="0" marR="0" algn="ctr">
                        <a:lnSpc>
                          <a:spcPts val="1350"/>
                        </a:lnSpc>
                        <a:spcBef>
                          <a:spcPts val="0"/>
                        </a:spcBef>
                        <a:spcAft>
                          <a:spcPts val="0"/>
                        </a:spcAft>
                      </a:pPr>
                      <a:r>
                        <a:rPr lang="en-US" sz="1400" dirty="0">
                          <a:effectLst/>
                        </a:rPr>
                        <a:t>Frequency band </a:t>
                      </a:r>
                    </a:p>
                    <a:p>
                      <a:pPr marL="0" marR="0" algn="ctr">
                        <a:lnSpc>
                          <a:spcPts val="1350"/>
                        </a:lnSpc>
                        <a:spcBef>
                          <a:spcPts val="0"/>
                        </a:spcBef>
                        <a:spcAft>
                          <a:spcPts val="0"/>
                        </a:spcAft>
                      </a:pPr>
                      <a:r>
                        <a:rPr lang="en-US" sz="1400" dirty="0">
                          <a:effectLst/>
                        </a:rPr>
                        <a:t>(MHz)</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ts val="1350"/>
                        </a:lnSpc>
                        <a:spcBef>
                          <a:spcPts val="0"/>
                        </a:spcBef>
                        <a:spcAft>
                          <a:spcPts val="0"/>
                        </a:spcAft>
                      </a:pPr>
                      <a:r>
                        <a:rPr lang="en-US" sz="1400" dirty="0">
                          <a:effectLst/>
                        </a:rPr>
                        <a:t>Occupied frequency bandwidth</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ts val="1350"/>
                        </a:lnSpc>
                        <a:spcBef>
                          <a:spcPts val="0"/>
                        </a:spcBef>
                        <a:spcAft>
                          <a:spcPts val="0"/>
                        </a:spcAft>
                      </a:pPr>
                      <a:r>
                        <a:rPr lang="en-US" sz="1400" dirty="0">
                          <a:effectLst/>
                        </a:rPr>
                        <a:t>Power density including antenna absolute gain</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ts val="1350"/>
                        </a:lnSpc>
                        <a:spcBef>
                          <a:spcPts val="0"/>
                        </a:spcBef>
                        <a:spcAft>
                          <a:spcPts val="0"/>
                        </a:spcAft>
                      </a:pPr>
                      <a:r>
                        <a:rPr lang="en-US" sz="1400" dirty="0">
                          <a:effectLst/>
                        </a:rPr>
                        <a:t>Notes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700699252"/>
                  </a:ext>
                </a:extLst>
              </a:tr>
              <a:tr h="370840">
                <a:tc>
                  <a:txBody>
                    <a:bodyPr/>
                    <a:lstStyle/>
                    <a:p>
                      <a:pPr marL="0" marR="0" algn="ctr">
                        <a:lnSpc>
                          <a:spcPts val="1350"/>
                        </a:lnSpc>
                        <a:spcBef>
                          <a:spcPts val="0"/>
                        </a:spcBef>
                        <a:spcAft>
                          <a:spcPts val="0"/>
                        </a:spcAft>
                      </a:pPr>
                      <a:r>
                        <a:rPr lang="en-US" sz="1400" dirty="0">
                          <a:solidFill>
                            <a:srgbClr val="FF0000"/>
                          </a:solidFill>
                          <a:effectLst/>
                        </a:rPr>
                        <a:t>5925 ~ 6425</a:t>
                      </a:r>
                      <a:endParaRPr lang="en-US"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ts val="1350"/>
                        </a:lnSpc>
                        <a:spcBef>
                          <a:spcPts val="0"/>
                        </a:spcBef>
                        <a:spcAft>
                          <a:spcPts val="0"/>
                        </a:spcAft>
                      </a:pPr>
                      <a:r>
                        <a:rPr lang="en-US" sz="1400" dirty="0">
                          <a:solidFill>
                            <a:srgbClr val="FF0000"/>
                          </a:solidFill>
                          <a:effectLst/>
                        </a:rPr>
                        <a:t>160 MHz </a:t>
                      </a:r>
                    </a:p>
                    <a:p>
                      <a:pPr marL="0" marR="0" algn="ctr">
                        <a:lnSpc>
                          <a:spcPts val="1350"/>
                        </a:lnSpc>
                        <a:spcBef>
                          <a:spcPts val="0"/>
                        </a:spcBef>
                        <a:spcAft>
                          <a:spcPts val="0"/>
                        </a:spcAft>
                      </a:pPr>
                      <a:r>
                        <a:rPr lang="en-US" sz="1400" dirty="0">
                          <a:solidFill>
                            <a:srgbClr val="FF0000"/>
                          </a:solidFill>
                          <a:effectLst/>
                        </a:rPr>
                        <a:t>or less</a:t>
                      </a:r>
                      <a:endParaRPr lang="en-US"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ts val="1350"/>
                        </a:lnSpc>
                        <a:spcBef>
                          <a:spcPts val="0"/>
                        </a:spcBef>
                        <a:spcAft>
                          <a:spcPts val="0"/>
                        </a:spcAft>
                      </a:pPr>
                      <a:r>
                        <a:rPr lang="en-US" sz="1400" dirty="0">
                          <a:solidFill>
                            <a:srgbClr val="FF0000"/>
                          </a:solidFill>
                          <a:effectLst/>
                        </a:rPr>
                        <a:t>2dBm/MHz </a:t>
                      </a:r>
                    </a:p>
                    <a:p>
                      <a:pPr marL="0" marR="0" algn="ctr">
                        <a:lnSpc>
                          <a:spcPts val="1350"/>
                        </a:lnSpc>
                        <a:spcBef>
                          <a:spcPts val="0"/>
                        </a:spcBef>
                        <a:spcAft>
                          <a:spcPts val="0"/>
                        </a:spcAft>
                      </a:pPr>
                      <a:r>
                        <a:rPr lang="en-US" sz="1400" dirty="0">
                          <a:solidFill>
                            <a:srgbClr val="FF0000"/>
                          </a:solidFill>
                          <a:effectLst/>
                        </a:rPr>
                        <a:t>or less</a:t>
                      </a:r>
                      <a:endParaRPr lang="en-US"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nSpc>
                          <a:spcPts val="1350"/>
                        </a:lnSpc>
                        <a:spcBef>
                          <a:spcPts val="0"/>
                        </a:spcBef>
                        <a:spcAft>
                          <a:spcPts val="0"/>
                        </a:spcAft>
                      </a:pPr>
                      <a:r>
                        <a:rPr lang="en-US" sz="1400" dirty="0">
                          <a:solidFill>
                            <a:srgbClr val="FF0000"/>
                          </a:solidFill>
                          <a:effectLst/>
                        </a:rPr>
                        <a:t>The power density including the absolute gain of the antenna should be an average value. </a:t>
                      </a:r>
                    </a:p>
                    <a:p>
                      <a:pPr marL="0" marR="0">
                        <a:lnSpc>
                          <a:spcPts val="1350"/>
                        </a:lnSpc>
                        <a:spcBef>
                          <a:spcPts val="0"/>
                        </a:spcBef>
                        <a:spcAft>
                          <a:spcPts val="0"/>
                        </a:spcAft>
                      </a:pPr>
                      <a:r>
                        <a:rPr lang="en-US" sz="1400" dirty="0">
                          <a:solidFill>
                            <a:srgbClr val="FF0000"/>
                          </a:solidFill>
                          <a:effectLst/>
                        </a:rPr>
                        <a:t>Limited to devices installed and operated by being connected to the power source in subway/passenger cars, or devices communicating with this device.</a:t>
                      </a:r>
                      <a:endParaRPr lang="en-US"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486119095"/>
                  </a:ext>
                </a:extLst>
              </a:tr>
            </a:tbl>
          </a:graphicData>
        </a:graphic>
      </p:graphicFrame>
    </p:spTree>
    <p:extLst>
      <p:ext uri="{BB962C8B-B14F-4D97-AF65-F5344CB8AC3E}">
        <p14:creationId xmlns:p14="http://schemas.microsoft.com/office/powerpoint/2010/main" val="11704028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201400" cy="5481225"/>
          </a:xfrm>
        </p:spPr>
        <p:txBody>
          <a:bodyPr/>
          <a:lstStyle/>
          <a:p>
            <a:pPr lvl="0">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rPr>
              <a:t>Anything to share today? none heard</a:t>
            </a:r>
            <a:endParaRPr lang="en-US" b="1" dirty="0">
              <a:effectLst/>
              <a:ea typeface="Calibri" panose="020F0502020204030204" pitchFamily="34" charset="0"/>
            </a:endParaRPr>
          </a:p>
          <a:p>
            <a:pPr marL="857250" lvl="3">
              <a:spcBef>
                <a:spcPts val="0"/>
              </a:spcBef>
              <a:buFont typeface="Arial" panose="020B0604020202020204" pitchFamily="34" charset="0"/>
              <a:buChar char="•"/>
            </a:pPr>
            <a:r>
              <a:rPr lang="en-US" b="1" dirty="0">
                <a:ea typeface="Calibri" panose="020F0502020204030204" pitchFamily="34" charset="0"/>
              </a:rPr>
              <a:t> </a:t>
            </a:r>
          </a:p>
          <a:p>
            <a:pPr marL="857250" lvl="3">
              <a:spcBef>
                <a:spcPts val="0"/>
              </a:spcBef>
              <a:buFont typeface="Arial" panose="020B0604020202020204" pitchFamily="34" charset="0"/>
              <a:buChar char="•"/>
            </a:pPr>
            <a:r>
              <a:rPr lang="en-US" b="1" dirty="0">
                <a:effectLst/>
                <a:ea typeface="Calibri" panose="020F0502020204030204" pitchFamily="34" charset="0"/>
              </a:rPr>
              <a:t> </a:t>
            </a:r>
          </a:p>
          <a:p>
            <a:pPr marL="857250" lvl="3">
              <a:spcBef>
                <a:spcPts val="0"/>
              </a:spcBef>
              <a:buFont typeface="Arial" panose="020B0604020202020204" pitchFamily="34" charset="0"/>
              <a:buChar char="•"/>
            </a:pPr>
            <a:endParaRPr lang="en-US" b="1" dirty="0">
              <a:effectLst/>
              <a:ea typeface="Calibri" panose="020F0502020204030204" pitchFamily="34" charset="0"/>
            </a:endParaRPr>
          </a:p>
          <a:p>
            <a:pPr marL="857250" lvl="3">
              <a:spcBef>
                <a:spcPts val="0"/>
              </a:spcBef>
              <a:buFont typeface="Arial" panose="020B0604020202020204" pitchFamily="34" charset="0"/>
              <a:buChar char="•"/>
            </a:pPr>
            <a:r>
              <a:rPr lang="en-US" b="1" dirty="0">
                <a:effectLst/>
                <a:ea typeface="Calibri" panose="020F0502020204030204" pitchFamily="34" charset="0"/>
              </a:rPr>
              <a:t>09dec: </a:t>
            </a:r>
            <a:r>
              <a:rPr lang="en-US" dirty="0">
                <a:effectLst/>
                <a:ea typeface="Calibri" panose="020F0502020204030204" pitchFamily="34" charset="0"/>
              </a:rPr>
              <a:t>BRAN 112017 is their M.1450 update a submission for discussion.  BRAN will review next week. </a:t>
            </a:r>
          </a:p>
          <a:p>
            <a:pPr marL="857250" lvl="3">
              <a:spcBef>
                <a:spcPts val="0"/>
              </a:spcBef>
              <a:buFont typeface="Arial" panose="020B0604020202020204" pitchFamily="34" charset="0"/>
              <a:buChar char="•"/>
            </a:pPr>
            <a:r>
              <a:rPr lang="en-US" sz="1400" b="1" dirty="0">
                <a:effectLst/>
                <a:ea typeface="Calibri" panose="020F0502020204030204" pitchFamily="34" charset="0"/>
              </a:rPr>
              <a:t>02dec:</a:t>
            </a:r>
            <a:r>
              <a:rPr lang="en-US" sz="1400" b="0" dirty="0">
                <a:effectLst/>
                <a:ea typeface="Calibri" panose="020F0502020204030204" pitchFamily="34" charset="0"/>
              </a:rPr>
              <a:t> WP 5A had meetings in th</a:t>
            </a:r>
            <a:r>
              <a:rPr lang="en-US" sz="1400" dirty="0">
                <a:ea typeface="Calibri" panose="020F0502020204030204" pitchFamily="34" charset="0"/>
              </a:rPr>
              <a:t>e </a:t>
            </a:r>
            <a:r>
              <a:rPr lang="en-US" sz="1400" b="0" dirty="0">
                <a:effectLst/>
                <a:ea typeface="Calibri" panose="020F0502020204030204" pitchFamily="34" charset="0"/>
              </a:rPr>
              <a:t>last weeks.  </a:t>
            </a:r>
          </a:p>
          <a:p>
            <a:pPr marL="1314450" lvl="4">
              <a:spcBef>
                <a:spcPts val="0"/>
              </a:spcBef>
              <a:buFont typeface="Arial" panose="020B0604020202020204" pitchFamily="34" charset="0"/>
              <a:buChar char="•"/>
            </a:pPr>
            <a:r>
              <a:rPr lang="en-US" sz="1400" b="0" dirty="0">
                <a:effectLst/>
                <a:ea typeface="Calibri" panose="020F0502020204030204" pitchFamily="34" charset="0"/>
              </a:rPr>
              <a:t>The 2 liaisons from IEEE 802 (802.11), were presented and </a:t>
            </a:r>
            <a:r>
              <a:rPr lang="en-US" sz="1400" dirty="0">
                <a:ea typeface="Calibri" panose="020F0502020204030204" pitchFamily="34" charset="0"/>
              </a:rPr>
              <a:t>are</a:t>
            </a:r>
            <a:r>
              <a:rPr lang="en-US" sz="1400" b="0" dirty="0">
                <a:effectLst/>
                <a:ea typeface="Calibri" panose="020F0502020204030204" pitchFamily="34" charset="0"/>
              </a:rPr>
              <a:t> being carried forward </a:t>
            </a:r>
            <a:r>
              <a:rPr lang="en-US" sz="1400" dirty="0">
                <a:ea typeface="Calibri" panose="020F0502020204030204" pitchFamily="34" charset="0"/>
              </a:rPr>
              <a:t>in the </a:t>
            </a:r>
            <a:r>
              <a:rPr lang="en-US" sz="1400" b="0" dirty="0">
                <a:effectLst/>
                <a:ea typeface="Calibri" panose="020F0502020204030204" pitchFamily="34" charset="0"/>
              </a:rPr>
              <a:t>Chairman’s report.   </a:t>
            </a:r>
          </a:p>
          <a:p>
            <a:pPr marL="1314450" lvl="4">
              <a:spcBef>
                <a:spcPts val="0"/>
              </a:spcBef>
              <a:buFont typeface="Arial" panose="020B0604020202020204" pitchFamily="34" charset="0"/>
              <a:buChar char="•"/>
            </a:pPr>
            <a:r>
              <a:rPr lang="en-US" sz="1400" dirty="0">
                <a:ea typeface="Calibri" panose="020F0502020204030204" pitchFamily="34" charset="0"/>
              </a:rPr>
              <a:t>One country brought up is it nomadic or mobile for </a:t>
            </a:r>
            <a:r>
              <a:rPr lang="en-US" sz="1400" dirty="0" err="1">
                <a:ea typeface="Calibri" panose="020F0502020204030204" pitchFamily="34" charset="0"/>
              </a:rPr>
              <a:t>WiFi</a:t>
            </a:r>
            <a:r>
              <a:rPr lang="en-US" sz="1400" dirty="0">
                <a:ea typeface="Calibri" panose="020F0502020204030204" pitchFamily="34" charset="0"/>
              </a:rPr>
              <a:t> (.11ax), which designation?   Nomadic seems more appropriate. </a:t>
            </a:r>
          </a:p>
          <a:p>
            <a:pPr marL="1314450" lvl="4">
              <a:spcBef>
                <a:spcPts val="0"/>
              </a:spcBef>
              <a:buFont typeface="Arial" panose="020B0604020202020204" pitchFamily="34" charset="0"/>
              <a:buChar char="•"/>
            </a:pPr>
            <a:r>
              <a:rPr lang="en-US" sz="1400" b="0" dirty="0">
                <a:effectLst/>
                <a:ea typeface="Calibri" panose="020F0502020204030204" pitchFamily="34" charset="0"/>
              </a:rPr>
              <a:t>So may want to submit a contribution to support </a:t>
            </a:r>
            <a:r>
              <a:rPr lang="en-US" sz="1400" dirty="0">
                <a:ea typeface="Calibri" panose="020F0502020204030204" pitchFamily="34" charset="0"/>
              </a:rPr>
              <a:t>the nomadic operation. The .11 ITU ad hoc will work on a liaison to bring to .18 and to the LMSC. Note: the n</a:t>
            </a:r>
            <a:r>
              <a:rPr lang="en-US" sz="1400" b="0" dirty="0">
                <a:effectLst/>
                <a:ea typeface="Calibri" panose="020F0502020204030204" pitchFamily="34" charset="0"/>
              </a:rPr>
              <a:t>ext WP 5A meeting is 23may21-03jun22.  </a:t>
            </a:r>
          </a:p>
          <a:p>
            <a:pPr marL="1314450" lvl="4">
              <a:spcBef>
                <a:spcPts val="0"/>
              </a:spcBef>
              <a:buFont typeface="Arial" panose="020B0604020202020204" pitchFamily="34" charset="0"/>
              <a:buChar char="•"/>
            </a:pPr>
            <a:r>
              <a:rPr lang="en-US" sz="1400" dirty="0">
                <a:ea typeface="Calibri" panose="020F0502020204030204" pitchFamily="34" charset="0"/>
              </a:rPr>
              <a:t>Still questions on are sharing agreements need to be worked on. </a:t>
            </a:r>
          </a:p>
          <a:p>
            <a:pPr marL="1314450" lvl="4">
              <a:spcBef>
                <a:spcPts val="0"/>
              </a:spcBef>
              <a:buFont typeface="Arial" panose="020B0604020202020204" pitchFamily="34" charset="0"/>
              <a:buChar char="•"/>
            </a:pPr>
            <a:r>
              <a:rPr lang="en-US" sz="1400" dirty="0">
                <a:ea typeface="Calibri" panose="020F0502020204030204" pitchFamily="34" charset="0"/>
              </a:rPr>
              <a:t>Other sections of our liaisons had good responses. </a:t>
            </a:r>
          </a:p>
          <a:p>
            <a:pPr>
              <a:spcBef>
                <a:spcPts val="0"/>
              </a:spcBef>
              <a:buFont typeface="Arial" panose="020B0604020202020204" pitchFamily="34" charset="0"/>
              <a:buChar char="•"/>
            </a:pPr>
            <a:endParaRPr lang="en-US" sz="1600" b="0" dirty="0">
              <a:ea typeface="Calibri" panose="020F0502020204030204" pitchFamily="34" charset="0"/>
            </a:endParaRPr>
          </a:p>
          <a:p>
            <a:pPr>
              <a:spcBef>
                <a:spcPts val="0"/>
              </a:spcBef>
              <a:buFont typeface="Arial" panose="020B0604020202020204" pitchFamily="34" charset="0"/>
              <a:buChar char="•"/>
            </a:pPr>
            <a:r>
              <a:rPr lang="en-US" sz="1600" dirty="0">
                <a:ea typeface="Calibri" panose="020F0502020204030204" pitchFamily="34" charset="0"/>
              </a:rPr>
              <a:t>standing by for this spring (2022):  </a:t>
            </a:r>
            <a:r>
              <a:rPr lang="en-US" sz="1600" b="0" dirty="0">
                <a:ea typeface="Calibri" panose="020F0502020204030204" pitchFamily="34" charset="0"/>
              </a:rPr>
              <a:t>Additional WP 1A light communications and 2 WP 5A submissions from IEEE 802. </a:t>
            </a:r>
          </a:p>
          <a:p>
            <a:pPr lvl="0">
              <a:buFont typeface="Arial" panose="020B0604020202020204" pitchFamily="34" charset="0"/>
              <a:buChar char="•"/>
            </a:pPr>
            <a:r>
              <a:rPr lang="en-US" sz="1600" dirty="0">
                <a:solidFill>
                  <a:schemeClr val="tx1"/>
                </a:solidFill>
              </a:rPr>
              <a:t>ongoing: WRC-23 agenda items, the list is on the ITU-R website at: </a:t>
            </a:r>
          </a:p>
          <a:p>
            <a:pPr lvl="2">
              <a:spcBef>
                <a:spcPts val="0"/>
              </a:spcBef>
              <a:buFont typeface="Arial" panose="020B0604020202020204" pitchFamily="34" charset="0"/>
              <a:buChar char="•"/>
            </a:pPr>
            <a:r>
              <a:rPr lang="en-US" sz="1400" dirty="0">
                <a:hlinkClick r:id="rId3"/>
              </a:rPr>
              <a:t>https://www.itu.int/en/ITU-R/study-groups/rcpm/Pages/wrc-23-studies.aspx</a:t>
            </a:r>
            <a:r>
              <a:rPr lang="en-US" sz="1400" dirty="0">
                <a:solidFill>
                  <a:srgbClr val="00B0F0"/>
                </a:solidFill>
              </a:rPr>
              <a:t>  </a:t>
            </a:r>
            <a:r>
              <a:rPr lang="en-US" sz="1400" dirty="0">
                <a:solidFill>
                  <a:srgbClr val="7030A0"/>
                </a:solidFill>
              </a:rPr>
              <a:t> (updated 26Aug20)</a:t>
            </a:r>
          </a:p>
          <a:p>
            <a:pPr lvl="2">
              <a:spcBef>
                <a:spcPts val="0"/>
              </a:spcBef>
              <a:buFont typeface="Arial" panose="020B0604020202020204" pitchFamily="34" charset="0"/>
              <a:buChar char="•"/>
            </a:pPr>
            <a:r>
              <a:rPr lang="en-US" sz="1400" dirty="0">
                <a:hlinkClick r:id="rId4"/>
              </a:rPr>
              <a:t>https://www.itu.int/dms_pub/itu-r/oth/0c/0a/R0C0A00000D0041PDFE.pdf</a:t>
            </a:r>
            <a:endParaRPr lang="en-US" sz="1400" dirty="0"/>
          </a:p>
          <a:p>
            <a:pPr lvl="1">
              <a:spcBef>
                <a:spcPts val="0"/>
              </a:spcBef>
              <a:buFont typeface="Arial" panose="020B0604020202020204" pitchFamily="34" charset="0"/>
              <a:buChar char="•"/>
            </a:pPr>
            <a:r>
              <a:rPr lang="en-US" sz="1400" dirty="0">
                <a:solidFill>
                  <a:srgbClr val="00B0F0"/>
                </a:solidFill>
                <a:hlinkClick r:id="rId5"/>
              </a:rPr>
              <a:t>https://mentor.ieee.org/802.18/dcn/20/18-20-0107-01-0000-res-811-wrc-19-wrc-23-agenda-items.docx</a:t>
            </a:r>
            <a:r>
              <a:rPr lang="en-US" sz="1400" dirty="0">
                <a:solidFill>
                  <a:srgbClr val="00B0F0"/>
                </a:solidFill>
              </a:rPr>
              <a:t> </a:t>
            </a:r>
            <a:r>
              <a:rPr lang="en-US" sz="1600" b="1" dirty="0">
                <a:solidFill>
                  <a:schemeClr val="tx1"/>
                </a:solidFill>
              </a:rPr>
              <a:t>	</a:t>
            </a:r>
            <a:r>
              <a:rPr lang="en-US" sz="1600" b="0" dirty="0">
                <a:solidFill>
                  <a:schemeClr val="tx1"/>
                </a:solidFill>
              </a:rPr>
              <a:t> </a:t>
            </a:r>
          </a:p>
          <a:p>
            <a:pPr marL="685800" lvl="1">
              <a:spcBef>
                <a:spcPts val="0"/>
              </a:spcBef>
              <a:buFont typeface="Arial" panose="020B0604020202020204" pitchFamily="34" charset="0"/>
              <a:buChar char="•"/>
            </a:pPr>
            <a:r>
              <a:rPr lang="en-US" sz="1400" dirty="0">
                <a:solidFill>
                  <a:schemeClr val="tx1"/>
                </a:solidFill>
              </a:rPr>
              <a:t>IEEE 802 viewpoints on WRC-23 agenda items. </a:t>
            </a:r>
            <a:endParaRPr lang="en-US" sz="1400" b="0" dirty="0">
              <a:solidFill>
                <a:schemeClr val="tx1"/>
              </a:solidFill>
            </a:endParaRPr>
          </a:p>
          <a:p>
            <a:pPr lvl="2">
              <a:spcBef>
                <a:spcPts val="0"/>
              </a:spcBef>
              <a:buFont typeface="Arial" panose="020B0604020202020204" pitchFamily="34" charset="0"/>
              <a:buChar char="•"/>
            </a:pPr>
            <a:r>
              <a:rPr lang="en-US" sz="1600" dirty="0">
                <a:solidFill>
                  <a:schemeClr val="tx1"/>
                </a:solidFill>
              </a:rPr>
              <a:t>Doc for viewpoints updated (</a:t>
            </a:r>
            <a:r>
              <a:rPr lang="en-US" sz="1600" dirty="0">
                <a:solidFill>
                  <a:srgbClr val="00B0F0"/>
                </a:solidFill>
              </a:rPr>
              <a:t>actions items in notes on this slide</a:t>
            </a:r>
            <a:r>
              <a:rPr lang="en-US" sz="1600" dirty="0">
                <a:solidFill>
                  <a:schemeClr val="tx1"/>
                </a:solidFill>
              </a:rPr>
              <a:t>):  </a:t>
            </a:r>
          </a:p>
          <a:p>
            <a:pPr lvl="2">
              <a:spcBef>
                <a:spcPts val="0"/>
              </a:spcBef>
              <a:buFont typeface="Arial" panose="020B0604020202020204" pitchFamily="34" charset="0"/>
              <a:buChar char="•"/>
            </a:pPr>
            <a:r>
              <a:rPr lang="en-US" sz="1400" dirty="0">
                <a:solidFill>
                  <a:schemeClr val="tx1"/>
                </a:solidFill>
                <a:hlinkClick r:id="rId6"/>
              </a:rPr>
              <a:t>https://mentor.ieee.org/802.18/dcn/21/18-21-0039-01-0000-ieee-802-viewpoints-on-wrc-23-agenda-items.pptx</a:t>
            </a:r>
            <a:endParaRPr lang="en-US" sz="1400" dirty="0">
              <a:solidFill>
                <a:schemeClr val="tx1"/>
              </a:solidFill>
            </a:endParaRPr>
          </a:p>
          <a:p>
            <a:pPr lvl="1">
              <a:spcBef>
                <a:spcPts val="0"/>
              </a:spcBef>
              <a:buFont typeface="Arial" panose="020B0604020202020204" pitchFamily="34" charset="0"/>
              <a:buChar char="•"/>
            </a:pPr>
            <a:r>
              <a:rPr lang="en-US" sz="1400" b="0" dirty="0">
                <a:solidFill>
                  <a:schemeClr val="tx1"/>
                </a:solidFill>
                <a:effectLst/>
                <a:ea typeface="Calibri" panose="020F0502020204030204" pitchFamily="34" charset="0"/>
              </a:rPr>
              <a:t>Sometime, will review actions </a:t>
            </a:r>
            <a:r>
              <a:rPr lang="en-US" sz="1200" b="0" dirty="0">
                <a:solidFill>
                  <a:schemeClr val="tx1"/>
                </a:solidFill>
                <a:ea typeface="Calibri" panose="020F0502020204030204" pitchFamily="34" charset="0"/>
              </a:rPr>
              <a:t>noted at the July Plenary. </a:t>
            </a:r>
            <a:endParaRPr lang="en-US" sz="12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13jan22</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20632"/>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914400" y="962625"/>
            <a:ext cx="11049000" cy="5477022"/>
          </a:xfrm>
        </p:spPr>
        <p:txBody>
          <a:bodyPr/>
          <a:lstStyle/>
          <a:p>
            <a:pPr>
              <a:buFont typeface="Arial" panose="020B0604020202020204" pitchFamily="34" charset="0"/>
              <a:buChar char="•"/>
            </a:pPr>
            <a:endParaRPr lang="en-US" sz="1800" i="0" dirty="0">
              <a:solidFill>
                <a:schemeClr val="tx1"/>
              </a:solidFill>
              <a:effectLst/>
            </a:endParaRPr>
          </a:p>
          <a:p>
            <a:pPr>
              <a:buFont typeface="Arial" panose="020B0604020202020204" pitchFamily="34" charset="0"/>
              <a:buChar char="•"/>
            </a:pPr>
            <a:r>
              <a:rPr lang="en-US" sz="1800">
                <a:solidFill>
                  <a:schemeClr val="tx1"/>
                </a:solidFill>
              </a:rPr>
              <a:t>USA-</a:t>
            </a:r>
            <a:r>
              <a:rPr lang="en-US" sz="1800" i="0">
                <a:solidFill>
                  <a:schemeClr val="tx1"/>
                </a:solidFill>
                <a:effectLst/>
              </a:rPr>
              <a:t>FCC Open Commission Meeting; 27jan22-10:30 am – 12:30 pm EST</a:t>
            </a:r>
            <a:r>
              <a:rPr lang="en-US" sz="1800">
                <a:solidFill>
                  <a:schemeClr val="tx1"/>
                </a:solidFill>
                <a:ea typeface="Times New Roman" panose="02020603050405020304" pitchFamily="18" charset="0"/>
              </a:rPr>
              <a:t>, one of the topics: </a:t>
            </a:r>
          </a:p>
          <a:p>
            <a:pPr>
              <a:buFont typeface="Arial" panose="020B0604020202020204" pitchFamily="34" charset="0"/>
              <a:buChar char="•"/>
            </a:pPr>
            <a:r>
              <a:rPr lang="en-US" sz="1800" b="0" i="0">
                <a:solidFill>
                  <a:schemeClr val="tx1"/>
                </a:solidFill>
                <a:effectLst/>
              </a:rPr>
              <a:t>Facilitating </a:t>
            </a:r>
            <a:r>
              <a:rPr lang="en-US" sz="1800" b="0" i="0" dirty="0">
                <a:solidFill>
                  <a:schemeClr val="tx1"/>
                </a:solidFill>
                <a:effectLst/>
              </a:rPr>
              <a:t>Better Use of 'White Space' Spectrum; </a:t>
            </a:r>
            <a:r>
              <a:rPr lang="en-US" sz="1400" b="0" i="0" dirty="0">
                <a:solidFill>
                  <a:srgbClr val="1D2B3E"/>
                </a:solidFill>
                <a:effectLst/>
                <a:hlinkClick r:id="rId3"/>
              </a:rPr>
              <a:t>https://www.fcc.gov/document/facilitating-better-use-white-space-spectrum</a:t>
            </a:r>
            <a:endParaRPr lang="en-US" sz="1400" b="0" dirty="0">
              <a:solidFill>
                <a:srgbClr val="1D2B3E"/>
              </a:solidFill>
            </a:endParaRPr>
          </a:p>
          <a:p>
            <a:pPr>
              <a:buFont typeface="Arial" panose="020B0604020202020204" pitchFamily="34" charset="0"/>
              <a:buChar char="•"/>
            </a:pPr>
            <a:r>
              <a:rPr lang="en-US" sz="1800" b="0" i="0" u="none" strike="noStrike" baseline="0" dirty="0">
                <a:solidFill>
                  <a:srgbClr val="000000"/>
                </a:solidFill>
              </a:rPr>
              <a:t> </a:t>
            </a:r>
            <a:r>
              <a:rPr lang="en-US" sz="1800" b="1" i="0" u="none" strike="noStrike" baseline="0" dirty="0">
                <a:solidFill>
                  <a:srgbClr val="000000"/>
                </a:solidFill>
              </a:rPr>
              <a:t>What the </a:t>
            </a:r>
            <a:r>
              <a:rPr lang="en-US" sz="1800" b="1" i="1" u="none" strike="noStrike" baseline="0" dirty="0">
                <a:solidFill>
                  <a:srgbClr val="000000"/>
                </a:solidFill>
              </a:rPr>
              <a:t>Second Order on Reconsideration </a:t>
            </a:r>
            <a:r>
              <a:rPr lang="en-US" sz="1800" b="1" i="0" u="none" strike="noStrike" baseline="0" dirty="0">
                <a:solidFill>
                  <a:srgbClr val="000000"/>
                </a:solidFill>
              </a:rPr>
              <a:t>Would Do: </a:t>
            </a:r>
            <a:endParaRPr lang="en-US" sz="1800" b="0" i="0" u="none" strike="noStrike" baseline="0" dirty="0">
              <a:solidFill>
                <a:srgbClr val="000000"/>
              </a:solidFill>
            </a:endParaRPr>
          </a:p>
          <a:p>
            <a:pPr lvl="1"/>
            <a:r>
              <a:rPr lang="en-US" sz="1400" b="0" i="0" u="none" strike="noStrike" baseline="0" dirty="0">
                <a:solidFill>
                  <a:srgbClr val="000000"/>
                </a:solidFill>
              </a:rPr>
              <a:t>• </a:t>
            </a:r>
            <a:r>
              <a:rPr lang="en-US" sz="1600" b="0" i="0" u="none" strike="noStrike" baseline="0" dirty="0">
                <a:solidFill>
                  <a:srgbClr val="000000"/>
                </a:solidFill>
              </a:rPr>
              <a:t>Revise the technical requirements for how white space devices and white space databases work together to ensure that licensed wireless microphone operations continue to be protected from harmful interference in a timely fashion. </a:t>
            </a:r>
          </a:p>
          <a:p>
            <a:pPr lvl="1"/>
            <a:r>
              <a:rPr lang="en-US" sz="1600" b="0" i="0" u="none" strike="noStrike" baseline="0" dirty="0">
                <a:solidFill>
                  <a:srgbClr val="000000"/>
                </a:solidFill>
              </a:rPr>
              <a:t>• Specifically, it would – Replace the requirement for white space databases to “push” changes in channel availability information to white space devices when a licensed wireless microphone user registers to use a previously available channel with a requirement for devices operating on TV channels to check the database more frequently to protect licensed wireless microphones -- once per hour rather than once per day. </a:t>
            </a:r>
          </a:p>
          <a:p>
            <a:pPr lvl="1"/>
            <a:endParaRPr lang="en-US" sz="1600" b="0" i="0" u="none" strike="noStrike" baseline="0" dirty="0">
              <a:solidFill>
                <a:srgbClr val="000000"/>
              </a:solidFill>
            </a:endParaRPr>
          </a:p>
          <a:p>
            <a:pPr lvl="1"/>
            <a:r>
              <a:rPr lang="en-US" sz="1600" b="0" i="0" u="none" strike="noStrike" baseline="0" dirty="0">
                <a:solidFill>
                  <a:srgbClr val="000000"/>
                </a:solidFill>
              </a:rPr>
              <a:t>• Require white space devices to comply with the faster re-check requirement beginning 6 months after the effective date of the rules. </a:t>
            </a:r>
          </a:p>
          <a:p>
            <a:endParaRPr lang="en-US" sz="1600" b="0" i="0" u="none" strike="noStrike" baseline="0" dirty="0">
              <a:solidFill>
                <a:srgbClr val="000000"/>
              </a:solidFill>
            </a:endParaRPr>
          </a:p>
          <a:p>
            <a:pPr>
              <a:buFont typeface="Arial" panose="020B0604020202020204" pitchFamily="34" charset="0"/>
              <a:buChar char="•"/>
            </a:pPr>
            <a:r>
              <a:rPr lang="en-US" sz="1800" b="1" i="0" u="none" strike="noStrike" baseline="0" dirty="0">
                <a:solidFill>
                  <a:srgbClr val="000000"/>
                </a:solidFill>
              </a:rPr>
              <a:t>What the </a:t>
            </a:r>
            <a:r>
              <a:rPr lang="en-US" sz="1800" b="1" i="1" u="none" strike="noStrike" baseline="0" dirty="0">
                <a:solidFill>
                  <a:srgbClr val="000000"/>
                </a:solidFill>
              </a:rPr>
              <a:t>Order </a:t>
            </a:r>
            <a:r>
              <a:rPr lang="en-US" sz="1800" b="1" i="0" u="none" strike="noStrike" baseline="0" dirty="0">
                <a:solidFill>
                  <a:srgbClr val="000000"/>
                </a:solidFill>
              </a:rPr>
              <a:t>Would Do: </a:t>
            </a:r>
            <a:endParaRPr lang="en-US" sz="1800" b="0" dirty="0"/>
          </a:p>
          <a:p>
            <a:pPr lvl="1">
              <a:buFont typeface="Arial" panose="020B0604020202020204" pitchFamily="34" charset="0"/>
              <a:buChar char="•"/>
            </a:pPr>
            <a:r>
              <a:rPr lang="en-US" sz="1600" b="0" i="0" u="none" strike="noStrike" baseline="0" dirty="0">
                <a:solidFill>
                  <a:srgbClr val="000000"/>
                </a:solidFill>
              </a:rPr>
              <a:t>Deny the National Association of Broadcasters’ petition for reconsideration of the Office of Engineering and Technology’s 2018 approval of </a:t>
            </a:r>
            <a:r>
              <a:rPr lang="en-US" sz="1600" b="0" i="0" u="none" strike="noStrike" baseline="0" dirty="0" err="1">
                <a:solidFill>
                  <a:srgbClr val="000000"/>
                </a:solidFill>
              </a:rPr>
              <a:t>Nominet</a:t>
            </a:r>
            <a:r>
              <a:rPr lang="en-US" sz="1600" b="0" i="0" u="none" strike="noStrike" baseline="0" dirty="0">
                <a:solidFill>
                  <a:srgbClr val="000000"/>
                </a:solidFill>
              </a:rPr>
              <a:t> UK (now RED Technologies) as a white space database administrator. </a:t>
            </a:r>
          </a:p>
          <a:p>
            <a:pPr>
              <a:buFont typeface="Arial" panose="020B0604020202020204" pitchFamily="34" charset="0"/>
              <a:buChar char="•"/>
            </a:pPr>
            <a:endParaRPr lang="en-US" sz="1400" b="0" i="0" dirty="0">
              <a:solidFill>
                <a:srgbClr val="1D2B3E"/>
              </a:solidFill>
              <a:effectLst/>
            </a:endParaRPr>
          </a:p>
          <a:p>
            <a:pPr algn="l">
              <a:buFont typeface="Arial" panose="020B0604020202020204" pitchFamily="34" charset="0"/>
              <a:buChar char="•"/>
            </a:pPr>
            <a:endParaRPr lang="en-US" sz="1800" dirty="0">
              <a:effectLst/>
              <a:ea typeface="Times New Roman" panose="02020603050405020304" pitchFamily="18" charset="0"/>
            </a:endParaRPr>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13jan22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28242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1"/>
            <a:ext cx="8597510" cy="273050"/>
          </a:xfrm>
        </p:spPr>
        <p:txBody>
          <a:bodyPr/>
          <a:lstStyle/>
          <a:p>
            <a:r>
              <a:rPr lang="en-US" altLang="en-US" sz="2400" dirty="0"/>
              <a:t>General Discussion Items – ongoing fyi - MSGs 6 GHz &amp; FCC</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13jan22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959002"/>
            <a:ext cx="11032375" cy="5516412"/>
          </a:xfrm>
        </p:spPr>
        <p:txBody>
          <a:bodyPr/>
          <a:lstStyle/>
          <a:p>
            <a:pPr>
              <a:buFont typeface="Arial" panose="020B0604020202020204" pitchFamily="34" charset="0"/>
              <a:buChar char="•"/>
            </a:pPr>
            <a:r>
              <a:rPr lang="en-US" sz="1400" dirty="0"/>
              <a:t>1. The </a:t>
            </a:r>
            <a:r>
              <a:rPr lang="en-US" sz="1400" dirty="0" err="1"/>
              <a:t>WInnforum</a:t>
            </a:r>
            <a:r>
              <a:rPr lang="en-US" sz="1400" dirty="0"/>
              <a:t> “6 GHz </a:t>
            </a:r>
            <a:r>
              <a:rPr lang="en-US" sz="1400" u="sng" dirty="0"/>
              <a:t>Committee</a:t>
            </a:r>
            <a:r>
              <a:rPr lang="en-US" sz="1400" dirty="0"/>
              <a:t>”, 	all groups meet every 2 weeks except </a:t>
            </a:r>
            <a:r>
              <a:rPr lang="en-US" sz="1400" i="1" u="sng" dirty="0"/>
              <a:t>Incumbent Information, interference and Test &amp; Certification</a:t>
            </a:r>
            <a:r>
              <a:rPr lang="en-US" sz="1400" dirty="0"/>
              <a:t> - weekly  (168 people);            		some docs:  </a:t>
            </a:r>
            <a:r>
              <a:rPr lang="en-US" sz="1400" u="sng" dirty="0">
                <a:solidFill>
                  <a:srgbClr val="0000FF"/>
                </a:solidFill>
                <a:effectLst/>
                <a:ea typeface="Calibri" panose="020F0502020204030204" pitchFamily="34" charset="0"/>
                <a:hlinkClick r:id="rId3"/>
              </a:rPr>
              <a:t>https://6ghz.wirelessinnovation.org/work-group-products</a:t>
            </a:r>
            <a:r>
              <a:rPr lang="en-US" sz="1400" u="sng" dirty="0">
                <a:solidFill>
                  <a:srgbClr val="0000FF"/>
                </a:solidFill>
                <a:effectLst/>
                <a:ea typeface="Calibri" panose="020F0502020204030204" pitchFamily="34" charset="0"/>
              </a:rPr>
              <a:t> </a:t>
            </a:r>
            <a:endParaRPr lang="en-US" sz="1400" b="0" dirty="0"/>
          </a:p>
          <a:p>
            <a:pPr lvl="2">
              <a:spcBef>
                <a:spcPts val="0"/>
              </a:spcBef>
              <a:buFont typeface="Arial" panose="020B0604020202020204" pitchFamily="34" charset="0"/>
              <a:buChar char="•"/>
            </a:pPr>
            <a:r>
              <a:rPr lang="en-US" sz="1400" u="sng" dirty="0">
                <a:solidFill>
                  <a:srgbClr val="0563C1"/>
                </a:solidFill>
                <a:ea typeface="Calibri" panose="020F0502020204030204" pitchFamily="34" charset="0"/>
                <a:hlinkClick r:id="rId4"/>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Org: 2 focus areas: </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1)  AFC Functional Specification -WG – includes: Interference-TG,  Incumbent Info-TG,  security and Protocols </a:t>
            </a:r>
            <a:r>
              <a:rPr lang="en-US" sz="1200" strike="dblStrike" dirty="0">
                <a:solidFill>
                  <a:schemeClr val="tx1">
                    <a:lumMod val="50000"/>
                    <a:lumOff val="50000"/>
                  </a:schemeClr>
                </a:solidFill>
                <a:ea typeface="Times New Roman" panose="02020603050405020304" pitchFamily="18" charset="0"/>
              </a:rPr>
              <a:t>3GPP</a:t>
            </a:r>
            <a:r>
              <a:rPr lang="en-US" sz="12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2) AFC Test and Certification-WG</a:t>
            </a:r>
            <a:endParaRPr lang="en-US" sz="1200" dirty="0">
              <a:solidFill>
                <a:schemeClr val="bg1">
                  <a:lumMod val="50000"/>
                </a:schemeClr>
              </a:solidFill>
            </a:endParaRPr>
          </a:p>
          <a:p>
            <a:pPr marL="866775" lvl="2">
              <a:spcBef>
                <a:spcPts val="0"/>
              </a:spcBef>
              <a:spcAft>
                <a:spcPts val="0"/>
              </a:spcAft>
              <a:buFont typeface="Arial" panose="020B0604020202020204" pitchFamily="34" charset="0"/>
              <a:buChar char="•"/>
            </a:pPr>
            <a:r>
              <a:rPr lang="en-GB" sz="1600" b="1" dirty="0">
                <a:solidFill>
                  <a:schemeClr val="tx1"/>
                </a:solidFill>
                <a:ea typeface="Calibri" panose="020F0502020204030204" pitchFamily="34" charset="0"/>
              </a:rPr>
              <a:t> </a:t>
            </a:r>
          </a:p>
          <a:p>
            <a:pPr marL="866775" lvl="2">
              <a:spcBef>
                <a:spcPts val="0"/>
              </a:spcBef>
              <a:spcAft>
                <a:spcPts val="0"/>
              </a:spcAft>
              <a:buFont typeface="Arial" panose="020B0604020202020204" pitchFamily="34" charset="0"/>
              <a:buChar char="•"/>
            </a:pPr>
            <a:r>
              <a:rPr lang="en-GB" sz="1600" b="1" dirty="0">
                <a:solidFill>
                  <a:schemeClr val="tx1"/>
                </a:solidFill>
                <a:ea typeface="Calibri" panose="020F0502020204030204" pitchFamily="34" charset="0"/>
              </a:rPr>
              <a:t> </a:t>
            </a:r>
          </a:p>
          <a:p>
            <a:pPr marL="866775" lvl="2">
              <a:spcBef>
                <a:spcPts val="0"/>
              </a:spcBef>
              <a:spcAft>
                <a:spcPts val="0"/>
              </a:spcAft>
              <a:buFont typeface="Arial" panose="020B0604020202020204" pitchFamily="34" charset="0"/>
              <a:buChar char="•"/>
            </a:pPr>
            <a:r>
              <a:rPr lang="en-GB" sz="1600" b="1" dirty="0">
                <a:solidFill>
                  <a:schemeClr val="tx1"/>
                </a:solidFill>
                <a:ea typeface="Calibri" panose="020F0502020204030204" pitchFamily="34" charset="0"/>
              </a:rPr>
              <a:t>09dec: </a:t>
            </a:r>
            <a:r>
              <a:rPr lang="en-GB" sz="1600" dirty="0">
                <a:solidFill>
                  <a:schemeClr val="tx1"/>
                </a:solidFill>
                <a:ea typeface="Calibri" panose="020F0502020204030204" pitchFamily="34" charset="0"/>
              </a:rPr>
              <a:t>Request for petition stay (by 14dec) and petition for rule making by utility and public safety.  e.g. concept on beacons causing interference.  more to come. </a:t>
            </a:r>
            <a:endParaRPr lang="en-GB" sz="1600" b="1" dirty="0">
              <a:solidFill>
                <a:schemeClr val="tx1"/>
              </a:solidFill>
              <a:ea typeface="Calibri" panose="020F0502020204030204" pitchFamily="34" charset="0"/>
            </a:endParaRPr>
          </a:p>
          <a:p>
            <a:pPr lvl="3">
              <a:buFont typeface="Arial" panose="020B0604020202020204" pitchFamily="34" charset="0"/>
              <a:buChar char="•"/>
            </a:pPr>
            <a:endParaRPr lang="en-US" sz="600" dirty="0">
              <a:ea typeface="Calibri" panose="020F0502020204030204" pitchFamily="34"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400" dirty="0">
                <a:solidFill>
                  <a:srgbClr val="1155CC"/>
                </a:solidFill>
                <a:hlinkClick r:id="rId5"/>
              </a:rPr>
              <a:t>https://groups.wirelessinnovation.org/wg/6MSG/dashboard</a:t>
            </a:r>
            <a:r>
              <a:rPr lang="en-US" sz="1400" dirty="0">
                <a:solidFill>
                  <a:srgbClr val="1155CC"/>
                </a:solidFill>
              </a:rPr>
              <a:t>. </a:t>
            </a:r>
            <a:endParaRPr lang="en-US" sz="1400" kern="1200" dirty="0">
              <a:cs typeface="+mn-cs"/>
            </a:endParaRPr>
          </a:p>
          <a:p>
            <a:pPr marL="1323975" lvl="3">
              <a:spcBef>
                <a:spcPts val="0"/>
              </a:spcBef>
              <a:spcAft>
                <a:spcPts val="0"/>
              </a:spcAft>
              <a:buFont typeface="Arial" panose="020B0604020202020204" pitchFamily="34" charset="0"/>
              <a:buChar char="•"/>
            </a:pPr>
            <a:r>
              <a:rPr lang="en-US" sz="1100" dirty="0">
                <a:solidFill>
                  <a:schemeClr val="tx1"/>
                </a:solidFill>
              </a:rPr>
              <a:t>Work stream 1 - interference protection and resolution (</a:t>
            </a:r>
            <a:r>
              <a:rPr lang="en-US" sz="1100" dirty="0" err="1">
                <a:solidFill>
                  <a:schemeClr val="tx1"/>
                </a:solidFill>
              </a:rPr>
              <a:t>CableLabs</a:t>
            </a:r>
            <a:r>
              <a:rPr lang="en-US" sz="1100" dirty="0">
                <a:solidFill>
                  <a:schemeClr val="tx1"/>
                </a:solidFill>
              </a:rPr>
              <a:t>, EPRI, Lake </a:t>
            </a:r>
            <a:r>
              <a:rPr lang="en-US" sz="1100" dirty="0" err="1">
                <a:solidFill>
                  <a:schemeClr val="tx1"/>
                </a:solidFill>
              </a:rPr>
              <a:t>Cty</a:t>
            </a:r>
            <a:r>
              <a:rPr lang="en-US" sz="11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100" dirty="0">
                <a:solidFill>
                  <a:schemeClr val="tx1"/>
                </a:solidFill>
              </a:rPr>
              <a:t>Work stream 2 - correct incumbent data (ULS) (</a:t>
            </a:r>
            <a:r>
              <a:rPr lang="en-US" sz="1100" dirty="0" err="1">
                <a:solidFill>
                  <a:schemeClr val="tx1"/>
                </a:solidFill>
              </a:rPr>
              <a:t>Comsearch</a:t>
            </a:r>
            <a:r>
              <a:rPr lang="en-US" sz="1100" dirty="0">
                <a:solidFill>
                  <a:schemeClr val="tx1"/>
                </a:solidFill>
              </a:rPr>
              <a:t>, APCO) </a:t>
            </a:r>
          </a:p>
          <a:p>
            <a:pPr marL="1323975" lvl="3">
              <a:spcBef>
                <a:spcPts val="0"/>
              </a:spcBef>
              <a:spcAft>
                <a:spcPts val="0"/>
              </a:spcAft>
              <a:buFont typeface="Arial" panose="020B0604020202020204" pitchFamily="34" charset="0"/>
              <a:buChar char="•"/>
            </a:pPr>
            <a:r>
              <a:rPr lang="en-US" sz="11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100" dirty="0">
                <a:solidFill>
                  <a:schemeClr val="tx1"/>
                </a:solidFill>
              </a:rPr>
              <a:t>Overall Co-chairs:  NPSTC, UTC, WFA, WISPA. </a:t>
            </a:r>
            <a:r>
              <a:rPr lang="en-US" sz="11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GB" sz="1600" dirty="0">
                <a:solidFill>
                  <a:schemeClr val="accent1">
                    <a:lumMod val="50000"/>
                  </a:schemeClr>
                </a:solidFill>
                <a:ea typeface="Calibri" panose="020F0502020204030204" pitchFamily="34" charset="0"/>
              </a:rPr>
              <a:t> </a:t>
            </a:r>
          </a:p>
          <a:p>
            <a:pPr marL="866775" lvl="2">
              <a:spcBef>
                <a:spcPts val="0"/>
              </a:spcBef>
              <a:spcAft>
                <a:spcPts val="0"/>
              </a:spcAft>
              <a:buFont typeface="Arial" panose="020B0604020202020204" pitchFamily="34" charset="0"/>
              <a:buChar char="•"/>
            </a:pPr>
            <a:r>
              <a:rPr lang="en-GB" sz="1600" dirty="0">
                <a:solidFill>
                  <a:schemeClr val="accent1">
                    <a:lumMod val="50000"/>
                  </a:schemeClr>
                </a:solidFill>
                <a:ea typeface="Calibri" panose="020F0502020204030204" pitchFamily="34" charset="0"/>
              </a:rPr>
              <a:t> </a:t>
            </a:r>
          </a:p>
          <a:p>
            <a:pPr marL="866775" lvl="2">
              <a:spcBef>
                <a:spcPts val="0"/>
              </a:spcBef>
              <a:spcAft>
                <a:spcPts val="0"/>
              </a:spcAft>
              <a:buFont typeface="Arial" panose="020B0604020202020204" pitchFamily="34" charset="0"/>
              <a:buChar char="•"/>
            </a:pPr>
            <a:r>
              <a:rPr lang="en-GB" sz="1600" dirty="0">
                <a:solidFill>
                  <a:schemeClr val="tx1"/>
                </a:solidFill>
                <a:ea typeface="Calibri" panose="020F0502020204030204" pitchFamily="34" charset="0"/>
              </a:rPr>
              <a:t>10dec meeting was only 28mins.  The RLAN signal characteristics input was moved back to WS1 which met yesterday to work on putting into the final report. </a:t>
            </a:r>
          </a:p>
          <a:p>
            <a:pPr marL="1323975" lvl="3">
              <a:spcBef>
                <a:spcPts val="0"/>
              </a:spcBef>
              <a:spcAft>
                <a:spcPts val="0"/>
              </a:spcAft>
              <a:buFont typeface="Arial" panose="020B0604020202020204" pitchFamily="34" charset="0"/>
              <a:buChar char="•"/>
            </a:pPr>
            <a:r>
              <a:rPr lang="en-GB" sz="1400" dirty="0">
                <a:solidFill>
                  <a:schemeClr val="tx1"/>
                </a:solidFill>
                <a:ea typeface="Calibri" panose="020F0502020204030204" pitchFamily="34" charset="0"/>
              </a:rPr>
              <a:t>With that effort is still trying to get the final report done, to get to the FCC.   The details are taking more time. </a:t>
            </a:r>
            <a:endParaRPr lang="en-US" sz="1000" b="1" dirty="0">
              <a:solidFill>
                <a:schemeClr val="tx1"/>
              </a:solidFill>
              <a:ea typeface="Calibri" panose="020F0502020204030204" pitchFamily="34" charset="0"/>
            </a:endParaRPr>
          </a:p>
          <a:p>
            <a:pPr marL="66675">
              <a:spcBef>
                <a:spcPts val="0"/>
              </a:spcBef>
              <a:spcAft>
                <a:spcPts val="0"/>
              </a:spcAft>
              <a:buFont typeface="Arial" panose="020B0604020202020204" pitchFamily="34" charset="0"/>
              <a:buChar char="•"/>
            </a:pPr>
            <a:endParaRPr lang="en-US" sz="1800" b="1" dirty="0">
              <a:solidFill>
                <a:schemeClr val="tx1"/>
              </a:solidFill>
              <a:ea typeface="Calibri" panose="020F0502020204030204" pitchFamily="34" charset="0"/>
            </a:endParaRPr>
          </a:p>
          <a:p>
            <a:pPr marL="66675">
              <a:spcBef>
                <a:spcPts val="0"/>
              </a:spcBef>
              <a:spcAft>
                <a:spcPts val="0"/>
              </a:spcAft>
              <a:buFont typeface="Arial" panose="020B0604020202020204" pitchFamily="34" charset="0"/>
              <a:buChar char="•"/>
            </a:pPr>
            <a:r>
              <a:rPr lang="en-US" sz="1800" b="1" dirty="0">
                <a:solidFill>
                  <a:schemeClr val="tx1"/>
                </a:solidFill>
                <a:ea typeface="Calibri" panose="020F0502020204030204" pitchFamily="34" charset="0"/>
              </a:rPr>
              <a:t>General:</a:t>
            </a:r>
            <a:r>
              <a:rPr lang="en-GB" sz="1800" b="1" dirty="0">
                <a:solidFill>
                  <a:schemeClr val="tx1"/>
                </a:solidFill>
                <a:ea typeface="Calibri" panose="020F0502020204030204" pitchFamily="34" charset="0"/>
              </a:rPr>
              <a:t> </a:t>
            </a:r>
            <a:r>
              <a:rPr lang="en-GB" sz="1600" dirty="0">
                <a:solidFill>
                  <a:schemeClr val="tx1"/>
                </a:solidFill>
                <a:ea typeface="Calibri" panose="020F0502020204030204" pitchFamily="34" charset="0"/>
              </a:rPr>
              <a:t>16dec: </a:t>
            </a:r>
            <a:r>
              <a:rPr lang="en-GB" sz="1600" b="1" dirty="0">
                <a:solidFill>
                  <a:schemeClr val="tx1"/>
                </a:solidFill>
                <a:ea typeface="Calibri" panose="020F0502020204030204" pitchFamily="34" charset="0"/>
              </a:rPr>
              <a:t>A </a:t>
            </a:r>
            <a:r>
              <a:rPr lang="en-GB" sz="1600" dirty="0">
                <a:solidFill>
                  <a:schemeClr val="tx1"/>
                </a:solidFill>
                <a:ea typeface="Calibri" panose="020F0502020204030204" pitchFamily="34" charset="0"/>
              </a:rPr>
              <a:t>public notice is expected in January about work needed on improving the ULS data.  </a:t>
            </a:r>
            <a:endParaRPr lang="en-GB" sz="1800" dirty="0">
              <a:solidFill>
                <a:schemeClr val="tx1"/>
              </a:solidFill>
              <a:ea typeface="Calibri" panose="020F0502020204030204" pitchFamily="34" charset="0"/>
            </a:endParaRPr>
          </a:p>
          <a:p>
            <a:pPr marL="638175" lvl="2" indent="0">
              <a:spcBef>
                <a:spcPts val="0"/>
              </a:spcBef>
              <a:spcAft>
                <a:spcPts val="0"/>
              </a:spcAft>
            </a:pPr>
            <a:endParaRPr lang="en-US" sz="1600" b="1" dirty="0">
              <a:ea typeface="Calibri" panose="020F0502020204030204" pitchFamily="34" charset="0"/>
            </a:endParaRPr>
          </a:p>
        </p:txBody>
      </p:sp>
    </p:spTree>
    <p:extLst>
      <p:ext uri="{BB962C8B-B14F-4D97-AF65-F5344CB8AC3E}">
        <p14:creationId xmlns:p14="http://schemas.microsoft.com/office/powerpoint/2010/main" val="2203913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1900"/>
            <a:ext cx="10972800" cy="464123"/>
          </a:xfrm>
        </p:spPr>
        <p:txBody>
          <a:bodyPr/>
          <a:lstStyle/>
          <a:p>
            <a:r>
              <a:rPr lang="en-US" altLang="en-US" sz="2000" dirty="0"/>
              <a:t>General Discussion Items – ongoing fyi - </a:t>
            </a:r>
            <a:r>
              <a:rPr lang="en-US" sz="2000" dirty="0"/>
              <a:t>IEEE 802 Wireless Stds Table of Frequency Bands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13jan22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4394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https://mentor.ieee.org/802.18/dcn/21/18-21-0036-09-0000-frequency-table-template.xlsx</a:t>
            </a:r>
            <a:endParaRPr lang="en-US" sz="1800" dirty="0">
              <a:solidFill>
                <a:srgbClr val="0070C0"/>
              </a:solidFill>
              <a:ea typeface="Times New Roman" panose="02020603050405020304" pitchFamily="18" charset="0"/>
            </a:endParaRP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11jan22</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Filled in a few spots for 802.11 and added an index column on the main tables.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Moving forward will copy into a new 2022 document rev0 (22/0009r00) and are working on a process to get comment collection on the spreadsheet from other IEEE 802 members. </a:t>
            </a: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23nov21</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Clarified 802.22 orig. std.; filled in many specific freq. ranges for 802.11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Updates a few UWB ranges and </a:t>
            </a:r>
            <a:r>
              <a:rPr lang="en-US" sz="1600" b="1" dirty="0">
                <a:solidFill>
                  <a:srgbClr val="333333"/>
                </a:solidFill>
                <a:ea typeface="Times New Roman" panose="02020603050405020304" pitchFamily="18" charset="0"/>
              </a:rPr>
              <a:t>added the Light-Ranges Sheet   </a:t>
            </a:r>
          </a:p>
          <a:p>
            <a:pPr marL="400050" lvl="1" indent="0">
              <a:spcBef>
                <a:spcPts val="0"/>
              </a:spcBef>
              <a:spcAft>
                <a:spcPts val="0"/>
              </a:spcAft>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Times New Roman" panose="02020603050405020304" pitchFamily="18" charset="0"/>
              </a:rPr>
              <a:t>The activity is entering the phase to fill in the sheet now, so more intense and time consuming.</a:t>
            </a:r>
            <a:endParaRPr lang="en-US" sz="1800" b="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22feb22.  </a:t>
            </a:r>
            <a:r>
              <a:rPr lang="en-US" sz="1800" b="0" dirty="0">
                <a:solidFill>
                  <a:schemeClr val="tx1"/>
                </a:solidFill>
                <a:ea typeface="Times New Roman" panose="02020603050405020304" pitchFamily="18" charset="0"/>
              </a:rPr>
              <a:t>(call-in info in this agenda backup slides)</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17477714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1125200" cy="3469327"/>
          </a:xfrm>
        </p:spPr>
        <p:txBody>
          <a:bodyPr/>
          <a:lstStyle/>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600" dirty="0">
                <a:solidFill>
                  <a:srgbClr val="00B0F0"/>
                </a:solidFill>
                <a:latin typeface="Times New Roman" panose="02020603050405020304" pitchFamily="18" charset="0"/>
                <a:ea typeface="SimSun" panose="02010600030101010101" pitchFamily="2" charset="-122"/>
              </a:rPr>
              <a:t>ongoing: </a:t>
            </a:r>
          </a:p>
          <a:p>
            <a:pPr marL="685800" lvl="1">
              <a:buClr>
                <a:srgbClr val="00B0F0"/>
              </a:buClr>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13jan22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1147018" y="4244034"/>
            <a:ext cx="10260694" cy="2231380"/>
          </a:xfrm>
          <a:prstGeom prst="rect">
            <a:avLst/>
          </a:prstGeom>
          <a:noFill/>
        </p:spPr>
        <p:txBody>
          <a:bodyPr wrap="none" rtlCol="0">
            <a:spAutoFit/>
          </a:bodyPr>
          <a:lstStyle/>
          <a:p>
            <a:pPr>
              <a:spcBef>
                <a:spcPts val="0"/>
              </a:spcBef>
              <a:buFont typeface="Arial" panose="020B0604020202020204" pitchFamily="34" charset="0"/>
              <a:buChar char="•"/>
            </a:pPr>
            <a:r>
              <a:rPr lang="en-US" sz="1600" b="1"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WPT use of license-exempt bands and UWB in cell phones</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4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3"/>
              </a:rPr>
              <a:t>Al Petrick (Skyworks Solutions) </a:t>
            </a:r>
            <a:r>
              <a:rPr lang="en-US" sz="1600" dirty="0"/>
              <a:t>and </a:t>
            </a:r>
            <a:r>
              <a:rPr lang="en-US" sz="1600" dirty="0">
                <a:hlinkClick r:id="rId4"/>
              </a:rPr>
              <a:t>Stuart Kerry (OK-Brit/Self)</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40 (8 on LMSC); Nearly Voters: 4; Aspirant members: 6</a:t>
            </a:r>
          </a:p>
          <a:p>
            <a:pPr lvl="1">
              <a:spcBef>
                <a:spcPts val="0"/>
              </a:spcBef>
              <a:buFont typeface="Arial" panose="020B0604020202020204" pitchFamily="34" charset="0"/>
              <a:buChar char="•"/>
            </a:pPr>
            <a:r>
              <a:rPr lang="en-US" sz="1400" dirty="0">
                <a:solidFill>
                  <a:schemeClr val="tx1"/>
                </a:solidFill>
              </a:rPr>
              <a:t>A quorum is met since this is an announced Wireless Interim and Thursdays 15:00et meetings were announced more than 45 days ago.</a:t>
            </a:r>
          </a:p>
          <a:p>
            <a:pPr lvl="4">
              <a:buFont typeface="Arial" panose="020B0604020202020204" pitchFamily="34" charset="0"/>
              <a:buChar char="•"/>
              <a:defRPr/>
            </a:pPr>
            <a:endParaRPr lang="en-US" sz="1200" dirty="0"/>
          </a:p>
          <a:p>
            <a:pPr>
              <a:buFont typeface="Arial" panose="020B0604020202020204" pitchFamily="34" charset="0"/>
              <a:buChar char="•"/>
              <a:defRPr/>
            </a:pPr>
            <a:r>
              <a:rPr lang="en-US" sz="2000" dirty="0"/>
              <a:t>IEEE 802.18,  RR-TAG website:  </a:t>
            </a:r>
            <a:r>
              <a:rPr lang="en-US" sz="2000" b="0" dirty="0">
                <a:hlinkClick r:id="rId5"/>
              </a:rPr>
              <a:t>https://www.ieee802.org/18/</a:t>
            </a:r>
            <a:r>
              <a:rPr lang="en-US" sz="2000" b="0" dirty="0"/>
              <a:t> </a:t>
            </a:r>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6"/>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7"/>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8"/>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9"/>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10"/>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does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11"/>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13jan22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38891406"/>
              </p:ext>
            </p:extLst>
          </p:nvPr>
        </p:nvGraphicFramePr>
        <p:xfrm>
          <a:off x="8029575" y="5072614"/>
          <a:ext cx="2390775" cy="498475"/>
        </p:xfrm>
        <a:graphic>
          <a:graphicData uri="http://schemas.openxmlformats.org/presentationml/2006/ole">
            <mc:AlternateContent xmlns:mc="http://schemas.openxmlformats.org/markup-compatibility/2006">
              <mc:Choice xmlns:v="urn:schemas-microsoft-com:vml" Requires="v">
                <p:oleObj spid="_x0000_s3366" name="Packager Shell Object" showAsIcon="1" r:id="rId12" imgW="2391120" imgH="534600" progId="Package">
                  <p:embed/>
                </p:oleObj>
              </mc:Choice>
              <mc:Fallback>
                <p:oleObj name="Packager Shell Object" showAsIcon="1" r:id="rId12"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3"/>
                      <a:stretch>
                        <a:fillRect/>
                      </a:stretch>
                    </p:blipFill>
                    <p:spPr>
                      <a:xfrm>
                        <a:off x="8029575" y="5072614"/>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spid="_x0000_s3367" name="Acrobat Document" showAsIcon="1" r:id="rId14" imgW="914400" imgH="771822" progId="AcroExch.Document.DC">
                  <p:embed/>
                </p:oleObj>
              </mc:Choice>
              <mc:Fallback>
                <p:oleObj name="Acrobat Document" showAsIcon="1" r:id="rId14"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5"/>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11252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2000" b="0" dirty="0">
                <a:solidFill>
                  <a:schemeClr val="tx1"/>
                </a:solidFill>
                <a:ea typeface="Calibri" panose="020F0502020204030204" pitchFamily="34" charset="0"/>
              </a:rPr>
              <a:t>none heard </a:t>
            </a:r>
          </a:p>
          <a:p>
            <a:pPr marL="0">
              <a:spcBef>
                <a:spcPts val="0"/>
              </a:spcBef>
              <a:spcAft>
                <a:spcPts val="0"/>
              </a:spcAft>
              <a:buFont typeface="Arial" panose="020B0604020202020204" pitchFamily="34" charset="0"/>
              <a:buChar char="•"/>
            </a:pPr>
            <a:endParaRPr lang="en-US" sz="2000" b="0" dirty="0">
              <a:solidFill>
                <a:schemeClr val="bg1">
                  <a:lumMod val="75000"/>
                </a:schemeClr>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endParaRPr lang="en-US" sz="14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13jan22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972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 and voters on-line: 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19may22):</a:t>
            </a:r>
            <a:r>
              <a:rPr lang="en-US" sz="1800" dirty="0"/>
              <a:t> 03feb22 –</a:t>
            </a:r>
            <a:r>
              <a:rPr lang="en-US" sz="1800" i="1" u="sng" dirty="0"/>
              <a:t>15:00–&lt;15:55</a:t>
            </a:r>
            <a:r>
              <a:rPr lang="en-US" sz="1800" dirty="0"/>
              <a:t> et </a:t>
            </a:r>
            <a:r>
              <a:rPr lang="en-US" sz="1600" dirty="0">
                <a:highlight>
                  <a:srgbClr val="D5F4FF"/>
                </a:highlight>
              </a:rPr>
              <a:t>Next 2 weeks is the Wireless Interim. </a:t>
            </a: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https://mentor.ieee.org/802.18/dcn/16/18-16-0038-19-0000-teleconference-call-in-info.pptx</a:t>
            </a:r>
            <a:r>
              <a:rPr lang="en-US" sz="1600" dirty="0"/>
              <a:t>  </a:t>
            </a:r>
          </a:p>
          <a:p>
            <a:pPr lvl="1">
              <a:spcBef>
                <a:spcPts val="0"/>
              </a:spcBef>
              <a:buFont typeface="Arial" panose="020B0604020202020204" pitchFamily="34" charset="0"/>
              <a:buChar char="•"/>
            </a:pPr>
            <a:r>
              <a:rPr lang="en-US" altLang="en-US" sz="1600" dirty="0"/>
              <a:t>Also, see back up slides in this agenda. 							</a:t>
            </a:r>
            <a:r>
              <a:rPr lang="en-US" altLang="en-US" b="1" dirty="0"/>
              <a:t>(note: new call-in info starts 20jan22)</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3"/>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4"/>
              </a:rPr>
              <a:t>IEEE 802.18 TAG Calendar</a:t>
            </a:r>
            <a:endParaRPr lang="en-US" sz="1800" dirty="0"/>
          </a:p>
          <a:p>
            <a:pPr>
              <a:buFont typeface="Arial" panose="020B0604020202020204" pitchFamily="34" charset="0"/>
              <a:buChar char="•"/>
            </a:pPr>
            <a:r>
              <a:rPr lang="en-US" sz="2000" dirty="0"/>
              <a:t>Adjourn:</a:t>
            </a:r>
            <a:endParaRPr lang="en-US" sz="1800" dirty="0">
              <a:effectLst/>
              <a:latin typeface="Times New Roman" panose="02020603050405020304" pitchFamily="18" charset="0"/>
              <a:ea typeface="SimSun" panose="02010600030101010101" pitchFamily="2" charset="-122"/>
            </a:endParaRP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15:___________________________38et</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IEEE 802.18 (wireless) interim will be electronic in Jan 2022 with attendance credit.</a:t>
            </a:r>
          </a:p>
          <a:p>
            <a:pPr>
              <a:spcBef>
                <a:spcPts val="0"/>
              </a:spcBef>
              <a:buFont typeface="Arial" panose="020B0604020202020204" pitchFamily="34" charset="0"/>
              <a:buChar char="•"/>
            </a:pPr>
            <a:r>
              <a:rPr lang="en-US" sz="1800" dirty="0">
                <a:latin typeface="Times New Roman" panose="02020603050405020304" pitchFamily="18" charset="0"/>
                <a:ea typeface="SimSun" panose="02010600030101010101" pitchFamily="2" charset="-122"/>
              </a:rPr>
              <a:t>The IEEE 802.18 plenary will be electronic in March 2022 with attendance credit. </a:t>
            </a:r>
            <a:endParaRPr lang="en-US" sz="1800" b="1" dirty="0">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13jan22</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13jan22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Tree>
    <p:extLst>
      <p:ext uri="{BB962C8B-B14F-4D97-AF65-F5344CB8AC3E}">
        <p14:creationId xmlns:p14="http://schemas.microsoft.com/office/powerpoint/2010/main" val="436787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13jan22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09-Sep-21 until 13-Jan-22 from 15:00 to 16:00 America/</a:t>
            </a:r>
            <a:r>
              <a:rPr lang="en-US" sz="11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Holcomb(Itron) is inviting you to a scheduled Webex meeting.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September 9, 2021 until Thursday, January 13, 2022 from 3:00 PM to 4:00 PM, (UTC-04:00) Eastern Time (US &amp; Canada)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8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548235"/>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8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179 033 9055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rrtag21c</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1790339055@ieeesa.webex.com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5DFFF"/>
                </a:highlight>
              </a:rPr>
              <a:t>weekly </a:t>
            </a:r>
            <a:r>
              <a:rPr lang="en-US" sz="2400" dirty="0"/>
              <a:t>teleconference call-in, </a:t>
            </a:r>
            <a:r>
              <a:rPr lang="en-US" sz="2400" dirty="0">
                <a:highlight>
                  <a:srgbClr val="85DFFF"/>
                </a:highlight>
              </a:rPr>
              <a:t>09sep21-13jan22</a:t>
            </a:r>
          </a:p>
        </p:txBody>
      </p:sp>
    </p:spTree>
    <p:extLst>
      <p:ext uri="{BB962C8B-B14F-4D97-AF65-F5344CB8AC3E}">
        <p14:creationId xmlns:p14="http://schemas.microsoft.com/office/powerpoint/2010/main" val="6846296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13jan22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every Thursday effective 20-Jan-22 until 19-May-22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https://ieeesa.webex.com/ieeesa/j.php?MTID=m91b36f4c80de69b002c6b1e7296833ef</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FF00FF"/>
                </a:highlight>
                <a:latin typeface="Calibri" panose="020F0502020204030204" pitchFamily="34" charset="0"/>
                <a:ea typeface="Times New Roman" panose="02020603050405020304" pitchFamily="18" charset="0"/>
                <a:cs typeface="Times New Roman" panose="02020603050405020304" pitchFamily="18" charset="0"/>
              </a:rPr>
              <a:t>Occurs every Thursday effective Thursday, January 20, 2022 until Thursday, May 19,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https://ieeesa.webex.com/ieeesa/j.php?MTID=m91b36f4c80de69b002c6b1e7296833ef</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2348 296 5390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rrtag22a</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23482965390@ieeesa.webex.com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solidFill>
                  <a:schemeClr val="accent6">
                    <a:lumMod val="20000"/>
                    <a:lumOff val="80000"/>
                  </a:schemeClr>
                </a:solidFill>
                <a:highlight>
                  <a:srgbClr val="0000FF"/>
                </a:highlight>
              </a:rPr>
              <a:t>weekly </a:t>
            </a:r>
            <a:r>
              <a:rPr lang="en-US" sz="2400" dirty="0"/>
              <a:t>teleconference call-in, </a:t>
            </a:r>
            <a:r>
              <a:rPr lang="en-US" sz="2400" dirty="0">
                <a:solidFill>
                  <a:schemeClr val="accent6">
                    <a:lumMod val="20000"/>
                    <a:lumOff val="80000"/>
                  </a:schemeClr>
                </a:solidFill>
                <a:highlight>
                  <a:srgbClr val="0000FF"/>
                </a:highlight>
              </a:rPr>
              <a:t>20jan22-19may22</a:t>
            </a:r>
          </a:p>
        </p:txBody>
      </p:sp>
    </p:spTree>
    <p:extLst>
      <p:ext uri="{BB962C8B-B14F-4D97-AF65-F5344CB8AC3E}">
        <p14:creationId xmlns:p14="http://schemas.microsoft.com/office/powerpoint/2010/main" val="42651681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1706" y="317270"/>
            <a:ext cx="2211387" cy="273050"/>
          </a:xfrm>
        </p:spPr>
        <p:txBody>
          <a:bodyPr/>
          <a:lstStyle/>
          <a:p>
            <a:r>
              <a:rPr lang="en-US"/>
              <a:t>13jan22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2" y="1021223"/>
            <a:ext cx="10977027"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802.18-.19 frequency table ad hoc</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the fourth Tuesday of every 1 month(s) effective 22-Feb-22 until 27-Dec-22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Occurs the fourth Tuesday of every month effective Tuesday, February 22, 2022 until Tuesday, December 27,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2337 483 6851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freqtable8</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23374836851@ieeesa.webex.com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808000"/>
                </a:highlight>
              </a:rPr>
              <a:t>freq. table ad </a:t>
            </a:r>
            <a:r>
              <a:rPr lang="en-US" sz="2400" dirty="0" err="1">
                <a:highlight>
                  <a:srgbClr val="808000"/>
                </a:highlight>
              </a:rPr>
              <a:t>hoc</a:t>
            </a:r>
            <a:r>
              <a:rPr lang="en-US" sz="2400" dirty="0" err="1"/>
              <a:t>_telecon</a:t>
            </a:r>
            <a:r>
              <a:rPr lang="en-US" sz="2400" dirty="0"/>
              <a:t>. call-in, </a:t>
            </a:r>
            <a:r>
              <a:rPr lang="en-US" sz="2400" dirty="0">
                <a:highlight>
                  <a:srgbClr val="808000"/>
                </a:highlight>
              </a:rPr>
              <a:t>22feb-27dec22</a:t>
            </a:r>
          </a:p>
        </p:txBody>
      </p:sp>
    </p:spTree>
    <p:extLst>
      <p:ext uri="{BB962C8B-B14F-4D97-AF65-F5344CB8AC3E}">
        <p14:creationId xmlns:p14="http://schemas.microsoft.com/office/powerpoint/2010/main" val="2173580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restructuring,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13jan22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0536837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13jan22</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13jan22</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28</a:t>
            </a:fld>
            <a:endParaRPr lang="en-GB" dirty="0"/>
          </a:p>
        </p:txBody>
      </p:sp>
      <p:pic>
        <p:nvPicPr>
          <p:cNvPr id="8" name="Picture 7">
            <a:extLst>
              <a:ext uri="{FF2B5EF4-FFF2-40B4-BE49-F238E27FC236}">
                <a16:creationId xmlns:a16="http://schemas.microsoft.com/office/drawing/2014/main" id="{7A5046FD-8DEA-46A7-8A5E-B5065422833E}"/>
              </a:ext>
            </a:extLst>
          </p:cNvPr>
          <p:cNvPicPr>
            <a:picLocks noChangeAspect="1"/>
          </p:cNvPicPr>
          <p:nvPr/>
        </p:nvPicPr>
        <p:blipFill>
          <a:blip r:embed="rId2"/>
          <a:stretch>
            <a:fillRect/>
          </a:stretch>
        </p:blipFill>
        <p:spPr>
          <a:xfrm>
            <a:off x="912285" y="656020"/>
            <a:ext cx="6937251" cy="5713030"/>
          </a:xfrm>
          <a:prstGeom prst="rect">
            <a:avLst/>
          </a:prstGeom>
        </p:spPr>
      </p:pic>
      <p:sp>
        <p:nvSpPr>
          <p:cNvPr id="9" name="Minus Sign 8">
            <a:extLst>
              <a:ext uri="{FF2B5EF4-FFF2-40B4-BE49-F238E27FC236}">
                <a16:creationId xmlns:a16="http://schemas.microsoft.com/office/drawing/2014/main" id="{93A98EBD-BE36-4C0E-BD38-6A1D7B876278}"/>
              </a:ext>
            </a:extLst>
          </p:cNvPr>
          <p:cNvSpPr/>
          <p:nvPr/>
        </p:nvSpPr>
        <p:spPr bwMode="auto">
          <a:xfrm rot="21234126">
            <a:off x="5943600" y="4343400"/>
            <a:ext cx="1981200" cy="381000"/>
          </a:xfrm>
          <a:prstGeom prst="mathMinus">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a:extLst>
              <a:ext uri="{FF2B5EF4-FFF2-40B4-BE49-F238E27FC236}">
                <a16:creationId xmlns:a16="http://schemas.microsoft.com/office/drawing/2014/main" id="{8783E3C2-0E67-47D1-B0C6-DB07721C6CE0}"/>
              </a:ext>
            </a:extLst>
          </p:cNvPr>
          <p:cNvSpPr txBox="1"/>
          <p:nvPr/>
        </p:nvSpPr>
        <p:spPr>
          <a:xfrm>
            <a:off x="7939432" y="2398732"/>
            <a:ext cx="3340283" cy="3970318"/>
          </a:xfrm>
          <a:prstGeom prst="rect">
            <a:avLst/>
          </a:prstGeom>
          <a:noFill/>
        </p:spPr>
        <p:txBody>
          <a:bodyPr wrap="square">
            <a:spAutoFit/>
          </a:bodyPr>
          <a:lstStyle/>
          <a:p>
            <a:pPr marL="342900" indent="-342900" algn="l">
              <a:buFont typeface="Arial" panose="020B0604020202020204" pitchFamily="34" charset="0"/>
              <a:buChar char="•"/>
            </a:pPr>
            <a:r>
              <a:rPr lang="en-US" sz="1800" b="0" i="0" u="none" strike="noStrike" dirty="0">
                <a:solidFill>
                  <a:srgbClr val="5A5A5A"/>
                </a:solidFill>
                <a:effectLst/>
                <a:latin typeface="open_sanssemibold"/>
                <a:hlinkClick r:id="rId3" tooltip="Working Group Frequency Management"/>
              </a:rPr>
              <a:t>WG FM</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4" tooltip="EFIS/MG - ECO Frequency Information System Maintenance Group"/>
              </a:rPr>
              <a:t>EFIS/MG</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5" tooltip="SRD/MG - Short Range Devices"/>
              </a:rPr>
              <a:t>SRD/MG</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6" tooltip="CG on Narrow Band Networks"/>
              </a:rPr>
              <a:t>CG NBN</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7" tooltip="CG on Ultra Wideband"/>
              </a:rPr>
              <a:t>CG UWB</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8" tooltip="CG on Wireless Power Transmission"/>
              </a:rPr>
              <a:t>CG WPT</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9" tooltip="FM 22 - Monitoring and Enforcement"/>
              </a:rPr>
              <a:t>FM 22</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0" tooltip="FM 44 - Satellite Communications"/>
              </a:rPr>
              <a:t>FM 44</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1" tooltip="FM 51 - PMSE"/>
              </a:rPr>
              <a:t>FM 51</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sng" dirty="0">
                <a:solidFill>
                  <a:srgbClr val="5A5A5A"/>
                </a:solidFill>
                <a:effectLst/>
                <a:latin typeface="open_sanssemibold"/>
                <a:hlinkClick r:id="rId12" tooltip="FM 56 – Radio Spectrum for Railway Applications"/>
              </a:rPr>
              <a:t>FM 56</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3" tooltip="FM 58 - Maritime Group of WG FM"/>
              </a:rPr>
              <a:t>FM 58</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4" tooltip="Unmanned Aircraft Systems (UAS)"/>
              </a:rPr>
              <a:t>FM 59</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5" tooltip="FM Radio Amateur Forum Group"/>
              </a:rPr>
              <a:t>FM Radio Amateur FG</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6" tooltip="Correspondence Group for the Fixed Service"/>
              </a:rPr>
              <a:t>CG-FS</a:t>
            </a:r>
            <a:r>
              <a:rPr lang="en-US" sz="1800" b="0" i="0" dirty="0">
                <a:solidFill>
                  <a:srgbClr val="5A5A5A"/>
                </a:solidFill>
                <a:effectLst/>
                <a:latin typeface="open_sanssemibold"/>
              </a:rPr>
              <a:t> </a:t>
            </a:r>
          </a:p>
        </p:txBody>
      </p:sp>
      <p:sp>
        <p:nvSpPr>
          <p:cNvPr id="17" name="TextBox 16">
            <a:extLst>
              <a:ext uri="{FF2B5EF4-FFF2-40B4-BE49-F238E27FC236}">
                <a16:creationId xmlns:a16="http://schemas.microsoft.com/office/drawing/2014/main" id="{5AEF66D1-5BD1-486C-9316-1B9C80FED42B}"/>
              </a:ext>
            </a:extLst>
          </p:cNvPr>
          <p:cNvSpPr txBox="1"/>
          <p:nvPr/>
        </p:nvSpPr>
        <p:spPr>
          <a:xfrm>
            <a:off x="7856755" y="836637"/>
            <a:ext cx="3989945" cy="1477328"/>
          </a:xfrm>
          <a:prstGeom prst="rect">
            <a:avLst/>
          </a:prstGeom>
          <a:noFill/>
        </p:spPr>
        <p:txBody>
          <a:bodyPr wrap="square">
            <a:spAutoFit/>
          </a:bodyPr>
          <a:lstStyle/>
          <a:p>
            <a:r>
              <a:rPr lang="en-US" sz="18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p:txBody>
      </p:sp>
    </p:spTree>
    <p:extLst>
      <p:ext uri="{BB962C8B-B14F-4D97-AF65-F5344CB8AC3E}">
        <p14:creationId xmlns:p14="http://schemas.microsoft.com/office/powerpoint/2010/main" val="33644044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13jan22</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29</a:t>
            </a:fld>
            <a:endParaRPr lang="en-GB" dirty="0"/>
          </a:p>
        </p:txBody>
      </p:sp>
      <p:sp>
        <p:nvSpPr>
          <p:cNvPr id="7" name="TextBox 6">
            <a:extLst>
              <a:ext uri="{FF2B5EF4-FFF2-40B4-BE49-F238E27FC236}">
                <a16:creationId xmlns:a16="http://schemas.microsoft.com/office/drawing/2014/main" id="{1DB6B9AD-7B5C-4E6A-8FC0-C4165C42E26B}"/>
              </a:ext>
            </a:extLst>
          </p:cNvPr>
          <p:cNvSpPr txBox="1"/>
          <p:nvPr/>
        </p:nvSpPr>
        <p:spPr>
          <a:xfrm>
            <a:off x="7391400" y="2971800"/>
            <a:ext cx="4246027" cy="3139321"/>
          </a:xfrm>
          <a:prstGeom prst="rect">
            <a:avLst/>
          </a:prstGeom>
          <a:noFill/>
        </p:spPr>
        <p:txBody>
          <a:bodyPr wrap="square">
            <a:spAutoFit/>
          </a:bodyPr>
          <a:lstStyle/>
          <a:p>
            <a:pPr marL="342900" indent="-342900" algn="l" fontAlgn="t">
              <a:buFont typeface="Arial" panose="020B0604020202020204" pitchFamily="34" charset="0"/>
              <a:buChar char="•"/>
            </a:pPr>
            <a:r>
              <a:rPr lang="en-US" sz="1800" b="0" i="0" u="none" strike="noStrike" dirty="0">
                <a:solidFill>
                  <a:srgbClr val="5A5A5A"/>
                </a:solidFill>
                <a:effectLst/>
                <a:latin typeface="open_sanssemibold"/>
                <a:hlinkClick r:id="rId2" tooltip="Working Group Spectrum Engineering"/>
              </a:rPr>
              <a:t>WG SE</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3" tooltip="STG - SEAMCAT Technical Group"/>
              </a:rPr>
              <a:t>STG</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4" tooltip="SE 7 - Compatibility and sharing issues of mobile systems"/>
              </a:rPr>
              <a:t>SE 7</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5" tooltip="SE 19 - Fixed Service"/>
              </a:rPr>
              <a:t>SE 19</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6" tooltip="SE 21 - Unwanted emissions and receiver characterisation"/>
              </a:rPr>
              <a:t>SE 21</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7" tooltip="SE 24 - Short Range Devices"/>
              </a:rPr>
              <a:t>SE 24</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8" tooltip="SE 40 - Space Service compatibility issues"/>
              </a:rPr>
              <a:t>SE 40</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9" tooltip="SE 45 - WAS/RLANs in the frequency band 5925 – 6425 MHz"/>
              </a:rPr>
              <a:t>SE 45</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10" tooltip="Forum Group on Wind Turbines"/>
              </a:rPr>
              <a:t>FG on Wind Turbines</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11" tooltip="Forum Group on weather radars at 5.4 GHz"/>
              </a:rPr>
              <a:t>FG on weather radars at 5.4 GHz</a:t>
            </a:r>
            <a:r>
              <a:rPr lang="en-US" sz="1800" b="0" i="0" dirty="0">
                <a:solidFill>
                  <a:srgbClr val="5A5A5A"/>
                </a:solidFill>
                <a:effectLst/>
                <a:latin typeface="open_sanssemibold"/>
              </a:rPr>
              <a:t> </a:t>
            </a:r>
          </a:p>
          <a:p>
            <a:pPr algn="l" fontAlgn="t">
              <a:buFont typeface="Arial" panose="020B0604020202020204" pitchFamily="34" charset="0"/>
              <a:buChar char="•"/>
            </a:pPr>
            <a:r>
              <a:rPr lang="en-US" sz="1800" b="0" i="0" u="none" strike="noStrike" dirty="0">
                <a:solidFill>
                  <a:srgbClr val="5A5A5A"/>
                </a:solidFill>
                <a:effectLst/>
                <a:latin typeface="open_sanssemibold"/>
                <a:hlinkClick r:id="rId12" tooltip="Non-ECC"/>
              </a:rPr>
              <a:t>Non-ECC</a:t>
            </a:r>
            <a:r>
              <a:rPr lang="en-US" sz="1800" b="0" i="0" dirty="0">
                <a:solidFill>
                  <a:srgbClr val="5A5A5A"/>
                </a:solidFill>
                <a:effectLst/>
                <a:latin typeface="open_sanssemibold"/>
              </a:rPr>
              <a:t> </a:t>
            </a:r>
          </a:p>
        </p:txBody>
      </p:sp>
      <p:pic>
        <p:nvPicPr>
          <p:cNvPr id="9" name="Picture 8">
            <a:extLst>
              <a:ext uri="{FF2B5EF4-FFF2-40B4-BE49-F238E27FC236}">
                <a16:creationId xmlns:a16="http://schemas.microsoft.com/office/drawing/2014/main" id="{C271A82C-7891-4FFB-9723-35485FD6EB9B}"/>
              </a:ext>
            </a:extLst>
          </p:cNvPr>
          <p:cNvPicPr>
            <a:picLocks noChangeAspect="1"/>
          </p:cNvPicPr>
          <p:nvPr/>
        </p:nvPicPr>
        <p:blipFill>
          <a:blip r:embed="rId13"/>
          <a:stretch>
            <a:fillRect/>
          </a:stretch>
        </p:blipFill>
        <p:spPr>
          <a:xfrm>
            <a:off x="387299" y="656020"/>
            <a:ext cx="6880046" cy="5638800"/>
          </a:xfrm>
          <a:prstGeom prst="rect">
            <a:avLst/>
          </a:prstGeom>
        </p:spPr>
      </p:pic>
      <p:sp>
        <p:nvSpPr>
          <p:cNvPr id="11" name="TextBox 10">
            <a:extLst>
              <a:ext uri="{FF2B5EF4-FFF2-40B4-BE49-F238E27FC236}">
                <a16:creationId xmlns:a16="http://schemas.microsoft.com/office/drawing/2014/main" id="{6B88F1C4-0A12-43D2-A27B-D6168CC7076C}"/>
              </a:ext>
            </a:extLst>
          </p:cNvPr>
          <p:cNvSpPr txBox="1"/>
          <p:nvPr/>
        </p:nvSpPr>
        <p:spPr>
          <a:xfrm>
            <a:off x="7391400" y="656020"/>
            <a:ext cx="3966627" cy="2315780"/>
          </a:xfrm>
          <a:prstGeom prst="rect">
            <a:avLst/>
          </a:prstGeom>
          <a:noFill/>
        </p:spPr>
        <p:txBody>
          <a:bodyPr wrap="square">
            <a:spAutoFit/>
          </a:bodyPr>
          <a:lstStyle/>
          <a:p>
            <a:r>
              <a:rPr lang="en-US" sz="18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p:txBody>
      </p:sp>
    </p:spTree>
    <p:extLst>
      <p:ext uri="{BB962C8B-B14F-4D97-AF65-F5344CB8AC3E}">
        <p14:creationId xmlns:p14="http://schemas.microsoft.com/office/powerpoint/2010/main" val="4277828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13jan22</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43B9C0-17F1-49E3-B2DC-029333C0E534}"/>
              </a:ext>
            </a:extLst>
          </p:cNvPr>
          <p:cNvSpPr>
            <a:spLocks noGrp="1"/>
          </p:cNvSpPr>
          <p:nvPr>
            <p:ph type="dt" idx="10"/>
          </p:nvPr>
        </p:nvSpPr>
        <p:spPr/>
        <p:txBody>
          <a:bodyPr/>
          <a:lstStyle/>
          <a:p>
            <a:r>
              <a:rPr lang="en-US"/>
              <a:t>13jan22</a:t>
            </a:r>
            <a:endParaRPr lang="en-GB" dirty="0"/>
          </a:p>
        </p:txBody>
      </p:sp>
      <p:sp>
        <p:nvSpPr>
          <p:cNvPr id="3" name="Footer Placeholder 2">
            <a:extLst>
              <a:ext uri="{FF2B5EF4-FFF2-40B4-BE49-F238E27FC236}">
                <a16:creationId xmlns:a16="http://schemas.microsoft.com/office/drawing/2014/main" id="{DB254DED-C79F-418B-83B5-9710CBBF4A46}"/>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2F0B0159-4675-4FF3-ACB6-46E9D3AAC857}"/>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sp>
        <p:nvSpPr>
          <p:cNvPr id="6" name="TextBox 5">
            <a:extLst>
              <a:ext uri="{FF2B5EF4-FFF2-40B4-BE49-F238E27FC236}">
                <a16:creationId xmlns:a16="http://schemas.microsoft.com/office/drawing/2014/main" id="{BEFD0D15-8297-4C38-B041-870D1E073C4E}"/>
              </a:ext>
            </a:extLst>
          </p:cNvPr>
          <p:cNvSpPr txBox="1"/>
          <p:nvPr/>
        </p:nvSpPr>
        <p:spPr>
          <a:xfrm>
            <a:off x="912285" y="601448"/>
            <a:ext cx="8079315" cy="5909310"/>
          </a:xfrm>
          <a:prstGeom prst="rect">
            <a:avLst/>
          </a:prstGeom>
          <a:noFill/>
        </p:spPr>
        <p:txBody>
          <a:bodyPr wrap="square">
            <a:spAutoFit/>
          </a:bodyPr>
          <a:lstStyle/>
          <a:p>
            <a:pPr algn="l"/>
            <a:r>
              <a:rPr lang="en-US" sz="1400" b="1" dirty="0">
                <a:solidFill>
                  <a:schemeClr val="tx1"/>
                </a:solidFill>
                <a:effectLst/>
                <a:latin typeface="open_sanssemibold"/>
              </a:rPr>
              <a:t>ECC   Terms of Reference					</a:t>
            </a:r>
            <a:r>
              <a:rPr lang="en-US" sz="1400" b="1" dirty="0">
                <a:solidFill>
                  <a:schemeClr val="tx1"/>
                </a:solidFill>
                <a:effectLst/>
                <a:latin typeface="open_sanssemibold"/>
                <a:hlinkClick r:id="rId2"/>
              </a:rPr>
              <a:t>https://cept.org/ecc/groups/ecc/client/introduction/</a:t>
            </a:r>
            <a:r>
              <a:rPr lang="en-US" sz="1400" b="1" dirty="0">
                <a:solidFill>
                  <a:schemeClr val="tx1"/>
                </a:solidFill>
                <a:effectLst/>
                <a:latin typeface="open_sanssemibold"/>
              </a:rPr>
              <a:t> </a:t>
            </a:r>
          </a:p>
          <a:p>
            <a:pPr algn="l"/>
            <a:r>
              <a:rPr lang="en-US" sz="1400" b="0" i="0" dirty="0">
                <a:solidFill>
                  <a:schemeClr val="tx1"/>
                </a:solidFill>
                <a:effectLst/>
                <a:latin typeface="Mina"/>
              </a:rPr>
              <a:t>(Last update: 2 November 2012)</a:t>
            </a:r>
            <a:br>
              <a:rPr lang="en-US" sz="1400" b="0" i="0" dirty="0">
                <a:solidFill>
                  <a:schemeClr val="tx1"/>
                </a:solidFill>
                <a:effectLst/>
                <a:latin typeface="Mina"/>
              </a:rPr>
            </a:br>
            <a:r>
              <a:rPr lang="en-US" sz="1400" b="0" i="0" dirty="0">
                <a:solidFill>
                  <a:schemeClr val="tx1"/>
                </a:solidFill>
                <a:effectLst/>
                <a:latin typeface="Mina"/>
              </a:rPr>
              <a:t> </a:t>
            </a:r>
          </a:p>
          <a:p>
            <a:pPr algn="l"/>
            <a:r>
              <a:rPr lang="en-US" sz="1400" b="1" i="0" dirty="0">
                <a:solidFill>
                  <a:schemeClr val="tx1"/>
                </a:solidFill>
                <a:effectLst/>
                <a:latin typeface="Mina"/>
              </a:rPr>
              <a:t>The Electronic Communications Committee (ECC)</a:t>
            </a:r>
          </a:p>
          <a:p>
            <a:pPr algn="l"/>
            <a:r>
              <a:rPr lang="en-US" sz="1400" b="0" i="0" dirty="0">
                <a:solidFill>
                  <a:schemeClr val="tx1"/>
                </a:solidFill>
                <a:effectLst/>
                <a:latin typeface="Mina"/>
              </a:rPr>
              <a:t>shall:</a:t>
            </a:r>
          </a:p>
          <a:p>
            <a:pPr algn="l">
              <a:buFont typeface="+mj-lt"/>
              <a:buAutoNum type="arabicPeriod"/>
            </a:pPr>
            <a:r>
              <a:rPr lang="en-US" sz="1400" b="0" i="0" dirty="0">
                <a:solidFill>
                  <a:schemeClr val="tx1"/>
                </a:solidFill>
                <a:effectLst/>
                <a:latin typeface="Mina"/>
              </a:rPr>
              <a:t>consider and develop policies on electronic communications(1) activities in a European context, taking account of European and international legislation and regulations;</a:t>
            </a:r>
          </a:p>
          <a:p>
            <a:pPr algn="l">
              <a:buFont typeface="+mj-lt"/>
              <a:buAutoNum type="arabicPeriod"/>
            </a:pPr>
            <a:r>
              <a:rPr lang="en-US" sz="1400" b="0" i="0" dirty="0">
                <a:solidFill>
                  <a:schemeClr val="tx1"/>
                </a:solidFill>
                <a:effectLst/>
                <a:latin typeface="Mina"/>
              </a:rPr>
              <a:t>develop European common positions and proposals, as appropriate, for use in the framework of international and regional bodies;</a:t>
            </a:r>
          </a:p>
          <a:p>
            <a:pPr algn="l">
              <a:buFont typeface="+mj-lt"/>
              <a:buAutoNum type="arabicPeriod"/>
            </a:pPr>
            <a:r>
              <a:rPr lang="en-US" sz="1400" b="0" i="0" dirty="0">
                <a:solidFill>
                  <a:schemeClr val="tx1"/>
                </a:solidFill>
                <a:effectLst/>
                <a:latin typeface="Mina"/>
              </a:rPr>
              <a:t>forward plan and </a:t>
            </a:r>
            <a:r>
              <a:rPr lang="en-US" sz="1400" b="0" i="0" dirty="0" err="1">
                <a:solidFill>
                  <a:schemeClr val="tx1"/>
                </a:solidFill>
                <a:effectLst/>
                <a:latin typeface="Mina"/>
              </a:rPr>
              <a:t>harmonise</a:t>
            </a:r>
            <a:r>
              <a:rPr lang="en-US" sz="1400" b="0" i="0" dirty="0">
                <a:solidFill>
                  <a:schemeClr val="tx1"/>
                </a:solidFill>
                <a:effectLst/>
                <a:latin typeface="Mina"/>
              </a:rPr>
              <a:t> within Europe the efficient use of the radio spectrum, satellite orbits and numbering resources, so as to satisfy the requirements of users and industry;</a:t>
            </a:r>
          </a:p>
          <a:p>
            <a:pPr algn="l">
              <a:buFont typeface="+mj-lt"/>
              <a:buAutoNum type="arabicPeriod"/>
            </a:pPr>
            <a:r>
              <a:rPr lang="en-US" sz="1400" b="0" i="0" dirty="0">
                <a:solidFill>
                  <a:schemeClr val="tx1"/>
                </a:solidFill>
                <a:effectLst/>
                <a:latin typeface="Mina"/>
              </a:rPr>
              <a:t>take decisions on the management of the work of the ECC;</a:t>
            </a:r>
          </a:p>
          <a:p>
            <a:pPr algn="l">
              <a:buFont typeface="+mj-lt"/>
              <a:buAutoNum type="arabicPeriod"/>
            </a:pPr>
            <a:r>
              <a:rPr lang="en-US" sz="1400" b="0" i="0" dirty="0">
                <a:solidFill>
                  <a:schemeClr val="tx1"/>
                </a:solidFill>
                <a:effectLst/>
                <a:latin typeface="Mina"/>
              </a:rPr>
              <a:t>approve Decisions and other deliverables;</a:t>
            </a:r>
          </a:p>
          <a:p>
            <a:pPr algn="l">
              <a:buFont typeface="+mj-lt"/>
              <a:buAutoNum type="arabicPeriod"/>
            </a:pPr>
            <a:r>
              <a:rPr lang="en-US" sz="1400" b="0" i="0" dirty="0">
                <a:solidFill>
                  <a:schemeClr val="tx1"/>
                </a:solidFill>
                <a:effectLst/>
                <a:latin typeface="Mina"/>
              </a:rPr>
              <a:t>implement the strategic decisions of the Assembly;</a:t>
            </a:r>
          </a:p>
          <a:p>
            <a:pPr algn="l">
              <a:buFont typeface="+mj-lt"/>
              <a:buAutoNum type="arabicPeriod"/>
            </a:pPr>
            <a:r>
              <a:rPr lang="en-US" sz="1400" b="0" i="0" dirty="0">
                <a:solidFill>
                  <a:schemeClr val="tx1"/>
                </a:solidFill>
                <a:effectLst/>
                <a:latin typeface="Mina"/>
              </a:rPr>
              <a:t>seek guidance from the Assembly, as and when necessary, and propose issues for consideration by the Assembly;</a:t>
            </a:r>
          </a:p>
          <a:p>
            <a:pPr algn="l">
              <a:buFont typeface="+mj-lt"/>
              <a:buAutoNum type="arabicPeriod"/>
            </a:pPr>
            <a:r>
              <a:rPr lang="en-US" sz="1400" b="0" i="0" dirty="0">
                <a:solidFill>
                  <a:schemeClr val="tx1"/>
                </a:solidFill>
                <a:effectLst/>
                <a:latin typeface="Mina"/>
              </a:rPr>
              <a:t>where relevant, establish contacts with equivalent </a:t>
            </a:r>
            <a:r>
              <a:rPr lang="en-US" sz="1400" b="0" i="0" dirty="0" err="1">
                <a:solidFill>
                  <a:schemeClr val="tx1"/>
                </a:solidFill>
                <a:effectLst/>
                <a:latin typeface="Mina"/>
              </a:rPr>
              <a:t>organisations</a:t>
            </a:r>
            <a:r>
              <a:rPr lang="en-US" sz="1400" b="0" i="0" dirty="0">
                <a:solidFill>
                  <a:schemeClr val="tx1"/>
                </a:solidFill>
                <a:effectLst/>
                <a:latin typeface="Mina"/>
              </a:rPr>
              <a:t> outside of Europe;</a:t>
            </a:r>
          </a:p>
          <a:p>
            <a:pPr algn="l">
              <a:buFont typeface="+mj-lt"/>
              <a:buAutoNum type="arabicPeriod"/>
            </a:pPr>
            <a:r>
              <a:rPr lang="en-US" sz="1400" b="0" i="0" dirty="0">
                <a:solidFill>
                  <a:schemeClr val="tx1"/>
                </a:solidFill>
                <a:effectLst/>
                <a:latin typeface="Mina"/>
              </a:rPr>
              <a:t>report to the CEPT Assembly on the progress of its work.</a:t>
            </a:r>
          </a:p>
          <a:p>
            <a:pPr algn="l"/>
            <a:br>
              <a:rPr lang="en-US" sz="1400" dirty="0">
                <a:solidFill>
                  <a:schemeClr val="tx1"/>
                </a:solidFill>
              </a:rPr>
            </a:br>
            <a:r>
              <a:rPr lang="en-US" sz="1400" b="0" i="0" dirty="0">
                <a:solidFill>
                  <a:schemeClr val="tx1"/>
                </a:solidFill>
                <a:effectLst/>
                <a:latin typeface="Mina"/>
              </a:rPr>
              <a:t>In carrying out these activities, the ECC shall establish close cooperation and consultation with relevant European bodies, in particular the European Commission and the European Free Trade Association </a:t>
            </a:r>
          </a:p>
          <a:p>
            <a:pPr algn="l"/>
            <a:r>
              <a:rPr lang="en-US" sz="1400" b="0" i="0" dirty="0">
                <a:solidFill>
                  <a:schemeClr val="tx1"/>
                </a:solidFill>
                <a:effectLst/>
                <a:latin typeface="Mina"/>
              </a:rPr>
              <a:t> </a:t>
            </a:r>
          </a:p>
          <a:p>
            <a:pPr algn="l"/>
            <a:r>
              <a:rPr lang="en-US" sz="1400" b="0" i="0" dirty="0">
                <a:solidFill>
                  <a:schemeClr val="tx1"/>
                </a:solidFill>
                <a:effectLst/>
                <a:latin typeface="Mina"/>
              </a:rPr>
              <a:t> </a:t>
            </a:r>
          </a:p>
          <a:p>
            <a:pPr algn="l"/>
            <a:r>
              <a:rPr lang="en-US" sz="1400" b="0" i="0" dirty="0">
                <a:solidFill>
                  <a:schemeClr val="tx1"/>
                </a:solidFill>
                <a:effectLst/>
                <a:latin typeface="Mina"/>
              </a:rPr>
              <a:t>(1) ‘electronic communications’ means transmission, and, where applicable, switching or routing, which permits the conveyance of signals by wire, radio, optical or other electromagnetic means, irrespective of the type of information conveyed. </a:t>
            </a:r>
          </a:p>
          <a:p>
            <a:pPr algn="l"/>
            <a:r>
              <a:rPr lang="en-US" sz="1400" b="0" i="0" dirty="0">
                <a:solidFill>
                  <a:schemeClr val="tx1"/>
                </a:solidFill>
                <a:effectLst/>
                <a:latin typeface="Mina"/>
              </a:rPr>
              <a:t>Updated: 17 December 2021, 15:15</a:t>
            </a:r>
          </a:p>
        </p:txBody>
      </p:sp>
      <p:sp>
        <p:nvSpPr>
          <p:cNvPr id="8" name="TextBox 7">
            <a:extLst>
              <a:ext uri="{FF2B5EF4-FFF2-40B4-BE49-F238E27FC236}">
                <a16:creationId xmlns:a16="http://schemas.microsoft.com/office/drawing/2014/main" id="{8A8FE43A-A134-4840-BCC5-4EB019B5BAD4}"/>
              </a:ext>
            </a:extLst>
          </p:cNvPr>
          <p:cNvSpPr txBox="1"/>
          <p:nvPr/>
        </p:nvSpPr>
        <p:spPr>
          <a:xfrm>
            <a:off x="9067800" y="815374"/>
            <a:ext cx="2742398" cy="5355312"/>
          </a:xfrm>
          <a:prstGeom prst="rect">
            <a:avLst/>
          </a:prstGeom>
          <a:noFill/>
        </p:spPr>
        <p:txBody>
          <a:bodyPr wrap="square">
            <a:spAutoFit/>
          </a:bodyPr>
          <a:lstStyle/>
          <a:p>
            <a:pPr marL="342900" indent="-342900">
              <a:buFont typeface="Arial" panose="020B0604020202020204" pitchFamily="34" charset="0"/>
              <a:buChar char="•"/>
            </a:pPr>
            <a:r>
              <a:rPr lang="en-US" sz="1800" u="none" strike="noStrike" dirty="0">
                <a:solidFill>
                  <a:srgbClr val="5A5A5A"/>
                </a:solidFill>
                <a:effectLst/>
                <a:hlinkClick r:id="rId3" tooltip="ECC - Electronic Communications Committee"/>
              </a:rPr>
              <a:t>ECC</a:t>
            </a:r>
            <a:r>
              <a:rPr lang="en-US" sz="1800" dirty="0">
                <a:effectLst/>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4" tooltip="ECC SG"/>
              </a:rPr>
              <a:t>ECC SG</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5" tooltip="ECC-ETSI"/>
              </a:rPr>
              <a:t>ECC-ETSI</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6" tooltip="ECC-EC"/>
              </a:rPr>
              <a:t>ECC-EC</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7" tooltip="ECC-US-CA"/>
              </a:rPr>
              <a:t>ECC-US-CA</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8" tooltip="ECC PT1 - IMT Matters"/>
              </a:rPr>
              <a:t>ECC PT1</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9" tooltip="Conference Preparatory Group"/>
              </a:rPr>
              <a:t>CPG</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0" tooltip="CPG Project Team A - on Science and General issues"/>
              </a:rPr>
              <a:t>CPG PTA</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1" tooltip="CPG Project Team B - on Space issues"/>
              </a:rPr>
              <a:t>CPG PTB</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2" tooltip="CPG Project Team C - on Aeronautical, Maritime, Radiodetermination issues"/>
              </a:rPr>
              <a:t>CPG PTC</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3" tooltip="CPG Project Team D - UHF Review"/>
              </a:rPr>
              <a:t>CPG PTD</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4" tooltip="Coordination team"/>
              </a:rPr>
              <a:t>Coordination team</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5" tooltip="NOW4WRC23"/>
              </a:rPr>
              <a:t>NOW4WRC23</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16" tooltip="Working Group Numbering and Networks"/>
              </a:rPr>
              <a:t>WG </a:t>
            </a:r>
            <a:r>
              <a:rPr lang="en-US" sz="1800" b="0" i="0" u="none" strike="noStrike" dirty="0" err="1">
                <a:solidFill>
                  <a:srgbClr val="5A5A5A"/>
                </a:solidFill>
                <a:effectLst/>
                <a:latin typeface="open_sanssemibold"/>
                <a:hlinkClick r:id="rId16" tooltip="Working Group Numbering and Networks"/>
              </a:rPr>
              <a:t>NaN</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7" tooltip="NaN1 - Future of Numbering Issues"/>
              </a:rPr>
              <a:t>NaN1</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8" tooltip="NaN2 - Number Portability, Switching and Trust in Numbering"/>
              </a:rPr>
              <a:t>NaN2</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9" tooltip="NaN3 - Emergency Communications"/>
              </a:rPr>
              <a:t>NaN3</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20" tooltip="NaN4 - Networks and Services Technical Regulatory Issues"/>
              </a:rPr>
              <a:t>NaN4</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err="1">
                <a:solidFill>
                  <a:srgbClr val="5A5A5A"/>
                </a:solidFill>
                <a:effectLst/>
                <a:latin typeface="open_sanssemibold"/>
                <a:hlinkClick r:id="rId21" tooltip="WG NaN Strategy Forum Group"/>
              </a:rPr>
              <a:t>NaN</a:t>
            </a:r>
            <a:r>
              <a:rPr lang="en-US" sz="1800" b="0" i="0" u="none" strike="noStrike" dirty="0">
                <a:solidFill>
                  <a:srgbClr val="5A5A5A"/>
                </a:solidFill>
                <a:effectLst/>
                <a:latin typeface="open_sanssemibold"/>
                <a:hlinkClick r:id="rId21" tooltip="WG NaN Strategy Forum Group"/>
              </a:rPr>
              <a:t> SFG</a:t>
            </a:r>
            <a:r>
              <a:rPr lang="en-US" sz="1800" b="0" i="0" dirty="0">
                <a:solidFill>
                  <a:srgbClr val="5A5A5A"/>
                </a:solidFill>
                <a:effectLst/>
                <a:latin typeface="open_sanssemibold"/>
              </a:rPr>
              <a:t> </a:t>
            </a:r>
            <a:endParaRPr lang="en-US" sz="1800" dirty="0"/>
          </a:p>
        </p:txBody>
      </p:sp>
    </p:spTree>
    <p:extLst>
      <p:ext uri="{BB962C8B-B14F-4D97-AF65-F5344CB8AC3E}">
        <p14:creationId xmlns:p14="http://schemas.microsoft.com/office/powerpoint/2010/main" val="39434672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58C616-DC2F-49ED-9AB1-837C0B093AD0}"/>
              </a:ext>
            </a:extLst>
          </p:cNvPr>
          <p:cNvSpPr>
            <a:spLocks noGrp="1"/>
          </p:cNvSpPr>
          <p:nvPr>
            <p:ph type="dt" idx="10"/>
          </p:nvPr>
        </p:nvSpPr>
        <p:spPr/>
        <p:txBody>
          <a:bodyPr/>
          <a:lstStyle/>
          <a:p>
            <a:r>
              <a:rPr lang="en-US"/>
              <a:t>13jan22</a:t>
            </a:r>
            <a:endParaRPr lang="en-GB" dirty="0"/>
          </a:p>
        </p:txBody>
      </p:sp>
      <p:sp>
        <p:nvSpPr>
          <p:cNvPr id="3" name="Footer Placeholder 2">
            <a:extLst>
              <a:ext uri="{FF2B5EF4-FFF2-40B4-BE49-F238E27FC236}">
                <a16:creationId xmlns:a16="http://schemas.microsoft.com/office/drawing/2014/main" id="{379AE9E2-83EF-46EE-81ED-0FBCBE4C2E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8E699D8-B120-416D-B828-C1266E107BC0}"/>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sp>
        <p:nvSpPr>
          <p:cNvPr id="6" name="TextBox 5">
            <a:extLst>
              <a:ext uri="{FF2B5EF4-FFF2-40B4-BE49-F238E27FC236}">
                <a16:creationId xmlns:a16="http://schemas.microsoft.com/office/drawing/2014/main" id="{E3F9C900-0A05-409F-91FC-F1BE5B411A9B}"/>
              </a:ext>
            </a:extLst>
          </p:cNvPr>
          <p:cNvSpPr txBox="1"/>
          <p:nvPr/>
        </p:nvSpPr>
        <p:spPr>
          <a:xfrm>
            <a:off x="860427" y="990600"/>
            <a:ext cx="10365314" cy="4893647"/>
          </a:xfrm>
          <a:prstGeom prst="rect">
            <a:avLst/>
          </a:prstGeom>
          <a:noFill/>
        </p:spPr>
        <p:txBody>
          <a:bodyPr wrap="square">
            <a:spAutoFit/>
          </a:bodyPr>
          <a:lstStyle/>
          <a:p>
            <a:r>
              <a:rPr lang="en-US" dirty="0">
                <a:solidFill>
                  <a:schemeClr val="tx1"/>
                </a:solidFill>
                <a:hlinkClick r:id="rId2"/>
              </a:rPr>
              <a:t>https://ec.europa.eu/info/index_en</a:t>
            </a:r>
            <a:endParaRPr lang="en-US" dirty="0">
              <a:solidFill>
                <a:schemeClr val="tx1"/>
              </a:solidFill>
            </a:endParaRPr>
          </a:p>
          <a:p>
            <a:pPr algn="l"/>
            <a:r>
              <a:rPr lang="en-US" sz="1800" b="1" i="0" dirty="0">
                <a:solidFill>
                  <a:schemeClr val="tx1"/>
                </a:solidFill>
                <a:effectLst/>
                <a:latin typeface="inherit"/>
              </a:rPr>
              <a:t>Strategy: </a:t>
            </a:r>
            <a:r>
              <a:rPr lang="en-US" sz="1800" b="0" i="0" dirty="0">
                <a:solidFill>
                  <a:schemeClr val="tx1"/>
                </a:solidFill>
                <a:effectLst/>
                <a:latin typeface="Arial" panose="020B0604020202020204" pitchFamily="34" charset="0"/>
              </a:rPr>
              <a:t>The EU's overall political goals are developed collectively by its institutions. Find out how the EU's strategy is developed and translated into policies and initiatives by the European Commission.</a:t>
            </a:r>
          </a:p>
          <a:p>
            <a:pPr marL="0" marR="0">
              <a:spcBef>
                <a:spcPts val="0"/>
              </a:spcBef>
              <a:spcAft>
                <a:spcPts val="0"/>
              </a:spcAft>
            </a:pPr>
            <a:endParaRPr lang="en-US" sz="1800" b="1" dirty="0">
              <a:solidFill>
                <a:srgbClr val="000000"/>
              </a:solidFill>
              <a:effectLst/>
              <a:latin typeface="inherit"/>
              <a:ea typeface="Times New Roman" panose="02020603050405020304" pitchFamily="18" charset="0"/>
              <a:cs typeface="Arial" panose="020B0604020202020204" pitchFamily="34" charset="0"/>
            </a:endParaRPr>
          </a:p>
          <a:p>
            <a:pPr marL="0" marR="0">
              <a:spcBef>
                <a:spcPts val="0"/>
              </a:spcBef>
              <a:spcAft>
                <a:spcPts val="0"/>
              </a:spcAft>
            </a:pPr>
            <a:r>
              <a:rPr lang="en-US" sz="1800" b="1" dirty="0">
                <a:solidFill>
                  <a:srgbClr val="000000"/>
                </a:solidFill>
                <a:effectLst/>
                <a:latin typeface="inherit"/>
                <a:ea typeface="Times New Roman" panose="02020603050405020304" pitchFamily="18" charset="0"/>
                <a:cs typeface="Arial" panose="020B0604020202020204" pitchFamily="34" charset="0"/>
              </a:rPr>
              <a:t>The European Commission's priorities</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u="none" strike="noStrike" dirty="0">
                <a:solidFill>
                  <a:srgbClr val="004494"/>
                </a:solidFill>
                <a:effectLst/>
                <a:latin typeface="inherit"/>
                <a:ea typeface="Times New Roman" panose="02020603050405020304" pitchFamily="18" charset="0"/>
                <a:cs typeface="Arial" panose="020B0604020202020204" pitchFamily="34" charset="0"/>
                <a:hlinkClick r:id="rId3"/>
              </a:rPr>
              <a:t>6 Commission priorities for 2019-2024</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4"/>
              </a:rPr>
              <a:t>A European Green Deal</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5"/>
              </a:rPr>
              <a:t>A Europe fit for the digital age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6"/>
              </a:rPr>
              <a:t>An economy that works for people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7"/>
              </a:rPr>
              <a:t>A stronger Europe in the world</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8"/>
              </a:rPr>
              <a:t>Promoting our European way of life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9"/>
              </a:rPr>
              <a:t>A new push for European democracy</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endPar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tooltip="Recovery plan for Europe"/>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tooltip="Recovery plan for Europe"/>
              </a:rPr>
              <a:t>Recovery plan for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14325" marR="0">
              <a:spcBef>
                <a:spcPts val="0"/>
              </a:spcBef>
              <a:spcAft>
                <a:spcPts val="0"/>
              </a:spcAft>
            </a:pPr>
            <a:r>
              <a:rPr lang="en-US" sz="1800" b="1" dirty="0">
                <a:solidFill>
                  <a:srgbClr val="004494"/>
                </a:solidFill>
                <a:effectLst/>
                <a:latin typeface="inherit"/>
                <a:ea typeface="Times New Roman" panose="02020603050405020304" pitchFamily="18" charset="0"/>
                <a:cs typeface="Arial" panose="020B0604020202020204" pitchFamily="34" charset="0"/>
              </a:rPr>
              <a:t>Recovery plan for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14325" marR="0">
              <a:spcBef>
                <a:spcPts val="0"/>
              </a:spcBef>
              <a:spcAft>
                <a:spcPts val="0"/>
              </a:spcAft>
            </a:pPr>
            <a:r>
              <a:rPr lang="en-US" sz="18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Leading the way out of the crisis and building a greener, more digital and more resilient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42418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58C616-DC2F-49ED-9AB1-837C0B093AD0}"/>
              </a:ext>
            </a:extLst>
          </p:cNvPr>
          <p:cNvSpPr>
            <a:spLocks noGrp="1"/>
          </p:cNvSpPr>
          <p:nvPr>
            <p:ph type="dt" idx="10"/>
          </p:nvPr>
        </p:nvSpPr>
        <p:spPr/>
        <p:txBody>
          <a:bodyPr/>
          <a:lstStyle/>
          <a:p>
            <a:r>
              <a:rPr lang="en-US"/>
              <a:t>13jan22</a:t>
            </a:r>
            <a:endParaRPr lang="en-GB" dirty="0"/>
          </a:p>
        </p:txBody>
      </p:sp>
      <p:sp>
        <p:nvSpPr>
          <p:cNvPr id="3" name="Footer Placeholder 2">
            <a:extLst>
              <a:ext uri="{FF2B5EF4-FFF2-40B4-BE49-F238E27FC236}">
                <a16:creationId xmlns:a16="http://schemas.microsoft.com/office/drawing/2014/main" id="{379AE9E2-83EF-46EE-81ED-0FBCBE4C2E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8E699D8-B120-416D-B828-C1266E107BC0}"/>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sp>
        <p:nvSpPr>
          <p:cNvPr id="6" name="TextBox 5">
            <a:extLst>
              <a:ext uri="{FF2B5EF4-FFF2-40B4-BE49-F238E27FC236}">
                <a16:creationId xmlns:a16="http://schemas.microsoft.com/office/drawing/2014/main" id="{E3F9C900-0A05-409F-91FC-F1BE5B411A9B}"/>
              </a:ext>
            </a:extLst>
          </p:cNvPr>
          <p:cNvSpPr txBox="1"/>
          <p:nvPr/>
        </p:nvSpPr>
        <p:spPr>
          <a:xfrm>
            <a:off x="912285" y="748924"/>
            <a:ext cx="10365314" cy="5816977"/>
          </a:xfrm>
          <a:prstGeom prst="rect">
            <a:avLst/>
          </a:prstGeom>
          <a:noFill/>
        </p:spPr>
        <p:txBody>
          <a:bodyPr wrap="square">
            <a:spAutoFit/>
          </a:bodyPr>
          <a:lstStyle/>
          <a:p>
            <a:pPr marL="0" marR="0">
              <a:spcBef>
                <a:spcPts val="0"/>
              </a:spcBef>
              <a:spcAft>
                <a:spcPts val="0"/>
              </a:spcAft>
            </a:pPr>
            <a:r>
              <a:rPr lang="en-US" sz="1200" b="1" dirty="0">
                <a:solidFill>
                  <a:srgbClr val="000000"/>
                </a:solidFill>
                <a:effectLst/>
                <a:latin typeface="inherit"/>
                <a:ea typeface="Times New Roman" panose="02020603050405020304" pitchFamily="18" charset="0"/>
                <a:cs typeface="Arial" panose="020B0604020202020204" pitchFamily="34" charset="0"/>
              </a:rPr>
              <a:t>Planning, implementing, and reporting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
              </a:rPr>
              <a:t>Decision-making process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3"/>
              </a:rPr>
              <a:t>How decisions are made</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4"/>
              </a:rPr>
              <a:t>Decision-making during weekly meetings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5"/>
              </a:rPr>
              <a:t>Contribute to decision-making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6"/>
              </a:rPr>
              <a:t>Have your say on Commission initiatives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7"/>
              </a:rPr>
              <a:t>Track law-making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8"/>
              </a:rPr>
              <a:t>EU budget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Overview of the EU budgetary system, plus latest news, results and figures from the budget department.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9"/>
              </a:rPr>
              <a:t>Strategic planning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a:rPr>
              <a:t>State of the Union addresses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1"/>
              </a:rPr>
              <a:t>Commission work </a:t>
            </a:r>
            <a:r>
              <a:rPr lang="en-US" sz="1200" u="none" strike="noStrike" dirty="0" err="1">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1"/>
              </a:rPr>
              <a:t>programme</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2"/>
              </a:rPr>
              <a:t>Delivering on the political priorities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3"/>
              </a:rPr>
              <a:t>Strategic foresight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4"/>
              </a:rPr>
              <a:t>The joint priorities of the EU institutions for 2021-2024</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5"/>
              </a:rPr>
              <a:t>Strategic plans 2020-2024</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6"/>
              </a:rPr>
              <a:t>Management plans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17"/>
              </a:rPr>
              <a:t>Reporting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8"/>
              </a:rPr>
              <a:t>Annual activity reports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9"/>
              </a:rPr>
              <a:t>Annual management and performance reports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0"/>
              </a:rPr>
              <a:t>Relations with non-EU countries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1"/>
              </a:rPr>
              <a:t>Types of relations and partnerships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By country</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Regional strategies and agreements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3"/>
              </a:rPr>
              <a:t>Relations with the United Kingdom</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4"/>
              </a:rPr>
              <a:t>International strategies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err="1">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Organisations</a:t>
            </a: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 and partners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5"/>
              </a:rPr>
              <a:t>Sustainable Development Goals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6"/>
              </a:rPr>
              <a:t>Priorities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The European Commission’s priorities include the European Green deal, a digital future, an economy that works for people, promoting and strengthening European democracy.</a:t>
            </a:r>
            <a:endParaRPr lang="en-US" sz="1600" dirty="0">
              <a:solidFill>
                <a:schemeClr val="tx1"/>
              </a:solidFill>
            </a:endParaRPr>
          </a:p>
        </p:txBody>
      </p:sp>
    </p:spTree>
    <p:extLst>
      <p:ext uri="{BB962C8B-B14F-4D97-AF65-F5344CB8AC3E}">
        <p14:creationId xmlns:p14="http://schemas.microsoft.com/office/powerpoint/2010/main" val="1785951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13jan22</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13jan22</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648200"/>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13jan22</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990600" y="276133"/>
            <a:ext cx="2198688" cy="304800"/>
          </a:xfrm>
          <a:prstGeom prst="rect">
            <a:avLst/>
          </a:prstGeom>
        </p:spPr>
        <p:txBody>
          <a:bodyPr/>
          <a:lstStyle/>
          <a:p>
            <a:pPr>
              <a:defRPr/>
            </a:pPr>
            <a:r>
              <a:rPr lang="en-US" dirty="0"/>
              <a:t>13jan22</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61432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600" b="1" dirty="0">
                <a:solidFill>
                  <a:schemeClr val="tx1"/>
                </a:solidFill>
              </a:rPr>
              <a:t>Attendance is not on IMAT (</a:t>
            </a:r>
            <a:r>
              <a:rPr lang="en-US" altLang="en-US" sz="1600" dirty="0">
                <a:solidFill>
                  <a:schemeClr val="tx1"/>
                </a:solidFill>
              </a:rPr>
              <a:t>VC &amp; </a:t>
            </a:r>
            <a:r>
              <a:rPr lang="en-US" altLang="en-US" sz="1600" dirty="0" err="1">
                <a:solidFill>
                  <a:schemeClr val="tx1"/>
                </a:solidFill>
              </a:rPr>
              <a:t>webex</a:t>
            </a:r>
            <a:r>
              <a:rPr lang="en-US" altLang="en-US" sz="1600" dirty="0">
                <a:solidFill>
                  <a:schemeClr val="tx1"/>
                </a:solidFill>
              </a:rPr>
              <a:t>)</a:t>
            </a:r>
          </a:p>
          <a:p>
            <a:pPr lvl="1">
              <a:spcBef>
                <a:spcPts val="0"/>
              </a:spcBef>
              <a:buFont typeface="Arial" panose="020B0604020202020204" pitchFamily="34" charset="0"/>
              <a:buChar char="•"/>
            </a:pPr>
            <a:r>
              <a:rPr lang="en-US" altLang="en-US" sz="1600" b="1" u="sng" dirty="0">
                <a:solidFill>
                  <a:schemeClr val="tx1"/>
                </a:solidFill>
              </a:rPr>
              <a:t>Remember to mute when not speaking, thanks.</a:t>
            </a:r>
          </a:p>
          <a:p>
            <a:pPr lvl="1">
              <a:spcBef>
                <a:spcPts val="0"/>
              </a:spcBef>
              <a:buFont typeface="Arial" panose="020B0604020202020204" pitchFamily="34" charset="0"/>
              <a:buChar char="•"/>
            </a:pPr>
            <a:r>
              <a:rPr lang="en-US" altLang="en-US" sz="1600" b="1" u="sng" dirty="0">
                <a:solidFill>
                  <a:schemeClr val="tx1"/>
                </a:solidFill>
              </a:rPr>
              <a:t>Please request Q in the chat window.</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a:t>
            </a:r>
            <a:r>
              <a:rPr lang="en-US" altLang="en-US" sz="1400" dirty="0">
                <a:solidFill>
                  <a:schemeClr val="bg1">
                    <a:lumMod val="75000"/>
                  </a:schemeClr>
                </a:solidFill>
              </a:rPr>
              <a:t>______</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administration</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sz="1400" dirty="0">
                <a:ea typeface="SimSun" panose="02010600030101010101" pitchFamily="2" charset="-122"/>
              </a:rPr>
              <a:t>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lvl="1">
              <a:spcBef>
                <a:spcPts val="0"/>
              </a:spcBef>
              <a:buFont typeface="Arial" panose="020B0604020202020204" pitchFamily="34" charset="0"/>
              <a:buChar char="•"/>
            </a:pPr>
            <a:r>
              <a:rPr lang="en-US" altLang="en-US" sz="1400" dirty="0">
                <a:solidFill>
                  <a:schemeClr val="tx1"/>
                </a:solidFill>
              </a:rPr>
              <a:t>ongoing: WRC-23 AI Viewpoints &amp; Stds. freq. table fill in</a:t>
            </a: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43184"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Hong Kong and Korea</a:t>
            </a:r>
          </a:p>
          <a:p>
            <a:pPr lvl="1">
              <a:spcBef>
                <a:spcPts val="0"/>
              </a:spcBef>
              <a:buFont typeface="Arial" panose="020B0604020202020204" pitchFamily="34" charset="0"/>
              <a:buChar char="•"/>
            </a:pPr>
            <a:r>
              <a:rPr lang="en-US" altLang="en-US" sz="1400" dirty="0">
                <a:solidFill>
                  <a:schemeClr val="tx1"/>
                </a:solidFill>
              </a:rPr>
              <a:t>General items,</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ongoing: IEEE 802 viewpoints on WRC-23 AIs</a:t>
            </a:r>
          </a:p>
          <a:p>
            <a:pPr marL="0"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USA-FCC open meeting and white spaces </a:t>
            </a:r>
            <a:endParaRPr lang="en-US" sz="1400" dirty="0">
              <a:effectLst/>
            </a:endParaRPr>
          </a:p>
          <a:p>
            <a:pPr lvl="1">
              <a:spcBef>
                <a:spcPts val="0"/>
              </a:spcBef>
              <a:buFont typeface="Arial" panose="020B0604020202020204" pitchFamily="34" charset="0"/>
              <a:buChar char="•"/>
            </a:pPr>
            <a:r>
              <a:rPr lang="en-US" altLang="en-US" sz="1400" kern="0" dirty="0">
                <a:solidFill>
                  <a:schemeClr val="tx1"/>
                </a:solidFill>
              </a:rPr>
              <a:t>ongoing: MSGs  &amp; Stds frequency table</a:t>
            </a: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note: </a:t>
            </a:r>
          </a:p>
          <a:p>
            <a:pPr>
              <a:spcBef>
                <a:spcPts val="0"/>
              </a:spcBef>
              <a:buFont typeface="Arial" panose="020B0604020202020204" pitchFamily="34" charset="0"/>
              <a:buChar char="•"/>
            </a:pPr>
            <a:r>
              <a:rPr lang="en-US" altLang="en-US" sz="1400" b="0" kern="0" dirty="0">
                <a:solidFill>
                  <a:schemeClr val="tx1"/>
                </a:solidFill>
              </a:rPr>
              <a:t>Normal input and process has covered USA items as they come up.  Please speak up if an item is not brought up.   </a:t>
            </a:r>
            <a:endParaRPr lang="en-US" altLang="en-US" sz="1400" kern="0" dirty="0">
              <a:solidFill>
                <a:schemeClr val="tx1"/>
              </a:solidFill>
            </a:endParaRPr>
          </a:p>
        </p:txBody>
      </p:sp>
    </p:spTree>
    <p:extLst>
      <p:ext uri="{BB962C8B-B14F-4D97-AF65-F5344CB8AC3E}">
        <p14:creationId xmlns:p14="http://schemas.microsoft.com/office/powerpoint/2010/main" val="4202320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a:t>
            </a:r>
            <a:r>
              <a:rPr lang="en-US" altLang="en-US" sz="1800" b="0" dirty="0">
                <a:solidFill>
                  <a:schemeClr val="bg1">
                    <a:lumMod val="65000"/>
                  </a:schemeClr>
                </a:solidFill>
              </a:rPr>
              <a:t>Stuart K</a:t>
            </a:r>
          </a:p>
          <a:p>
            <a:pPr>
              <a:spcBef>
                <a:spcPts val="0"/>
              </a:spcBef>
            </a:pPr>
            <a:r>
              <a:rPr lang="en-US" altLang="en-US" sz="1800" b="0" dirty="0">
                <a:solidFill>
                  <a:schemeClr val="bg1">
                    <a:lumMod val="65000"/>
                  </a:schemeClr>
                </a:solidFill>
              </a:rPr>
              <a:t>		Seconded by:  Al P</a:t>
            </a:r>
          </a:p>
          <a:p>
            <a:pPr>
              <a:spcBef>
                <a:spcPts val="0"/>
              </a:spcBef>
            </a:pPr>
            <a:r>
              <a:rPr lang="en-US" altLang="en-US" sz="1800" b="0" dirty="0">
                <a:solidFill>
                  <a:schemeClr val="bg1">
                    <a:lumMod val="65000"/>
                  </a:schemeClr>
                </a:solidFill>
              </a:rPr>
              <a:t>		Discussion?  	None</a:t>
            </a:r>
          </a:p>
          <a:p>
            <a:pPr lvl="1">
              <a:spcBef>
                <a:spcPts val="0"/>
              </a:spcBef>
            </a:pPr>
            <a:r>
              <a:rPr lang="en-US" altLang="en-US" sz="1800" dirty="0">
                <a:solidFill>
                  <a:schemeClr val="bg1">
                    <a:lumMod val="65000"/>
                  </a:schemeClr>
                </a:solidFill>
              </a:rPr>
              <a:t>Vote:  Approved by unanimous consent</a:t>
            </a:r>
          </a:p>
          <a:p>
            <a:pPr>
              <a:spcBef>
                <a:spcPts val="400"/>
              </a:spcBef>
              <a:buFont typeface="Arial" panose="020B0604020202020204" pitchFamily="34" charset="0"/>
              <a:buChar char="•"/>
            </a:pPr>
            <a:endParaRPr lang="en-US" altLang="en-US" sz="1800" u="sng" dirty="0">
              <a:solidFill>
                <a:schemeClr val="bg1">
                  <a:lumMod val="75000"/>
                </a:schemeClr>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ea typeface="SimSun" panose="02010600030101010101" pitchFamily="2" charset="-122"/>
                <a:hlinkClick r:id="rId3"/>
              </a:rPr>
              <a:t>https://mentor.ieee.org/802.18/dcn/21/18-21-0149-00-0000-minutes-06jan22-rrtag-teleconference.docx</a:t>
            </a:r>
            <a:r>
              <a:rPr lang="en-GB" sz="1800" b="0" dirty="0">
                <a:ea typeface="SimSun" panose="02010600030101010101" pitchFamily="2" charset="-122"/>
              </a:rPr>
              <a:t>    </a:t>
            </a:r>
            <a:r>
              <a:rPr lang="en-US" sz="1000" b="0" i="0" dirty="0">
                <a:solidFill>
                  <a:srgbClr val="000000"/>
                </a:solidFill>
                <a:effectLst/>
                <a:latin typeface="Verdana" panose="020B0604030504040204" pitchFamily="34" charset="0"/>
              </a:rPr>
              <a:t>09-Jan-2022 23:07:04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65000"/>
                  </a:schemeClr>
                </a:solidFill>
              </a:rPr>
              <a:t>Al P</a:t>
            </a:r>
          </a:p>
          <a:p>
            <a:pPr marL="0" indent="0">
              <a:spcBef>
                <a:spcPts val="0"/>
              </a:spcBef>
            </a:pPr>
            <a:r>
              <a:rPr lang="en-US" altLang="en-US" sz="1800" b="0" dirty="0">
                <a:solidFill>
                  <a:schemeClr val="bg1">
                    <a:lumMod val="65000"/>
                  </a:schemeClr>
                </a:solidFill>
              </a:rPr>
              <a:t>	Seconded by:  Ben R</a:t>
            </a:r>
          </a:p>
          <a:p>
            <a:pPr marL="0" indent="0">
              <a:spcBef>
                <a:spcPts val="0"/>
              </a:spcBef>
            </a:pPr>
            <a:r>
              <a:rPr lang="en-US" altLang="en-US" sz="1800" b="0" dirty="0">
                <a:solidFill>
                  <a:schemeClr val="bg1">
                    <a:lumMod val="65000"/>
                  </a:schemeClr>
                </a:solidFill>
              </a:rPr>
              <a:t>	Discussion?  	None</a:t>
            </a:r>
          </a:p>
          <a:p>
            <a:pPr lvl="1">
              <a:spcBef>
                <a:spcPts val="0"/>
              </a:spcBef>
            </a:pPr>
            <a:r>
              <a:rPr lang="en-US" altLang="en-US" sz="1800" dirty="0">
                <a:solidFill>
                  <a:schemeClr val="bg1">
                    <a:lumMod val="65000"/>
                  </a:schemeClr>
                </a:solidFill>
              </a:rPr>
              <a:t>Vote:  Approved by unanimous consent</a:t>
            </a:r>
          </a:p>
          <a:p>
            <a:pPr lvl="2">
              <a:spcBef>
                <a:spcPts val="0"/>
              </a:spcBef>
              <a:buFont typeface="Arial" panose="020B0604020202020204" pitchFamily="34" charset="0"/>
              <a:buChar char="•"/>
            </a:pPr>
            <a:endParaRPr lang="en-US" altLang="en-US" dirty="0">
              <a:solidFill>
                <a:schemeClr val="tx1"/>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13jan22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049000" cy="5667376"/>
          </a:xfrm>
        </p:spPr>
        <p:txBody>
          <a:bodyPr/>
          <a:lstStyle/>
          <a:p>
            <a:pPr>
              <a:lnSpc>
                <a:spcPct val="150000"/>
              </a:lnSpc>
              <a:spcBef>
                <a:spcPts val="0"/>
              </a:spcBef>
              <a:spcAft>
                <a:spcPts val="0"/>
              </a:spcAft>
              <a:buFont typeface="Arial" panose="020B0604020202020204" pitchFamily="34" charset="0"/>
              <a:buChar char="•"/>
            </a:pPr>
            <a:endParaRPr lang="en-US" altLang="en-US" sz="1800" b="0" dirty="0">
              <a:solidFill>
                <a:schemeClr val="tx1"/>
              </a:solidFill>
            </a:endParaRPr>
          </a:p>
          <a:p>
            <a:pPr>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Jan 2022 Electronic </a:t>
            </a:r>
            <a:r>
              <a:rPr lang="en-US" altLang="en-US" sz="1800" b="0" dirty="0">
                <a:solidFill>
                  <a:schemeClr val="tx1"/>
                </a:solidFill>
              </a:rPr>
              <a:t>Wireless Interim – (was Panama) - Opening is Friday 14Jan21 10:00et</a:t>
            </a:r>
          </a:p>
          <a:p>
            <a:pPr marL="685800" lvl="1">
              <a:spcBef>
                <a:spcPts val="600"/>
              </a:spcBef>
              <a:buFont typeface="Arial" panose="020B0604020202020204" pitchFamily="34" charset="0"/>
              <a:buChar char="•"/>
            </a:pPr>
            <a:r>
              <a:rPr lang="en-US" sz="1800" b="0" dirty="0">
                <a:ea typeface="Calibri" panose="020F0502020204030204" pitchFamily="34" charset="0"/>
              </a:rPr>
              <a:t>WCSC Sept. call, the Jan 2022 Wireless Interim will be electronic/virtual.</a:t>
            </a:r>
          </a:p>
          <a:p>
            <a:pPr marL="628650" lvl="1">
              <a:spcBef>
                <a:spcPts val="600"/>
              </a:spcBef>
              <a:spcAft>
                <a:spcPts val="0"/>
              </a:spcAft>
              <a:buFont typeface="Arial" panose="020B0604020202020204" pitchFamily="34" charset="0"/>
              <a:buChar char="•"/>
            </a:pPr>
            <a:r>
              <a:rPr lang="de-DE" sz="1800" b="1" dirty="0">
                <a:solidFill>
                  <a:srgbClr val="000000"/>
                </a:solidFill>
                <a:effectLst/>
                <a:ea typeface="Calibri" panose="020F0502020204030204" pitchFamily="34" charset="0"/>
              </a:rPr>
              <a:t>Standard Registration: </a:t>
            </a:r>
          </a:p>
          <a:p>
            <a:pPr marL="1028700" lvl="2">
              <a:spcBef>
                <a:spcPts val="600"/>
              </a:spcBef>
              <a:spcAft>
                <a:spcPts val="0"/>
              </a:spcAft>
              <a:buFont typeface="Arial" panose="020B0604020202020204" pitchFamily="34" charset="0"/>
              <a:buChar char="•"/>
            </a:pPr>
            <a:r>
              <a:rPr lang="de-DE" b="1" dirty="0">
                <a:solidFill>
                  <a:srgbClr val="000000"/>
                </a:solidFill>
                <a:effectLst/>
                <a:highlight>
                  <a:srgbClr val="D5F4FF"/>
                </a:highlight>
                <a:ea typeface="Calibri" panose="020F0502020204030204" pitchFamily="34" charset="0"/>
              </a:rPr>
              <a:t>After Early, </a:t>
            </a:r>
            <a:r>
              <a:rPr lang="en-US" b="1" dirty="0">
                <a:solidFill>
                  <a:srgbClr val="000000"/>
                </a:solidFill>
                <a:effectLst/>
                <a:highlight>
                  <a:srgbClr val="D5F4FF"/>
                </a:highlight>
                <a:ea typeface="Calibri" panose="020F0502020204030204" pitchFamily="34" charset="0"/>
              </a:rPr>
              <a:t>Until 23:59 PM Eastern Time Friday January 14, 2022		 </a:t>
            </a:r>
            <a:r>
              <a:rPr lang="en-US" dirty="0">
                <a:solidFill>
                  <a:srgbClr val="000000"/>
                </a:solidFill>
                <a:effectLst/>
                <a:highlight>
                  <a:srgbClr val="D5F4FF"/>
                </a:highlight>
                <a:ea typeface="Calibri" panose="020F0502020204030204" pitchFamily="34" charset="0"/>
              </a:rPr>
              <a:t>$US 75.00 </a:t>
            </a:r>
            <a:r>
              <a:rPr lang="en-US" dirty="0">
                <a:solidFill>
                  <a:srgbClr val="000000"/>
                </a:solidFill>
                <a:effectLst/>
                <a:ea typeface="Calibri" panose="020F0502020204030204" pitchFamily="34" charset="0"/>
              </a:rPr>
              <a:t>for all attendees </a:t>
            </a:r>
            <a:endParaRPr lang="en-US" dirty="0">
              <a:ea typeface="Calibri" panose="020F0502020204030204" pitchFamily="34" charset="0"/>
            </a:endParaRPr>
          </a:p>
          <a:p>
            <a:pPr marL="628650" lvl="1">
              <a:spcBef>
                <a:spcPts val="600"/>
              </a:spcBef>
              <a:spcAft>
                <a:spcPts val="0"/>
              </a:spcAft>
              <a:buFont typeface="Arial" panose="020B0604020202020204" pitchFamily="34" charset="0"/>
              <a:buChar char="•"/>
            </a:pPr>
            <a:r>
              <a:rPr lang="de-DE" sz="1800" b="1" dirty="0">
                <a:solidFill>
                  <a:srgbClr val="000000"/>
                </a:solidFill>
                <a:effectLst/>
                <a:ea typeface="Calibri" panose="020F0502020204030204" pitchFamily="34" charset="0"/>
              </a:rPr>
              <a:t>Late Registration:  </a:t>
            </a:r>
            <a:r>
              <a:rPr lang="en-US" sz="1800" b="1" dirty="0">
                <a:solidFill>
                  <a:srgbClr val="000000"/>
                </a:solidFill>
                <a:effectLst/>
                <a:ea typeface="Calibri" panose="020F0502020204030204" pitchFamily="34" charset="0"/>
              </a:rPr>
              <a:t>After 23:59 PM Eastern Time Friday January 14, 2022 	</a:t>
            </a:r>
            <a:r>
              <a:rPr lang="en-US" sz="1800" dirty="0">
                <a:solidFill>
                  <a:srgbClr val="000000"/>
                </a:solidFill>
                <a:effectLst/>
                <a:ea typeface="Calibri" panose="020F0502020204030204" pitchFamily="34" charset="0"/>
              </a:rPr>
              <a:t>$US 125.00 for all attendees </a:t>
            </a:r>
            <a:endParaRPr lang="en-US" sz="1800" dirty="0">
              <a:effectLst/>
              <a:ea typeface="Calibri" panose="020F0502020204030204" pitchFamily="34" charset="0"/>
            </a:endParaRPr>
          </a:p>
          <a:p>
            <a:pPr marL="400050" lvl="1">
              <a:spcBef>
                <a:spcPts val="600"/>
              </a:spcBef>
              <a:spcAft>
                <a:spcPts val="0"/>
              </a:spcAft>
              <a:buFont typeface="Arial" panose="020B0604020202020204" pitchFamily="34" charset="0"/>
              <a:buChar char="•"/>
            </a:pPr>
            <a:r>
              <a:rPr lang="en-US" sz="1800" b="1" dirty="0">
                <a:solidFill>
                  <a:srgbClr val="4472C4"/>
                </a:solidFill>
              </a:rPr>
              <a:t>MTG Events - REGISTRATION WEBSITE: </a:t>
            </a:r>
            <a:r>
              <a:rPr lang="en-US" sz="1800" b="1" u="sng" dirty="0">
                <a:solidFill>
                  <a:srgbClr val="4472C4"/>
                </a:solidFill>
                <a:ea typeface="Calibri" panose="020F0502020204030204" pitchFamily="34" charset="0"/>
                <a:cs typeface="Tahoma" panose="020B0604030504040204" pitchFamily="34" charset="0"/>
                <a:hlinkClick r:id="rId3"/>
              </a:rPr>
              <a:t>Link to website</a:t>
            </a:r>
            <a:r>
              <a:rPr lang="en-US" sz="1800" b="1" dirty="0">
                <a:solidFill>
                  <a:srgbClr val="4472C4"/>
                </a:solidFill>
                <a:effectLst/>
                <a:ea typeface="Calibri" panose="020F0502020204030204" pitchFamily="34" charset="0"/>
              </a:rPr>
              <a:t>  </a:t>
            </a:r>
            <a:r>
              <a:rPr lang="en-US" sz="1800" dirty="0">
                <a:solidFill>
                  <a:srgbClr val="4472C4"/>
                </a:solidFill>
                <a:effectLst/>
                <a:ea typeface="Calibri" panose="020F0502020204030204" pitchFamily="34" charset="0"/>
                <a:sym typeface="Wingdings" panose="05000000000000000000" pitchFamily="2" charset="2"/>
              </a:rPr>
              <a:t>different from last couple of virtual meetings</a:t>
            </a:r>
            <a:endParaRPr lang="en-US" sz="1800" dirty="0">
              <a:effectLst/>
              <a:ea typeface="Calibri" panose="020F0502020204030204" pitchFamily="34" charset="0"/>
            </a:endParaRPr>
          </a:p>
          <a:p>
            <a:pPr marL="685800" lvl="1">
              <a:spcBef>
                <a:spcPts val="600"/>
              </a:spcBef>
              <a:buFont typeface="Arial" panose="020B0604020202020204" pitchFamily="34" charset="0"/>
              <a:buChar char="•"/>
            </a:pPr>
            <a:r>
              <a:rPr lang="en-US" sz="1800" dirty="0">
                <a:ea typeface="Calibri" panose="020F0502020204030204" pitchFamily="34" charset="0"/>
              </a:rPr>
              <a:t>.18 will be our normal weekly times and call-in, Thursday’s 20</a:t>
            </a:r>
            <a:r>
              <a:rPr lang="en-US" sz="1800" baseline="30000" dirty="0">
                <a:ea typeface="Calibri" panose="020F0502020204030204" pitchFamily="34" charset="0"/>
              </a:rPr>
              <a:t>th</a:t>
            </a:r>
            <a:r>
              <a:rPr lang="en-US" sz="1800" dirty="0">
                <a:ea typeface="Calibri" panose="020F0502020204030204" pitchFamily="34" charset="0"/>
              </a:rPr>
              <a:t> and 27</a:t>
            </a:r>
            <a:r>
              <a:rPr lang="en-US" sz="1800" baseline="30000" dirty="0">
                <a:ea typeface="Calibri" panose="020F0502020204030204" pitchFamily="34" charset="0"/>
              </a:rPr>
              <a:t>th</a:t>
            </a:r>
            <a:r>
              <a:rPr lang="en-US" sz="1800" dirty="0">
                <a:ea typeface="Calibri" panose="020F0502020204030204" pitchFamily="34" charset="0"/>
              </a:rPr>
              <a:t> Jan22, </a:t>
            </a:r>
          </a:p>
          <a:p>
            <a:pPr marL="1085850" lvl="2">
              <a:spcBef>
                <a:spcPts val="600"/>
              </a:spcBef>
              <a:buFont typeface="Arial" panose="020B0604020202020204" pitchFamily="34" charset="0"/>
              <a:buChar char="•"/>
            </a:pPr>
            <a:r>
              <a:rPr lang="en-US" b="1" dirty="0">
                <a:ea typeface="Calibri" panose="020F0502020204030204" pitchFamily="34" charset="0"/>
              </a:rPr>
              <a:t>and the .18 chair declares this an accredited interim and will have voting participation credit. </a:t>
            </a:r>
            <a:endParaRPr lang="en-US" altLang="en-US" b="0" dirty="0">
              <a:solidFill>
                <a:schemeClr val="tx1"/>
              </a:solidFill>
            </a:endParaRPr>
          </a:p>
          <a:p>
            <a:pPr marL="285750">
              <a:spcAft>
                <a:spcPts val="0"/>
              </a:spcAft>
              <a:buFont typeface="Arial" panose="020B0604020202020204" pitchFamily="34" charset="0"/>
              <a:buChar char="•"/>
            </a:pPr>
            <a:endParaRPr lang="en-US" sz="1800" dirty="0"/>
          </a:p>
          <a:p>
            <a:pPr marL="285750">
              <a:spcAft>
                <a:spcPts val="0"/>
              </a:spcAft>
              <a:buFont typeface="Arial" panose="020B0604020202020204" pitchFamily="34" charset="0"/>
              <a:buChar char="•"/>
            </a:pPr>
            <a:endParaRPr lang="en-US" sz="1800" dirty="0"/>
          </a:p>
          <a:p>
            <a:pPr marL="285750">
              <a:spcAft>
                <a:spcPts val="0"/>
              </a:spcAft>
              <a:buFont typeface="Arial" panose="020B0604020202020204" pitchFamily="34" charset="0"/>
              <a:buChar char="•"/>
            </a:pPr>
            <a:r>
              <a:rPr lang="en-US" sz="1800" dirty="0"/>
              <a:t>The next 802 technical plenaries are </a:t>
            </a:r>
            <a:r>
              <a:rPr lang="en-US" sz="1800" dirty="0" err="1"/>
              <a:t>thursdays</a:t>
            </a:r>
            <a:r>
              <a:rPr lang="en-US" sz="1800" dirty="0"/>
              <a:t>, 13jan22 (next week) and 03mar21 @ 09:00et.</a:t>
            </a:r>
          </a:p>
          <a:p>
            <a:pPr marL="285750">
              <a:spcAft>
                <a:spcPts val="0"/>
              </a:spcAft>
              <a:buFont typeface="Arial" panose="020B0604020202020204" pitchFamily="34" charset="0"/>
              <a:buChar char="•"/>
            </a:pPr>
            <a:r>
              <a:rPr lang="en-US" sz="1800" dirty="0"/>
              <a:t>For next week, the agenda:   </a:t>
            </a:r>
            <a:r>
              <a:rPr lang="en-US" sz="1800" u="sng" dirty="0">
                <a:solidFill>
                  <a:srgbClr val="0000FF"/>
                </a:solidFill>
                <a:effectLst/>
                <a:ea typeface="Calibri" panose="020F0502020204030204" pitchFamily="34" charset="0"/>
                <a:cs typeface="Times New Roman" panose="02020603050405020304" pitchFamily="18" charset="0"/>
                <a:hlinkClick r:id="rId4"/>
              </a:rPr>
              <a:t>https://1.ieee802.org/2022-01-technical-plenary-agenda/</a:t>
            </a:r>
            <a:r>
              <a:rPr lang="en-US" sz="1800" dirty="0">
                <a:effectLst/>
                <a:ea typeface="Calibri" panose="020F0502020204030204" pitchFamily="34" charset="0"/>
                <a:cs typeface="Times New Roman" panose="02020603050405020304" pitchFamily="18" charset="0"/>
              </a:rPr>
              <a:t> </a:t>
            </a:r>
            <a:endParaRPr lang="en-US" sz="1800" dirty="0">
              <a:effectLst/>
              <a:ea typeface="Calibri" panose="020F0502020204030204" pitchFamily="34" charset="0"/>
            </a:endParaRPr>
          </a:p>
          <a:p>
            <a:pPr>
              <a:spcBef>
                <a:spcPts val="0"/>
              </a:spcBef>
              <a:spcAft>
                <a:spcPts val="0"/>
              </a:spcAft>
              <a:buFont typeface="Wingdings" panose="05000000000000000000" pitchFamily="2" charset="2"/>
              <a:buChar char="v"/>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13jan22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63919</TotalTime>
  <Words>8608</Words>
  <Application>Microsoft Office PowerPoint</Application>
  <PresentationFormat>Widescreen</PresentationFormat>
  <Paragraphs>894</Paragraphs>
  <Slides>32</Slides>
  <Notes>19</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3</vt:i4>
      </vt:variant>
      <vt:variant>
        <vt:lpstr>Slide Titles</vt:lpstr>
      </vt:variant>
      <vt:variant>
        <vt:i4>32</vt:i4>
      </vt:variant>
    </vt:vector>
  </HeadingPairs>
  <TitlesOfParts>
    <vt:vector size="48" baseType="lpstr">
      <vt:lpstr>Arial</vt:lpstr>
      <vt:lpstr>Calibri</vt:lpstr>
      <vt:lpstr>Consolas</vt:lpstr>
      <vt:lpstr>Helvetica</vt:lpstr>
      <vt:lpstr>inherit</vt:lpstr>
      <vt:lpstr>Mina</vt:lpstr>
      <vt:lpstr>Monotype Sorts</vt:lpstr>
      <vt:lpstr>open_sanssemibold</vt:lpstr>
      <vt:lpstr>Symbol</vt:lpstr>
      <vt:lpstr>Times New Roman</vt:lpstr>
      <vt:lpstr>Verdana</vt:lpstr>
      <vt:lpstr>Wingdings</vt:lpstr>
      <vt:lpstr>Office Theme</vt:lpstr>
      <vt:lpstr>Document</vt:lpstr>
      <vt:lpstr>Packager Shell Object</vt:lpstr>
      <vt:lpstr>Acrobat Document</vt:lpstr>
      <vt:lpstr>IEEE 802.18 RR-TAG Weekly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Administrative–moving forward</vt:lpstr>
      <vt:lpstr>EU items to share</vt:lpstr>
      <vt:lpstr>EU items to share -2</vt:lpstr>
      <vt:lpstr>Other regions (outside EU-Stds and USA), items to share</vt:lpstr>
      <vt:lpstr>Other regions (outside EU-Stds and USA), items to share</vt:lpstr>
      <vt:lpstr>ITU-R items to share  -</vt:lpstr>
      <vt:lpstr>General Discussion Items </vt:lpstr>
      <vt:lpstr>General Discussion Items – ongoing fyi - MSGs 6 GHz &amp; FCC</vt:lpstr>
      <vt:lpstr>General Discussion Items – ongoing fyi - IEEE 802 Wireless Stds Table of Frequency Bands </vt:lpstr>
      <vt:lpstr>Actions Required</vt:lpstr>
      <vt:lpstr>Any Other Business</vt:lpstr>
      <vt:lpstr>Adjourn</vt:lpstr>
      <vt:lpstr>PowerPoint Presentation</vt:lpstr>
      <vt:lpstr>PowerPoint Presentation</vt:lpstr>
      <vt:lpstr>PowerPoint Presentation</vt:lpstr>
      <vt:lpstr>PowerPoint Presentation</vt:lpstr>
      <vt:lpstr>General Discussion</vt:lpstr>
      <vt:lpstr>ITU-R links &amp; general info</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author</cp:lastModifiedBy>
  <cp:revision>4031</cp:revision>
  <cp:lastPrinted>1601-01-01T00:00:00Z</cp:lastPrinted>
  <dcterms:created xsi:type="dcterms:W3CDTF">2016-03-03T14:54:45Z</dcterms:created>
  <dcterms:modified xsi:type="dcterms:W3CDTF">2022-01-12T17:34:28Z</dcterms:modified>
</cp:coreProperties>
</file>