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471" r:id="rId4"/>
    <p:sldId id="472" r:id="rId5"/>
    <p:sldId id="480" r:id="rId6"/>
    <p:sldId id="483" r:id="rId7"/>
    <p:sldId id="484" r:id="rId8"/>
    <p:sldId id="473" r:id="rId9"/>
    <p:sldId id="474" r:id="rId10"/>
    <p:sldId id="475" r:id="rId11"/>
    <p:sldId id="481" r:id="rId12"/>
    <p:sldId id="482" r:id="rId13"/>
    <p:sldId id="476" r:id="rId14"/>
    <p:sldId id="477" r:id="rId15"/>
    <p:sldId id="478" r:id="rId16"/>
    <p:sldId id="47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9" autoAdjust="0"/>
    <p:restoredTop sz="88634" autoAdjust="0"/>
  </p:normalViewPr>
  <p:slideViewPr>
    <p:cSldViewPr>
      <p:cViewPr varScale="1">
        <p:scale>
          <a:sx n="75" d="100"/>
          <a:sy n="75" d="100"/>
        </p:scale>
        <p:origin x="1896" y="67"/>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70579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86650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449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02043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93378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911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44605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615718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91203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596097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139272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88136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5433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55921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January 2022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2022</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0001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msit.go.kr/bbs/view.do?sCode=user&amp;mId=109&amp;mPid=103&amp;pageIndex=&amp;bbsSeqNo=84&amp;nttSeqNo=3179377&amp;searchOpt=ALL&amp;searchTx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msit.go.kr/bbs/view.do?sCode=user&amp;mId=109&amp;mPid=103&amp;pageIndex=&amp;bbsSeqNo=84&amp;nttSeqNo=3179378&amp;searchOpt=ALL&amp;searchTxt="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rsm.govt.nz/projects-and-auctions/consultations/five-year-spectrum-outlook-2022-202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oms-auth.hk/filemanager/en/content_711/cp20211126_e.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coms-auth.hk/en/policies_regulations/consultations/completed/tele_services/index_id_2362.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dot.gov.in/sites/default/files/The%20use%20of%20low%20power%20equipment%20in%20the%20frequency%20band%20865-867%20MHz%20for%20short%20range%20devices%20(Exemption%20from%20License)%20Rules,%202021.pdf?download=1"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dot.gov.in/spectrummanagement/use-low-power-radio-frequency-devices-inductive-applications-9-khz-3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soumu.go.jp/menu_news/s-news/01kiban12_02000134.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msit.go.kr/bbs/view.do?sCode=user&amp;mId=109&amp;mPid=103&amp;pageIndex=&amp;bbsSeqNo=84&amp;nttSeqNo=3179348&amp;searchOpt=ALL&amp;searchTxt="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msit.go.kr/bbs/view.do?sCode=user&amp;mId=109&amp;mPid=103&amp;pageIndex=&amp;bbsSeqNo=84&amp;nttSeqNo=3179352&amp;searchOpt=ALL&amp;searchTx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January 2022</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574" name="Document" r:id="rId5" imgW="8227229" imgH="998269" progId="Word.Document.8">
                  <p:embed/>
                </p:oleObj>
              </mc:Choice>
              <mc:Fallback>
                <p:oleObj name="Document" r:id="rId5" imgW="8227229" imgH="998269" progId="Word.Document.8">
                  <p:embed/>
                  <p:pic>
                    <p:nvPicPr>
                      <p:cNvPr id="0" name=""/>
                      <p:cNvPicPr>
                        <a:picLocks noChangeAspect="1" noChangeArrowheads="1"/>
                      </p:cNvPicPr>
                      <p:nvPr/>
                    </p:nvPicPr>
                    <p:blipFill>
                      <a:blip r:embed="rId6"/>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(2021-0933) related to a partial revision of technical standards</a:t>
            </a:r>
            <a:endParaRPr lang="en-US" b="0" dirty="0"/>
          </a:p>
          <a:p>
            <a:pPr lvl="1" algn="just">
              <a:buFont typeface="Arial" panose="020B0604020202020204" pitchFamily="34" charset="0"/>
              <a:buChar char="•"/>
            </a:pPr>
            <a:r>
              <a:rPr lang="en-US" dirty="0" smtClean="0"/>
              <a:t>Selected proposed technical requirements</a:t>
            </a:r>
            <a:endParaRPr lang="en-AU" dirty="0" smtClean="0"/>
          </a:p>
          <a:p>
            <a:pPr lvl="2" algn="just">
              <a:buFont typeface="Arial" panose="020B0604020202020204" pitchFamily="34" charset="0"/>
              <a:buChar char="•"/>
            </a:pPr>
            <a:r>
              <a:rPr lang="en-US" dirty="0" smtClean="0"/>
              <a:t>Peak power:  100mW or less (including antenna absolute gain)</a:t>
            </a:r>
          </a:p>
          <a:p>
            <a:pPr lvl="2" algn="just">
              <a:buFont typeface="Arial" panose="020B0604020202020204" pitchFamily="34" charset="0"/>
              <a:buChar char="•"/>
            </a:pPr>
            <a:r>
              <a:rPr lang="en-US" dirty="0" smtClean="0"/>
              <a:t>Average power density is -16 </a:t>
            </a:r>
            <a:r>
              <a:rPr lang="en-US" dirty="0" err="1" smtClean="0"/>
              <a:t>dBm</a:t>
            </a:r>
            <a:r>
              <a:rPr lang="en-US" dirty="0" smtClean="0"/>
              <a:t> / MHz</a:t>
            </a:r>
          </a:p>
          <a:p>
            <a:pPr lvl="2" algn="just">
              <a:buFont typeface="Arial" panose="020B0604020202020204" pitchFamily="34" charset="0"/>
              <a:buChar char="•"/>
            </a:pPr>
            <a:r>
              <a:rPr lang="en-US" dirty="0" smtClean="0"/>
              <a:t>Spurious</a:t>
            </a:r>
            <a:r>
              <a:rPr lang="en-US" dirty="0"/>
              <a:t> </a:t>
            </a:r>
            <a:r>
              <a:rPr lang="en-US" dirty="0" smtClean="0"/>
              <a:t>emission limit:</a:t>
            </a:r>
          </a:p>
          <a:p>
            <a:pPr lvl="3" algn="just">
              <a:buFont typeface="Arial" panose="020B0604020202020204" pitchFamily="34" charset="0"/>
              <a:buChar char="•"/>
            </a:pPr>
            <a:r>
              <a:rPr lang="en-US" dirty="0" smtClean="0"/>
              <a:t>Less than 1 GHz:  -36 </a:t>
            </a:r>
            <a:r>
              <a:rPr lang="en-US" dirty="0" err="1" smtClean="0"/>
              <a:t>dBm</a:t>
            </a:r>
            <a:r>
              <a:rPr lang="en-US" dirty="0" smtClean="0"/>
              <a:t> with reference </a:t>
            </a:r>
            <a:r>
              <a:rPr lang="en-US" dirty="0" err="1" smtClean="0"/>
              <a:t>bandwdith</a:t>
            </a:r>
            <a:r>
              <a:rPr lang="en-US" dirty="0" smtClean="0"/>
              <a:t> of 100 kHz</a:t>
            </a:r>
          </a:p>
          <a:p>
            <a:pPr lvl="3" algn="just">
              <a:buFont typeface="Arial" panose="020B0604020202020204" pitchFamily="34" charset="0"/>
              <a:buChar char="•"/>
            </a:pPr>
            <a:r>
              <a:rPr lang="en-US" dirty="0" smtClean="0"/>
              <a:t>1 GHz or larger:  -30 </a:t>
            </a:r>
            <a:r>
              <a:rPr lang="en-US" dirty="0" err="1" smtClean="0"/>
              <a:t>dBm</a:t>
            </a:r>
            <a:r>
              <a:rPr lang="en-US" dirty="0" smtClean="0"/>
              <a:t> with reference bandwidth of 1 MHz</a:t>
            </a:r>
          </a:p>
          <a:p>
            <a:pPr lvl="2" algn="just">
              <a:buFont typeface="Arial" panose="020B0604020202020204" pitchFamily="34" charset="0"/>
              <a:buChar char="•"/>
            </a:pPr>
            <a:r>
              <a:rPr lang="en-US" dirty="0" smtClean="0"/>
              <a:t>It </a:t>
            </a:r>
            <a:r>
              <a:rPr lang="en-US" dirty="0"/>
              <a:t>is prohibited to use in moving objects such as automobiles, aircraft, ships, </a:t>
            </a:r>
            <a:r>
              <a:rPr lang="en-US" dirty="0" smtClean="0"/>
              <a:t>railways.</a:t>
            </a:r>
          </a:p>
          <a:p>
            <a:pPr lvl="2" algn="just">
              <a:buFont typeface="Arial" panose="020B0604020202020204" pitchFamily="34" charset="0"/>
              <a:buChar char="•"/>
            </a:pPr>
            <a:r>
              <a:rPr lang="en-US" dirty="0"/>
              <a:t>This device is intended for use in </a:t>
            </a:r>
            <a:r>
              <a:rPr lang="en-US" dirty="0" smtClean="0"/>
              <a:t>buildings. If </a:t>
            </a:r>
            <a:r>
              <a:rPr lang="en-US" dirty="0"/>
              <a:t>it is </a:t>
            </a:r>
            <a:r>
              <a:rPr lang="en-US" dirty="0" smtClean="0"/>
              <a:t>installed </a:t>
            </a:r>
            <a:r>
              <a:rPr lang="en-US" dirty="0"/>
              <a:t>within a radius of </a:t>
            </a:r>
            <a:r>
              <a:rPr lang="en-US" dirty="0" smtClean="0"/>
              <a:t>2 km </a:t>
            </a:r>
            <a:r>
              <a:rPr lang="en-US" dirty="0"/>
              <a:t>from the radio astronomical antenna, prior consultation with the observatory is required.</a:t>
            </a:r>
          </a:p>
          <a:p>
            <a:pPr lvl="2">
              <a:buFont typeface="Arial" panose="020B0604020202020204" pitchFamily="34" charset="0"/>
              <a:buChar char="•"/>
            </a:pPr>
            <a:endParaRPr lang="en-US" dirty="0" smtClean="0"/>
          </a:p>
          <a:p>
            <a:pPr lvl="2">
              <a:buFont typeface="Arial" panose="020B0604020202020204" pitchFamily="34" charset="0"/>
              <a:buChar char="•"/>
            </a:pP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36113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(2021-1009) related to a partial revision to wireless devices for wireless stations that can be open without notification</a:t>
            </a:r>
            <a:endParaRPr lang="en-US" b="0" dirty="0"/>
          </a:p>
          <a:p>
            <a:pPr lvl="1" algn="just">
              <a:buFont typeface="Arial" panose="020B0604020202020204" pitchFamily="34" charset="0"/>
              <a:buChar char="•"/>
            </a:pPr>
            <a:r>
              <a:rPr lang="en-US" dirty="0"/>
              <a:t>Consultation period:  </a:t>
            </a:r>
            <a:r>
              <a:rPr lang="en-US" dirty="0" smtClean="0"/>
              <a:t>December 22, </a:t>
            </a:r>
            <a:r>
              <a:rPr lang="en-US" dirty="0"/>
              <a:t>2021 to </a:t>
            </a:r>
            <a:r>
              <a:rPr lang="en-US" dirty="0" smtClean="0"/>
              <a:t>February 21, </a:t>
            </a:r>
            <a:r>
              <a:rPr lang="en-US" dirty="0"/>
              <a:t>2022</a:t>
            </a:r>
          </a:p>
          <a:p>
            <a:pPr lvl="2" algn="just">
              <a:buFont typeface="Arial" panose="020B0604020202020204" pitchFamily="34" charset="0"/>
              <a:buChar char="•"/>
            </a:pPr>
            <a:r>
              <a:rPr lang="en-AU" dirty="0" smtClean="0">
                <a:hlinkClick r:id="rId3"/>
              </a:rPr>
              <a:t>Link</a:t>
            </a:r>
            <a:endParaRPr lang="en-US" dirty="0" smtClean="0"/>
          </a:p>
          <a:p>
            <a:pPr lvl="1" algn="just">
              <a:buFont typeface="Arial" panose="020B0604020202020204" pitchFamily="34" charset="0"/>
              <a:buChar char="•"/>
            </a:pPr>
            <a:r>
              <a:rPr lang="en-US" dirty="0" smtClean="0"/>
              <a:t>Proposed changes are shown in red as follows:</a:t>
            </a:r>
            <a:endParaRPr lang="en-AU" dirty="0" smtClean="0"/>
          </a:p>
          <a:p>
            <a:pPr lvl="2">
              <a:buFont typeface="Arial" panose="020B0604020202020204" pitchFamily="34" charset="0"/>
              <a:buChar char="•"/>
            </a:pPr>
            <a:endParaRPr lang="en-US" dirty="0" smtClean="0"/>
          </a:p>
          <a:p>
            <a:pPr lvl="2">
              <a:buFont typeface="Arial" panose="020B0604020202020204" pitchFamily="34" charset="0"/>
              <a:buChar char="•"/>
            </a:pP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972375235"/>
              </p:ext>
            </p:extLst>
          </p:nvPr>
        </p:nvGraphicFramePr>
        <p:xfrm>
          <a:off x="1511508" y="4079240"/>
          <a:ext cx="6870492" cy="2245360"/>
        </p:xfrm>
        <a:graphic>
          <a:graphicData uri="http://schemas.openxmlformats.org/drawingml/2006/table">
            <a:tbl>
              <a:tblPr firstRow="1" bandRow="1">
                <a:tableStyleId>{21E4AEA4-8DFA-4A89-87EB-49C32662AFE0}</a:tableStyleId>
              </a:tblPr>
              <a:tblGrid>
                <a:gridCol w="1612693"/>
                <a:gridCol w="2362200"/>
                <a:gridCol w="2895599"/>
              </a:tblGrid>
              <a:tr h="370840">
                <a:tc>
                  <a:txBody>
                    <a:bodyPr/>
                    <a:lstStyle/>
                    <a:p>
                      <a:pPr algn="ctr"/>
                      <a:r>
                        <a:rPr lang="en-US" sz="1500" b="0" dirty="0" smtClean="0"/>
                        <a:t>Frequency</a:t>
                      </a:r>
                      <a:r>
                        <a:rPr lang="en-US" sz="1500" b="0" baseline="0" dirty="0" smtClean="0"/>
                        <a:t> band </a:t>
                      </a:r>
                    </a:p>
                    <a:p>
                      <a:pPr algn="ctr"/>
                      <a:r>
                        <a:rPr lang="en-US" sz="1500" b="0" baseline="0" dirty="0" smtClean="0"/>
                        <a:t>(MHz)</a:t>
                      </a:r>
                      <a:endParaRPr lang="en-US" sz="1500" b="0" dirty="0"/>
                    </a:p>
                  </a:txBody>
                  <a:tcPr/>
                </a:tc>
                <a:tc>
                  <a:txBody>
                    <a:bodyPr/>
                    <a:lstStyle/>
                    <a:p>
                      <a:pPr algn="ctr"/>
                      <a:r>
                        <a:rPr lang="en-US" sz="1500" b="0" dirty="0" smtClean="0"/>
                        <a:t>Antenna supply power density or radiated power</a:t>
                      </a:r>
                      <a:endParaRPr lang="en-US" sz="1500" b="0" dirty="0"/>
                    </a:p>
                  </a:txBody>
                  <a:tcPr/>
                </a:tc>
                <a:tc>
                  <a:txBody>
                    <a:bodyPr/>
                    <a:lstStyle/>
                    <a:p>
                      <a:pPr algn="ctr"/>
                      <a:r>
                        <a:rPr lang="en-US" sz="1500" b="0" dirty="0" smtClean="0"/>
                        <a:t>Notes</a:t>
                      </a:r>
                      <a:endParaRPr lang="en-US" sz="1500" b="0" dirty="0"/>
                    </a:p>
                  </a:txBody>
                  <a:tcPr/>
                </a:tc>
              </a:tr>
              <a:tr h="370840">
                <a:tc>
                  <a:txBody>
                    <a:bodyPr/>
                    <a:lstStyle/>
                    <a:p>
                      <a:pPr algn="ctr"/>
                      <a:r>
                        <a:rPr lang="en-US" sz="1500" b="0" dirty="0" smtClean="0"/>
                        <a:t>5925 ~ 6425</a:t>
                      </a:r>
                      <a:endParaRPr lang="en-US" sz="1500" b="0" dirty="0"/>
                    </a:p>
                  </a:txBody>
                  <a:tcPr/>
                </a:tc>
                <a:tc>
                  <a:txBody>
                    <a:bodyPr/>
                    <a:lstStyle/>
                    <a:p>
                      <a:pPr algn="ctr"/>
                      <a:r>
                        <a:rPr lang="en-US" sz="1500" dirty="0" smtClean="0"/>
                        <a:t>25mW or less</a:t>
                      </a:r>
                      <a:endParaRPr lang="en-US" sz="1500" b="0" dirty="0"/>
                    </a:p>
                  </a:txBody>
                  <a:tcPr/>
                </a:tc>
                <a:tc>
                  <a:txBody>
                    <a:bodyPr/>
                    <a:lstStyle/>
                    <a:p>
                      <a:pPr algn="l"/>
                      <a:r>
                        <a:rPr lang="en-US" sz="1500" b="0" dirty="0" smtClean="0"/>
                        <a:t>Including antenna absolute gain.</a:t>
                      </a:r>
                      <a:endParaRPr lang="en-US" sz="1500" b="0" dirty="0"/>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0" dirty="0" smtClean="0">
                          <a:solidFill>
                            <a:srgbClr val="FF0000"/>
                          </a:solidFill>
                        </a:rPr>
                        <a:t>5925 ~ 6425</a:t>
                      </a:r>
                    </a:p>
                  </a:txBody>
                  <a:tcPr/>
                </a:tc>
                <a:tc>
                  <a:txBody>
                    <a:bodyPr/>
                    <a:lstStyle/>
                    <a:p>
                      <a:pPr algn="ctr"/>
                      <a:r>
                        <a:rPr lang="en-US" sz="1500" dirty="0" smtClean="0">
                          <a:solidFill>
                            <a:srgbClr val="FF0000"/>
                          </a:solidFill>
                        </a:rPr>
                        <a:t>250mW or less</a:t>
                      </a:r>
                      <a:endParaRPr lang="en-US" sz="1500" b="0" dirty="0">
                        <a:solidFill>
                          <a:srgbClr val="FF0000"/>
                        </a:solidFill>
                      </a:endParaRPr>
                    </a:p>
                  </a:txBody>
                  <a:tcPr/>
                </a:tc>
                <a:tc>
                  <a:txBody>
                    <a:bodyPr/>
                    <a:lstStyle/>
                    <a:p>
                      <a:pPr algn="l"/>
                      <a:r>
                        <a:rPr lang="en-US" sz="1500" dirty="0" smtClean="0">
                          <a:solidFill>
                            <a:srgbClr val="FF0000"/>
                          </a:solidFill>
                        </a:rPr>
                        <a:t>Wireless devices used in subway/passenger cars.</a:t>
                      </a:r>
                    </a:p>
                    <a:p>
                      <a:pPr algn="l"/>
                      <a:r>
                        <a:rPr lang="en-US" sz="1500" b="0" dirty="0" smtClean="0">
                          <a:solidFill>
                            <a:srgbClr val="FF0000"/>
                          </a:solidFill>
                        </a:rPr>
                        <a:t>Including antenna absolute gain.</a:t>
                      </a:r>
                      <a:endParaRPr lang="en-US" sz="1500" b="0" dirty="0">
                        <a:solidFill>
                          <a:srgbClr val="FF0000"/>
                        </a:solidFill>
                      </a:endParaRPr>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0" dirty="0" smtClean="0"/>
                        <a:t>5925 ~ 7125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smtClean="0"/>
                        <a:t>250mW or less</a:t>
                      </a:r>
                      <a:endParaRPr lang="en-US" sz="1500" b="0" dirty="0" smtClean="0"/>
                    </a:p>
                  </a:txBody>
                  <a:tcPr/>
                </a:tc>
                <a:tc>
                  <a:txBody>
                    <a:bodyPr/>
                    <a:lstStyle/>
                    <a:p>
                      <a:pPr algn="l"/>
                      <a:r>
                        <a:rPr lang="en-US" sz="1500" b="0" dirty="0" smtClean="0"/>
                        <a:t>Wireless devices used in buildings.</a:t>
                      </a:r>
                    </a:p>
                    <a:p>
                      <a:pPr algn="l"/>
                      <a:r>
                        <a:rPr lang="en-US" sz="1500" b="0" dirty="0" smtClean="0"/>
                        <a:t>Including antenna absolute gain.</a:t>
                      </a:r>
                      <a:endParaRPr lang="en-US" sz="1500" b="0" dirty="0"/>
                    </a:p>
                  </a:txBody>
                  <a:tcPr/>
                </a:tc>
              </a:tr>
            </a:tbl>
          </a:graphicData>
        </a:graphic>
      </p:graphicFrame>
    </p:spTree>
    <p:extLst>
      <p:ext uri="{BB962C8B-B14F-4D97-AF65-F5344CB8AC3E}">
        <p14:creationId xmlns:p14="http://schemas.microsoft.com/office/powerpoint/2010/main" val="526101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a:t>
            </a:r>
            <a:r>
              <a:rPr lang="en-US" sz="3600" smtClean="0">
                <a:latin typeface="Times New Roman" charset="0"/>
              </a:rPr>
              <a:t>MSIT </a:t>
            </a:r>
            <a:r>
              <a:rPr lang="en-US" sz="3600" smtClean="0">
                <a:latin typeface="Times New Roman" charset="0"/>
              </a:rPr>
              <a:t>(5)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(2021-1010) related to a partial revision to technical standards for radio equipment for radio stations that can be open without notification</a:t>
            </a:r>
            <a:endParaRPr lang="en-US" b="0" dirty="0"/>
          </a:p>
          <a:p>
            <a:pPr lvl="1" algn="just">
              <a:buFont typeface="Arial" panose="020B0604020202020204" pitchFamily="34" charset="0"/>
              <a:buChar char="•"/>
            </a:pPr>
            <a:r>
              <a:rPr lang="en-US" dirty="0"/>
              <a:t>Consultation period:  </a:t>
            </a:r>
            <a:r>
              <a:rPr lang="en-US" dirty="0" smtClean="0"/>
              <a:t>December 22, </a:t>
            </a:r>
            <a:r>
              <a:rPr lang="en-US" dirty="0"/>
              <a:t>2021 to </a:t>
            </a:r>
            <a:r>
              <a:rPr lang="en-US" dirty="0" smtClean="0"/>
              <a:t>February 21, 2022</a:t>
            </a:r>
            <a:endParaRPr lang="en-AU" dirty="0" smtClean="0"/>
          </a:p>
          <a:p>
            <a:pPr lvl="2" algn="just">
              <a:buFont typeface="Arial" panose="020B0604020202020204" pitchFamily="34" charset="0"/>
              <a:buChar char="•"/>
            </a:pPr>
            <a:r>
              <a:rPr lang="en-AU" dirty="0" smtClean="0">
                <a:hlinkClick r:id="rId3"/>
              </a:rPr>
              <a:t>Link</a:t>
            </a:r>
            <a:endParaRPr lang="en-US" dirty="0" smtClean="0"/>
          </a:p>
          <a:p>
            <a:pPr lvl="1" algn="just">
              <a:buFont typeface="Arial" panose="020B0604020202020204" pitchFamily="34" charset="0"/>
              <a:buChar char="•"/>
            </a:pPr>
            <a:r>
              <a:rPr lang="en-US" dirty="0" smtClean="0"/>
              <a:t>Proposed changes are shown in red as follows:</a:t>
            </a:r>
            <a:endParaRPr lang="en-AU" dirty="0" smtClean="0"/>
          </a:p>
          <a:p>
            <a:pPr lvl="2">
              <a:buFont typeface="Arial" panose="020B0604020202020204" pitchFamily="34" charset="0"/>
              <a:buChar char="•"/>
            </a:pPr>
            <a:endParaRPr lang="en-US" dirty="0" smtClean="0"/>
          </a:p>
          <a:p>
            <a:pPr lvl="2">
              <a:buFont typeface="Arial" panose="020B0604020202020204" pitchFamily="34" charset="0"/>
              <a:buChar char="•"/>
            </a:pP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657781308"/>
              </p:ext>
            </p:extLst>
          </p:nvPr>
        </p:nvGraphicFramePr>
        <p:xfrm>
          <a:off x="1445467" y="4008120"/>
          <a:ext cx="7165134" cy="2468880"/>
        </p:xfrm>
        <a:graphic>
          <a:graphicData uri="http://schemas.openxmlformats.org/drawingml/2006/table">
            <a:tbl>
              <a:tblPr firstRow="1" bandRow="1">
                <a:tableStyleId>{21E4AEA4-8DFA-4A89-87EB-49C32662AFE0}</a:tableStyleId>
              </a:tblPr>
              <a:tblGrid>
                <a:gridCol w="1156350"/>
                <a:gridCol w="1055783"/>
                <a:gridCol w="1600200"/>
                <a:gridCol w="3352801"/>
              </a:tblGrid>
              <a:tr h="370840">
                <a:tc>
                  <a:txBody>
                    <a:bodyPr/>
                    <a:lstStyle/>
                    <a:p>
                      <a:pPr algn="ctr"/>
                      <a:r>
                        <a:rPr lang="en-US" sz="1500" b="0" dirty="0" smtClean="0"/>
                        <a:t>Frequency</a:t>
                      </a:r>
                      <a:r>
                        <a:rPr lang="en-US" sz="1500" b="0" baseline="0" dirty="0" smtClean="0"/>
                        <a:t> band </a:t>
                      </a:r>
                    </a:p>
                    <a:p>
                      <a:pPr algn="ctr"/>
                      <a:r>
                        <a:rPr lang="en-US" sz="1500" b="0" baseline="0" dirty="0" smtClean="0"/>
                        <a:t>(MHz)</a:t>
                      </a:r>
                      <a:endParaRPr lang="en-US" sz="1500" b="0" dirty="0"/>
                    </a:p>
                  </a:txBody>
                  <a:tcPr/>
                </a:tc>
                <a:tc>
                  <a:txBody>
                    <a:bodyPr/>
                    <a:lstStyle/>
                    <a:p>
                      <a:pPr algn="ctr"/>
                      <a:r>
                        <a:rPr lang="en-US" sz="1500" b="0" dirty="0" smtClean="0"/>
                        <a:t>Occupied frequency bandwidth</a:t>
                      </a:r>
                      <a:endParaRPr lang="en-US" sz="1500" b="0" dirty="0"/>
                    </a:p>
                  </a:txBody>
                  <a:tcPr/>
                </a:tc>
                <a:tc>
                  <a:txBody>
                    <a:bodyPr/>
                    <a:lstStyle/>
                    <a:p>
                      <a:pPr algn="ctr"/>
                      <a:r>
                        <a:rPr lang="en-US" sz="1500" b="0" dirty="0" smtClean="0"/>
                        <a:t>Power density including antenna absolute gain</a:t>
                      </a:r>
                      <a:endParaRPr lang="en-US" sz="1500" b="0" dirty="0"/>
                    </a:p>
                  </a:txBody>
                  <a:tcPr/>
                </a:tc>
                <a:tc>
                  <a:txBody>
                    <a:bodyPr/>
                    <a:lstStyle/>
                    <a:p>
                      <a:pPr algn="ctr"/>
                      <a:r>
                        <a:rPr lang="en-US" sz="1500" b="0" dirty="0" smtClean="0"/>
                        <a:t>Notes</a:t>
                      </a:r>
                      <a:endParaRPr lang="en-US" sz="1500" b="0" dirty="0"/>
                    </a:p>
                  </a:txBody>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0" dirty="0" smtClean="0">
                          <a:solidFill>
                            <a:srgbClr val="FF0000"/>
                          </a:solidFill>
                        </a:rPr>
                        <a:t>5925 ~ 6425</a:t>
                      </a:r>
                    </a:p>
                  </a:txBody>
                  <a:tcPr/>
                </a:tc>
                <a:tc>
                  <a:txBody>
                    <a:bodyPr/>
                    <a:lstStyle/>
                    <a:p>
                      <a:pPr algn="ctr"/>
                      <a:r>
                        <a:rPr lang="en-US" sz="1500" dirty="0" smtClean="0">
                          <a:solidFill>
                            <a:srgbClr val="FF0000"/>
                          </a:solidFill>
                        </a:rPr>
                        <a:t>160 MHz </a:t>
                      </a:r>
                    </a:p>
                    <a:p>
                      <a:pPr algn="ctr"/>
                      <a:r>
                        <a:rPr lang="en-US" sz="1500" dirty="0" smtClean="0">
                          <a:solidFill>
                            <a:srgbClr val="FF0000"/>
                          </a:solidFill>
                        </a:rPr>
                        <a:t>or less</a:t>
                      </a:r>
                      <a:endParaRPr lang="en-US" sz="1500" b="0" dirty="0">
                        <a:solidFill>
                          <a:srgbClr val="FF0000"/>
                        </a:solidFill>
                      </a:endParaRPr>
                    </a:p>
                  </a:txBody>
                  <a:tcPr/>
                </a:tc>
                <a:tc>
                  <a:txBody>
                    <a:bodyPr/>
                    <a:lstStyle/>
                    <a:p>
                      <a:pPr algn="ctr"/>
                      <a:r>
                        <a:rPr lang="en-US" sz="1500" dirty="0" smtClean="0">
                          <a:solidFill>
                            <a:srgbClr val="FF0000"/>
                          </a:solidFill>
                        </a:rPr>
                        <a:t>2dBm/MHz </a:t>
                      </a:r>
                    </a:p>
                    <a:p>
                      <a:pPr algn="ctr"/>
                      <a:r>
                        <a:rPr lang="en-US" sz="1500" dirty="0" smtClean="0">
                          <a:solidFill>
                            <a:srgbClr val="FF0000"/>
                          </a:solidFill>
                        </a:rPr>
                        <a:t>or less</a:t>
                      </a:r>
                      <a:endParaRPr lang="en-US" sz="1500" b="0" dirty="0">
                        <a:solidFill>
                          <a:srgbClr val="FF0000"/>
                        </a:solidFill>
                      </a:endParaRPr>
                    </a:p>
                  </a:txBody>
                  <a:tcPr/>
                </a:tc>
                <a:tc>
                  <a:txBody>
                    <a:bodyPr/>
                    <a:lstStyle/>
                    <a:p>
                      <a:pPr algn="l"/>
                      <a:r>
                        <a:rPr lang="en-US" sz="1500" dirty="0" smtClean="0">
                          <a:solidFill>
                            <a:srgbClr val="FF0000"/>
                          </a:solidFill>
                        </a:rPr>
                        <a:t>The power density including the absolute gain of the antenna should be an average value. </a:t>
                      </a:r>
                    </a:p>
                    <a:p>
                      <a:pPr algn="l"/>
                      <a:r>
                        <a:rPr lang="en-US" sz="1500" dirty="0" smtClean="0">
                          <a:solidFill>
                            <a:srgbClr val="FF0000"/>
                          </a:solidFill>
                        </a:rPr>
                        <a:t>Limited to devices installed and operated by being connected to the power source in subway/passenger cars, or devices communicating with this device.</a:t>
                      </a:r>
                      <a:endParaRPr lang="en-US" sz="1500" b="0" dirty="0">
                        <a:solidFill>
                          <a:srgbClr val="FF0000"/>
                        </a:solidFill>
                      </a:endParaRPr>
                    </a:p>
                  </a:txBody>
                  <a:tcPr/>
                </a:tc>
              </a:tr>
            </a:tbl>
          </a:graphicData>
        </a:graphic>
      </p:graphicFrame>
    </p:spTree>
    <p:extLst>
      <p:ext uri="{BB962C8B-B14F-4D97-AF65-F5344CB8AC3E}">
        <p14:creationId xmlns:p14="http://schemas.microsoft.com/office/powerpoint/2010/main" val="1898610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2022-2026</a:t>
            </a:r>
            <a:endParaRPr lang="en-US" b="0" dirty="0"/>
          </a:p>
          <a:p>
            <a:pPr lvl="1" algn="just">
              <a:buFont typeface="Arial" panose="020B0604020202020204" pitchFamily="34" charset="0"/>
              <a:buChar char="•"/>
            </a:pPr>
            <a:r>
              <a:rPr lang="en-US" dirty="0"/>
              <a:t>Consultation period:  </a:t>
            </a:r>
            <a:r>
              <a:rPr lang="en-US" dirty="0" smtClean="0"/>
              <a:t>November 29, </a:t>
            </a:r>
            <a:r>
              <a:rPr lang="en-US" dirty="0"/>
              <a:t>2021 to </a:t>
            </a:r>
            <a:r>
              <a:rPr lang="en-US" dirty="0" smtClean="0"/>
              <a:t>February 28, </a:t>
            </a:r>
            <a:r>
              <a:rPr lang="en-US" dirty="0"/>
              <a:t>2022</a:t>
            </a:r>
          </a:p>
          <a:p>
            <a:pPr lvl="2" algn="just">
              <a:buFont typeface="Arial" panose="020B0604020202020204" pitchFamily="34" charset="0"/>
              <a:buChar char="•"/>
            </a:pPr>
            <a:r>
              <a:rPr lang="en-US" dirty="0" smtClean="0">
                <a:hlinkClick r:id="rId3"/>
              </a:rPr>
              <a:t>Link</a:t>
            </a:r>
            <a:endParaRPr lang="en-US" dirty="0" smtClean="0"/>
          </a:p>
          <a:p>
            <a:pPr lvl="1" algn="just">
              <a:buFont typeface="Arial" panose="020B0604020202020204" pitchFamily="34" charset="0"/>
              <a:buChar char="•"/>
            </a:pPr>
            <a:r>
              <a:rPr lang="en-US" dirty="0" smtClean="0"/>
              <a:t>3 main questions RSM ask for opinions:</a:t>
            </a:r>
          </a:p>
          <a:p>
            <a:pPr lvl="2" algn="just">
              <a:buFont typeface="Arial" panose="020B0604020202020204" pitchFamily="34" charset="0"/>
              <a:buChar char="•"/>
            </a:pPr>
            <a:r>
              <a:rPr lang="en-US" dirty="0" smtClean="0"/>
              <a:t>Have </a:t>
            </a:r>
            <a:r>
              <a:rPr lang="en-US" dirty="0"/>
              <a:t>we identified the range of technological advancements and probable new </a:t>
            </a:r>
            <a:r>
              <a:rPr lang="en-US" dirty="0" smtClean="0"/>
              <a:t>demands relevant </a:t>
            </a:r>
            <a:r>
              <a:rPr lang="en-US" dirty="0"/>
              <a:t>to New Zealand?</a:t>
            </a:r>
          </a:p>
          <a:p>
            <a:pPr lvl="2" algn="just">
              <a:buFont typeface="Arial" panose="020B0604020202020204" pitchFamily="34" charset="0"/>
              <a:buChar char="•"/>
            </a:pPr>
            <a:r>
              <a:rPr lang="en-US" dirty="0" smtClean="0"/>
              <a:t>Have </a:t>
            </a:r>
            <a:r>
              <a:rPr lang="en-US" dirty="0"/>
              <a:t>we </a:t>
            </a:r>
            <a:r>
              <a:rPr lang="en-US" dirty="0" err="1"/>
              <a:t>prioritised</a:t>
            </a:r>
            <a:r>
              <a:rPr lang="en-US" dirty="0"/>
              <a:t> the right issues that we will need to actively manage through our </a:t>
            </a:r>
            <a:r>
              <a:rPr lang="en-US" dirty="0" smtClean="0"/>
              <a:t>work </a:t>
            </a:r>
            <a:r>
              <a:rPr lang="en-US" dirty="0" err="1" smtClean="0"/>
              <a:t>programme</a:t>
            </a:r>
            <a:r>
              <a:rPr lang="en-US" dirty="0" smtClean="0"/>
              <a:t> </a:t>
            </a:r>
            <a:r>
              <a:rPr lang="en-US" dirty="0"/>
              <a:t>(to the extent this is possible to predict now)?</a:t>
            </a:r>
          </a:p>
          <a:p>
            <a:pPr lvl="2" algn="just">
              <a:buFont typeface="Arial" panose="020B0604020202020204" pitchFamily="34" charset="0"/>
              <a:buChar char="•"/>
            </a:pPr>
            <a:r>
              <a:rPr lang="en-US" dirty="0" smtClean="0"/>
              <a:t>Are </a:t>
            </a:r>
            <a:r>
              <a:rPr lang="en-US" dirty="0"/>
              <a:t>there other matters that we should cover?</a:t>
            </a:r>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93745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2022-2026</a:t>
            </a:r>
            <a:endParaRPr lang="en-US" b="0" dirty="0"/>
          </a:p>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smtClean="0"/>
              <a:t>4 main technological areas and the corresponding priorities on spectrum are presented:</a:t>
            </a:r>
          </a:p>
          <a:p>
            <a:pPr lvl="3" algn="just">
              <a:buFont typeface="Arial" panose="020B0604020202020204" pitchFamily="34" charset="0"/>
              <a:buChar char="•"/>
            </a:pPr>
            <a:r>
              <a:rPr lang="en-US" dirty="0" smtClean="0"/>
              <a:t>Satellites</a:t>
            </a:r>
          </a:p>
          <a:p>
            <a:pPr lvl="3" algn="just">
              <a:buFont typeface="Arial" panose="020B0604020202020204" pitchFamily="34" charset="0"/>
              <a:buChar char="•"/>
            </a:pPr>
            <a:r>
              <a:rPr lang="en-US" dirty="0"/>
              <a:t>Cellular mobile – </a:t>
            </a:r>
            <a:r>
              <a:rPr lang="en-US" dirty="0" smtClean="0"/>
              <a:t>5G</a:t>
            </a:r>
          </a:p>
          <a:p>
            <a:pPr lvl="4" algn="just">
              <a:buFont typeface="Arial" panose="020B0604020202020204" pitchFamily="34" charset="0"/>
              <a:buChar char="•"/>
            </a:pPr>
            <a:r>
              <a:rPr lang="en-US" dirty="0" smtClean="0"/>
              <a:t>Page 15:  RSM </a:t>
            </a:r>
            <a:r>
              <a:rPr lang="en-US" dirty="0"/>
              <a:t>will continue to proactively engage in ITU, APT and international trade matters relating </a:t>
            </a:r>
            <a:r>
              <a:rPr lang="en-US" dirty="0" smtClean="0"/>
              <a:t>to spectrum </a:t>
            </a:r>
            <a:r>
              <a:rPr lang="en-US" dirty="0"/>
              <a:t>including monitoring and responding to developments in the 6.425 – 7.125 GHz band </a:t>
            </a:r>
            <a:r>
              <a:rPr lang="en-US" dirty="0" smtClean="0"/>
              <a:t>for mobile </a:t>
            </a:r>
            <a:r>
              <a:rPr lang="en-US" dirty="0"/>
              <a:t>and Wi-Fi.</a:t>
            </a:r>
          </a:p>
          <a:p>
            <a:pPr lvl="3" algn="just">
              <a:buFont typeface="Arial" panose="020B0604020202020204" pitchFamily="34" charset="0"/>
              <a:buChar char="•"/>
            </a:pPr>
            <a:r>
              <a:rPr lang="en-US" dirty="0" err="1" smtClean="0"/>
              <a:t>IoT</a:t>
            </a:r>
            <a:r>
              <a:rPr lang="en-US" dirty="0" smtClean="0"/>
              <a:t> / M2M</a:t>
            </a:r>
          </a:p>
          <a:p>
            <a:pPr lvl="4" algn="just">
              <a:buFont typeface="Arial" panose="020B0604020202020204" pitchFamily="34" charset="0"/>
              <a:buChar char="•"/>
            </a:pPr>
            <a:r>
              <a:rPr lang="en-US" dirty="0"/>
              <a:t>Page 16: The </a:t>
            </a:r>
            <a:r>
              <a:rPr lang="en-US" dirty="0" err="1"/>
              <a:t>standardisation</a:t>
            </a:r>
            <a:r>
              <a:rPr lang="en-US" dirty="0"/>
              <a:t> of wireless technology is creating a trend of convergence around </a:t>
            </a:r>
            <a:r>
              <a:rPr lang="en-US" dirty="0" smtClean="0"/>
              <a:t>wireless 3GPP </a:t>
            </a:r>
            <a:r>
              <a:rPr lang="en-US" dirty="0"/>
              <a:t>and IEEE </a:t>
            </a:r>
            <a:r>
              <a:rPr lang="en-US" dirty="0" err="1"/>
              <a:t>standardised</a:t>
            </a:r>
            <a:r>
              <a:rPr lang="en-US" dirty="0"/>
              <a:t> technologies to replace proprietary technologies and land </a:t>
            </a:r>
            <a:r>
              <a:rPr lang="en-US" dirty="0" smtClean="0"/>
              <a:t>mobile systems </a:t>
            </a:r>
            <a:r>
              <a:rPr lang="en-US" dirty="0"/>
              <a:t>in some sectors.</a:t>
            </a:r>
          </a:p>
          <a:p>
            <a:pPr lvl="3" algn="just">
              <a:buFont typeface="Arial" panose="020B0604020202020204" pitchFamily="34" charset="0"/>
              <a:buChar char="•"/>
            </a:pPr>
            <a:r>
              <a:rPr lang="en-US" dirty="0" smtClean="0"/>
              <a:t>Private </a:t>
            </a:r>
            <a:r>
              <a:rPr lang="en-US" dirty="0"/>
              <a:t>networks</a:t>
            </a:r>
          </a:p>
          <a:p>
            <a:pPr lvl="3"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97370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a:t>
            </a:r>
            <a:r>
              <a:rPr lang="en-US" sz="3600" dirty="0" smtClean="0">
                <a:latin typeface="Times New Roman" charset="0"/>
              </a:rPr>
              <a:t>(3)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2022-2026</a:t>
            </a:r>
            <a:endParaRPr lang="en-US" b="0" dirty="0"/>
          </a:p>
          <a:p>
            <a:pPr lvl="1" algn="just">
              <a:buFont typeface="Arial" panose="020B0604020202020204" pitchFamily="34" charset="0"/>
              <a:buChar char="•"/>
            </a:pPr>
            <a:r>
              <a:rPr lang="en-US" dirty="0" smtClean="0"/>
              <a:t>Of interest to us (Cont’d #2)</a:t>
            </a:r>
          </a:p>
          <a:p>
            <a:pPr lvl="2" algn="just">
              <a:buFont typeface="Arial" panose="020B0604020202020204" pitchFamily="34" charset="0"/>
              <a:buChar char="•"/>
            </a:pPr>
            <a:r>
              <a:rPr lang="en-US" dirty="0" smtClean="0"/>
              <a:t>Spectrum sharing</a:t>
            </a:r>
          </a:p>
          <a:p>
            <a:pPr lvl="3" algn="just">
              <a:buFont typeface="Arial" panose="020B0604020202020204" pitchFamily="34" charset="0"/>
              <a:buChar char="•"/>
            </a:pPr>
            <a:r>
              <a:rPr lang="en-US" dirty="0"/>
              <a:t>Page 22:  We will continue to monitor the demand for different tools and levers to allow more </a:t>
            </a:r>
            <a:r>
              <a:rPr lang="en-US" dirty="0" smtClean="0"/>
              <a:t>innovative approaches </a:t>
            </a:r>
            <a:r>
              <a:rPr lang="en-US" dirty="0"/>
              <a:t>to spectrum sharing</a:t>
            </a:r>
            <a:r>
              <a:rPr lang="en-US" dirty="0" smtClean="0"/>
              <a:t>.</a:t>
            </a:r>
          </a:p>
          <a:p>
            <a:pPr lvl="3" algn="just">
              <a:buFont typeface="Arial" panose="020B0604020202020204" pitchFamily="34" charset="0"/>
              <a:buChar char="•"/>
            </a:pPr>
            <a:r>
              <a:rPr lang="en-US" dirty="0"/>
              <a:t>Consider sharing models when developing future spectrum </a:t>
            </a:r>
            <a:r>
              <a:rPr lang="en-US" dirty="0" smtClean="0"/>
              <a:t>bands </a:t>
            </a:r>
            <a:r>
              <a:rPr lang="en-US" dirty="0"/>
              <a:t>is one of the RSM’s planned work plan </a:t>
            </a:r>
            <a:r>
              <a:rPr lang="en-US" dirty="0" smtClean="0"/>
              <a:t>priorities</a:t>
            </a:r>
            <a:endParaRPr lang="en-US" dirty="0"/>
          </a:p>
          <a:p>
            <a:pPr lvl="2" algn="just">
              <a:buFont typeface="Arial" panose="020B0604020202020204" pitchFamily="34" charset="0"/>
              <a:buChar char="•"/>
            </a:pPr>
            <a:r>
              <a:rPr lang="en-US" dirty="0" smtClean="0"/>
              <a:t>User of higher frequencies</a:t>
            </a:r>
          </a:p>
          <a:p>
            <a:pPr lvl="3" algn="just">
              <a:buFont typeface="Arial" panose="020B0604020202020204" pitchFamily="34" charset="0"/>
              <a:buChar char="•"/>
            </a:pPr>
            <a:r>
              <a:rPr lang="en-US" dirty="0"/>
              <a:t>Page 22:  This includes the frequency ranges recently identified for </a:t>
            </a:r>
            <a:r>
              <a:rPr lang="en-US" dirty="0" err="1"/>
              <a:t>mmWave</a:t>
            </a:r>
            <a:r>
              <a:rPr lang="en-US" dirty="0"/>
              <a:t> 5G </a:t>
            </a:r>
            <a:r>
              <a:rPr lang="en-US" dirty="0" smtClean="0"/>
              <a:t>in the </a:t>
            </a:r>
            <a:r>
              <a:rPr lang="en-US" dirty="0"/>
              <a:t>26 GHz, 40 GHz and 66-71 GHz </a:t>
            </a:r>
            <a:r>
              <a:rPr lang="en-US" dirty="0" smtClean="0"/>
              <a:t>bands</a:t>
            </a:r>
          </a:p>
          <a:p>
            <a:pPr lvl="3" algn="just">
              <a:buFont typeface="Arial" panose="020B0604020202020204" pitchFamily="34" charset="0"/>
              <a:buChar char="•"/>
            </a:pPr>
            <a:r>
              <a:rPr lang="en-US" dirty="0" smtClean="0"/>
              <a:t>Page 22:  There </a:t>
            </a:r>
            <a:r>
              <a:rPr lang="en-US" dirty="0"/>
              <a:t>is growing interest in the use of even higher frequency ranges (</a:t>
            </a:r>
            <a:r>
              <a:rPr lang="en-US" dirty="0" err="1"/>
              <a:t>eg</a:t>
            </a:r>
            <a:r>
              <a:rPr lang="en-US" dirty="0"/>
              <a:t> above 100 GHz) with </a:t>
            </a:r>
            <a:r>
              <a:rPr lang="en-US" dirty="0" smtClean="0"/>
              <a:t>the latest </a:t>
            </a:r>
            <a:r>
              <a:rPr lang="en-US" dirty="0"/>
              <a:t>technological advancements</a:t>
            </a:r>
            <a:r>
              <a:rPr lang="en-US" dirty="0" smtClean="0"/>
              <a:t>.</a:t>
            </a:r>
          </a:p>
          <a:p>
            <a:pPr lvl="3" algn="just">
              <a:buFont typeface="Arial" panose="020B0604020202020204" pitchFamily="34" charset="0"/>
              <a:buChar char="•"/>
            </a:pPr>
            <a:r>
              <a:rPr lang="en-US" dirty="0"/>
              <a:t>Monitor use of </a:t>
            </a:r>
            <a:r>
              <a:rPr lang="en-US" dirty="0" err="1"/>
              <a:t>multigigabit</a:t>
            </a:r>
            <a:r>
              <a:rPr lang="en-US" dirty="0"/>
              <a:t> wireless systems in the </a:t>
            </a:r>
            <a:r>
              <a:rPr lang="en-US" dirty="0" smtClean="0"/>
              <a:t>66-71 </a:t>
            </a:r>
            <a:r>
              <a:rPr lang="en-US" dirty="0"/>
              <a:t>GHz </a:t>
            </a:r>
            <a:r>
              <a:rPr lang="en-US" dirty="0" smtClean="0"/>
              <a:t>range is one of the RSM’s planned work plan priorities</a:t>
            </a:r>
            <a:endParaRPr lang="en-US" dirty="0"/>
          </a:p>
          <a:p>
            <a:pPr lvl="3"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57228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a:t>
            </a:r>
            <a:r>
              <a:rPr lang="en-US" sz="3600" dirty="0" smtClean="0">
                <a:latin typeface="Times New Roman" charset="0"/>
              </a:rPr>
              <a:t>(4)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2022-2026</a:t>
            </a:r>
            <a:endParaRPr lang="en-US" b="0" dirty="0"/>
          </a:p>
          <a:p>
            <a:pPr lvl="1" algn="just">
              <a:buFont typeface="Arial" panose="020B0604020202020204" pitchFamily="34" charset="0"/>
              <a:buChar char="•"/>
            </a:pPr>
            <a:r>
              <a:rPr lang="en-US" dirty="0" smtClean="0"/>
              <a:t>Of interest to us (Cont’d #3)</a:t>
            </a:r>
          </a:p>
          <a:p>
            <a:pPr lvl="2" algn="just">
              <a:buFont typeface="Arial" panose="020B0604020202020204" pitchFamily="34" charset="0"/>
              <a:buChar char="•"/>
            </a:pPr>
            <a:r>
              <a:rPr lang="en-US" dirty="0" smtClean="0"/>
              <a:t>Licensing approaches enabling new technologies</a:t>
            </a:r>
          </a:p>
          <a:p>
            <a:pPr lvl="3" algn="just">
              <a:buFont typeface="Arial" panose="020B0604020202020204" pitchFamily="34" charset="0"/>
              <a:buChar char="•"/>
            </a:pPr>
            <a:r>
              <a:rPr lang="en-US" dirty="0"/>
              <a:t>Consider updates to General User </a:t>
            </a:r>
            <a:r>
              <a:rPr lang="en-US" dirty="0" err="1"/>
              <a:t>Licences</a:t>
            </a:r>
            <a:r>
              <a:rPr lang="en-US" dirty="0"/>
              <a:t>, particularly for short-range devices and </a:t>
            </a:r>
            <a:r>
              <a:rPr lang="en-US" dirty="0" smtClean="0"/>
              <a:t>monitor developments </a:t>
            </a:r>
            <a:r>
              <a:rPr lang="en-US" dirty="0"/>
              <a:t>in the use of 6 GHz for Wi-Fi </a:t>
            </a:r>
            <a:r>
              <a:rPr lang="en-US" dirty="0" smtClean="0"/>
              <a:t>6E is </a:t>
            </a:r>
            <a:r>
              <a:rPr lang="en-US" dirty="0"/>
              <a:t>one of the RSM’s planned work plan </a:t>
            </a:r>
            <a:r>
              <a:rPr lang="en-US" dirty="0" smtClean="0"/>
              <a:t>priorities</a:t>
            </a:r>
          </a:p>
          <a:p>
            <a:pPr lvl="3" algn="just">
              <a:buFont typeface="Arial" panose="020B0604020202020204" pitchFamily="34" charset="0"/>
              <a:buChar char="•"/>
            </a:pPr>
            <a:r>
              <a:rPr lang="en-US" dirty="0"/>
              <a:t>Consider a General User </a:t>
            </a:r>
            <a:r>
              <a:rPr lang="en-US" dirty="0" err="1"/>
              <a:t>Licencing</a:t>
            </a:r>
            <a:r>
              <a:rPr lang="en-US" dirty="0"/>
              <a:t> regime when developing higher frequency </a:t>
            </a:r>
            <a:r>
              <a:rPr lang="en-US" dirty="0" smtClean="0"/>
              <a:t>bands is another RSM’s planned work plan priority in this category.</a:t>
            </a:r>
            <a:endParaRPr lang="en-US" dirty="0"/>
          </a:p>
          <a:p>
            <a:pPr marL="914400" lvl="2" indent="0" algn="just"/>
            <a:endParaRPr lang="en-US" dirty="0"/>
          </a:p>
          <a:p>
            <a:pPr lvl="3"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5494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December 2021 and January 2022</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HKCA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mj-lt"/>
              </a:rPr>
              <a:t>Creation </a:t>
            </a:r>
            <a:r>
              <a:rPr lang="en-US" b="0" kern="1200" dirty="0">
                <a:latin typeface="+mj-lt"/>
              </a:rPr>
              <a:t>of a Class </a:t>
            </a:r>
            <a:r>
              <a:rPr lang="en-US" b="0" kern="1200" dirty="0" err="1">
                <a:latin typeface="+mj-lt"/>
              </a:rPr>
              <a:t>Licence</a:t>
            </a:r>
            <a:r>
              <a:rPr lang="en-US" b="0" kern="1200" dirty="0">
                <a:latin typeface="+mj-lt"/>
              </a:rPr>
              <a:t> for Regulating the Use of and Trade in 6 GHz Devices for Wireless Local Area Network and Variation to the Class </a:t>
            </a:r>
            <a:r>
              <a:rPr lang="en-US" b="0" kern="1200" dirty="0" err="1">
                <a:latin typeface="+mj-lt"/>
              </a:rPr>
              <a:t>Licence</a:t>
            </a:r>
            <a:r>
              <a:rPr lang="en-US" b="0" kern="1200" dirty="0">
                <a:latin typeface="+mj-lt"/>
              </a:rPr>
              <a:t> for Provision of Public Wireless Local Area Network </a:t>
            </a:r>
            <a:r>
              <a:rPr lang="en-US" b="0" kern="1200" dirty="0" smtClean="0">
                <a:latin typeface="+mj-lt"/>
              </a:rPr>
              <a:t>Services</a:t>
            </a:r>
            <a:endParaRPr lang="en-US" b="0" dirty="0"/>
          </a:p>
          <a:p>
            <a:pPr lvl="1" algn="just">
              <a:buFont typeface="Arial" panose="020B0604020202020204" pitchFamily="34" charset="0"/>
              <a:buChar char="•"/>
            </a:pPr>
            <a:r>
              <a:rPr lang="en-US" dirty="0" smtClean="0"/>
              <a:t>Consultation closed on December 24, 2021</a:t>
            </a:r>
          </a:p>
          <a:p>
            <a:pPr lvl="2" algn="just">
              <a:buFont typeface="Arial" panose="020B0604020202020204" pitchFamily="34" charset="0"/>
              <a:buChar char="•"/>
            </a:pPr>
            <a:r>
              <a:rPr lang="en-AU" dirty="0" smtClean="0">
                <a:hlinkClick r:id="rId3"/>
              </a:rPr>
              <a:t>https</a:t>
            </a:r>
            <a:r>
              <a:rPr lang="en-AU" dirty="0">
                <a:hlinkClick r:id="rId3"/>
              </a:rPr>
              <a:t>://</a:t>
            </a:r>
            <a:r>
              <a:rPr lang="en-AU" smtClean="0">
                <a:hlinkClick r:id="rId3"/>
              </a:rPr>
              <a:t>www.coms-auth.hk/filemanager/en/content_711/cp20211126_e.pdf</a:t>
            </a:r>
            <a:r>
              <a:rPr lang="en-AU" smtClean="0"/>
              <a:t> </a:t>
            </a:r>
            <a:endParaRPr lang="en-AU" dirty="0"/>
          </a:p>
          <a:p>
            <a:pPr lvl="1" algn="just">
              <a:buFont typeface="Arial" panose="020B0604020202020204" pitchFamily="34" charset="0"/>
              <a:buChar char="•"/>
            </a:pPr>
            <a:r>
              <a:rPr lang="en-US" dirty="0" smtClean="0"/>
              <a:t>List of submissions to the consultation:</a:t>
            </a:r>
            <a:endParaRPr lang="en-AU" dirty="0" smtClean="0"/>
          </a:p>
          <a:p>
            <a:pPr lvl="2" algn="just">
              <a:buFont typeface="Arial" panose="020B0604020202020204" pitchFamily="34" charset="0"/>
              <a:buChar char="•"/>
            </a:pPr>
            <a:r>
              <a:rPr lang="en-AU" dirty="0">
                <a:hlinkClick r:id="rId4"/>
              </a:rPr>
              <a:t>https://</a:t>
            </a:r>
            <a:r>
              <a:rPr lang="en-AU" dirty="0" smtClean="0">
                <a:hlinkClick r:id="rId4"/>
              </a:rPr>
              <a:t>www.coms-auth.hk/en/policies_regulations/consultations/completed/tele_services/index_id_2362.html</a:t>
            </a:r>
            <a:r>
              <a:rPr lang="en-AU" dirty="0" smtClean="0"/>
              <a:t> </a:t>
            </a:r>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85509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HKCA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marL="457200" lvl="1" indent="0" algn="just"/>
            <a:r>
              <a:rPr lang="en-AU" dirty="0" smtClean="0"/>
              <a:t>Summary</a:t>
            </a:r>
          </a:p>
          <a:p>
            <a:pPr lvl="2" algn="just">
              <a:buFont typeface="Arial" panose="020B0604020202020204" pitchFamily="34" charset="0"/>
              <a:buChar char="•"/>
            </a:pPr>
            <a:r>
              <a:rPr lang="en-US" dirty="0" smtClean="0"/>
              <a:t>HKCA </a:t>
            </a:r>
            <a:r>
              <a:rPr lang="en-US" dirty="0"/>
              <a:t>proposes the maximum </a:t>
            </a:r>
            <a:r>
              <a:rPr lang="en-US" dirty="0" smtClean="0"/>
              <a:t>EIRP </a:t>
            </a:r>
            <a:r>
              <a:rPr lang="en-US" dirty="0"/>
              <a:t>of 24 </a:t>
            </a:r>
            <a:r>
              <a:rPr lang="en-US" dirty="0" err="1"/>
              <a:t>dBm</a:t>
            </a:r>
            <a:r>
              <a:rPr lang="en-US" dirty="0"/>
              <a:t> (250 </a:t>
            </a:r>
            <a:r>
              <a:rPr lang="en-US" dirty="0" err="1"/>
              <a:t>mW</a:t>
            </a:r>
            <a:r>
              <a:rPr lang="en-US" dirty="0"/>
              <a:t>) for indoor use; and 14 </a:t>
            </a:r>
            <a:r>
              <a:rPr lang="en-US" dirty="0" err="1"/>
              <a:t>dBm</a:t>
            </a:r>
            <a:r>
              <a:rPr lang="en-US" dirty="0"/>
              <a:t> (25 </a:t>
            </a:r>
            <a:r>
              <a:rPr lang="en-US" dirty="0" err="1"/>
              <a:t>mW</a:t>
            </a:r>
            <a:r>
              <a:rPr lang="en-US" dirty="0"/>
              <a:t>) for outdoor </a:t>
            </a:r>
            <a:r>
              <a:rPr lang="en-US" dirty="0" smtClean="0"/>
              <a:t>use.</a:t>
            </a:r>
          </a:p>
          <a:p>
            <a:pPr lvl="2" algn="just">
              <a:buFont typeface="Arial" panose="020B0604020202020204" pitchFamily="34" charset="0"/>
              <a:buChar char="•"/>
            </a:pPr>
            <a:r>
              <a:rPr lang="en-US" dirty="0" smtClean="0"/>
              <a:t>HKCA </a:t>
            </a:r>
            <a:r>
              <a:rPr lang="en-US" dirty="0"/>
              <a:t>proposes to update its relevant specification HKCA 1081 by referencing ETSI EN 303 </a:t>
            </a:r>
            <a:r>
              <a:rPr lang="en-US" dirty="0" smtClean="0"/>
              <a:t>687.</a:t>
            </a:r>
          </a:p>
          <a:p>
            <a:pPr lvl="2" algn="just">
              <a:buFont typeface="Arial" panose="020B0604020202020204" pitchFamily="34" charset="0"/>
              <a:buChar char="•"/>
            </a:pPr>
            <a:r>
              <a:rPr lang="en-US" dirty="0" smtClean="0"/>
              <a:t>HKCA </a:t>
            </a:r>
            <a:r>
              <a:rPr lang="en-US" dirty="0"/>
              <a:t>notes that some countries and regions designate the entire 6 GHz band for Wi-Fi.  Wi-Fi devices from these countries and regions that </a:t>
            </a:r>
            <a:r>
              <a:rPr lang="en-US" dirty="0" smtClean="0"/>
              <a:t>“could </a:t>
            </a:r>
            <a:r>
              <a:rPr lang="en-US" dirty="0"/>
              <a:t>operate in the 6425 – 7125 MHz band, if illegally imported and used in Hong Kong, would cause in-band interference to the future 5G </a:t>
            </a:r>
            <a:r>
              <a:rPr lang="en-US" dirty="0" smtClean="0"/>
              <a:t>services”.</a:t>
            </a:r>
            <a:r>
              <a:rPr lang="en-US" dirty="0"/>
              <a:t>  In view of this, the consultation seeks public opinions to impose compulsory certification requirements for APs to ensure that </a:t>
            </a:r>
            <a:r>
              <a:rPr lang="en-US" dirty="0" smtClean="0"/>
              <a:t>“such </a:t>
            </a:r>
            <a:r>
              <a:rPr lang="en-US" dirty="0"/>
              <a:t>devices to be used in Hong Kong should comply with the relevant specification (i.e. HKCA 1081), in particular that they do not operate in the 6425 – 7125 MHz band which may be used for 5G services in Hong Kong in the future</a:t>
            </a:r>
            <a:r>
              <a:rPr lang="en-US" dirty="0" smtClean="0"/>
              <a:t>.”</a:t>
            </a:r>
            <a:endParaRPr lang="en-US" dirty="0"/>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34588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India DoT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The </a:t>
            </a:r>
            <a:r>
              <a:rPr lang="en-US" b="0" dirty="0"/>
              <a:t>Use of Low Power Equipment in the Frequency Band 865-868 MHz for Short Range Devices (Exemption from </a:t>
            </a:r>
            <a:r>
              <a:rPr lang="en-US" b="0" dirty="0" err="1"/>
              <a:t>Licence</a:t>
            </a:r>
            <a:r>
              <a:rPr lang="en-US" b="0" dirty="0"/>
              <a:t>) Rules, </a:t>
            </a:r>
            <a:r>
              <a:rPr lang="en-US" b="0" dirty="0" smtClean="0"/>
              <a:t>2021</a:t>
            </a:r>
            <a:endParaRPr lang="en-US" b="0" dirty="0"/>
          </a:p>
          <a:p>
            <a:pPr lvl="1" algn="just">
              <a:buFont typeface="Arial" panose="020B0604020202020204" pitchFamily="34" charset="0"/>
              <a:buChar char="•"/>
            </a:pPr>
            <a:r>
              <a:rPr lang="en-US" dirty="0" smtClean="0"/>
              <a:t>Published in the Gazette of India on December 13, 2021, and in the DoT website on December 16, 2021:</a:t>
            </a:r>
            <a:endParaRPr lang="en-US" dirty="0"/>
          </a:p>
          <a:p>
            <a:pPr lvl="2" algn="just">
              <a:buFont typeface="Arial" panose="020B0604020202020204" pitchFamily="34" charset="0"/>
              <a:buChar char="•"/>
            </a:pPr>
            <a:r>
              <a:rPr lang="en-US" dirty="0" smtClean="0">
                <a:hlinkClick r:id="rId3"/>
              </a:rPr>
              <a:t>Link</a:t>
            </a:r>
            <a:endParaRPr lang="en-US" dirty="0" smtClean="0"/>
          </a:p>
          <a:p>
            <a:pPr lvl="1" algn="just">
              <a:buFont typeface="Arial" panose="020B0604020202020204" pitchFamily="34" charset="0"/>
              <a:buChar char="•"/>
            </a:pPr>
            <a:r>
              <a:rPr lang="en-US" dirty="0" smtClean="0"/>
              <a:t>Selected summary</a:t>
            </a:r>
          </a:p>
          <a:p>
            <a:pPr lvl="2" algn="just">
              <a:buFont typeface="Arial" panose="020B0604020202020204" pitchFamily="34" charset="0"/>
              <a:buChar char="•"/>
            </a:pPr>
            <a:r>
              <a:rPr lang="en-US" dirty="0" smtClean="0"/>
              <a:t>No licenses shall be required</a:t>
            </a:r>
          </a:p>
          <a:p>
            <a:pPr lvl="2" algn="just">
              <a:buFont typeface="Arial" panose="020B0604020202020204" pitchFamily="34" charset="0"/>
              <a:buChar char="•"/>
            </a:pPr>
            <a:r>
              <a:rPr lang="en-US" dirty="0"/>
              <a:t>These rules shall not be applicable to the wireless equipment which has been type approved under the Use of low power equipment in the frequency band 865-867 MHz for (RFID) Radio Frequency Identification Devices (Exemption from Licensing Requirement) Rules, 2005, and shall be effective till the end of its </a:t>
            </a:r>
            <a:r>
              <a:rPr lang="en-US" dirty="0" smtClean="0"/>
              <a:t>life.</a:t>
            </a:r>
          </a:p>
          <a:p>
            <a:pPr lvl="2" algn="just">
              <a:buFont typeface="Arial" panose="020B0604020202020204" pitchFamily="34" charset="0"/>
              <a:buChar char="•"/>
            </a:pPr>
            <a:r>
              <a:rPr lang="en-US" dirty="0" smtClean="0"/>
              <a:t>Technical specifications for different types of devices are provided.</a:t>
            </a: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93331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India DoT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The of Very Low </a:t>
            </a:r>
            <a:r>
              <a:rPr lang="en-US" b="0" dirty="0"/>
              <a:t>Power Radio Frequency Devices </a:t>
            </a:r>
            <a:r>
              <a:rPr lang="en-US" b="0" dirty="0" smtClean="0"/>
              <a:t>or </a:t>
            </a:r>
            <a:r>
              <a:rPr lang="en-US" b="0" dirty="0" err="1" smtClean="0"/>
              <a:t>Equipments</a:t>
            </a:r>
            <a:r>
              <a:rPr lang="en-US" b="0" dirty="0" smtClean="0"/>
              <a:t> </a:t>
            </a:r>
            <a:r>
              <a:rPr lang="en-US" b="0" dirty="0"/>
              <a:t>for Inductive Applications (Exemption from </a:t>
            </a:r>
            <a:r>
              <a:rPr lang="en-US" b="0" dirty="0" smtClean="0"/>
              <a:t>License) Rules</a:t>
            </a:r>
            <a:r>
              <a:rPr lang="en-US" b="0" dirty="0"/>
              <a:t>, </a:t>
            </a:r>
            <a:r>
              <a:rPr lang="en-US" b="0" dirty="0" smtClean="0"/>
              <a:t>2021</a:t>
            </a:r>
            <a:endParaRPr lang="en-US" b="0" dirty="0"/>
          </a:p>
          <a:p>
            <a:pPr lvl="1" algn="just">
              <a:buFont typeface="Arial" panose="020B0604020202020204" pitchFamily="34" charset="0"/>
              <a:buChar char="•"/>
            </a:pPr>
            <a:r>
              <a:rPr lang="en-US" dirty="0" smtClean="0"/>
              <a:t>Published in the Gazette of India on December 21, 2021, and in the DoT website on December 29, 2021:</a:t>
            </a:r>
            <a:endParaRPr lang="en-US" dirty="0"/>
          </a:p>
          <a:p>
            <a:pPr lvl="2" algn="just">
              <a:buFont typeface="Arial" panose="020B0604020202020204" pitchFamily="34" charset="0"/>
              <a:buChar char="•"/>
            </a:pPr>
            <a:r>
              <a:rPr lang="en-US" dirty="0" smtClean="0">
                <a:hlinkClick r:id="rId3"/>
              </a:rPr>
              <a:t>Link</a:t>
            </a:r>
            <a:endParaRPr lang="en-US" dirty="0" smtClean="0"/>
          </a:p>
          <a:p>
            <a:pPr lvl="1" algn="just">
              <a:buFont typeface="Arial" panose="020B0604020202020204" pitchFamily="34" charset="0"/>
              <a:buChar char="•"/>
            </a:pPr>
            <a:r>
              <a:rPr lang="en-US" dirty="0" smtClean="0"/>
              <a:t>Selected summary</a:t>
            </a:r>
          </a:p>
          <a:p>
            <a:pPr lvl="2" algn="just">
              <a:buFont typeface="Arial" panose="020B0604020202020204" pitchFamily="34" charset="0"/>
              <a:buChar char="•"/>
            </a:pPr>
            <a:r>
              <a:rPr lang="en-US" dirty="0"/>
              <a:t>No licenses shall be required for the purpose of usage of very low power radio </a:t>
            </a:r>
            <a:r>
              <a:rPr lang="en-US" dirty="0" smtClean="0"/>
              <a:t>frequency devices </a:t>
            </a:r>
            <a:r>
              <a:rPr lang="en-US" dirty="0"/>
              <a:t>or </a:t>
            </a:r>
            <a:r>
              <a:rPr lang="en-US" dirty="0" err="1"/>
              <a:t>equipments</a:t>
            </a:r>
            <a:r>
              <a:rPr lang="en-US" dirty="0"/>
              <a:t> for Inductive Applications (including wireless charging through inductive </a:t>
            </a:r>
            <a:r>
              <a:rPr lang="en-US" dirty="0" smtClean="0"/>
              <a:t>process) in </a:t>
            </a:r>
            <a:r>
              <a:rPr lang="en-US" dirty="0"/>
              <a:t>the frequency bands mentioned below, on non-interference, non-protection and shared and </a:t>
            </a:r>
            <a:r>
              <a:rPr lang="en-US" dirty="0" smtClean="0"/>
              <a:t>non-exclusive basis</a:t>
            </a:r>
          </a:p>
          <a:p>
            <a:pPr lvl="2" algn="just">
              <a:buFont typeface="Arial" panose="020B0604020202020204" pitchFamily="34" charset="0"/>
              <a:buChar char="•"/>
            </a:pPr>
            <a:r>
              <a:rPr lang="en-US" dirty="0" smtClean="0"/>
              <a:t>Technical </a:t>
            </a:r>
            <a:r>
              <a:rPr lang="en-US" dirty="0"/>
              <a:t>specifications </a:t>
            </a:r>
            <a:r>
              <a:rPr lang="en-US" dirty="0" smtClean="0"/>
              <a:t>between 9 kHz and 30 MHz are provided in the table therein.  Definitions of </a:t>
            </a:r>
            <a:r>
              <a:rPr lang="en-US" dirty="0"/>
              <a:t>Inductive </a:t>
            </a:r>
            <a:r>
              <a:rPr lang="en-US" dirty="0" smtClean="0"/>
              <a:t>application are also provided.</a:t>
            </a: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56569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Call for opinions on 2 technical reports:</a:t>
            </a:r>
          </a:p>
          <a:p>
            <a:pPr marL="914400" lvl="1" indent="-457200" algn="just">
              <a:buFont typeface="+mj-lt"/>
              <a:buAutoNum type="arabicPeriod"/>
            </a:pPr>
            <a:r>
              <a:rPr lang="en-US" dirty="0"/>
              <a:t>T</a:t>
            </a:r>
            <a:r>
              <a:rPr lang="en-US" dirty="0" smtClean="0"/>
              <a:t>echnical </a:t>
            </a:r>
            <a:r>
              <a:rPr lang="en-US" dirty="0"/>
              <a:t>conditions </a:t>
            </a:r>
            <a:r>
              <a:rPr lang="en-US" dirty="0" smtClean="0"/>
              <a:t>for 5GHz </a:t>
            </a:r>
            <a:r>
              <a:rPr lang="en-US" dirty="0"/>
              <a:t>band weather </a:t>
            </a:r>
            <a:r>
              <a:rPr lang="en-US" dirty="0" smtClean="0"/>
              <a:t>radar</a:t>
            </a:r>
          </a:p>
          <a:p>
            <a:pPr marL="914400" lvl="1" indent="-457200" algn="just">
              <a:buFont typeface="+mj-lt"/>
              <a:buAutoNum type="arabicPeriod"/>
            </a:pPr>
            <a:r>
              <a:rPr lang="en-US" dirty="0" smtClean="0"/>
              <a:t>Technical </a:t>
            </a:r>
            <a:r>
              <a:rPr lang="en-US" dirty="0"/>
              <a:t>conditions for 9.7GHz band general-purpose weather </a:t>
            </a:r>
            <a:r>
              <a:rPr lang="en-US" dirty="0" smtClean="0"/>
              <a:t>radar</a:t>
            </a:r>
            <a:endParaRPr lang="en-US" b="0" dirty="0"/>
          </a:p>
          <a:p>
            <a:pPr lvl="1" algn="just">
              <a:buFont typeface="Arial" panose="020B0604020202020204" pitchFamily="34" charset="0"/>
              <a:buChar char="•"/>
            </a:pPr>
            <a:r>
              <a:rPr lang="en-US" dirty="0"/>
              <a:t>Consultation </a:t>
            </a:r>
            <a:r>
              <a:rPr lang="en-US" dirty="0" smtClean="0"/>
              <a:t>period: January 15 ~ February 14, 2022</a:t>
            </a:r>
            <a:endParaRPr lang="en-US" dirty="0"/>
          </a:p>
          <a:p>
            <a:pPr lvl="2" algn="just">
              <a:buFont typeface="Arial" panose="020B0604020202020204" pitchFamily="34" charset="0"/>
              <a:buChar char="•"/>
            </a:pPr>
            <a:r>
              <a:rPr lang="en-US" dirty="0" smtClean="0">
                <a:hlinkClick r:id="rId3"/>
              </a:rPr>
              <a:t>Link</a:t>
            </a: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1108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(2021-0931) related to a partial revision of table of frequency allocation</a:t>
            </a:r>
            <a:endParaRPr lang="en-US" b="0" dirty="0"/>
          </a:p>
          <a:p>
            <a:pPr lvl="1" algn="just">
              <a:buFont typeface="Arial" panose="020B0604020202020204" pitchFamily="34" charset="0"/>
              <a:buChar char="•"/>
            </a:pPr>
            <a:r>
              <a:rPr lang="en-US" dirty="0" smtClean="0"/>
              <a:t>Consultation period:  November 17, 2021 to January 16, 2022</a:t>
            </a:r>
          </a:p>
          <a:p>
            <a:pPr lvl="2" algn="just">
              <a:buFont typeface="Arial" panose="020B0604020202020204" pitchFamily="34" charset="0"/>
              <a:buChar char="•"/>
            </a:pPr>
            <a:r>
              <a:rPr lang="en-AU" dirty="0" smtClean="0">
                <a:hlinkClick r:id="rId3"/>
              </a:rPr>
              <a:t>Link</a:t>
            </a:r>
            <a:endParaRPr lang="en-AU" dirty="0" smtClean="0"/>
          </a:p>
          <a:p>
            <a:pPr lvl="1" algn="just">
              <a:buFont typeface="Arial" panose="020B0604020202020204" pitchFamily="34" charset="0"/>
              <a:buChar char="•"/>
            </a:pPr>
            <a:r>
              <a:rPr lang="en-AU" dirty="0" smtClean="0"/>
              <a:t>Summary</a:t>
            </a:r>
          </a:p>
          <a:p>
            <a:pPr lvl="2" algn="just">
              <a:buFont typeface="Arial" panose="020B0604020202020204" pitchFamily="34" charset="0"/>
              <a:buChar char="•"/>
            </a:pPr>
            <a:r>
              <a:rPr lang="en-US" kern="1200" dirty="0" smtClean="0">
                <a:latin typeface="Times New Roman" pitchFamily="16" charset="0"/>
              </a:rPr>
              <a:t>There is an increasing use of the 76–81</a:t>
            </a:r>
            <a:r>
              <a:rPr lang="en-US" kern="1200" dirty="0">
                <a:latin typeface="Times New Roman" pitchFamily="16" charset="0"/>
              </a:rPr>
              <a:t> </a:t>
            </a:r>
            <a:r>
              <a:rPr lang="en-US" kern="1200" dirty="0" smtClean="0">
                <a:latin typeface="Times New Roman" pitchFamily="16" charset="0"/>
              </a:rPr>
              <a:t>GHz frequency</a:t>
            </a:r>
            <a:r>
              <a:rPr lang="en-US" kern="1200" dirty="0">
                <a:latin typeface="Times New Roman" pitchFamily="16" charset="0"/>
              </a:rPr>
              <a:t> </a:t>
            </a:r>
            <a:r>
              <a:rPr lang="en-US" kern="1200" dirty="0" smtClean="0">
                <a:latin typeface="Times New Roman" pitchFamily="16" charset="0"/>
              </a:rPr>
              <a:t>band</a:t>
            </a:r>
            <a:r>
              <a:rPr lang="en-US" kern="1200" dirty="0">
                <a:latin typeface="Times New Roman" pitchFamily="16" charset="0"/>
              </a:rPr>
              <a:t> </a:t>
            </a:r>
            <a:r>
              <a:rPr lang="en-US" kern="1200" dirty="0" smtClean="0">
                <a:latin typeface="Times New Roman" pitchFamily="16" charset="0"/>
              </a:rPr>
              <a:t>for object </a:t>
            </a:r>
            <a:r>
              <a:rPr lang="en-US" kern="1200" dirty="0">
                <a:latin typeface="Times New Roman" pitchFamily="16" charset="0"/>
              </a:rPr>
              <a:t>detection sensors </a:t>
            </a:r>
            <a:r>
              <a:rPr lang="en-US" kern="1200" dirty="0" smtClean="0">
                <a:latin typeface="Times New Roman" pitchFamily="16" charset="0"/>
              </a:rPr>
              <a:t>in </a:t>
            </a:r>
            <a:r>
              <a:rPr lang="en-US" kern="1200" dirty="0">
                <a:latin typeface="Times New Roman" pitchFamily="16" charset="0"/>
              </a:rPr>
              <a:t>various application </a:t>
            </a:r>
            <a:r>
              <a:rPr lang="en-US" kern="1200" dirty="0" smtClean="0">
                <a:latin typeface="Times New Roman" pitchFamily="16" charset="0"/>
              </a:rPr>
              <a:t>fields, </a:t>
            </a:r>
            <a:r>
              <a:rPr lang="en-US" kern="1200" dirty="0">
                <a:latin typeface="Times New Roman" pitchFamily="16" charset="0"/>
              </a:rPr>
              <a:t>such as collecting biometric </a:t>
            </a:r>
            <a:r>
              <a:rPr lang="en-US" kern="1200" dirty="0" smtClean="0">
                <a:latin typeface="Times New Roman" pitchFamily="16" charset="0"/>
              </a:rPr>
              <a:t>information.</a:t>
            </a:r>
            <a:endParaRPr lang="en-US" dirty="0" smtClean="0"/>
          </a:p>
          <a:p>
            <a:pPr lvl="2" algn="just">
              <a:buFont typeface="Arial" panose="020B0604020202020204" pitchFamily="34" charset="0"/>
              <a:buChar char="•"/>
            </a:pPr>
            <a:r>
              <a:rPr lang="en-US" dirty="0" smtClean="0"/>
              <a:t>The </a:t>
            </a:r>
            <a:r>
              <a:rPr lang="en-US" dirty="0"/>
              <a:t>proposed change is to enable radar devices to operate in the 70 GHz band by updating the domestic note K40A that allows the 76 to 81 GHz frequency band to be used for object detection.</a:t>
            </a:r>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23306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(2021-0933) related to a partial revision of technical standards</a:t>
            </a:r>
            <a:endParaRPr lang="en-US" b="0" dirty="0"/>
          </a:p>
          <a:p>
            <a:pPr lvl="1" algn="just">
              <a:buFont typeface="Arial" panose="020B0604020202020204" pitchFamily="34" charset="0"/>
              <a:buChar char="•"/>
            </a:pPr>
            <a:r>
              <a:rPr lang="en-US" dirty="0" smtClean="0"/>
              <a:t>Consultation period:  November 17, 2021 to January 16, 2022</a:t>
            </a:r>
          </a:p>
          <a:p>
            <a:pPr lvl="2" algn="just">
              <a:buFont typeface="Arial" panose="020B0604020202020204" pitchFamily="34" charset="0"/>
              <a:buChar char="•"/>
            </a:pPr>
            <a:r>
              <a:rPr lang="en-AU" dirty="0" smtClean="0">
                <a:hlinkClick r:id="rId3"/>
              </a:rPr>
              <a:t>Link</a:t>
            </a:r>
            <a:endParaRPr lang="en-AU" dirty="0" smtClean="0"/>
          </a:p>
          <a:p>
            <a:pPr lvl="1" algn="just">
              <a:buFont typeface="Arial" panose="020B0604020202020204" pitchFamily="34" charset="0"/>
              <a:buChar char="•"/>
            </a:pPr>
            <a:r>
              <a:rPr lang="en-AU" dirty="0" smtClean="0"/>
              <a:t>Summary</a:t>
            </a:r>
          </a:p>
          <a:p>
            <a:pPr lvl="2" algn="just">
              <a:buFont typeface="Arial" panose="020B0604020202020204" pitchFamily="34" charset="0"/>
              <a:buChar char="•"/>
            </a:pPr>
            <a:r>
              <a:rPr lang="en-US" kern="1200" dirty="0" smtClean="0">
                <a:latin typeface="Times New Roman" pitchFamily="16" charset="0"/>
              </a:rPr>
              <a:t>It is related to the administrative notice 2021-0931 with proposed technical requirements as shown in the next page.</a:t>
            </a: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2022</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14594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38640</TotalTime>
  <Words>1564</Words>
  <Application>Microsoft Office PowerPoint</Application>
  <PresentationFormat>On-screen Show (4:3)</PresentationFormat>
  <Paragraphs>250</Paragraphs>
  <Slides>16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BatangChe</vt:lpstr>
      <vt:lpstr>MS Gothic</vt:lpstr>
      <vt:lpstr>Arial</vt:lpstr>
      <vt:lpstr>Times New Roman</vt:lpstr>
      <vt:lpstr>Wingdings</vt:lpstr>
      <vt:lpstr>Office Theme</vt:lpstr>
      <vt:lpstr>Document</vt:lpstr>
      <vt:lpstr>APAC update – January 2022</vt:lpstr>
      <vt:lpstr>Background</vt:lpstr>
      <vt:lpstr>Hong Kong HKCA (1)</vt:lpstr>
      <vt:lpstr>Hong Kong HKCA (2)</vt:lpstr>
      <vt:lpstr>India DoT (1)</vt:lpstr>
      <vt:lpstr>India DoT (2)</vt:lpstr>
      <vt:lpstr>Japan MIC</vt:lpstr>
      <vt:lpstr>Korea MSIT (1)</vt:lpstr>
      <vt:lpstr>Korea MSIT (2)</vt:lpstr>
      <vt:lpstr>Korea MSIT (3)</vt:lpstr>
      <vt:lpstr>Korea MSIT (4)</vt:lpstr>
      <vt:lpstr>Korea MSIT (5)</vt:lpstr>
      <vt:lpstr>New Zealand RSM (1)</vt:lpstr>
      <vt:lpstr>New Zealand RSM (2)</vt:lpstr>
      <vt:lpstr>New Zealand RSM (3)</vt:lpstr>
      <vt:lpstr>New Zealand RSM (4)</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January 2022</dc:title>
  <dc:creator>Edward Au</dc:creator>
  <cp:keywords>22/0001r0</cp:keywords>
  <cp:lastModifiedBy>Edward Au</cp:lastModifiedBy>
  <cp:revision>2591</cp:revision>
  <cp:lastPrinted>1601-01-01T00:00:00Z</cp:lastPrinted>
  <dcterms:created xsi:type="dcterms:W3CDTF">2016-03-03T14:54:45Z</dcterms:created>
  <dcterms:modified xsi:type="dcterms:W3CDTF">2022-01-17T12:17:30Z</dcterms:modified>
</cp:coreProperties>
</file>