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776" r:id="rId8"/>
    <p:sldId id="596" r:id="rId9"/>
    <p:sldId id="690" r:id="rId10"/>
    <p:sldId id="831" r:id="rId11"/>
    <p:sldId id="798" r:id="rId12"/>
    <p:sldId id="823" r:id="rId13"/>
    <p:sldId id="818" r:id="rId14"/>
    <p:sldId id="830" r:id="rId15"/>
    <p:sldId id="608" r:id="rId16"/>
    <p:sldId id="796" r:id="rId17"/>
    <p:sldId id="826" r:id="rId18"/>
    <p:sldId id="827" r:id="rId19"/>
    <p:sldId id="650" r:id="rId20"/>
    <p:sldId id="498" r:id="rId21"/>
    <p:sldId id="402" r:id="rId22"/>
    <p:sldId id="403" r:id="rId23"/>
    <p:sldId id="797" r:id="rId24"/>
    <p:sldId id="829" r:id="rId25"/>
    <p:sldId id="778" r:id="rId26"/>
    <p:sldId id="828" r:id="rId27"/>
    <p:sldId id="795" r:id="rId28"/>
    <p:sldId id="728" r:id="rId29"/>
    <p:sldId id="655" r:id="rId30"/>
    <p:sldId id="656" r:id="rId31"/>
    <p:sldId id="832" r:id="rId32"/>
    <p:sldId id="833" r:id="rId33"/>
    <p:sldId id="834"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85DF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5264" autoAdjust="0"/>
  </p:normalViewPr>
  <p:slideViewPr>
    <p:cSldViewPr>
      <p:cViewPr>
        <p:scale>
          <a:sx n="100" d="100"/>
          <a:sy n="100" d="100"/>
        </p:scale>
        <p:origin x="810" y="264"/>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07-Jan-22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155558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lgn="l">
              <a:buFont typeface="Arial" panose="020B0604020202020204" pitchFamily="34" charset="0"/>
              <a:buChar char="•"/>
            </a:pPr>
            <a:r>
              <a:rPr lang="en-US" sz="1800" dirty="0">
                <a:solidFill>
                  <a:schemeClr val="tx1"/>
                </a:solidFill>
                <a:effectLst/>
                <a:ea typeface="Calibri" panose="020F0502020204030204" pitchFamily="34" charset="0"/>
                <a:cs typeface="Times New Roman" panose="02020603050405020304" pitchFamily="18" charset="0"/>
              </a:rPr>
              <a:t>Vietnam –MIT - </a:t>
            </a:r>
            <a:r>
              <a:rPr lang="en-US" sz="1800" b="0" i="0" u="none" strike="noStrike" baseline="0" dirty="0">
                <a:solidFill>
                  <a:srgbClr val="000000"/>
                </a:solidFill>
              </a:rPr>
              <a:t>Circular 08/2021/TT-BTTTT goes into effect on 28nov21:</a:t>
            </a:r>
          </a:p>
          <a:p>
            <a:pPr lvl="1">
              <a:buFont typeface="Arial" panose="020B0604020202020204" pitchFamily="34" charset="0"/>
              <a:buChar char="•"/>
            </a:pPr>
            <a:r>
              <a:rPr lang="en-US" sz="1600" b="0" i="0" u="none" strike="noStrike" baseline="0" dirty="0">
                <a:solidFill>
                  <a:srgbClr val="000000"/>
                </a:solidFill>
              </a:rPr>
              <a:t>Addition of new equipment types including: </a:t>
            </a:r>
          </a:p>
          <a:p>
            <a:pPr lvl="2">
              <a:buFont typeface="Arial" panose="020B0604020202020204" pitchFamily="34" charset="0"/>
              <a:buChar char="•"/>
            </a:pPr>
            <a:r>
              <a:rPr lang="en-US" sz="1400" b="0" i="0" u="none" strike="noStrike" baseline="0" dirty="0">
                <a:solidFill>
                  <a:srgbClr val="000000"/>
                </a:solidFill>
              </a:rPr>
              <a:t>Wireless charging devices in the bands of 100 – 190 kHz, 326.5 kHz, 340 kHz, 353 – 373.5 kHz, 1.64 – 1.78 MHz, 6.765 – 6.795 MHz </a:t>
            </a:r>
          </a:p>
          <a:p>
            <a:pPr lvl="2">
              <a:buFont typeface="Arial" panose="020B0604020202020204" pitchFamily="34" charset="0"/>
              <a:buChar char="•"/>
            </a:pPr>
            <a:r>
              <a:rPr lang="en-US" sz="1400" b="0" i="0" u="none" strike="noStrike" baseline="0" dirty="0">
                <a:solidFill>
                  <a:srgbClr val="000000"/>
                </a:solidFill>
              </a:rPr>
              <a:t>LPWAN devices in the bands of 433.05 – 434.79 MHz and 920 – 923 MHz </a:t>
            </a:r>
          </a:p>
          <a:p>
            <a:pPr lvl="1">
              <a:buFont typeface="Arial" panose="020B0604020202020204" pitchFamily="34" charset="0"/>
              <a:buChar char="•"/>
            </a:pPr>
            <a:r>
              <a:rPr lang="en-US" sz="1600" b="0" i="0" u="none" strike="noStrike" baseline="0" dirty="0">
                <a:solidFill>
                  <a:srgbClr val="000000"/>
                </a:solidFill>
              </a:rPr>
              <a:t>Addition of new frequency bands for RF products including: </a:t>
            </a:r>
            <a:endParaRPr lang="en-US"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- 2400 – 2483.5 MHz and 5725 – 5850 MHz for remote control devices </a:t>
            </a:r>
          </a:p>
          <a:p>
            <a:pPr lvl="2">
              <a:buFont typeface="Arial" panose="020B0604020202020204" pitchFamily="34" charset="0"/>
              <a:buChar char="•"/>
            </a:pPr>
            <a:r>
              <a:rPr lang="en-US" sz="1400" b="0" i="0" u="none" strike="noStrike" baseline="0" dirty="0">
                <a:solidFill>
                  <a:srgbClr val="000000"/>
                </a:solidFill>
              </a:rPr>
              <a:t>- 7238.4 – 9000 MHz for UWB devices </a:t>
            </a:r>
          </a:p>
          <a:p>
            <a:pPr lvl="2">
              <a:buFont typeface="Arial" panose="020B0604020202020204" pitchFamily="34" charset="0"/>
              <a:buChar char="•"/>
            </a:pPr>
            <a:r>
              <a:rPr lang="en-US" sz="1400" b="0" i="0" u="none" strike="noStrike" baseline="0" dirty="0">
                <a:solidFill>
                  <a:srgbClr val="000000"/>
                </a:solidFill>
              </a:rPr>
              <a:t>- 5.725 – 5.850 GHz; 8.5 –10 GHz; 57– 64 GHz; 75 – 85 GHz for radio telemetry devices (Short range measurement radars installed in the tank) </a:t>
            </a:r>
          </a:p>
          <a:p>
            <a:pPr lvl="2">
              <a:buFont typeface="Arial" panose="020B0604020202020204" pitchFamily="34" charset="0"/>
              <a:buChar char="•"/>
            </a:pPr>
            <a:r>
              <a:rPr lang="en-US" sz="1400" b="0" i="0" u="none" strike="noStrike" baseline="0" dirty="0">
                <a:solidFill>
                  <a:srgbClr val="000000"/>
                </a:solidFill>
              </a:rPr>
              <a:t>- 57– 64 GHz for non-specific short-range devices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lgn="l">
              <a:buFont typeface="Arial" panose="020B0604020202020204" pitchFamily="34" charset="0"/>
              <a:buChar char="•"/>
            </a:pPr>
            <a:r>
              <a:rPr lang="en-US" sz="1800" dirty="0">
                <a:solidFill>
                  <a:schemeClr val="tx1"/>
                </a:solidFill>
                <a:effectLst/>
                <a:ea typeface="Calibri" panose="020F0502020204030204" pitchFamily="34" charset="0"/>
                <a:cs typeface="Times New Roman" panose="02020603050405020304" pitchFamily="18" charset="0"/>
              </a:rPr>
              <a:t>Vietnam –MIT - </a:t>
            </a:r>
            <a:r>
              <a:rPr lang="en-US" sz="1800" b="0" i="0" u="none" strike="noStrike" baseline="0" dirty="0">
                <a:solidFill>
                  <a:srgbClr val="000000"/>
                </a:solidFill>
              </a:rPr>
              <a:t>Circular 08/2021/TT-BTTTT goes into effect on 28nov21:</a:t>
            </a:r>
          </a:p>
          <a:p>
            <a:pPr lvl="1">
              <a:buFont typeface="Arial" panose="020B0604020202020204" pitchFamily="34" charset="0"/>
              <a:buChar char="•"/>
            </a:pPr>
            <a:r>
              <a:rPr lang="en-US" sz="1600" b="0" i="0" u="none" strike="noStrike" baseline="0" dirty="0">
                <a:solidFill>
                  <a:srgbClr val="000000"/>
                </a:solidFill>
              </a:rPr>
              <a:t>Addition of new equipment types including: </a:t>
            </a:r>
          </a:p>
          <a:p>
            <a:pPr lvl="2">
              <a:buFont typeface="Arial" panose="020B0604020202020204" pitchFamily="34" charset="0"/>
              <a:buChar char="•"/>
            </a:pPr>
            <a:r>
              <a:rPr lang="en-US" sz="1400" b="0" i="0" u="none" strike="noStrike" baseline="0" dirty="0">
                <a:solidFill>
                  <a:srgbClr val="000000"/>
                </a:solidFill>
              </a:rPr>
              <a:t>Wireless charging devices in the bands of 100 – 190 kHz, 326.5 kHz, 340 kHz, 353 – 373.5 kHz, 1.64 – 1.78 MHz, 6.765 – 6.795 MHz </a:t>
            </a:r>
          </a:p>
          <a:p>
            <a:pPr lvl="2">
              <a:buFont typeface="Arial" panose="020B0604020202020204" pitchFamily="34" charset="0"/>
              <a:buChar char="•"/>
            </a:pPr>
            <a:r>
              <a:rPr lang="en-US" sz="1400" b="0" i="0" u="none" strike="noStrike" baseline="0" dirty="0">
                <a:solidFill>
                  <a:srgbClr val="000000"/>
                </a:solidFill>
              </a:rPr>
              <a:t>LPWAN devices in the bands of 433.05 – 434.79 MHz and 920 – 923 MHz </a:t>
            </a:r>
          </a:p>
          <a:p>
            <a:pPr lvl="1">
              <a:buFont typeface="Arial" panose="020B0604020202020204" pitchFamily="34" charset="0"/>
              <a:buChar char="•"/>
            </a:pPr>
            <a:r>
              <a:rPr lang="en-US" sz="1600" b="0" i="0" u="none" strike="noStrike" baseline="0" dirty="0">
                <a:solidFill>
                  <a:srgbClr val="000000"/>
                </a:solidFill>
              </a:rPr>
              <a:t>Addition of new frequency bands for RF products including: </a:t>
            </a:r>
            <a:endParaRPr lang="en-US"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- 2400 – 2483.5 MHz and 5725 – 5850 MHz for remote control devices </a:t>
            </a:r>
          </a:p>
          <a:p>
            <a:pPr lvl="2">
              <a:buFont typeface="Arial" panose="020B0604020202020204" pitchFamily="34" charset="0"/>
              <a:buChar char="•"/>
            </a:pPr>
            <a:r>
              <a:rPr lang="en-US" sz="1400" b="0" i="0" u="none" strike="noStrike" baseline="0" dirty="0">
                <a:solidFill>
                  <a:srgbClr val="000000"/>
                </a:solidFill>
              </a:rPr>
              <a:t>- 7238.4 – 9000 MHz for UWB devices </a:t>
            </a:r>
          </a:p>
          <a:p>
            <a:pPr lvl="2">
              <a:buFont typeface="Arial" panose="020B0604020202020204" pitchFamily="34" charset="0"/>
              <a:buChar char="•"/>
            </a:pPr>
            <a:r>
              <a:rPr lang="en-US" sz="1400" b="0" i="0" u="none" strike="noStrike" baseline="0" dirty="0">
                <a:solidFill>
                  <a:srgbClr val="000000"/>
                </a:solidFill>
              </a:rPr>
              <a:t>- 5.725 – 5.850 GHz; 8.5 –10 GHz; 57– 64 GHz; 75 – 85 GHz for radio telemetry devices (Short range measurement radars installed in the tank) </a:t>
            </a:r>
          </a:p>
          <a:p>
            <a:pPr lvl="2">
              <a:buFont typeface="Arial" panose="020B0604020202020204" pitchFamily="34" charset="0"/>
              <a:buChar char="•"/>
            </a:pPr>
            <a:r>
              <a:rPr lang="en-US" sz="1400" b="0" i="0" u="none" strike="noStrike" baseline="0" dirty="0">
                <a:solidFill>
                  <a:srgbClr val="000000"/>
                </a:solidFill>
              </a:rPr>
              <a:t>- 57– 64 GHz for non-specific short-range devices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13240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06jan22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06jan22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06jan22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802.18-21/0148r01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cvent.me/yG5GY2"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urldefense.com/v3/__http:/portal.etsi.org/ngppapp/ContributionCreation.aspx?primarykeys=238141__;!!F7jv3iA!hgsAcMNhHTZFhaELSftE93kIrl6hK2qPC-UfUcxTFd5UjGNXP6_xbHuQsHBTL11FWQ$"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Contribution.aspx?MeetingId=3875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news/57th-ecc-plenary-meeting-2-5-november/"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dot.gov.in/sites/default/files/The%20use%20of%20low%20power%20equipment%20in%20the%20frequency%20band%20865-867%20MHz%20for%20short%20range%20devices%20%28Exemption%20from%20License%29%20Rules%2C%202021.pdf?download=1"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21/18-21-0134-00-0000-uk-ofcom-terahertz-spectrum-paper.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com/v3/__https:/www.msit.go.kr/bbs/view.do?sCode=user&amp;mId=109&amp;mPid=103&amp;pageIndex=&amp;bbsSeqNo=84&amp;nttSeqNo=3179377&amp;searchOpt=ALL&amp;searchTxt=__;!!F7jv3iA!k1RdPGv72B-7mKwkk3tStDXl1ammAfTdDfXmUHFIHlOJFuKT0S34Wn7M2v-tZDkVxA$"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urldefense.com/v3/__https:/www.msit.go.kr/bbs/view.do?sCode=user&amp;mId=109&amp;mPid=103&amp;pageIndex=&amp;bbsSeqNo=84&amp;nttSeqNo=3179378&amp;searchOpt=ALL&amp;searchTxt=__;!!F7jv3iA!k1RdPGv72B-7mKwkk3tStDXl1ammAfTdDfXmUHFIHlOJFuKT0S34Wn7M2v-c0O-uX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docs.fcc.gov/public/attachments/DOC-378888A1.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36-09-0000-frequency-table-template.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13" Type="http://schemas.openxmlformats.org/officeDocument/2006/relationships/image" Target="../media/image2.wmf"/><Relationship Id="rId3" Type="http://schemas.openxmlformats.org/officeDocument/2006/relationships/hyperlink" Target="mailto:apetrick@ieee.org" TargetMode="External"/><Relationship Id="rId7" Type="http://schemas.openxmlformats.org/officeDocument/2006/relationships/hyperlink" Target="http://standards.ieee.org/resources/antitrust-guidelines.pdf" TargetMode="External"/><Relationship Id="rId12"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faqs/affiliationFAQ.html"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www.ieee802.org/18/" TargetMode="External"/><Relationship Id="rId15" Type="http://schemas.openxmlformats.org/officeDocument/2006/relationships/image" Target="../media/image3.emf"/><Relationship Id="rId10" Type="http://schemas.openxmlformats.org/officeDocument/2006/relationships/hyperlink" Target="https://standards.ieee.org/faqs/copyrights/index.html#1" TargetMode="External"/><Relationship Id="rId4" Type="http://schemas.openxmlformats.org/officeDocument/2006/relationships/hyperlink" Target="mailto:stuart@ok-brit.com" TargetMode="External"/><Relationship Id="rId9" Type="http://schemas.openxmlformats.org/officeDocument/2006/relationships/hyperlink" Target="https://standards.ieee.org/about/sasb/patcom/materials.html" TargetMode="External"/><Relationship Id="rId14"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urldefense.com/v3/__https:/help.webex.com__;!!F7jv3iA!kp0ip5X6dzqStW2ad4s7nPt_NnilbQKrA6fogXmvgpBFbH9psOj7yznMZR7IOPHE1g$" TargetMode="External"/><Relationship Id="rId3" Type="http://schemas.openxmlformats.org/officeDocument/2006/relationships/hyperlink" Target="https://ieeesa.webex.com/ieeesa/j.php?MTID=m1061a2ba9b9ed633099730be61dc2647" TargetMode="External"/><Relationship Id="rId7" Type="http://schemas.openxmlformats.org/officeDocument/2006/relationships/hyperlink" Target="file:///C:\Users\jholcomb\OneDrive%20-%20Itron\Documents\2standards\+stuff_stds\%20sip:23370726473@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4bdf49c46e0d3965e96679d8bf9b988d__;!!F7jv3iA!kp0ip5X6dzqStW2ad4s7nPt_NnilbQKrA6fogXmvgpBFbH9psOj7yznMZR4448KFYw$" TargetMode="External"/><Relationship Id="rId5" Type="http://schemas.openxmlformats.org/officeDocument/2006/relationships/hyperlink" Target="tel:%2B1-213-306-3065,,*01*23370726473%23%23*01*" TargetMode="External"/><Relationship Id="rId4" Type="http://schemas.openxmlformats.org/officeDocument/2006/relationships/hyperlink" Target="tel:%2B1-646-992-2010,,*01*23370726473%23%23*01*"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0.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10" Type="http://schemas.openxmlformats.org/officeDocument/2006/relationships/hyperlink" Target="https://ec.europa.eu/info/node/144189"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47-00-0000-minutes-16dec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touchpoint.eventsair.com/ieee-802-wireless-interim-session-jan-2022__;!!F7jv3iA!nrBVgCSpfikQRI3YkHn54N92xnRzChCl3roGsrfxTk71DDFhWPhLLIq9WHi8ySM27w$"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1.ieee802.org/2022-01-technical-plenary-agend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06jan22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06 January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188"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lvl="1">
              <a:spcBef>
                <a:spcPts val="0"/>
              </a:spcBef>
              <a:buFont typeface="Arial" panose="020B0604020202020204" pitchFamily="34" charset="0"/>
              <a:buChar char="•"/>
            </a:pPr>
            <a:r>
              <a:rPr lang="en-US" sz="1800" b="1" i="0" dirty="0">
                <a:solidFill>
                  <a:srgbClr val="7030A0"/>
                </a:solidFill>
                <a:effectLst/>
              </a:rPr>
              <a:t>However,  contract </a:t>
            </a:r>
            <a:r>
              <a:rPr lang="en-US" sz="1800" b="1" dirty="0">
                <a:solidFill>
                  <a:srgbClr val="7030A0"/>
                </a:solidFill>
              </a:rPr>
              <a:t>n</a:t>
            </a:r>
            <a:r>
              <a:rPr lang="en-US" sz="1800" b="1"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b="1"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1085850" lvl="2" indent="-285750">
              <a:spcBef>
                <a:spcPts val="0"/>
              </a:spcBef>
              <a:spcAft>
                <a:spcPts val="0"/>
              </a:spcAft>
              <a:buFont typeface="Arial" panose="020B0604020202020204" pitchFamily="34" charset="0"/>
              <a:buChar char="•"/>
            </a:pPr>
            <a:endParaRPr lang="en-US" b="1" dirty="0">
              <a:solidFill>
                <a:srgbClr val="000000"/>
              </a:solidFill>
              <a:effectLst/>
              <a:ea typeface="Calibri" panose="020F0502020204030204" pitchFamily="34" charset="0"/>
            </a:endParaRPr>
          </a:p>
          <a:p>
            <a:pPr marL="1085850" lvl="2" indent="-285750">
              <a:spcBef>
                <a:spcPts val="0"/>
              </a:spcBef>
              <a:spcAft>
                <a:spcPts val="0"/>
              </a:spcAft>
              <a:buFont typeface="Arial" panose="020B0604020202020204" pitchFamily="34" charset="0"/>
              <a:buChar char="•"/>
            </a:pPr>
            <a:r>
              <a:rPr lang="en-US" dirty="0"/>
              <a:t>$400 until Friday, January 28, 2022 (fully refundable. </a:t>
            </a:r>
            <a:r>
              <a:rPr lang="en-US" dirty="0">
                <a:solidFill>
                  <a:schemeClr val="accent1">
                    <a:lumMod val="50000"/>
                  </a:schemeClr>
                </a:solidFill>
              </a:rPr>
              <a:t>{</a:t>
            </a:r>
            <a:r>
              <a:rPr lang="en-US" sz="1800" dirty="0">
                <a:solidFill>
                  <a:schemeClr val="accent1">
                    <a:lumMod val="50000"/>
                  </a:schemeClr>
                </a:solidFill>
                <a:effectLst/>
                <a:latin typeface="Times New Roman" panose="02020603050405020304" pitchFamily="18" charset="0"/>
                <a:ea typeface="Calibri" panose="020F0502020204030204" pitchFamily="34" charset="0"/>
              </a:rPr>
              <a:t>until January 28</a:t>
            </a:r>
            <a:r>
              <a:rPr lang="en-US" sz="1800" baseline="30000" dirty="0">
                <a:solidFill>
                  <a:schemeClr val="accent1">
                    <a:lumMod val="50000"/>
                  </a:schemeClr>
                </a:solidFill>
                <a:effectLst/>
                <a:latin typeface="Times New Roman" panose="02020603050405020304" pitchFamily="18" charset="0"/>
                <a:ea typeface="Calibri" panose="020F0502020204030204" pitchFamily="34" charset="0"/>
              </a:rPr>
              <a:t>th</a:t>
            </a:r>
            <a:r>
              <a:rPr lang="en-US" sz="1800" dirty="0">
                <a:solidFill>
                  <a:schemeClr val="accent1">
                    <a:lumMod val="50000"/>
                  </a:schemeClr>
                </a:solidFill>
                <a:effectLst/>
                <a:latin typeface="Times New Roman" panose="02020603050405020304" pitchFamily="18" charset="0"/>
                <a:ea typeface="Calibri" panose="020F0502020204030204" pitchFamily="34" charset="0"/>
              </a:rPr>
              <a:t>}</a:t>
            </a:r>
            <a:r>
              <a:rPr lang="en-US" dirty="0"/>
              <a:t>) </a:t>
            </a:r>
          </a:p>
          <a:p>
            <a:pPr marL="1085850" lvl="2" indent="-285750">
              <a:spcBef>
                <a:spcPts val="0"/>
              </a:spcBef>
              <a:spcAft>
                <a:spcPts val="0"/>
              </a:spcAft>
              <a:buFont typeface="Arial" panose="020B0604020202020204" pitchFamily="34" charset="0"/>
              <a:buChar char="•"/>
            </a:pPr>
            <a:r>
              <a:rPr lang="en-US" dirty="0"/>
              <a:t>$600 until Friday, February 25, 2022 (refundable with cancellation fee. </a:t>
            </a:r>
            <a:r>
              <a:rPr lang="en-US" dirty="0">
                <a:solidFill>
                  <a:schemeClr val="accent1">
                    <a:lumMod val="50000"/>
                  </a:schemeClr>
                </a:solidFill>
              </a:rPr>
              <a:t>{</a:t>
            </a:r>
            <a:r>
              <a:rPr lang="en-US" sz="1800" dirty="0">
                <a:solidFill>
                  <a:schemeClr val="accent1">
                    <a:lumMod val="50000"/>
                  </a:schemeClr>
                </a:solidFill>
                <a:effectLst/>
                <a:latin typeface="Times New Roman" panose="02020603050405020304" pitchFamily="18" charset="0"/>
                <a:ea typeface="Calibri" panose="020F0502020204030204" pitchFamily="34" charset="0"/>
              </a:rPr>
              <a:t>January 28th to February 25</a:t>
            </a:r>
            <a:r>
              <a:rPr lang="en-US" sz="1800" baseline="30000" dirty="0">
                <a:solidFill>
                  <a:schemeClr val="accent1">
                    <a:lumMod val="50000"/>
                  </a:schemeClr>
                </a:solidFill>
                <a:effectLst/>
                <a:latin typeface="Times New Roman" panose="02020603050405020304" pitchFamily="18" charset="0"/>
                <a:ea typeface="Calibri" panose="020F0502020204030204" pitchFamily="34" charset="0"/>
              </a:rPr>
              <a:t>th</a:t>
            </a:r>
            <a:r>
              <a:rPr lang="en-US" sz="1800" dirty="0">
                <a:solidFill>
                  <a:schemeClr val="accent1">
                    <a:lumMod val="50000"/>
                  </a:schemeClr>
                </a:solidFill>
                <a:effectLst/>
                <a:latin typeface="Times New Roman" panose="02020603050405020304" pitchFamily="18" charset="0"/>
                <a:ea typeface="Calibri" panose="020F0502020204030204" pitchFamily="34" charset="0"/>
              </a:rPr>
              <a:t>}</a:t>
            </a:r>
            <a:r>
              <a:rPr lang="en-US" sz="1800" dirty="0">
                <a:solidFill>
                  <a:srgbClr val="000000"/>
                </a:solidFill>
                <a:effectLst/>
                <a:latin typeface="Times New Roman" panose="02020603050405020304" pitchFamily="18" charset="0"/>
                <a:ea typeface="Calibri" panose="020F0502020204030204" pitchFamily="34" charset="0"/>
              </a:rPr>
              <a:t>)</a:t>
            </a:r>
            <a:r>
              <a:rPr lang="en-US" dirty="0"/>
              <a:t> </a:t>
            </a:r>
          </a:p>
          <a:p>
            <a:pPr marL="1085850" lvl="2" indent="-285750">
              <a:spcBef>
                <a:spcPts val="0"/>
              </a:spcBef>
              <a:spcAft>
                <a:spcPts val="0"/>
              </a:spcAft>
              <a:buFont typeface="Arial" panose="020B0604020202020204" pitchFamily="34" charset="0"/>
              <a:buChar char="•"/>
            </a:pPr>
            <a:r>
              <a:rPr lang="en-US" dirty="0"/>
              <a:t>$800 after Friday, February 25, 2022 (non-refundable. </a:t>
            </a:r>
            <a:r>
              <a:rPr lang="en-US" dirty="0">
                <a:solidFill>
                  <a:schemeClr val="accent1">
                    <a:lumMod val="50000"/>
                  </a:schemeClr>
                </a:solidFill>
              </a:rPr>
              <a:t>{after February 25</a:t>
            </a:r>
            <a:r>
              <a:rPr lang="en-US" baseline="30000" dirty="0">
                <a:solidFill>
                  <a:schemeClr val="accent1">
                    <a:lumMod val="50000"/>
                  </a:schemeClr>
                </a:solidFill>
              </a:rPr>
              <a:t>th</a:t>
            </a:r>
            <a:r>
              <a:rPr lang="en-US" dirty="0">
                <a:solidFill>
                  <a:schemeClr val="accent1">
                    <a:lumMod val="50000"/>
                  </a:schemeClr>
                </a:solidFill>
              </a:rPr>
              <a:t>}</a:t>
            </a:r>
            <a:r>
              <a:rPr lang="en-US" dirty="0"/>
              <a:t>)</a:t>
            </a:r>
            <a:endParaRPr lang="en-US" sz="1800" b="1"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800" b="1"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b="1" dirty="0">
                <a:ea typeface="Calibri" panose="020F0502020204030204" pitchFamily="34" charset="0"/>
                <a:cs typeface="Times New Roman" panose="02020603050405020304" pitchFamily="18" charset="0"/>
              </a:rPr>
              <a:t>note: for those that already registered, what to do for them is being worked out with IEEE. </a:t>
            </a:r>
          </a:p>
          <a:p>
            <a:pPr marL="685800" lvl="1">
              <a:spcBef>
                <a:spcPts val="0"/>
              </a:spcBef>
              <a:spcAft>
                <a:spcPts val="0"/>
              </a:spcAft>
              <a:buFont typeface="Arial" panose="020B0604020202020204" pitchFamily="34" charset="0"/>
              <a:buChar char="•"/>
            </a:pPr>
            <a:r>
              <a:rPr lang="en-US" sz="1800" dirty="0">
                <a:solidFill>
                  <a:schemeClr val="accent1">
                    <a:lumMod val="50000"/>
                  </a:schemeClr>
                </a:solidFill>
                <a:effectLst/>
                <a:latin typeface="Times New Roman" panose="02020603050405020304" pitchFamily="18" charset="0"/>
                <a:ea typeface="Calibri" panose="020F0502020204030204" pitchFamily="34" charset="0"/>
              </a:rPr>
              <a:t>{Those individuals who had previously registered will be contacted directly by the IEEE 802 EC Executive Secretary for further instructions.}</a:t>
            </a:r>
            <a:endParaRPr lang="en-US" sz="1800" dirty="0">
              <a:solidFill>
                <a:schemeClr val="accent1">
                  <a:lumMod val="50000"/>
                </a:schemeClr>
              </a:solidFill>
              <a:effectLst/>
              <a:latin typeface="Calibri" panose="020F0502020204030204" pitchFamily="34" charset="0"/>
              <a:ea typeface="Calibri" panose="020F0502020204030204" pitchFamily="34" charset="0"/>
            </a:endParaRPr>
          </a:p>
          <a:p>
            <a:pPr marL="685800" lvl="1">
              <a:spcBef>
                <a:spcPts val="0"/>
              </a:spcBef>
              <a:spcAft>
                <a:spcPts val="0"/>
              </a:spcAft>
              <a:buFont typeface="Arial" panose="020B0604020202020204" pitchFamily="34" charset="0"/>
              <a:buChar char="•"/>
            </a:pPr>
            <a:r>
              <a:rPr lang="en-US" sz="1800" b="1" dirty="0"/>
              <a:t>Intro to plenary: </a:t>
            </a:r>
            <a:r>
              <a:rPr lang="en-US" sz="1800" b="1" dirty="0">
                <a:hlinkClick r:id="rId3"/>
              </a:rPr>
              <a:t>http://802world.org/plenary/</a:t>
            </a:r>
            <a:r>
              <a:rPr lang="en-US" sz="1800" b="1" dirty="0"/>
              <a:t> </a:t>
            </a: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will open back up soon and was opened during the weekly call:    </a:t>
            </a:r>
            <a:r>
              <a:rPr lang="en-US" sz="1800" b="1" u="sng" dirty="0">
                <a:solidFill>
                  <a:srgbClr val="0000FF"/>
                </a:solidFill>
                <a:effectLst/>
                <a:ea typeface="Calibri" panose="020F0502020204030204" pitchFamily="34" charset="0"/>
                <a:cs typeface="Times New Roman" panose="02020603050405020304" pitchFamily="18" charset="0"/>
                <a:hlinkClick r:id="rId4"/>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b="1" dirty="0"/>
              <a:t>Plenary dates to be 04-18 March (</a:t>
            </a:r>
            <a:r>
              <a:rPr lang="en-US" sz="1800" dirty="0"/>
              <a:t>Avoids conflict with IEEE-SA Meetings March 22-24.)</a:t>
            </a:r>
          </a:p>
          <a:p>
            <a:pPr marL="685800" lvl="1">
              <a:spcBef>
                <a:spcPts val="0"/>
              </a:spcBef>
              <a:spcAft>
                <a:spcPts val="0"/>
              </a:spcAft>
              <a:buFont typeface="Arial" panose="020B0604020202020204" pitchFamily="34" charset="0"/>
              <a:buChar char="•"/>
            </a:pPr>
            <a:r>
              <a:rPr lang="en-US" sz="1800" dirty="0">
                <a:ea typeface="Calibri" panose="020F0502020204030204" pitchFamily="34" charset="0"/>
              </a:rPr>
              <a:t>.18 will be our normal weekly times and call-in, Thursday’s 10</a:t>
            </a:r>
            <a:r>
              <a:rPr lang="en-US" sz="1800" baseline="30000" dirty="0">
                <a:ea typeface="Calibri" panose="020F0502020204030204" pitchFamily="34" charset="0"/>
              </a:rPr>
              <a:t>th</a:t>
            </a:r>
            <a:r>
              <a:rPr lang="en-US" sz="1800" dirty="0">
                <a:ea typeface="Calibri" panose="020F0502020204030204" pitchFamily="34" charset="0"/>
              </a:rPr>
              <a:t> and 17</a:t>
            </a:r>
            <a:r>
              <a:rPr lang="en-US" sz="1800" baseline="30000" dirty="0">
                <a:ea typeface="Calibri" panose="020F0502020204030204" pitchFamily="34" charset="0"/>
              </a:rPr>
              <a:t>th</a:t>
            </a:r>
            <a:r>
              <a:rPr lang="en-US" sz="1800" dirty="0">
                <a:ea typeface="Calibri" panose="020F0502020204030204" pitchFamily="34" charset="0"/>
              </a:rPr>
              <a:t> March2022. </a:t>
            </a:r>
          </a:p>
          <a:p>
            <a:pPr marL="0" indent="0" algn="r">
              <a:spcBef>
                <a:spcPts val="0"/>
              </a:spcBef>
              <a:spcAft>
                <a:spcPts val="0"/>
              </a:spcAft>
            </a:pPr>
            <a:r>
              <a:rPr lang="en-US" sz="2200" dirty="0">
                <a:ea typeface="Calibri" panose="020F0502020204030204" pitchFamily="34" charset="0"/>
              </a:rPr>
              <a:t>	</a:t>
            </a:r>
            <a:r>
              <a:rPr lang="en-US" sz="1800" b="0" dirty="0">
                <a:solidFill>
                  <a:schemeClr val="accent1">
                    <a:lumMod val="50000"/>
                  </a:schemeClr>
                </a:solidFill>
                <a:ea typeface="Calibri" panose="020F0502020204030204" pitchFamily="34" charset="0"/>
              </a:rPr>
              <a:t>{note: info in {}</a:t>
            </a:r>
            <a:r>
              <a:rPr lang="en-US" sz="1800" b="0">
                <a:solidFill>
                  <a:schemeClr val="accent1">
                    <a:lumMod val="50000"/>
                  </a:schemeClr>
                </a:solidFill>
                <a:ea typeface="Calibri" panose="020F0502020204030204" pitchFamily="34" charset="0"/>
              </a:rPr>
              <a:t>s above </a:t>
            </a:r>
            <a:r>
              <a:rPr lang="en-US" sz="1800" b="0" dirty="0">
                <a:solidFill>
                  <a:schemeClr val="accent1">
                    <a:lumMod val="50000"/>
                  </a:schemeClr>
                </a:solidFill>
                <a:ea typeface="Calibri" panose="020F0502020204030204" pitchFamily="34" charset="0"/>
              </a:rPr>
              <a:t>was learned after the teleconference}</a:t>
            </a:r>
            <a:endParaRPr lang="en-US" sz="2200" b="0" dirty="0">
              <a:solidFill>
                <a:schemeClr val="accent1">
                  <a:lumMod val="50000"/>
                </a:schemeClr>
              </a:solidFill>
              <a:ea typeface="Calibri" panose="020F0502020204030204" pitchFamily="34" charset="0"/>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06jan22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8773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a:t>
            </a:r>
            <a:endParaRPr lang="en-US" sz="1200" dirty="0"/>
          </a:p>
        </p:txBody>
      </p:sp>
      <p:sp>
        <p:nvSpPr>
          <p:cNvPr id="3" name="Content Placeholder 2"/>
          <p:cNvSpPr>
            <a:spLocks noGrp="1"/>
          </p:cNvSpPr>
          <p:nvPr>
            <p:ph idx="1"/>
          </p:nvPr>
        </p:nvSpPr>
        <p:spPr>
          <a:xfrm>
            <a:off x="914400" y="963613"/>
            <a:ext cx="10668000" cy="5511801"/>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 (dates are set through 2024.) Many other calls also setup.</a:t>
            </a:r>
            <a:endParaRPr lang="en-US" sz="1400" b="1" dirty="0">
              <a:solidFill>
                <a:schemeClr val="tx1"/>
              </a:solidFill>
            </a:endParaRPr>
          </a:p>
          <a:p>
            <a:pPr lvl="1">
              <a:spcBef>
                <a:spcPts val="0"/>
              </a:spcBef>
              <a:buFont typeface="Arial" panose="020B0604020202020204" pitchFamily="34" charset="0"/>
              <a:buChar char="•"/>
            </a:pPr>
            <a:r>
              <a:rPr lang="en-US" sz="1600" dirty="0">
                <a:solidFill>
                  <a:schemeClr val="tx1"/>
                </a:solidFill>
              </a:rPr>
              <a:t> (no calls since 13dec21)</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b="1" dirty="0">
                <a:solidFill>
                  <a:schemeClr val="tx1"/>
                </a:solidFill>
              </a:rPr>
              <a:t>16dec21: </a:t>
            </a:r>
            <a:r>
              <a:rPr lang="en-US" sz="1600" dirty="0">
                <a:solidFill>
                  <a:schemeClr val="tx1"/>
                </a:solidFill>
              </a:rPr>
              <a:t>53 Contributions (total of all)   </a:t>
            </a:r>
          </a:p>
          <a:p>
            <a:pPr lvl="2">
              <a:spcBef>
                <a:spcPts val="0"/>
              </a:spcBef>
              <a:buFont typeface="Arial" panose="020B0604020202020204" pitchFamily="34" charset="0"/>
              <a:buChar char="•"/>
            </a:pPr>
            <a:r>
              <a:rPr lang="en-US" sz="1400" dirty="0">
                <a:solidFill>
                  <a:schemeClr val="tx1"/>
                </a:solidFill>
              </a:rPr>
              <a:t>Incoming Liaison from CEPT, 5.8 GHz power out questions on what is in OJEU.  BRAN working on response. </a:t>
            </a:r>
          </a:p>
          <a:p>
            <a:pPr lvl="2">
              <a:spcBef>
                <a:spcPts val="0"/>
              </a:spcBef>
              <a:buFont typeface="Arial" panose="020B0604020202020204" pitchFamily="34" charset="0"/>
              <a:buChar char="•"/>
            </a:pPr>
            <a:r>
              <a:rPr lang="en-US" sz="1400" dirty="0">
                <a:solidFill>
                  <a:schemeClr val="tx1"/>
                </a:solidFill>
              </a:rPr>
              <a:t>Response back to ITU-R being worked on (as reported earlier) </a:t>
            </a:r>
          </a:p>
          <a:p>
            <a:pPr lvl="2">
              <a:spcBef>
                <a:spcPts val="0"/>
              </a:spcBef>
              <a:buFont typeface="Arial" panose="020B0604020202020204" pitchFamily="34" charset="0"/>
              <a:buChar char="•"/>
            </a:pPr>
            <a:r>
              <a:rPr lang="en-US" sz="1400" dirty="0">
                <a:solidFill>
                  <a:schemeClr val="tx1"/>
                </a:solidFill>
              </a:rPr>
              <a:t>Friday, the current VCs will be voted in and continuing through the next term. </a:t>
            </a:r>
          </a:p>
          <a:p>
            <a:pPr lvl="2">
              <a:spcBef>
                <a:spcPts val="0"/>
              </a:spcBef>
              <a:buFont typeface="Arial" panose="020B0604020202020204" pitchFamily="34" charset="0"/>
              <a:buChar char="•"/>
            </a:pPr>
            <a:r>
              <a:rPr lang="en-US" sz="1400" dirty="0">
                <a:solidFill>
                  <a:schemeClr val="tx1"/>
                </a:solidFill>
              </a:rPr>
              <a:t>Approved for a new draft of EN 301 893, 5GHz, standard coming up. </a:t>
            </a:r>
          </a:p>
          <a:p>
            <a:pPr lvl="2">
              <a:spcBef>
                <a:spcPts val="0"/>
              </a:spcBef>
              <a:buFont typeface="Arial" panose="020B0604020202020204" pitchFamily="34" charset="0"/>
              <a:buChar char="•"/>
            </a:pPr>
            <a:r>
              <a:rPr lang="en-US" sz="1400" dirty="0">
                <a:solidFill>
                  <a:schemeClr val="tx1"/>
                </a:solidFill>
              </a:rPr>
              <a:t>Modified WI for EN 303 753 has been approved, this is the 3</a:t>
            </a:r>
            <a:r>
              <a:rPr lang="en-US" sz="1400" baseline="30000" dirty="0">
                <a:solidFill>
                  <a:schemeClr val="tx1"/>
                </a:solidFill>
              </a:rPr>
              <a:t>rd</a:t>
            </a:r>
            <a:r>
              <a:rPr lang="en-US" sz="1400" dirty="0">
                <a:solidFill>
                  <a:schemeClr val="tx1"/>
                </a:solidFill>
              </a:rPr>
              <a:t> 60GHz standard.  </a:t>
            </a:r>
          </a:p>
          <a:p>
            <a:pPr lvl="2">
              <a:spcBef>
                <a:spcPts val="0"/>
              </a:spcBef>
              <a:buFont typeface="Arial" panose="020B0604020202020204" pitchFamily="34" charset="0"/>
              <a:buChar char="•"/>
            </a:pPr>
            <a:r>
              <a:rPr lang="en-US" sz="1400" dirty="0">
                <a:solidFill>
                  <a:schemeClr val="tx1"/>
                </a:solidFill>
              </a:rPr>
              <a:t>EN 303 687, 6 GHz, some good progress and text for NB FH has been approved.  These will be VLP. </a:t>
            </a:r>
          </a:p>
          <a:p>
            <a:pPr lvl="2">
              <a:spcBef>
                <a:spcPts val="0"/>
              </a:spcBef>
              <a:buFont typeface="Arial" panose="020B0604020202020204" pitchFamily="34" charset="0"/>
              <a:buChar char="•"/>
            </a:pPr>
            <a:r>
              <a:rPr lang="en-US" sz="1400" dirty="0">
                <a:solidFill>
                  <a:schemeClr val="tx1"/>
                </a:solidFill>
              </a:rPr>
              <a:t>Approved TF 103 754, Mesh performance, to go into remote consensus, due 31jan22.</a:t>
            </a:r>
          </a:p>
          <a:p>
            <a:pPr lvl="2">
              <a:spcBef>
                <a:spcPts val="0"/>
              </a:spcBef>
              <a:buFont typeface="Arial" panose="020B0604020202020204" pitchFamily="34" charset="0"/>
              <a:buChar char="•"/>
            </a:pPr>
            <a:r>
              <a:rPr lang="en-US" sz="1400" dirty="0">
                <a:solidFill>
                  <a:schemeClr val="tx1"/>
                </a:solidFill>
              </a:rPr>
              <a:t>The chair submitted 2 docs, proposing the two meeting to be electronic (Feb. and June)  </a:t>
            </a:r>
          </a:p>
          <a:p>
            <a:pPr lvl="2">
              <a:spcBef>
                <a:spcPts val="0"/>
              </a:spcBef>
              <a:buFont typeface="Arial" panose="020B0604020202020204" pitchFamily="34" charset="0"/>
              <a:buChar char="•"/>
            </a:pPr>
            <a:r>
              <a:rPr lang="en-US" sz="1400" dirty="0">
                <a:solidFill>
                  <a:schemeClr val="tx1"/>
                </a:solidFill>
              </a:rPr>
              <a:t> 47 meetings,  1 std EN 302 567 published.  2 more in ENAP; busy 2021. </a:t>
            </a:r>
          </a:p>
          <a:p>
            <a:pPr lvl="2">
              <a:spcBef>
                <a:spcPts val="0"/>
              </a:spcBef>
              <a:buFont typeface="Arial" panose="020B0604020202020204" pitchFamily="34" charset="0"/>
              <a:buChar char="•"/>
            </a:pPr>
            <a:r>
              <a:rPr lang="en-US" sz="1400" dirty="0">
                <a:solidFill>
                  <a:schemeClr val="tx1"/>
                </a:solidFill>
              </a:rPr>
              <a:t>Chairman’s notes of the week is in BRAN(21)112014 </a:t>
            </a:r>
          </a:p>
          <a:p>
            <a:pPr lvl="2">
              <a:spcBef>
                <a:spcPts val="0"/>
              </a:spcBef>
              <a:buFont typeface="Arial" panose="020B0604020202020204" pitchFamily="34" charset="0"/>
              <a:buChar char="•"/>
            </a:pPr>
            <a:r>
              <a:rPr lang="en-US" sz="1400" dirty="0">
                <a:solidFill>
                  <a:schemeClr val="tx1"/>
                </a:solidFill>
              </a:rPr>
              <a:t>Meeting #112 will wrap tomorrow, Friday the 17</a:t>
            </a:r>
            <a:r>
              <a:rPr lang="en-US" sz="1400" baseline="30000" dirty="0">
                <a:solidFill>
                  <a:schemeClr val="tx1"/>
                </a:solidFill>
              </a:rPr>
              <a:t>th</a:t>
            </a:r>
            <a:r>
              <a:rPr lang="en-US" sz="1400" dirty="0">
                <a:solidFill>
                  <a:schemeClr val="tx1"/>
                </a:solidFill>
              </a:rPr>
              <a:t>. </a:t>
            </a:r>
          </a:p>
          <a:p>
            <a:pPr lvl="3">
              <a:spcBef>
                <a:spcPts val="0"/>
              </a:spcBef>
              <a:buFont typeface="Arial" panose="020B0604020202020204" pitchFamily="34" charset="0"/>
              <a:buChar char="•"/>
            </a:pPr>
            <a:r>
              <a:rPr lang="en-US" sz="1200" dirty="0">
                <a:solidFill>
                  <a:schemeClr val="tx1"/>
                </a:solidFill>
              </a:rPr>
              <a:t>BRAN(21)112044 - Clean proposal for EN 303 687 v0.0.15</a:t>
            </a:r>
          </a:p>
          <a:p>
            <a:pPr lvl="3">
              <a:spcBef>
                <a:spcPts val="0"/>
              </a:spcBef>
              <a:buFont typeface="Arial" panose="020B0604020202020204" pitchFamily="34" charset="0"/>
              <a:buChar char="•"/>
            </a:pPr>
            <a:r>
              <a:rPr lang="en-US" sz="1200" dirty="0">
                <a:solidFill>
                  <a:schemeClr val="tx1"/>
                </a:solidFill>
              </a:rPr>
              <a:t>Here are all of documents for ETSI TC BRAN meeting #112 </a:t>
            </a:r>
            <a:r>
              <a:rPr lang="en-US" sz="1200" dirty="0">
                <a:solidFill>
                  <a:schemeClr val="tx1"/>
                </a:solidFill>
                <a:hlinkClick r:id="rId7"/>
              </a:rPr>
              <a:t>https://portal.etsi.org/Contribution.aspx?MeetingId=38757</a:t>
            </a:r>
            <a:r>
              <a:rPr lang="en-US" sz="1200" dirty="0">
                <a:solidFill>
                  <a:schemeClr val="tx1"/>
                </a:solidFill>
              </a:rPr>
              <a:t> </a:t>
            </a:r>
          </a:p>
          <a:p>
            <a:pPr lvl="3">
              <a:spcBef>
                <a:spcPts val="0"/>
              </a:spcBef>
              <a:buFont typeface="Arial" panose="020B0604020202020204" pitchFamily="34" charset="0"/>
              <a:buChar char="•"/>
            </a:pPr>
            <a:r>
              <a:rPr lang="en-US" sz="1200" dirty="0">
                <a:solidFill>
                  <a:schemeClr val="tx1"/>
                </a:solidFill>
              </a:rPr>
              <a:t>(remember the .11 private area has the BRAN documents.)</a:t>
            </a:r>
          </a:p>
          <a:p>
            <a:pPr lvl="2">
              <a:spcBef>
                <a:spcPts val="0"/>
              </a:spcBef>
              <a:buFont typeface="Arial" panose="020B0604020202020204" pitchFamily="34" charset="0"/>
              <a:buChar char="•"/>
            </a:pPr>
            <a:r>
              <a:rPr lang="en-US" sz="1200" dirty="0">
                <a:solidFill>
                  <a:schemeClr val="tx1"/>
                </a:solidFill>
              </a:rPr>
              <a:t>After meeting:  </a:t>
            </a:r>
            <a:r>
              <a:rPr lang="en-US" sz="1200" dirty="0">
                <a:effectLst/>
                <a:ea typeface="Calibri" panose="020F0502020204030204" pitchFamily="34" charset="0"/>
              </a:rPr>
              <a:t>Both the EN 301 893 and EN 303 687 drafts were approved and will be in the 802.11 members private area.</a:t>
            </a:r>
          </a:p>
          <a:p>
            <a:pPr lvl="2">
              <a:spcBef>
                <a:spcPts val="0"/>
              </a:spcBef>
              <a:buFont typeface="Arial" panose="020B0604020202020204" pitchFamily="34" charset="0"/>
              <a:buChar char="•"/>
            </a:pPr>
            <a:r>
              <a:rPr lang="en-US" sz="1200" dirty="0">
                <a:ea typeface="Calibri" panose="020F0502020204030204" pitchFamily="34" charset="0"/>
              </a:rPr>
              <a:t>Also, many ad </a:t>
            </a:r>
            <a:r>
              <a:rPr lang="en-US" sz="1200" dirty="0" err="1">
                <a:ea typeface="Calibri" panose="020F0502020204030204" pitchFamily="34" charset="0"/>
              </a:rPr>
              <a:t>hocs</a:t>
            </a:r>
            <a:r>
              <a:rPr lang="en-US" sz="1200" dirty="0">
                <a:ea typeface="Calibri" panose="020F0502020204030204" pitchFamily="34" charset="0"/>
              </a:rPr>
              <a:t> approved for the next few months </a:t>
            </a:r>
            <a:r>
              <a:rPr lang="en-US" sz="1200" u="sng" dirty="0">
                <a:solidFill>
                  <a:srgbClr val="0000FF"/>
                </a:solidFill>
                <a:effectLst/>
                <a:ea typeface="Calibri" panose="020F0502020204030204" pitchFamily="34" charset="0"/>
                <a:hlinkClick r:id="rId8"/>
              </a:rPr>
              <a:t>BRAN(21)112046r4 - Future Ad hoc meetings</a:t>
            </a:r>
            <a:endParaRPr lang="en-US" sz="1200" dirty="0">
              <a:effectLst/>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ndParaRPr>
          </a:p>
          <a:p>
            <a:pPr marL="457200" lvl="1" indent="0">
              <a:spcBef>
                <a:spcPts val="0"/>
              </a:spcBef>
            </a:pPr>
            <a:endParaRPr lang="en-US" sz="16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0515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01-04mar22, hybrid/ECO/tbd </a:t>
            </a:r>
          </a:p>
          <a:p>
            <a:pPr marL="685800" lvl="1">
              <a:spcBef>
                <a:spcPts val="0"/>
              </a:spcBef>
              <a:buFont typeface="Arial" panose="020B0604020202020204" pitchFamily="34" charset="0"/>
              <a:buChar char="•"/>
            </a:pPr>
            <a:r>
              <a:rPr lang="en-US" sz="160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November meeting: </a:t>
            </a:r>
            <a:r>
              <a:rPr lang="en-US" sz="1600" dirty="0">
                <a:solidFill>
                  <a:schemeClr val="tx1"/>
                </a:solidFill>
                <a:hlinkClick r:id="rId4"/>
              </a:rPr>
              <a:t>https://cept.org/ecc/groups/ecc/news/57th-ecc-plenary-meeting-2-5-november/</a:t>
            </a:r>
            <a:r>
              <a:rPr lang="en-US" sz="1600" dirty="0">
                <a:solidFill>
                  <a:schemeClr val="tx1"/>
                </a:solidFill>
              </a:rPr>
              <a:t>   </a:t>
            </a:r>
          </a:p>
          <a:p>
            <a:pPr marL="1085850" lvl="2">
              <a:spcBef>
                <a:spcPts val="0"/>
              </a:spcBef>
              <a:buFont typeface="Arial" panose="020B0604020202020204" pitchFamily="34" charset="0"/>
              <a:buChar char="•"/>
            </a:pPr>
            <a:r>
              <a:rPr lang="en-US" sz="1600" b="0" i="0" dirty="0">
                <a:solidFill>
                  <a:schemeClr val="tx1"/>
                </a:solidFill>
                <a:effectLst/>
              </a:rPr>
              <a:t>New Work item on WAS/RLAN in 6425-7125 MHz: the ECC agreed on the new WI on the basis that, inter alia, no regulatory measures shall be taken under this WI and that the work in preparation for WRC-23 agenda item 1.2 will run independently from the work conducted under this work item.</a:t>
            </a:r>
          </a:p>
          <a:p>
            <a:pPr>
              <a:spcBef>
                <a:spcPts val="0"/>
              </a:spcBef>
              <a:spcAft>
                <a:spcPts val="0"/>
              </a:spcAft>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dirty="0">
                <a:hlinkClick r:id="rId5"/>
              </a:rPr>
              <a:t>&lt;SE45&gt;</a:t>
            </a:r>
            <a:r>
              <a:rPr lang="en-US" altLang="en-US" sz="1800" dirty="0"/>
              <a:t> </a:t>
            </a:r>
            <a:r>
              <a:rPr lang="en-US" altLang="en-US" sz="1800" b="0" dirty="0"/>
              <a:t>	</a:t>
            </a:r>
            <a:r>
              <a:rPr lang="en-US" altLang="en-US" sz="1800" dirty="0"/>
              <a:t>next call #15, 03-04mar22, web-meeting</a:t>
            </a:r>
          </a:p>
          <a:p>
            <a:pPr lvl="1">
              <a:spcBef>
                <a:spcPts val="0"/>
              </a:spcBef>
              <a:spcAft>
                <a:spcPts val="0"/>
              </a:spcAft>
              <a:buFont typeface="Arial" panose="020B0604020202020204" pitchFamily="34" charset="0"/>
              <a:buChar char="•"/>
            </a:pPr>
            <a:r>
              <a:rPr lang="en-US" sz="1600" dirty="0">
                <a:solidFill>
                  <a:schemeClr val="tx1"/>
                </a:solidFill>
              </a:rPr>
              <a:t> </a:t>
            </a:r>
          </a:p>
          <a:p>
            <a:pPr lvl="1">
              <a:spcBef>
                <a:spcPts val="0"/>
              </a:spcBef>
              <a:spcAft>
                <a:spcPts val="0"/>
              </a:spcAft>
              <a:buFont typeface="Arial" panose="020B0604020202020204" pitchFamily="34" charset="0"/>
              <a:buChar char="•"/>
            </a:pPr>
            <a:r>
              <a:rPr lang="en-US" sz="1600" b="0" i="0" dirty="0">
                <a:solidFill>
                  <a:schemeClr val="tx1"/>
                </a:solidFill>
                <a:effectLst/>
              </a:rPr>
              <a:t>last on website:   </a:t>
            </a:r>
            <a:r>
              <a:rPr lang="en-US" sz="1600" b="0" i="0" dirty="0">
                <a:solidFill>
                  <a:srgbClr val="5A5A5A"/>
                </a:solidFill>
                <a:effectLst/>
              </a:rPr>
              <a:t>SE45-14 met online on 28 October and continued its work to further study OOB emissions below 5935 MHz from Very Low Power (VLP) WAS/RLAN devices in the 6 GHz band, to protect CBTC systems that operate in the band 5915-5935 MHz</a:t>
            </a:r>
            <a:endParaRPr lang="en-US" sz="1600" dirty="0">
              <a:solidFill>
                <a:schemeClr val="tx1"/>
              </a:solidFill>
            </a:endParaRPr>
          </a:p>
          <a:p>
            <a:pPr marL="0">
              <a:spcBef>
                <a:spcPts val="0"/>
              </a:spcBef>
              <a:spcAft>
                <a:spcPts val="0"/>
              </a:spcAft>
              <a:buFont typeface="Arial" panose="020B0604020202020204" pitchFamily="34" charset="0"/>
              <a:buChar char="•"/>
            </a:pPr>
            <a:endParaRPr lang="en-US" sz="16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&lt;WGFM&gt; </a:t>
            </a:r>
            <a:r>
              <a:rPr lang="en-US" sz="1800" dirty="0">
                <a:solidFill>
                  <a:schemeClr val="tx1"/>
                </a:solidFill>
              </a:rPr>
              <a:t> next meeting #101, 07-11feb22,  web or hybrid/ECO</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i="0" dirty="0">
                <a:solidFill>
                  <a:schemeClr val="tx1"/>
                </a:solidFill>
                <a:effectLst/>
              </a:rPr>
              <a:t>last on website: (04-08oct): </a:t>
            </a:r>
            <a:r>
              <a:rPr lang="en-US" sz="1600" b="0" i="0" dirty="0">
                <a:solidFill>
                  <a:srgbClr val="5A5A5A"/>
                </a:solidFill>
                <a:effectLst/>
              </a:rPr>
              <a:t>WGFM approved for publication, the revision of ECC Recommendations on rail communications ECC/REC/(05)08 and ECC/REC/(08)02. WGFM also published two ECC Reports. </a:t>
            </a:r>
            <a:r>
              <a:rPr lang="en-US" sz="1600" b="1" i="0" dirty="0">
                <a:solidFill>
                  <a:srgbClr val="5A5A5A"/>
                </a:solidFill>
                <a:effectLst/>
              </a:rPr>
              <a:t>ECC Report 330 on RLAN at 5.8 GH</a:t>
            </a:r>
            <a:r>
              <a:rPr lang="en-US" sz="1600" b="0" i="0" dirty="0">
                <a:solidFill>
                  <a:srgbClr val="5A5A5A"/>
                </a:solidFill>
                <a:effectLst/>
              </a:rPr>
              <a:t>z and ECC Report 329 on VHF digital maritime voice radio.</a:t>
            </a:r>
            <a:r>
              <a:rPr lang="en-US" sz="16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57634" y="5838103"/>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1028700" lvl="1">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54616" y="58674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1125200" cy="5637214"/>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285750" indent="-285750">
              <a:buFont typeface="Arial" panose="020B0604020202020204" pitchFamily="34" charset="0"/>
              <a:buChar char="•"/>
            </a:pPr>
            <a:r>
              <a:rPr lang="en-US" sz="1800" dirty="0">
                <a:latin typeface="Times New Roman" panose="02020603050405020304" pitchFamily="18" charset="0"/>
                <a:ea typeface="Calibri" panose="020F0502020204030204" pitchFamily="34" charset="0"/>
              </a:rPr>
              <a:t>India:  </a:t>
            </a:r>
            <a:r>
              <a:rPr lang="en-US" sz="1800" b="0" dirty="0">
                <a:effectLst/>
                <a:latin typeface="Times New Roman" panose="02020603050405020304" pitchFamily="18" charset="0"/>
                <a:ea typeface="Calibri" panose="020F0502020204030204" pitchFamily="34" charset="0"/>
              </a:rPr>
              <a:t>The following rule, The Use of Low Power Equipment in the Frequency Band 865-868 MHz for Short Range Devices (Exemption from </a:t>
            </a:r>
            <a:r>
              <a:rPr lang="en-US" sz="1800" b="0" dirty="0" err="1">
                <a:effectLst/>
                <a:latin typeface="Times New Roman" panose="02020603050405020304" pitchFamily="18" charset="0"/>
                <a:ea typeface="Calibri" panose="020F0502020204030204" pitchFamily="34" charset="0"/>
              </a:rPr>
              <a:t>Licence</a:t>
            </a:r>
            <a:r>
              <a:rPr lang="en-US" sz="1800" b="0" dirty="0">
                <a:effectLst/>
                <a:latin typeface="Times New Roman" panose="02020603050405020304" pitchFamily="18" charset="0"/>
                <a:ea typeface="Calibri" panose="020F0502020204030204" pitchFamily="34" charset="0"/>
              </a:rPr>
              <a:t>) Rules, 2021, is published in the Gazette of India on December 13, 2021, and in the DoT website on December 16, 2021:</a:t>
            </a:r>
            <a:br>
              <a:rPr lang="en-US" sz="1800" b="0" dirty="0">
                <a:effectLst/>
                <a:latin typeface="Times New Roman" panose="02020603050405020304" pitchFamily="18" charset="0"/>
                <a:ea typeface="Calibri" panose="020F0502020204030204" pitchFamily="34" charset="0"/>
              </a:rPr>
            </a:br>
            <a:r>
              <a:rPr lang="en-US" sz="1800" b="0" u="sng" dirty="0">
                <a:solidFill>
                  <a:srgbClr val="0000FF"/>
                </a:solidFill>
                <a:effectLst/>
                <a:latin typeface="Times New Roman" panose="02020603050405020304" pitchFamily="18" charset="0"/>
                <a:ea typeface="Calibri" panose="020F0502020204030204" pitchFamily="34" charset="0"/>
                <a:hlinkClick r:id="rId3"/>
              </a:rPr>
              <a:t>https://dot.gov.in/sites/default/files/The%20use%20of%20low%20power%20equipment%20in%20the%20frequency%20band%20865-867%20MHz%20for%20short%20range%20devices%20%28Exemption%20from%20License%29%20Rules%2C%202021.pdf?download=1</a:t>
            </a:r>
            <a:endParaRPr lang="en-US" sz="1800" b="0" u="sng" dirty="0">
              <a:solidFill>
                <a:srgbClr val="0000FF"/>
              </a:solidFill>
              <a:effectLst/>
              <a:latin typeface="Times New Roman" panose="02020603050405020304" pitchFamily="18" charset="0"/>
              <a:ea typeface="Calibri" panose="020F0502020204030204" pitchFamily="34" charset="0"/>
            </a:endParaRPr>
          </a:p>
          <a:p>
            <a:pPr marL="685800" lvl="1">
              <a:buFont typeface="Arial" panose="020B0604020202020204" pitchFamily="34" charset="0"/>
              <a:buChar char="•"/>
            </a:pPr>
            <a:r>
              <a:rPr lang="en-US" sz="1600" b="0" dirty="0">
                <a:effectLst/>
                <a:latin typeface="Times New Roman" panose="02020603050405020304" pitchFamily="18" charset="0"/>
                <a:ea typeface="Calibri" panose="020F0502020204030204" pitchFamily="34" charset="0"/>
              </a:rPr>
              <a:t>Selected summary</a:t>
            </a:r>
            <a:br>
              <a:rPr lang="en-US" sz="1600" b="0" dirty="0">
                <a:effectLst/>
                <a:latin typeface="Times New Roman" panose="02020603050405020304" pitchFamily="18" charset="0"/>
                <a:ea typeface="Calibri" panose="020F0502020204030204" pitchFamily="34" charset="0"/>
              </a:rPr>
            </a:br>
            <a:r>
              <a:rPr lang="en-US" sz="1600" b="0" dirty="0">
                <a:effectLst/>
                <a:latin typeface="Times New Roman" panose="02020603050405020304" pitchFamily="18" charset="0"/>
                <a:ea typeface="Calibri" panose="020F0502020204030204" pitchFamily="34" charset="0"/>
              </a:rPr>
              <a:t>- No licenses shall be required</a:t>
            </a:r>
            <a:br>
              <a:rPr lang="en-US" sz="1600" b="0" dirty="0">
                <a:effectLst/>
                <a:latin typeface="Times New Roman" panose="02020603050405020304" pitchFamily="18" charset="0"/>
                <a:ea typeface="Calibri" panose="020F0502020204030204" pitchFamily="34" charset="0"/>
              </a:rPr>
            </a:br>
            <a:r>
              <a:rPr lang="en-US" sz="1600" b="0" dirty="0">
                <a:effectLst/>
                <a:latin typeface="Times New Roman" panose="02020603050405020304" pitchFamily="18" charset="0"/>
                <a:ea typeface="Calibri" panose="020F0502020204030204" pitchFamily="34" charset="0"/>
              </a:rPr>
              <a:t>- These rules shall not be applicable to the wireless equipment which has been type approved under the Use of low power equipment in the frequency band 865-867 MHz for (RFID) Radio Frequency Identification Devices (Exemption from Licensing Requirement) Rules, 2005, and shall be effective till the end of its life.</a:t>
            </a:r>
            <a:br>
              <a:rPr lang="en-US" sz="1600" b="0" dirty="0">
                <a:effectLst/>
                <a:latin typeface="Times New Roman" panose="02020603050405020304" pitchFamily="18" charset="0"/>
                <a:ea typeface="Calibri" panose="020F0502020204030204" pitchFamily="34" charset="0"/>
              </a:rPr>
            </a:br>
            <a:r>
              <a:rPr lang="en-US" sz="1600" b="0" dirty="0">
                <a:effectLst/>
                <a:latin typeface="Times New Roman" panose="02020603050405020304" pitchFamily="18" charset="0"/>
                <a:ea typeface="Calibri" panose="020F0502020204030204" pitchFamily="34" charset="0"/>
              </a:rPr>
              <a:t>- Technical specifications for different types of devices are provided in Tables I to IV therein.</a:t>
            </a:r>
          </a:p>
          <a:p>
            <a:pPr marL="685800" lvl="1">
              <a:buFont typeface="Arial" panose="020B0604020202020204" pitchFamily="34" charset="0"/>
              <a:buChar char="•"/>
            </a:pPr>
            <a:endParaRPr lang="en-US" sz="1600" b="0" dirty="0">
              <a:effectLst/>
              <a:latin typeface="Times New Roman" panose="02020603050405020304" pitchFamily="18" charset="0"/>
              <a:ea typeface="SimSun" panose="02010600030101010101" pitchFamily="2" charset="-122"/>
            </a:endParaRPr>
          </a:p>
          <a:p>
            <a:pPr marL="685800" lvl="1">
              <a:buFont typeface="Arial" panose="020B0604020202020204" pitchFamily="34" charset="0"/>
              <a:buChar char="•"/>
            </a:pPr>
            <a:r>
              <a:rPr lang="en-US" sz="1600" b="0" dirty="0">
                <a:effectLst/>
                <a:latin typeface="Times New Roman" panose="02020603050405020304" pitchFamily="18" charset="0"/>
                <a:ea typeface="SimSun" panose="02010600030101010101" pitchFamily="2" charset="-122"/>
              </a:rPr>
              <a:t>Note:  Std IEEE802.15.4u is for 865-867MHz.</a:t>
            </a:r>
          </a:p>
          <a:p>
            <a:pPr marL="285750" indent="-285750">
              <a:buFont typeface="Arial" panose="020B0604020202020204" pitchFamily="34" charset="0"/>
              <a:buChar char="•"/>
            </a:pPr>
            <a:endParaRPr lang="en-US" sz="2000" b="0" dirty="0">
              <a:solidFill>
                <a:schemeClr val="tx1"/>
              </a:solidFill>
              <a:latin typeface="Times New Roman" panose="02020603050405020304" pitchFamily="18" charset="0"/>
            </a:endParaRPr>
          </a:p>
          <a:p>
            <a:pPr>
              <a:buFont typeface="Arial" panose="020B0604020202020204" pitchFamily="34" charset="0"/>
              <a:buChar char="•"/>
            </a:pPr>
            <a:r>
              <a:rPr lang="en-US" sz="2000" dirty="0">
                <a:solidFill>
                  <a:schemeClr val="tx1"/>
                </a:solidFill>
              </a:rPr>
              <a:t>standing by:  </a:t>
            </a:r>
            <a:r>
              <a:rPr lang="en-US" sz="2000" b="0" dirty="0">
                <a:solidFill>
                  <a:schemeClr val="tx1"/>
                </a:solidFill>
              </a:rPr>
              <a:t>UK – Ofcom 802.15 SC THz response to paper on THz. </a:t>
            </a:r>
          </a:p>
          <a:p>
            <a:pPr lvl="1">
              <a:buFont typeface="Arial" panose="020B0604020202020204" pitchFamily="34" charset="0"/>
              <a:buChar char="•"/>
            </a:pPr>
            <a:r>
              <a:rPr lang="en-US" sz="1600" b="0" i="0" u="none" strike="noStrike" baseline="0" dirty="0">
                <a:solidFill>
                  <a:schemeClr val="tx1"/>
                </a:solidFill>
                <a:hlinkClick r:id="rId4"/>
              </a:rPr>
              <a:t>https://mentor.ieee.org/802.18/dcn/21/18-21-0134-00-0000-uk-ofcom-terahertz-spectrum-paper.docx</a:t>
            </a:r>
            <a:r>
              <a:rPr lang="en-US" sz="1600" b="0" i="0" u="none" strike="noStrike" baseline="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725293"/>
            <a:ext cx="11125200" cy="5637214"/>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285750" marR="0" indent="-285750">
              <a:spcBef>
                <a:spcPts val="0"/>
              </a:spcBef>
              <a:spcAft>
                <a:spcPts val="0"/>
              </a:spcAft>
              <a:buFont typeface="Arial" panose="020B0604020202020204" pitchFamily="34" charset="0"/>
              <a:buChar char="•"/>
            </a:pPr>
            <a:r>
              <a:rPr lang="en-US" sz="1600" b="0" dirty="0">
                <a:effectLst/>
                <a:ea typeface="Calibri" panose="020F0502020204030204" pitchFamily="34" charset="0"/>
              </a:rPr>
              <a:t>Korea MSIT has recently begun two consultations related to the use of 5925 to 6425 MHz band for subway/passenger cars.</a:t>
            </a:r>
            <a:br>
              <a:rPr lang="en-US" sz="1600" b="0" dirty="0">
                <a:effectLst/>
                <a:ea typeface="Calibri" panose="020F0502020204030204" pitchFamily="34" charset="0"/>
              </a:rPr>
            </a:br>
            <a:r>
              <a:rPr lang="en-US" sz="1600" b="0" dirty="0">
                <a:effectLst/>
                <a:ea typeface="Calibri" panose="020F0502020204030204" pitchFamily="34" charset="0"/>
              </a:rPr>
              <a:t>Administrative notice (2021-1009) related to a partial revision to wireless devices for wireless stations that can be open without notification</a:t>
            </a:r>
          </a:p>
          <a:p>
            <a:pPr lvl="1" indent="-342900">
              <a:spcBef>
                <a:spcPts val="0"/>
              </a:spcBef>
              <a:spcAft>
                <a:spcPts val="0"/>
              </a:spcAft>
              <a:buSzPts val="1000"/>
              <a:buFont typeface="Symbol" panose="05050102010706020507" pitchFamily="18" charset="2"/>
              <a:buChar char=""/>
              <a:tabLst>
                <a:tab pos="457200" algn="l"/>
              </a:tabLst>
            </a:pPr>
            <a:r>
              <a:rPr lang="en-US" sz="1400" b="0" dirty="0">
                <a:effectLst/>
                <a:ea typeface="Calibri" panose="020F0502020204030204" pitchFamily="34" charset="0"/>
              </a:rPr>
              <a:t>Consultation period:  December 22, 2021 to February 21, 2022</a:t>
            </a:r>
          </a:p>
          <a:p>
            <a:pPr lvl="1" indent="-342900">
              <a:spcBef>
                <a:spcPts val="0"/>
              </a:spcBef>
              <a:spcAft>
                <a:spcPts val="0"/>
              </a:spcAft>
              <a:buSzPts val="1000"/>
              <a:buFont typeface="Symbol" panose="05050102010706020507" pitchFamily="18" charset="2"/>
              <a:buChar char=""/>
              <a:tabLst>
                <a:tab pos="457200" algn="l"/>
              </a:tabLst>
            </a:pPr>
            <a:r>
              <a:rPr lang="en-US" sz="1200" b="0" dirty="0">
                <a:effectLst/>
                <a:ea typeface="Calibri" panose="020F0502020204030204" pitchFamily="34" charset="0"/>
              </a:rPr>
              <a:t>Link: </a:t>
            </a:r>
            <a:r>
              <a:rPr lang="en-US" sz="1200" b="0" u="sng" dirty="0">
                <a:solidFill>
                  <a:srgbClr val="0000FF"/>
                </a:solidFill>
                <a:effectLst/>
                <a:ea typeface="Calibri" panose="020F0502020204030204" pitchFamily="34" charset="0"/>
                <a:hlinkClick r:id="rId3"/>
              </a:rPr>
              <a:t>https://www.msit.go.kr/bbs/view.do?sCode=user&amp;mId=109&amp;mPid=103&amp;pageIndex=&amp;bbsSeqNo=84&amp;nttSeqNo=3179377&amp;searchOpt=ALL&amp;searchTxt=</a:t>
            </a:r>
            <a:endParaRPr lang="en-US" sz="1200" b="0" dirty="0">
              <a:effectLst/>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b="0" dirty="0">
                <a:effectLst/>
                <a:ea typeface="Calibri" panose="020F0502020204030204" pitchFamily="34" charset="0"/>
              </a:rPr>
              <a:t>Proposed changes are shown in red as follows:</a:t>
            </a:r>
          </a:p>
          <a:p>
            <a:pPr>
              <a:buFont typeface="Arial" panose="020B0604020202020204" pitchFamily="34" charset="0"/>
              <a:buChar char="•"/>
            </a:pPr>
            <a:r>
              <a:rPr lang="en-US" sz="1800" dirty="0">
                <a:effectLst/>
                <a:ea typeface="Calibri" panose="020F0502020204030204" pitchFamily="34" charset="0"/>
              </a:rPr>
              <a:t> </a:t>
            </a:r>
          </a:p>
          <a:p>
            <a:pPr>
              <a:buFont typeface="Arial" panose="020B0604020202020204" pitchFamily="34" charset="0"/>
              <a:buChar char="•"/>
            </a:pPr>
            <a:r>
              <a:rPr lang="en-US" sz="1800" b="0" i="0" u="none" strike="noStrike" baseline="0" dirty="0">
                <a:solidFill>
                  <a:schemeClr val="tx1"/>
                </a:solidFill>
              </a:rPr>
              <a:t> </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endParaRPr lang="en-US" sz="1800" b="0" i="0" u="none" strike="noStrike" baseline="0" dirty="0">
              <a:solidFill>
                <a:schemeClr val="tx1"/>
              </a:solidFill>
            </a:endParaRPr>
          </a:p>
          <a:p>
            <a:pPr marL="1257300" lvl="3">
              <a:spcBef>
                <a:spcPts val="0"/>
              </a:spcBef>
              <a:spcAft>
                <a:spcPts val="0"/>
              </a:spcAft>
              <a:buFont typeface="Arial" panose="020B0604020202020204" pitchFamily="34" charset="0"/>
              <a:buChar char="•"/>
            </a:pPr>
            <a:endParaRPr lang="en-US" sz="800" b="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600" b="0" dirty="0">
                <a:effectLst/>
                <a:ea typeface="Calibri" panose="020F0502020204030204" pitchFamily="34" charset="0"/>
              </a:rPr>
              <a:t>Administrative notice (2021-1010) related to a partial revision to technical standards for radio equipment for radio stations that can be open without notification</a:t>
            </a:r>
          </a:p>
          <a:p>
            <a:pPr lvl="1" indent="-342900">
              <a:spcBef>
                <a:spcPts val="0"/>
              </a:spcBef>
              <a:spcAft>
                <a:spcPts val="0"/>
              </a:spcAft>
              <a:buSzPts val="1000"/>
              <a:buFont typeface="Symbol" panose="05050102010706020507" pitchFamily="18" charset="2"/>
              <a:buChar char=""/>
              <a:tabLst>
                <a:tab pos="457200" algn="l"/>
              </a:tabLst>
            </a:pPr>
            <a:r>
              <a:rPr lang="en-US" sz="1400" b="0" dirty="0">
                <a:effectLst/>
                <a:ea typeface="Calibri" panose="020F0502020204030204" pitchFamily="34" charset="0"/>
              </a:rPr>
              <a:t>Consultation period:  December 22, 2021 to February 21, 2022</a:t>
            </a:r>
          </a:p>
          <a:p>
            <a:pPr lvl="1" indent="-342900">
              <a:spcBef>
                <a:spcPts val="0"/>
              </a:spcBef>
              <a:spcAft>
                <a:spcPts val="0"/>
              </a:spcAft>
              <a:buSzPts val="1000"/>
              <a:buFont typeface="Symbol" panose="05050102010706020507" pitchFamily="18" charset="2"/>
              <a:buChar char=""/>
              <a:tabLst>
                <a:tab pos="457200" algn="l"/>
              </a:tabLst>
            </a:pPr>
            <a:r>
              <a:rPr lang="en-US" sz="1200" b="0" dirty="0">
                <a:effectLst/>
                <a:ea typeface="Calibri" panose="020F0502020204030204" pitchFamily="34" charset="0"/>
              </a:rPr>
              <a:t>Link: </a:t>
            </a:r>
            <a:r>
              <a:rPr lang="en-US" sz="1200" b="0" u="sng" dirty="0">
                <a:solidFill>
                  <a:srgbClr val="0000FF"/>
                </a:solidFill>
                <a:effectLst/>
                <a:ea typeface="Calibri" panose="020F0502020204030204" pitchFamily="34" charset="0"/>
                <a:hlinkClick r:id="rId4"/>
              </a:rPr>
              <a:t>https://www.msit.go.kr/bbs/view.do?sCode=user&amp;mId=109&amp;mPid=103&amp;pageIndex=&amp;bbsSeqNo=84&amp;nttSeqNo=3179378&amp;searchOpt=ALL&amp;searchTxt=</a:t>
            </a:r>
            <a:endParaRPr lang="en-US" sz="1200" b="0" dirty="0">
              <a:effectLst/>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b="0" dirty="0">
                <a:effectLst/>
                <a:ea typeface="Calibri" panose="020F0502020204030204" pitchFamily="34" charset="0"/>
              </a:rPr>
              <a:t>Proposed changes are show</a:t>
            </a:r>
            <a:r>
              <a:rPr lang="en-US" sz="1400" dirty="0">
                <a:effectLst/>
                <a:ea typeface="Calibri" panose="020F0502020204030204" pitchFamily="34" charset="0"/>
              </a:rPr>
              <a:t>n in red as follows:</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r>
              <a:rPr lang="en-US" sz="1800" b="0" i="0" u="none" strike="noStrike" baseline="0" dirty="0">
                <a:solidFill>
                  <a:schemeClr val="tx1"/>
                </a:solidFill>
                <a:latin typeface="Times New Roman" panose="02020603050405020304" pitchFamily="18" charset="0"/>
              </a:rPr>
              <a:t> </a:t>
            </a:r>
          </a:p>
          <a:p>
            <a:pPr>
              <a:buFont typeface="Arial" panose="020B0604020202020204" pitchFamily="34" charset="0"/>
              <a:buChar char="•"/>
            </a:pPr>
            <a:r>
              <a:rPr lang="en-US" sz="1800" b="0" dirty="0">
                <a:solidFill>
                  <a:schemeClr val="tx1"/>
                </a:solidFill>
                <a:latin typeface="Times New Roman" panose="02020603050405020304" pitchFamily="18" charset="0"/>
              </a:rPr>
              <a:t> </a:t>
            </a:r>
            <a:endParaRPr lang="en-US" sz="1600" b="0" i="0" u="none" strike="noStrike" baseline="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graphicFrame>
        <p:nvGraphicFramePr>
          <p:cNvPr id="10" name="Table 9">
            <a:extLst>
              <a:ext uri="{FF2B5EF4-FFF2-40B4-BE49-F238E27FC236}">
                <a16:creationId xmlns:a16="http://schemas.microsoft.com/office/drawing/2014/main" id="{0BF4614B-2CC4-4F6C-9372-58ED9B6F6096}"/>
              </a:ext>
            </a:extLst>
          </p:cNvPr>
          <p:cNvGraphicFramePr>
            <a:graphicFrameLocks noGrp="1"/>
          </p:cNvGraphicFramePr>
          <p:nvPr>
            <p:extLst>
              <p:ext uri="{D42A27DB-BD31-4B8C-83A1-F6EECF244321}">
                <p14:modId xmlns:p14="http://schemas.microsoft.com/office/powerpoint/2010/main" val="3317851604"/>
              </p:ext>
            </p:extLst>
          </p:nvPr>
        </p:nvGraphicFramePr>
        <p:xfrm>
          <a:off x="1143000" y="2329090"/>
          <a:ext cx="10668000" cy="1490436"/>
        </p:xfrm>
        <a:graphic>
          <a:graphicData uri="http://schemas.openxmlformats.org/drawingml/2006/table">
            <a:tbl>
              <a:tblPr firstRow="1" firstCol="1" bandRow="1">
                <a:tableStyleId>{5C22544A-7EE6-4342-B048-85BDC9FD1C3A}</a:tableStyleId>
              </a:tblPr>
              <a:tblGrid>
                <a:gridCol w="2514600">
                  <a:extLst>
                    <a:ext uri="{9D8B030D-6E8A-4147-A177-3AD203B41FA5}">
                      <a16:colId xmlns:a16="http://schemas.microsoft.com/office/drawing/2014/main" val="3498820030"/>
                    </a:ext>
                  </a:extLst>
                </a:gridCol>
                <a:gridCol w="4191000">
                  <a:extLst>
                    <a:ext uri="{9D8B030D-6E8A-4147-A177-3AD203B41FA5}">
                      <a16:colId xmlns:a16="http://schemas.microsoft.com/office/drawing/2014/main" val="1059561752"/>
                    </a:ext>
                  </a:extLst>
                </a:gridCol>
                <a:gridCol w="3962400">
                  <a:extLst>
                    <a:ext uri="{9D8B030D-6E8A-4147-A177-3AD203B41FA5}">
                      <a16:colId xmlns:a16="http://schemas.microsoft.com/office/drawing/2014/main" val="2129390504"/>
                    </a:ext>
                  </a:extLst>
                </a:gridCol>
              </a:tblGrid>
              <a:tr h="235938">
                <a:tc>
                  <a:txBody>
                    <a:bodyPr/>
                    <a:lstStyle/>
                    <a:p>
                      <a:pPr marL="0" marR="0" algn="ctr">
                        <a:lnSpc>
                          <a:spcPts val="1350"/>
                        </a:lnSpc>
                        <a:spcBef>
                          <a:spcPts val="0"/>
                        </a:spcBef>
                        <a:spcAft>
                          <a:spcPts val="0"/>
                        </a:spcAft>
                      </a:pPr>
                      <a:r>
                        <a:rPr lang="en-US" sz="1400" dirty="0">
                          <a:effectLst/>
                        </a:rPr>
                        <a:t>Frequency band  (MHz)</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Antenna supply power density or radiated power</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a:effectLst/>
                        </a:rPr>
                        <a:t>Notes</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26345565"/>
                  </a:ext>
                </a:extLst>
              </a:tr>
              <a:tr h="323114">
                <a:tc>
                  <a:txBody>
                    <a:bodyPr/>
                    <a:lstStyle/>
                    <a:p>
                      <a:pPr marL="0" marR="0" algn="ctr">
                        <a:lnSpc>
                          <a:spcPts val="1350"/>
                        </a:lnSpc>
                        <a:spcBef>
                          <a:spcPts val="0"/>
                        </a:spcBef>
                        <a:spcAft>
                          <a:spcPts val="0"/>
                        </a:spcAft>
                      </a:pPr>
                      <a:r>
                        <a:rPr lang="en-US" sz="1400" dirty="0">
                          <a:effectLst/>
                        </a:rPr>
                        <a:t>5925 ~ 6425</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25mW or less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nSpc>
                          <a:spcPts val="1350"/>
                        </a:lnSpc>
                        <a:spcBef>
                          <a:spcPts val="0"/>
                        </a:spcBef>
                        <a:spcAft>
                          <a:spcPts val="0"/>
                        </a:spcAft>
                      </a:pPr>
                      <a:r>
                        <a:rPr lang="en-US" sz="1400" dirty="0">
                          <a:effectLst/>
                        </a:rPr>
                        <a:t>Including antenna absolute gain.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28514952"/>
                  </a:ext>
                </a:extLst>
              </a:tr>
              <a:tr h="310203">
                <a:tc>
                  <a:txBody>
                    <a:bodyPr/>
                    <a:lstStyle/>
                    <a:p>
                      <a:pPr marL="0" marR="0" algn="ctr">
                        <a:lnSpc>
                          <a:spcPts val="1350"/>
                        </a:lnSpc>
                        <a:spcBef>
                          <a:spcPts val="0"/>
                        </a:spcBef>
                        <a:spcAft>
                          <a:spcPts val="0"/>
                        </a:spcAft>
                      </a:pPr>
                      <a:r>
                        <a:rPr lang="en-US" sz="1400" dirty="0">
                          <a:solidFill>
                            <a:srgbClr val="FF0000"/>
                          </a:solidFill>
                          <a:effectLst/>
                        </a:rPr>
                        <a:t>5925 ~ 6425</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solidFill>
                            <a:srgbClr val="FF0000"/>
                          </a:solidFill>
                          <a:effectLst/>
                        </a:rPr>
                        <a:t>250mW or less</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nSpc>
                          <a:spcPts val="1350"/>
                        </a:lnSpc>
                        <a:spcBef>
                          <a:spcPts val="0"/>
                        </a:spcBef>
                        <a:spcAft>
                          <a:spcPts val="0"/>
                        </a:spcAft>
                      </a:pPr>
                      <a:r>
                        <a:rPr lang="en-US" sz="1400" dirty="0">
                          <a:solidFill>
                            <a:srgbClr val="FF0000"/>
                          </a:solidFill>
                          <a:effectLst/>
                        </a:rPr>
                        <a:t>Wireless devices used in subway/passenger cars.</a:t>
                      </a:r>
                    </a:p>
                    <a:p>
                      <a:pPr marL="0" marR="0">
                        <a:lnSpc>
                          <a:spcPts val="1350"/>
                        </a:lnSpc>
                        <a:spcBef>
                          <a:spcPts val="0"/>
                        </a:spcBef>
                        <a:spcAft>
                          <a:spcPts val="0"/>
                        </a:spcAft>
                      </a:pPr>
                      <a:r>
                        <a:rPr lang="en-US" sz="1400" dirty="0">
                          <a:solidFill>
                            <a:srgbClr val="FF0000"/>
                          </a:solidFill>
                          <a:effectLst/>
                        </a:rPr>
                        <a:t>Including antenna absolute gain.</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22608340"/>
                  </a:ext>
                </a:extLst>
              </a:tr>
              <a:tr h="389109">
                <a:tc>
                  <a:txBody>
                    <a:bodyPr/>
                    <a:lstStyle/>
                    <a:p>
                      <a:pPr marL="0" marR="0" algn="ctr">
                        <a:lnSpc>
                          <a:spcPts val="1350"/>
                        </a:lnSpc>
                        <a:spcBef>
                          <a:spcPts val="0"/>
                        </a:spcBef>
                        <a:spcAft>
                          <a:spcPts val="0"/>
                        </a:spcAft>
                      </a:pPr>
                      <a:r>
                        <a:rPr lang="en-US" sz="1400" dirty="0">
                          <a:effectLst/>
                        </a:rPr>
                        <a:t>5925 ~ 7125</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250mW or less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nSpc>
                          <a:spcPts val="1350"/>
                        </a:lnSpc>
                        <a:spcBef>
                          <a:spcPts val="0"/>
                        </a:spcBef>
                        <a:spcAft>
                          <a:spcPts val="0"/>
                        </a:spcAft>
                      </a:pPr>
                      <a:r>
                        <a:rPr lang="en-US" sz="1400" dirty="0">
                          <a:effectLst/>
                        </a:rPr>
                        <a:t>Wireless devices used in buildings.</a:t>
                      </a:r>
                    </a:p>
                    <a:p>
                      <a:pPr marL="0" marR="0">
                        <a:lnSpc>
                          <a:spcPts val="1350"/>
                        </a:lnSpc>
                        <a:spcBef>
                          <a:spcPts val="0"/>
                        </a:spcBef>
                        <a:spcAft>
                          <a:spcPts val="0"/>
                        </a:spcAft>
                      </a:pPr>
                      <a:r>
                        <a:rPr lang="en-US" sz="1400" dirty="0">
                          <a:effectLst/>
                        </a:rPr>
                        <a:t>Including antenna absolute gain.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00699308"/>
                  </a:ext>
                </a:extLst>
              </a:tr>
            </a:tbl>
          </a:graphicData>
        </a:graphic>
      </p:graphicFrame>
      <p:graphicFrame>
        <p:nvGraphicFramePr>
          <p:cNvPr id="11" name="Table 10">
            <a:extLst>
              <a:ext uri="{FF2B5EF4-FFF2-40B4-BE49-F238E27FC236}">
                <a16:creationId xmlns:a16="http://schemas.microsoft.com/office/drawing/2014/main" id="{28BA9C0C-CCC7-4F56-8AFE-F389454CBFB2}"/>
              </a:ext>
            </a:extLst>
          </p:cNvPr>
          <p:cNvGraphicFramePr>
            <a:graphicFrameLocks noGrp="1"/>
          </p:cNvGraphicFramePr>
          <p:nvPr>
            <p:extLst>
              <p:ext uri="{D42A27DB-BD31-4B8C-83A1-F6EECF244321}">
                <p14:modId xmlns:p14="http://schemas.microsoft.com/office/powerpoint/2010/main" val="2394629306"/>
              </p:ext>
            </p:extLst>
          </p:nvPr>
        </p:nvGraphicFramePr>
        <p:xfrm>
          <a:off x="1143000" y="4925755"/>
          <a:ext cx="10668000" cy="1430148"/>
        </p:xfrm>
        <a:graphic>
          <a:graphicData uri="http://schemas.openxmlformats.org/drawingml/2006/table">
            <a:tbl>
              <a:tblPr firstRow="1" firstCol="1" bandRow="1">
                <a:tableStyleId>{5C22544A-7EE6-4342-B048-85BDC9FD1C3A}</a:tableStyleId>
              </a:tblPr>
              <a:tblGrid>
                <a:gridCol w="1143000">
                  <a:extLst>
                    <a:ext uri="{9D8B030D-6E8A-4147-A177-3AD203B41FA5}">
                      <a16:colId xmlns:a16="http://schemas.microsoft.com/office/drawing/2014/main" val="1616802414"/>
                    </a:ext>
                  </a:extLst>
                </a:gridCol>
                <a:gridCol w="1295400">
                  <a:extLst>
                    <a:ext uri="{9D8B030D-6E8A-4147-A177-3AD203B41FA5}">
                      <a16:colId xmlns:a16="http://schemas.microsoft.com/office/drawing/2014/main" val="2234152050"/>
                    </a:ext>
                  </a:extLst>
                </a:gridCol>
                <a:gridCol w="1752600">
                  <a:extLst>
                    <a:ext uri="{9D8B030D-6E8A-4147-A177-3AD203B41FA5}">
                      <a16:colId xmlns:a16="http://schemas.microsoft.com/office/drawing/2014/main" val="2641086585"/>
                    </a:ext>
                  </a:extLst>
                </a:gridCol>
                <a:gridCol w="6477000">
                  <a:extLst>
                    <a:ext uri="{9D8B030D-6E8A-4147-A177-3AD203B41FA5}">
                      <a16:colId xmlns:a16="http://schemas.microsoft.com/office/drawing/2014/main" val="1551614155"/>
                    </a:ext>
                  </a:extLst>
                </a:gridCol>
              </a:tblGrid>
              <a:tr h="370840">
                <a:tc>
                  <a:txBody>
                    <a:bodyPr/>
                    <a:lstStyle/>
                    <a:p>
                      <a:pPr marL="0" marR="0" algn="ctr">
                        <a:lnSpc>
                          <a:spcPts val="1350"/>
                        </a:lnSpc>
                        <a:spcBef>
                          <a:spcPts val="0"/>
                        </a:spcBef>
                        <a:spcAft>
                          <a:spcPts val="0"/>
                        </a:spcAft>
                      </a:pPr>
                      <a:r>
                        <a:rPr lang="en-US" sz="1400" dirty="0">
                          <a:effectLst/>
                        </a:rPr>
                        <a:t>Frequency band </a:t>
                      </a:r>
                    </a:p>
                    <a:p>
                      <a:pPr marL="0" marR="0" algn="ctr">
                        <a:lnSpc>
                          <a:spcPts val="1350"/>
                        </a:lnSpc>
                        <a:spcBef>
                          <a:spcPts val="0"/>
                        </a:spcBef>
                        <a:spcAft>
                          <a:spcPts val="0"/>
                        </a:spcAft>
                      </a:pPr>
                      <a:r>
                        <a:rPr lang="en-US" sz="1400" dirty="0">
                          <a:effectLst/>
                        </a:rPr>
                        <a:t>(MHz)</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Occupied frequency bandwidth</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Power density including antenna absolute gain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Notes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00699252"/>
                  </a:ext>
                </a:extLst>
              </a:tr>
              <a:tr h="370840">
                <a:tc>
                  <a:txBody>
                    <a:bodyPr/>
                    <a:lstStyle/>
                    <a:p>
                      <a:pPr marL="0" marR="0" algn="ctr">
                        <a:lnSpc>
                          <a:spcPts val="1350"/>
                        </a:lnSpc>
                        <a:spcBef>
                          <a:spcPts val="0"/>
                        </a:spcBef>
                        <a:spcAft>
                          <a:spcPts val="0"/>
                        </a:spcAft>
                      </a:pPr>
                      <a:r>
                        <a:rPr lang="en-US" sz="1400" dirty="0">
                          <a:solidFill>
                            <a:srgbClr val="FF0000"/>
                          </a:solidFill>
                          <a:effectLst/>
                        </a:rPr>
                        <a:t>5925 ~ 6425</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solidFill>
                            <a:srgbClr val="FF0000"/>
                          </a:solidFill>
                          <a:effectLst/>
                        </a:rPr>
                        <a:t>160 MHz </a:t>
                      </a:r>
                    </a:p>
                    <a:p>
                      <a:pPr marL="0" marR="0" algn="ctr">
                        <a:lnSpc>
                          <a:spcPts val="1350"/>
                        </a:lnSpc>
                        <a:spcBef>
                          <a:spcPts val="0"/>
                        </a:spcBef>
                        <a:spcAft>
                          <a:spcPts val="0"/>
                        </a:spcAft>
                      </a:pPr>
                      <a:r>
                        <a:rPr lang="en-US" sz="1400" dirty="0">
                          <a:solidFill>
                            <a:srgbClr val="FF0000"/>
                          </a:solidFill>
                          <a:effectLst/>
                        </a:rPr>
                        <a:t>or less</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solidFill>
                            <a:srgbClr val="FF0000"/>
                          </a:solidFill>
                          <a:effectLst/>
                        </a:rPr>
                        <a:t>2dBm/MHz </a:t>
                      </a:r>
                    </a:p>
                    <a:p>
                      <a:pPr marL="0" marR="0" algn="ctr">
                        <a:lnSpc>
                          <a:spcPts val="1350"/>
                        </a:lnSpc>
                        <a:spcBef>
                          <a:spcPts val="0"/>
                        </a:spcBef>
                        <a:spcAft>
                          <a:spcPts val="0"/>
                        </a:spcAft>
                      </a:pPr>
                      <a:r>
                        <a:rPr lang="en-US" sz="1400" dirty="0">
                          <a:solidFill>
                            <a:srgbClr val="FF0000"/>
                          </a:solidFill>
                          <a:effectLst/>
                        </a:rPr>
                        <a:t>or less</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nSpc>
                          <a:spcPts val="1350"/>
                        </a:lnSpc>
                        <a:spcBef>
                          <a:spcPts val="0"/>
                        </a:spcBef>
                        <a:spcAft>
                          <a:spcPts val="0"/>
                        </a:spcAft>
                      </a:pPr>
                      <a:r>
                        <a:rPr lang="en-US" sz="1400" dirty="0">
                          <a:solidFill>
                            <a:srgbClr val="FF0000"/>
                          </a:solidFill>
                          <a:effectLst/>
                        </a:rPr>
                        <a:t>The power density including the absolute gain of the antenna should be an average value. </a:t>
                      </a:r>
                    </a:p>
                    <a:p>
                      <a:pPr marL="0" marR="0">
                        <a:lnSpc>
                          <a:spcPts val="1350"/>
                        </a:lnSpc>
                        <a:spcBef>
                          <a:spcPts val="0"/>
                        </a:spcBef>
                        <a:spcAft>
                          <a:spcPts val="0"/>
                        </a:spcAft>
                      </a:pPr>
                      <a:r>
                        <a:rPr lang="en-US" sz="1400" dirty="0">
                          <a:solidFill>
                            <a:srgbClr val="FF0000"/>
                          </a:solidFill>
                          <a:effectLst/>
                        </a:rPr>
                        <a:t>Limited to devices installed and operated by being connected to the power source in subway/passenger cars, or devices communicating with this device.</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86119095"/>
                  </a:ext>
                </a:extLst>
              </a:tr>
            </a:tbl>
          </a:graphicData>
        </a:graphic>
      </p:graphicFrame>
    </p:spTree>
    <p:extLst>
      <p:ext uri="{BB962C8B-B14F-4D97-AF65-F5344CB8AC3E}">
        <p14:creationId xmlns:p14="http://schemas.microsoft.com/office/powerpoint/2010/main" val="1170402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none heard</a:t>
            </a:r>
            <a:endParaRPr lang="en-US" b="1" dirty="0">
              <a:effectLst/>
              <a:ea typeface="Calibri" panose="020F0502020204030204" pitchFamily="34" charset="0"/>
            </a:endParaRPr>
          </a:p>
          <a:p>
            <a:pPr marL="857250" lvl="3">
              <a:spcBef>
                <a:spcPts val="0"/>
              </a:spcBef>
              <a:buFont typeface="Arial" panose="020B0604020202020204" pitchFamily="34" charset="0"/>
              <a:buChar char="•"/>
            </a:pPr>
            <a:r>
              <a:rPr lang="en-US" b="1" dirty="0">
                <a:ea typeface="Calibri" panose="020F0502020204030204" pitchFamily="34" charset="0"/>
              </a:rPr>
              <a:t> </a:t>
            </a:r>
          </a:p>
          <a:p>
            <a:pPr marL="857250" lvl="3">
              <a:spcBef>
                <a:spcPts val="0"/>
              </a:spcBef>
              <a:buFont typeface="Arial" panose="020B0604020202020204" pitchFamily="34" charset="0"/>
              <a:buChar char="•"/>
            </a:pPr>
            <a:r>
              <a:rPr lang="en-US" b="1" dirty="0">
                <a:effectLst/>
                <a:ea typeface="Calibri" panose="020F0502020204030204" pitchFamily="34" charset="0"/>
              </a:rPr>
              <a:t> </a:t>
            </a:r>
          </a:p>
          <a:p>
            <a:pPr marL="857250" lvl="3">
              <a:spcBef>
                <a:spcPts val="0"/>
              </a:spcBef>
              <a:buFont typeface="Arial" panose="020B0604020202020204" pitchFamily="34" charset="0"/>
              <a:buChar char="•"/>
            </a:pPr>
            <a:endParaRPr lang="en-US" b="1" dirty="0">
              <a:effectLst/>
              <a:ea typeface="Calibri" panose="020F0502020204030204" pitchFamily="34" charset="0"/>
            </a:endParaRPr>
          </a:p>
          <a:p>
            <a:pPr marL="857250" lvl="3">
              <a:spcBef>
                <a:spcPts val="0"/>
              </a:spcBef>
              <a:buFont typeface="Arial" panose="020B0604020202020204" pitchFamily="34" charset="0"/>
              <a:buChar char="•"/>
            </a:pPr>
            <a:r>
              <a:rPr lang="en-US" b="1" dirty="0">
                <a:effectLst/>
                <a:ea typeface="Calibri" panose="020F0502020204030204" pitchFamily="34" charset="0"/>
              </a:rPr>
              <a:t>09dec: </a:t>
            </a:r>
            <a:r>
              <a:rPr lang="en-US" dirty="0">
                <a:effectLst/>
                <a:ea typeface="Calibri" panose="020F0502020204030204" pitchFamily="34" charset="0"/>
              </a:rPr>
              <a:t>BRAN 112017 is their M.1450 update a submission for discussion.  BRAN will review next week. </a:t>
            </a:r>
          </a:p>
          <a:p>
            <a:pPr marL="857250" lvl="3">
              <a:spcBef>
                <a:spcPts val="0"/>
              </a:spcBef>
              <a:buFont typeface="Arial" panose="020B0604020202020204" pitchFamily="34" charset="0"/>
              <a:buChar char="•"/>
            </a:pPr>
            <a:r>
              <a:rPr lang="en-US" sz="1400" b="1" dirty="0">
                <a:effectLst/>
                <a:ea typeface="Calibri" panose="020F0502020204030204" pitchFamily="34" charset="0"/>
              </a:rPr>
              <a:t>02dec:</a:t>
            </a:r>
            <a:r>
              <a:rPr lang="en-US" sz="1400" b="0" dirty="0">
                <a:effectLst/>
                <a:ea typeface="Calibri" panose="020F0502020204030204" pitchFamily="34" charset="0"/>
              </a:rPr>
              <a:t> WP 5A had meetings in th</a:t>
            </a:r>
            <a:r>
              <a:rPr lang="en-US" sz="1400" dirty="0">
                <a:ea typeface="Calibri" panose="020F0502020204030204" pitchFamily="34" charset="0"/>
              </a:rPr>
              <a:t>e </a:t>
            </a:r>
            <a:r>
              <a:rPr lang="en-US" sz="1400" b="0" dirty="0">
                <a:effectLst/>
                <a:ea typeface="Calibri" panose="020F0502020204030204" pitchFamily="34" charset="0"/>
              </a:rPr>
              <a:t>last weeks.  </a:t>
            </a:r>
          </a:p>
          <a:p>
            <a:pPr marL="1314450" lvl="4">
              <a:spcBef>
                <a:spcPts val="0"/>
              </a:spcBef>
              <a:buFont typeface="Arial" panose="020B0604020202020204" pitchFamily="34" charset="0"/>
              <a:buChar char="•"/>
            </a:pPr>
            <a:r>
              <a:rPr lang="en-US" sz="1400" b="0" dirty="0">
                <a:effectLst/>
                <a:ea typeface="Calibri" panose="020F0502020204030204" pitchFamily="34" charset="0"/>
              </a:rPr>
              <a:t>The 2 liaisons from IEEE 802 (802.11), were presented and </a:t>
            </a:r>
            <a:r>
              <a:rPr lang="en-US" sz="1400" dirty="0">
                <a:ea typeface="Calibri" panose="020F0502020204030204" pitchFamily="34" charset="0"/>
              </a:rPr>
              <a:t>are</a:t>
            </a:r>
            <a:r>
              <a:rPr lang="en-US" sz="1400" b="0" dirty="0">
                <a:effectLst/>
                <a:ea typeface="Calibri" panose="020F0502020204030204" pitchFamily="34" charset="0"/>
              </a:rPr>
              <a:t> being carried forward </a:t>
            </a:r>
            <a:r>
              <a:rPr lang="en-US" sz="1400" dirty="0">
                <a:ea typeface="Calibri" panose="020F0502020204030204" pitchFamily="34" charset="0"/>
              </a:rPr>
              <a:t>in the </a:t>
            </a:r>
            <a:r>
              <a:rPr lang="en-US" sz="1400" b="0" dirty="0">
                <a:effectLst/>
                <a:ea typeface="Calibri" panose="020F0502020204030204" pitchFamily="34" charset="0"/>
              </a:rPr>
              <a:t>Chairman’s report.   </a:t>
            </a:r>
          </a:p>
          <a:p>
            <a:pPr marL="1314450" lvl="4">
              <a:spcBef>
                <a:spcPts val="0"/>
              </a:spcBef>
              <a:buFont typeface="Arial" panose="020B0604020202020204" pitchFamily="34" charset="0"/>
              <a:buChar char="•"/>
            </a:pPr>
            <a:r>
              <a:rPr lang="en-US" sz="1400" dirty="0">
                <a:ea typeface="Calibri" panose="020F0502020204030204" pitchFamily="34" charset="0"/>
              </a:rPr>
              <a:t>One country brought up is it nomadic or mobile for </a:t>
            </a:r>
            <a:r>
              <a:rPr lang="en-US" sz="1400" dirty="0" err="1">
                <a:ea typeface="Calibri" panose="020F0502020204030204" pitchFamily="34" charset="0"/>
              </a:rPr>
              <a:t>WiFi</a:t>
            </a:r>
            <a:r>
              <a:rPr lang="en-US" sz="1400" dirty="0">
                <a:ea typeface="Calibri" panose="020F0502020204030204" pitchFamily="34" charset="0"/>
              </a:rPr>
              <a:t> (.11ax), which designation?   Nomadic seems more appropriate. </a:t>
            </a:r>
          </a:p>
          <a:p>
            <a:pPr marL="1314450" lvl="4">
              <a:spcBef>
                <a:spcPts val="0"/>
              </a:spcBef>
              <a:buFont typeface="Arial" panose="020B0604020202020204" pitchFamily="34" charset="0"/>
              <a:buChar char="•"/>
            </a:pPr>
            <a:r>
              <a:rPr lang="en-US" sz="1400" b="0" dirty="0">
                <a:effectLst/>
                <a:ea typeface="Calibri" panose="020F0502020204030204" pitchFamily="34" charset="0"/>
              </a:rPr>
              <a:t>So may want to submit a contribution to support </a:t>
            </a:r>
            <a:r>
              <a:rPr lang="en-US" sz="1400" dirty="0">
                <a:ea typeface="Calibri" panose="020F0502020204030204" pitchFamily="34" charset="0"/>
              </a:rPr>
              <a:t>the nomadic operation. The .11 ITU ad hoc will work on a liaison to bring to .18 and to the LMSC. Note: the n</a:t>
            </a:r>
            <a:r>
              <a:rPr lang="en-US" sz="1400" b="0" dirty="0">
                <a:effectLst/>
                <a:ea typeface="Calibri" panose="020F0502020204030204" pitchFamily="34" charset="0"/>
              </a:rPr>
              <a:t>ext WP 5A meeting is 23may21-03jun22.  </a:t>
            </a:r>
          </a:p>
          <a:p>
            <a:pPr marL="1314450" lvl="4">
              <a:spcBef>
                <a:spcPts val="0"/>
              </a:spcBef>
              <a:buFont typeface="Arial" panose="020B0604020202020204" pitchFamily="34" charset="0"/>
              <a:buChar char="•"/>
            </a:pPr>
            <a:r>
              <a:rPr lang="en-US" sz="1400" dirty="0">
                <a:ea typeface="Calibri" panose="020F0502020204030204" pitchFamily="34" charset="0"/>
              </a:rPr>
              <a:t>Still questions on are sharing agreements need to be worked on. </a:t>
            </a:r>
          </a:p>
          <a:p>
            <a:pPr marL="1314450" lvl="4">
              <a:spcBef>
                <a:spcPts val="0"/>
              </a:spcBef>
              <a:buFont typeface="Arial" panose="020B0604020202020204" pitchFamily="34" charset="0"/>
              <a:buChar char="•"/>
            </a:pPr>
            <a:r>
              <a:rPr lang="en-US" sz="1400" dirty="0">
                <a:ea typeface="Calibri" panose="020F0502020204030204" pitchFamily="34" charset="0"/>
              </a:rPr>
              <a:t>Other sections of our liaisons had good responses. </a:t>
            </a: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standing by for this spring (2022):  </a:t>
            </a:r>
            <a:r>
              <a:rPr lang="en-US" sz="1600" b="0" dirty="0">
                <a:ea typeface="Calibri" panose="020F0502020204030204" pitchFamily="34" charset="0"/>
              </a:rPr>
              <a:t>Additional WP 1A light communications and 2 WP 5A submissions from IEEE 802. </a:t>
            </a:r>
          </a:p>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Sometime,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lgn="l">
              <a:buFont typeface="Arial" panose="020B0604020202020204" pitchFamily="34" charset="0"/>
              <a:buChar char="•"/>
            </a:pPr>
            <a:endParaRPr lang="en-US" sz="1800" b="0" i="0" dirty="0">
              <a:solidFill>
                <a:schemeClr val="tx1"/>
              </a:solidFill>
              <a:effectLst/>
            </a:endParaRPr>
          </a:p>
          <a:p>
            <a:pPr algn="l">
              <a:buFont typeface="Arial" panose="020B0604020202020204" pitchFamily="34" charset="0"/>
              <a:buChar char="•"/>
            </a:pPr>
            <a:r>
              <a:rPr lang="en-US" sz="1800" b="0" i="0" dirty="0">
                <a:solidFill>
                  <a:schemeClr val="tx1"/>
                </a:solidFill>
                <a:effectLst/>
              </a:rPr>
              <a:t>The following is the court order that the court upholds the FCC decision on 6 GHz that you may want to share with the group.</a:t>
            </a:r>
            <a:r>
              <a:rPr lang="en-US" sz="1800" b="0" i="0" dirty="0">
                <a:solidFill>
                  <a:srgbClr val="0000FF"/>
                </a:solidFill>
                <a:effectLst/>
              </a:rPr>
              <a:t> </a:t>
            </a:r>
            <a:r>
              <a:rPr lang="en-US" sz="1800" b="0" i="0" dirty="0">
                <a:solidFill>
                  <a:srgbClr val="1155CC"/>
                </a:solidFill>
                <a:effectLst/>
                <a:hlinkClick r:id="rId3"/>
              </a:rPr>
              <a:t>https://docs.fcc.gov/public/attachments/DOC-378888A1.pdf</a:t>
            </a:r>
            <a:endParaRPr lang="en-US" sz="1800" b="0" i="0" dirty="0">
              <a:solidFill>
                <a:srgbClr val="0000FF"/>
              </a:solidFill>
              <a:effectLst/>
            </a:endParaRPr>
          </a:p>
          <a:p>
            <a:pPr>
              <a:buFont typeface="Arial" panose="020B0604020202020204" pitchFamily="34" charset="0"/>
              <a:buChar char="•"/>
            </a:pPr>
            <a:r>
              <a:rPr lang="en-US" sz="1800" dirty="0"/>
              <a:t> last paragraph: </a:t>
            </a:r>
          </a:p>
          <a:p>
            <a:pPr>
              <a:buFont typeface="Arial" panose="020B0604020202020204" pitchFamily="34" charset="0"/>
              <a:buChar char="•"/>
            </a:pPr>
            <a:r>
              <a:rPr lang="en-US" sz="1800" b="0" dirty="0">
                <a:solidFill>
                  <a:srgbClr val="262626"/>
                </a:solidFill>
                <a:effectLst/>
                <a:latin typeface="Times New Roman" panose="02020603050405020304" pitchFamily="18" charset="0"/>
                <a:ea typeface="Times New Roman" panose="02020603050405020304" pitchFamily="18" charset="0"/>
              </a:rPr>
              <a:t>We end where we </a:t>
            </a:r>
            <a:r>
              <a:rPr lang="en-US" sz="1800" b="0" spc="-25" dirty="0">
                <a:solidFill>
                  <a:srgbClr val="262626"/>
                </a:solidFill>
                <a:effectLst/>
                <a:latin typeface="Times New Roman" panose="02020603050405020304" pitchFamily="18" charset="0"/>
                <a:ea typeface="Times New Roman" panose="02020603050405020304" pitchFamily="18" charset="0"/>
              </a:rPr>
              <a:t>began</a:t>
            </a:r>
            <a:r>
              <a:rPr lang="en-US" sz="1800" b="0" spc="-25" dirty="0">
                <a:solidFill>
                  <a:srgbClr val="545454"/>
                </a:solidFill>
                <a:effectLst/>
                <a:latin typeface="Times New Roman" panose="02020603050405020304" pitchFamily="18" charset="0"/>
                <a:ea typeface="Times New Roman" panose="02020603050405020304" pitchFamily="18" charset="0"/>
              </a:rPr>
              <a:t>, </a:t>
            </a:r>
            <a:r>
              <a:rPr lang="en-US" sz="1800" b="0" dirty="0">
                <a:solidFill>
                  <a:srgbClr val="262626"/>
                </a:solidFill>
                <a:effectLst/>
                <a:latin typeface="Times New Roman" panose="02020603050405020304" pitchFamily="18" charset="0"/>
                <a:ea typeface="Times New Roman" panose="02020603050405020304" pitchFamily="18" charset="0"/>
              </a:rPr>
              <a:t>with </a:t>
            </a:r>
            <a:r>
              <a:rPr lang="en-US" sz="1800" b="0" dirty="0">
                <a:solidFill>
                  <a:srgbClr val="151515"/>
                </a:solidFill>
                <a:effectLst/>
                <a:latin typeface="Times New Roman" panose="02020603050405020304" pitchFamily="18" charset="0"/>
                <a:ea typeface="Times New Roman" panose="02020603050405020304" pitchFamily="18" charset="0"/>
              </a:rPr>
              <a:t>the </a:t>
            </a:r>
            <a:r>
              <a:rPr lang="en-US" sz="1800" b="0" dirty="0">
                <a:solidFill>
                  <a:srgbClr val="262626"/>
                </a:solidFill>
                <a:effectLst/>
                <a:latin typeface="Times New Roman" panose="02020603050405020304" pitchFamily="18" charset="0"/>
                <a:ea typeface="Times New Roman" panose="02020603050405020304" pitchFamily="18" charset="0"/>
              </a:rPr>
              <a:t>principles </a:t>
            </a:r>
            <a:r>
              <a:rPr lang="en-US" sz="1800" b="0" dirty="0">
                <a:solidFill>
                  <a:srgbClr val="151515"/>
                </a:solidFill>
                <a:effectLst/>
                <a:latin typeface="Times New Roman" panose="02020603050405020304" pitchFamily="18" charset="0"/>
                <a:ea typeface="Times New Roman" panose="02020603050405020304" pitchFamily="18" charset="0"/>
              </a:rPr>
              <a:t>that </a:t>
            </a:r>
            <a:r>
              <a:rPr lang="en-US" sz="1800" b="0" dirty="0">
                <a:solidFill>
                  <a:srgbClr val="262626"/>
                </a:solidFill>
                <a:effectLst/>
                <a:latin typeface="Times New Roman" panose="02020603050405020304" pitchFamily="18" charset="0"/>
                <a:ea typeface="Times New Roman" panose="02020603050405020304" pitchFamily="18" charset="0"/>
              </a:rPr>
              <a:t>guide our </a:t>
            </a:r>
            <a:r>
              <a:rPr lang="en-US" sz="1800" b="0" dirty="0">
                <a:solidFill>
                  <a:srgbClr val="151515"/>
                </a:solidFill>
                <a:effectLst/>
                <a:latin typeface="Times New Roman" panose="02020603050405020304" pitchFamily="18" charset="0"/>
                <a:ea typeface="Times New Roman" panose="02020603050405020304" pitchFamily="18" charset="0"/>
              </a:rPr>
              <a:t>review </a:t>
            </a:r>
            <a:r>
              <a:rPr lang="en-US" sz="1800" b="0" dirty="0">
                <a:solidFill>
                  <a:srgbClr val="262626"/>
                </a:solidFill>
                <a:effectLst/>
                <a:latin typeface="Times New Roman" panose="02020603050405020304" pitchFamily="18" charset="0"/>
                <a:ea typeface="Times New Roman" panose="02020603050405020304" pitchFamily="18" charset="0"/>
              </a:rPr>
              <a:t>of petitioners</a:t>
            </a:r>
            <a:r>
              <a:rPr lang="en-US" sz="1800" b="0" dirty="0">
                <a:solidFill>
                  <a:srgbClr val="424242"/>
                </a:solidFill>
                <a:effectLst/>
                <a:latin typeface="Times New Roman" panose="02020603050405020304" pitchFamily="18" charset="0"/>
                <a:ea typeface="Times New Roman" panose="02020603050405020304" pitchFamily="18" charset="0"/>
              </a:rPr>
              <a:t>' </a:t>
            </a:r>
            <a:r>
              <a:rPr lang="en-US" sz="1800" b="0" dirty="0">
                <a:solidFill>
                  <a:srgbClr val="262626"/>
                </a:solidFill>
                <a:effectLst/>
                <a:latin typeface="Times New Roman" panose="02020603050405020304" pitchFamily="18" charset="0"/>
                <a:ea typeface="Times New Roman" panose="02020603050405020304" pitchFamily="18" charset="0"/>
              </a:rPr>
              <a:t>challenges. </a:t>
            </a:r>
            <a:r>
              <a:rPr lang="en-US" sz="1800" b="0" dirty="0">
                <a:solidFill>
                  <a:srgbClr val="151515"/>
                </a:solidFill>
                <a:effectLst/>
                <a:latin typeface="Times New Roman" panose="02020603050405020304" pitchFamily="18" charset="0"/>
                <a:ea typeface="Times New Roman" panose="02020603050405020304" pitchFamily="18" charset="0"/>
              </a:rPr>
              <a:t>As </a:t>
            </a:r>
            <a:r>
              <a:rPr lang="en-US" sz="1800" b="0" dirty="0">
                <a:solidFill>
                  <a:srgbClr val="262626"/>
                </a:solidFill>
                <a:effectLst/>
                <a:latin typeface="Times New Roman" panose="02020603050405020304" pitchFamily="18" charset="0"/>
                <a:ea typeface="Times New Roman" panose="02020603050405020304" pitchFamily="18" charset="0"/>
              </a:rPr>
              <a:t>explained in </a:t>
            </a:r>
            <a:r>
              <a:rPr lang="en-US" sz="1800" b="0" dirty="0">
                <a:solidFill>
                  <a:srgbClr val="151515"/>
                </a:solidFill>
                <a:effectLst/>
                <a:latin typeface="Times New Roman" panose="02020603050405020304" pitchFamily="18" charset="0"/>
                <a:ea typeface="Times New Roman" panose="02020603050405020304" pitchFamily="18" charset="0"/>
              </a:rPr>
              <a:t>the </a:t>
            </a:r>
            <a:r>
              <a:rPr lang="en-US" sz="1800" b="0" dirty="0">
                <a:solidFill>
                  <a:srgbClr val="262626"/>
                </a:solidFill>
                <a:effectLst/>
                <a:latin typeface="Times New Roman" panose="02020603050405020304" pitchFamily="18" charset="0"/>
                <a:ea typeface="Times New Roman" panose="02020603050405020304" pitchFamily="18" charset="0"/>
              </a:rPr>
              <a:t>foregoing </a:t>
            </a:r>
            <a:r>
              <a:rPr lang="en-US" sz="1800" b="0" spc="-15" dirty="0">
                <a:solidFill>
                  <a:srgbClr val="262626"/>
                </a:solidFill>
                <a:effectLst/>
                <a:latin typeface="Times New Roman" panose="02020603050405020304" pitchFamily="18" charset="0"/>
                <a:ea typeface="Times New Roman" panose="02020603050405020304" pitchFamily="18" charset="0"/>
              </a:rPr>
              <a:t>pages</a:t>
            </a:r>
            <a:r>
              <a:rPr lang="en-US" sz="1800" b="0" spc="-15" dirty="0">
                <a:solidFill>
                  <a:srgbClr val="545454"/>
                </a:solidFill>
                <a:effectLst/>
                <a:latin typeface="Times New Roman" panose="02020603050405020304" pitchFamily="18" charset="0"/>
                <a:ea typeface="Times New Roman" panose="02020603050405020304" pitchFamily="18" charset="0"/>
              </a:rPr>
              <a:t>, </a:t>
            </a:r>
            <a:r>
              <a:rPr lang="en-US" sz="1800" b="0" dirty="0">
                <a:solidFill>
                  <a:srgbClr val="262626"/>
                </a:solidFill>
                <a:effectLst/>
                <a:latin typeface="Times New Roman" panose="02020603050405020304" pitchFamily="18" charset="0"/>
                <a:ea typeface="Times New Roman" panose="02020603050405020304" pitchFamily="18" charset="0"/>
              </a:rPr>
              <a:t>petitioners commercial communications </a:t>
            </a:r>
            <a:r>
              <a:rPr lang="en-US" sz="1800" b="0" spc="-15" dirty="0">
                <a:solidFill>
                  <a:srgbClr val="262626"/>
                </a:solidFill>
                <a:effectLst/>
                <a:latin typeface="Times New Roman" panose="02020603050405020304" pitchFamily="18" charset="0"/>
                <a:ea typeface="Times New Roman" panose="02020603050405020304" pitchFamily="18" charset="0"/>
              </a:rPr>
              <a:t>providers</a:t>
            </a:r>
            <a:r>
              <a:rPr lang="en-US" sz="1800" b="0" spc="-15" dirty="0">
                <a:solidFill>
                  <a:srgbClr val="545454"/>
                </a:solidFill>
                <a:effectLst/>
                <a:latin typeface="Times New Roman" panose="02020603050405020304" pitchFamily="18" charset="0"/>
                <a:ea typeface="Times New Roman" panose="02020603050405020304" pitchFamily="18" charset="0"/>
              </a:rPr>
              <a:t>, </a:t>
            </a:r>
            <a:r>
              <a:rPr lang="en-US" sz="1800" b="0" dirty="0">
                <a:solidFill>
                  <a:srgbClr val="262626"/>
                </a:solidFill>
                <a:effectLst/>
                <a:latin typeface="Times New Roman" panose="02020603050405020304" pitchFamily="18" charset="0"/>
                <a:ea typeface="Times New Roman" panose="02020603050405020304" pitchFamily="18" charset="0"/>
              </a:rPr>
              <a:t>electric </a:t>
            </a:r>
            <a:r>
              <a:rPr lang="en-US" sz="1800" b="0" dirty="0">
                <a:solidFill>
                  <a:srgbClr val="151515"/>
                </a:solidFill>
                <a:effectLst/>
                <a:latin typeface="Times New Roman" panose="02020603050405020304" pitchFamily="18" charset="0"/>
                <a:ea typeface="Times New Roman" panose="02020603050405020304" pitchFamily="18" charset="0"/>
              </a:rPr>
              <a:t>utilities</a:t>
            </a:r>
            <a:r>
              <a:rPr lang="en-US" sz="1800" b="0" dirty="0">
                <a:solidFill>
                  <a:srgbClr val="424242"/>
                </a:solidFill>
                <a:effectLst/>
                <a:latin typeface="Times New Roman" panose="02020603050405020304" pitchFamily="18" charset="0"/>
                <a:ea typeface="Times New Roman" panose="02020603050405020304" pitchFamily="18" charset="0"/>
              </a:rPr>
              <a:t>, and </a:t>
            </a:r>
            <a:r>
              <a:rPr lang="en-US" sz="1800" b="0" dirty="0">
                <a:solidFill>
                  <a:srgbClr val="151515"/>
                </a:solidFill>
                <a:effectLst/>
                <a:latin typeface="Times New Roman" panose="02020603050405020304" pitchFamily="18" charset="0"/>
                <a:ea typeface="Times New Roman" panose="02020603050405020304" pitchFamily="18" charset="0"/>
              </a:rPr>
              <a:t>APCO have </a:t>
            </a:r>
            <a:r>
              <a:rPr lang="en-US" sz="1800" b="0" dirty="0">
                <a:solidFill>
                  <a:srgbClr val="262626"/>
                </a:solidFill>
                <a:effectLst/>
                <a:latin typeface="Times New Roman" panose="02020603050405020304" pitchFamily="18" charset="0"/>
                <a:ea typeface="Times New Roman" panose="02020603050405020304" pitchFamily="18" charset="0"/>
              </a:rPr>
              <a:t>failed </a:t>
            </a:r>
            <a:r>
              <a:rPr lang="en-US" sz="1800" b="0" dirty="0">
                <a:solidFill>
                  <a:srgbClr val="151515"/>
                </a:solidFill>
                <a:effectLst/>
                <a:latin typeface="Times New Roman" panose="02020603050405020304" pitchFamily="18" charset="0"/>
                <a:ea typeface="Times New Roman" panose="02020603050405020304" pitchFamily="18" charset="0"/>
              </a:rPr>
              <a:t>to </a:t>
            </a:r>
            <a:r>
              <a:rPr lang="en-US" sz="1800" b="0" spc="-35" dirty="0">
                <a:solidFill>
                  <a:srgbClr val="262626"/>
                </a:solidFill>
                <a:effectLst/>
                <a:latin typeface="Times New Roman" panose="02020603050405020304" pitchFamily="18" charset="0"/>
                <a:ea typeface="Times New Roman" panose="02020603050405020304" pitchFamily="18" charset="0"/>
              </a:rPr>
              <a:t>demonstr</a:t>
            </a:r>
            <a:r>
              <a:rPr lang="en-US" sz="1800" b="0" spc="-35" dirty="0">
                <a:solidFill>
                  <a:srgbClr val="545454"/>
                </a:solidFill>
                <a:effectLst/>
                <a:latin typeface="Times New Roman" panose="02020603050405020304" pitchFamily="18" charset="0"/>
                <a:ea typeface="Times New Roman" panose="02020603050405020304" pitchFamily="18" charset="0"/>
              </a:rPr>
              <a:t>a</a:t>
            </a:r>
            <a:r>
              <a:rPr lang="en-US" sz="1800" b="0" spc="-35" dirty="0">
                <a:solidFill>
                  <a:srgbClr val="262626"/>
                </a:solidFill>
                <a:effectLst/>
                <a:latin typeface="Times New Roman" panose="02020603050405020304" pitchFamily="18" charset="0"/>
                <a:ea typeface="Times New Roman" panose="02020603050405020304" pitchFamily="18" charset="0"/>
              </a:rPr>
              <a:t>te </a:t>
            </a:r>
            <a:r>
              <a:rPr lang="en-US" sz="1800" b="0" dirty="0">
                <a:solidFill>
                  <a:srgbClr val="151515"/>
                </a:solidFill>
                <a:effectLst/>
                <a:latin typeface="Times New Roman" panose="02020603050405020304" pitchFamily="18" charset="0"/>
                <a:ea typeface="Times New Roman" panose="02020603050405020304" pitchFamily="18" charset="0"/>
              </a:rPr>
              <a:t>that the </a:t>
            </a:r>
            <a:r>
              <a:rPr lang="en-US" sz="1800" b="0" dirty="0">
                <a:solidFill>
                  <a:srgbClr val="262626"/>
                </a:solidFill>
                <a:effectLst/>
                <a:latin typeface="Times New Roman" panose="02020603050405020304" pitchFamily="18" charset="0"/>
                <a:ea typeface="Times New Roman" panose="02020603050405020304" pitchFamily="18" charset="0"/>
              </a:rPr>
              <a:t>Commission </a:t>
            </a:r>
            <a:r>
              <a:rPr lang="en-US" sz="1800" b="0" dirty="0">
                <a:solidFill>
                  <a:srgbClr val="424242"/>
                </a:solidFill>
                <a:effectLst/>
                <a:latin typeface="Times New Roman" panose="02020603050405020304" pitchFamily="18" charset="0"/>
                <a:ea typeface="Times New Roman" panose="02020603050405020304" pitchFamily="18" charset="0"/>
              </a:rPr>
              <a:t>"</a:t>
            </a:r>
            <a:r>
              <a:rPr lang="en-US" sz="1800" b="0" dirty="0">
                <a:solidFill>
                  <a:srgbClr val="151515"/>
                </a:solidFill>
                <a:effectLst/>
                <a:latin typeface="Times New Roman" panose="02020603050405020304" pitchFamily="18" charset="0"/>
                <a:ea typeface="Times New Roman" panose="02020603050405020304" pitchFamily="18" charset="0"/>
              </a:rPr>
              <a:t>relied </a:t>
            </a:r>
            <a:r>
              <a:rPr lang="en-US" sz="1800" b="0" dirty="0">
                <a:solidFill>
                  <a:srgbClr val="262626"/>
                </a:solidFill>
                <a:effectLst/>
                <a:latin typeface="Times New Roman" panose="02020603050405020304" pitchFamily="18" charset="0"/>
                <a:ea typeface="Times New Roman" panose="02020603050405020304" pitchFamily="18" charset="0"/>
              </a:rPr>
              <a:t>on factors which Congress  </a:t>
            </a:r>
            <a:r>
              <a:rPr lang="en-US" sz="1800" b="0" dirty="0">
                <a:solidFill>
                  <a:srgbClr val="151515"/>
                </a:solidFill>
                <a:effectLst/>
                <a:latin typeface="Times New Roman" panose="02020603050405020304" pitchFamily="18" charset="0"/>
                <a:ea typeface="Times New Roman" panose="02020603050405020304" pitchFamily="18" charset="0"/>
              </a:rPr>
              <a:t>has  </a:t>
            </a:r>
            <a:r>
              <a:rPr lang="en-US" sz="1800" b="0" dirty="0">
                <a:solidFill>
                  <a:srgbClr val="262626"/>
                </a:solidFill>
                <a:effectLst/>
                <a:latin typeface="Times New Roman" panose="02020603050405020304" pitchFamily="18" charset="0"/>
                <a:ea typeface="Times New Roman" panose="02020603050405020304" pitchFamily="18" charset="0"/>
              </a:rPr>
              <a:t>not  intended</a:t>
            </a:r>
            <a:r>
              <a:rPr lang="en-US" sz="1800" b="0" spc="-5" dirty="0">
                <a:solidFill>
                  <a:srgbClr val="262626"/>
                </a:solidFill>
                <a:effectLst/>
                <a:latin typeface="Times New Roman" panose="02020603050405020304" pitchFamily="18" charset="0"/>
                <a:ea typeface="Times New Roman" panose="02020603050405020304" pitchFamily="18" charset="0"/>
              </a:rPr>
              <a:t> </a:t>
            </a:r>
            <a:r>
              <a:rPr lang="en-US" sz="1800" b="0" dirty="0">
                <a:solidFill>
                  <a:srgbClr val="262626"/>
                </a:solidFill>
                <a:effectLst/>
                <a:latin typeface="Times New Roman" panose="02020603050405020304" pitchFamily="18" charset="0"/>
                <a:ea typeface="Times New Roman" panose="02020603050405020304" pitchFamily="18" charset="0"/>
              </a:rPr>
              <a:t>it</a:t>
            </a:r>
            <a:r>
              <a:rPr lang="en-US" sz="1800" b="0" spc="-40" dirty="0">
                <a:solidFill>
                  <a:srgbClr val="262626"/>
                </a:solidFill>
                <a:effectLst/>
                <a:latin typeface="Times New Roman" panose="02020603050405020304" pitchFamily="18" charset="0"/>
                <a:ea typeface="Times New Roman" panose="02020603050405020304" pitchFamily="18" charset="0"/>
              </a:rPr>
              <a:t> </a:t>
            </a:r>
            <a:r>
              <a:rPr lang="en-US" sz="1800" b="0" dirty="0">
                <a:solidFill>
                  <a:srgbClr val="151515"/>
                </a:solidFill>
                <a:effectLst/>
                <a:latin typeface="Times New Roman" panose="02020603050405020304" pitchFamily="18" charset="0"/>
                <a:ea typeface="Times New Roman" panose="02020603050405020304" pitchFamily="18" charset="0"/>
              </a:rPr>
              <a:t>to</a:t>
            </a:r>
            <a:r>
              <a:rPr lang="en-US" sz="1800" b="0" spc="-35" dirty="0">
                <a:solidFill>
                  <a:srgbClr val="151515"/>
                </a:solidFill>
                <a:effectLst/>
                <a:latin typeface="Times New Roman" panose="02020603050405020304" pitchFamily="18" charset="0"/>
                <a:ea typeface="Times New Roman" panose="02020603050405020304" pitchFamily="18" charset="0"/>
              </a:rPr>
              <a:t> </a:t>
            </a:r>
            <a:r>
              <a:rPr lang="en-US" sz="1800" b="0" dirty="0">
                <a:solidFill>
                  <a:srgbClr val="262626"/>
                </a:solidFill>
                <a:effectLst/>
                <a:latin typeface="Times New Roman" panose="02020603050405020304" pitchFamily="18" charset="0"/>
                <a:ea typeface="Times New Roman" panose="02020603050405020304" pitchFamily="18" charset="0"/>
              </a:rPr>
              <a:t>consider</a:t>
            </a:r>
            <a:r>
              <a:rPr lang="en-US" sz="1800" b="0" spc="-160" dirty="0">
                <a:solidFill>
                  <a:srgbClr val="262626"/>
                </a:solidFill>
                <a:effectLst/>
                <a:latin typeface="Times New Roman" panose="02020603050405020304" pitchFamily="18" charset="0"/>
                <a:ea typeface="Times New Roman" panose="02020603050405020304" pitchFamily="18" charset="0"/>
              </a:rPr>
              <a:t> </a:t>
            </a:r>
            <a:r>
              <a:rPr lang="en-US" sz="1800" b="0" dirty="0">
                <a:solidFill>
                  <a:srgbClr val="545454"/>
                </a:solidFill>
                <a:effectLst/>
                <a:latin typeface="Times New Roman" panose="02020603050405020304" pitchFamily="18" charset="0"/>
                <a:ea typeface="Times New Roman" panose="02020603050405020304" pitchFamily="18" charset="0"/>
              </a:rPr>
              <a:t>,</a:t>
            </a:r>
            <a:r>
              <a:rPr lang="en-US" sz="1800" b="0" spc="-50" dirty="0">
                <a:solidFill>
                  <a:srgbClr val="545454"/>
                </a:solidFill>
                <a:effectLst/>
                <a:latin typeface="Times New Roman" panose="02020603050405020304" pitchFamily="18" charset="0"/>
                <a:ea typeface="Times New Roman" panose="02020603050405020304" pitchFamily="18" charset="0"/>
              </a:rPr>
              <a:t> </a:t>
            </a:r>
            <a:r>
              <a:rPr lang="en-US" sz="1800" b="0" dirty="0">
                <a:solidFill>
                  <a:srgbClr val="262626"/>
                </a:solidFill>
                <a:effectLst/>
                <a:latin typeface="Times New Roman" panose="02020603050405020304" pitchFamily="18" charset="0"/>
                <a:ea typeface="Times New Roman" panose="02020603050405020304" pitchFamily="18" charset="0"/>
              </a:rPr>
              <a:t>entirely</a:t>
            </a:r>
            <a:r>
              <a:rPr lang="en-US" sz="1800" b="0" spc="50" dirty="0">
                <a:solidFill>
                  <a:srgbClr val="262626"/>
                </a:solidFill>
                <a:effectLst/>
                <a:latin typeface="Times New Roman" panose="02020603050405020304" pitchFamily="18" charset="0"/>
                <a:ea typeface="Times New Roman" panose="02020603050405020304" pitchFamily="18" charset="0"/>
              </a:rPr>
              <a:t> </a:t>
            </a:r>
            <a:r>
              <a:rPr lang="en-US" sz="1800" b="0" dirty="0">
                <a:solidFill>
                  <a:srgbClr val="262626"/>
                </a:solidFill>
                <a:effectLst/>
                <a:latin typeface="Times New Roman" panose="02020603050405020304" pitchFamily="18" charset="0"/>
                <a:ea typeface="Times New Roman" panose="02020603050405020304" pitchFamily="18" charset="0"/>
              </a:rPr>
              <a:t>failed</a:t>
            </a:r>
            <a:r>
              <a:rPr lang="en-US" sz="1800" b="0" spc="-5" dirty="0">
                <a:solidFill>
                  <a:srgbClr val="262626"/>
                </a:solidFill>
                <a:effectLst/>
                <a:latin typeface="Times New Roman" panose="02020603050405020304" pitchFamily="18" charset="0"/>
                <a:ea typeface="Times New Roman" panose="02020603050405020304" pitchFamily="18" charset="0"/>
              </a:rPr>
              <a:t> </a:t>
            </a:r>
            <a:r>
              <a:rPr lang="en-US" sz="1800" b="0" dirty="0">
                <a:solidFill>
                  <a:srgbClr val="151515"/>
                </a:solidFill>
                <a:effectLst/>
                <a:latin typeface="Times New Roman" panose="02020603050405020304" pitchFamily="18" charset="0"/>
                <a:ea typeface="Times New Roman" panose="02020603050405020304" pitchFamily="18" charset="0"/>
              </a:rPr>
              <a:t>to</a:t>
            </a:r>
            <a:r>
              <a:rPr lang="en-US" sz="1800" b="0" spc="-35" dirty="0">
                <a:solidFill>
                  <a:srgbClr val="151515"/>
                </a:solidFill>
                <a:effectLst/>
                <a:latin typeface="Times New Roman" panose="02020603050405020304" pitchFamily="18" charset="0"/>
                <a:ea typeface="Times New Roman" panose="02020603050405020304" pitchFamily="18" charset="0"/>
              </a:rPr>
              <a:t> </a:t>
            </a:r>
            <a:r>
              <a:rPr lang="en-US" sz="1800" b="0" dirty="0">
                <a:solidFill>
                  <a:srgbClr val="262626"/>
                </a:solidFill>
                <a:effectLst/>
                <a:latin typeface="Times New Roman" panose="02020603050405020304" pitchFamily="18" charset="0"/>
                <a:ea typeface="Times New Roman" panose="02020603050405020304" pitchFamily="18" charset="0"/>
              </a:rPr>
              <a:t>consider</a:t>
            </a:r>
            <a:r>
              <a:rPr lang="en-US" sz="1800" b="0" spc="75" dirty="0">
                <a:solidFill>
                  <a:srgbClr val="262626"/>
                </a:solidFill>
                <a:effectLst/>
                <a:latin typeface="Times New Roman" panose="02020603050405020304" pitchFamily="18" charset="0"/>
                <a:ea typeface="Times New Roman" panose="02020603050405020304" pitchFamily="18" charset="0"/>
              </a:rPr>
              <a:t> an important</a:t>
            </a:r>
            <a:r>
              <a:rPr lang="en-US" sz="1800" b="0" dirty="0">
                <a:solidFill>
                  <a:srgbClr val="262626"/>
                </a:solidFill>
                <a:effectLst/>
                <a:latin typeface="Times New Roman" panose="02020603050405020304" pitchFamily="18" charset="0"/>
                <a:ea typeface="Times New Roman" panose="02020603050405020304" pitchFamily="18" charset="0"/>
              </a:rPr>
              <a:t> aspect of </a:t>
            </a:r>
            <a:r>
              <a:rPr lang="en-US" sz="1800" b="0" dirty="0">
                <a:solidFill>
                  <a:srgbClr val="151515"/>
                </a:solidFill>
                <a:effectLst/>
                <a:latin typeface="Times New Roman" panose="02020603050405020304" pitchFamily="18" charset="0"/>
                <a:ea typeface="Times New Roman" panose="02020603050405020304" pitchFamily="18" charset="0"/>
              </a:rPr>
              <a:t>the </a:t>
            </a:r>
            <a:r>
              <a:rPr lang="en-US" sz="1800" b="0" spc="-20" dirty="0">
                <a:solidFill>
                  <a:srgbClr val="262626"/>
                </a:solidFill>
                <a:effectLst/>
                <a:latin typeface="Times New Roman" panose="02020603050405020304" pitchFamily="18" charset="0"/>
                <a:ea typeface="Times New Roman" panose="02020603050405020304" pitchFamily="18" charset="0"/>
              </a:rPr>
              <a:t>problem</a:t>
            </a:r>
            <a:r>
              <a:rPr lang="en-US" sz="1800" b="0" spc="-20" dirty="0">
                <a:solidFill>
                  <a:srgbClr val="424242"/>
                </a:solidFill>
                <a:effectLst/>
                <a:latin typeface="Times New Roman" panose="02020603050405020304" pitchFamily="18" charset="0"/>
                <a:ea typeface="Times New Roman" panose="02020603050405020304" pitchFamily="18" charset="0"/>
              </a:rPr>
              <a:t>, </a:t>
            </a:r>
            <a:r>
              <a:rPr lang="en-US" sz="1800" b="0" dirty="0">
                <a:solidFill>
                  <a:srgbClr val="262626"/>
                </a:solidFill>
                <a:effectLst/>
                <a:latin typeface="Times New Roman" panose="02020603050405020304" pitchFamily="18" charset="0"/>
                <a:ea typeface="Times New Roman" panose="02020603050405020304" pitchFamily="18" charset="0"/>
              </a:rPr>
              <a:t>offered an explanation for its decision </a:t>
            </a:r>
            <a:r>
              <a:rPr lang="en-US" sz="1800" b="0" dirty="0">
                <a:solidFill>
                  <a:srgbClr val="151515"/>
                </a:solidFill>
                <a:effectLst/>
                <a:latin typeface="Times New Roman" panose="02020603050405020304" pitchFamily="18" charset="0"/>
                <a:ea typeface="Times New Roman" panose="02020603050405020304" pitchFamily="18" charset="0"/>
              </a:rPr>
              <a:t>that runs </a:t>
            </a:r>
            <a:r>
              <a:rPr lang="en-US" sz="1800" b="0" dirty="0">
                <a:solidFill>
                  <a:srgbClr val="262626"/>
                </a:solidFill>
                <a:effectLst/>
                <a:latin typeface="Times New Roman" panose="02020603050405020304" pitchFamily="18" charset="0"/>
                <a:ea typeface="Times New Roman" panose="02020603050405020304" pitchFamily="18" charset="0"/>
              </a:rPr>
              <a:t>counter  </a:t>
            </a:r>
            <a:r>
              <a:rPr lang="en-US" sz="1800" b="0" dirty="0">
                <a:solidFill>
                  <a:srgbClr val="151515"/>
                </a:solidFill>
                <a:effectLst/>
                <a:latin typeface="Times New Roman" panose="02020603050405020304" pitchFamily="18" charset="0"/>
                <a:ea typeface="Times New Roman" panose="02020603050405020304" pitchFamily="18" charset="0"/>
              </a:rPr>
              <a:t>to the </a:t>
            </a:r>
            <a:r>
              <a:rPr lang="en-US" sz="1800" b="0" dirty="0">
                <a:solidFill>
                  <a:srgbClr val="262626"/>
                </a:solidFill>
                <a:effectLst/>
                <a:latin typeface="Times New Roman" panose="02020603050405020304" pitchFamily="18" charset="0"/>
                <a:ea typeface="Times New Roman" panose="02020603050405020304" pitchFamily="18" charset="0"/>
              </a:rPr>
              <a:t>evidence before </a:t>
            </a:r>
            <a:r>
              <a:rPr lang="en-US" sz="1800" b="0" dirty="0">
                <a:solidFill>
                  <a:srgbClr val="151515"/>
                </a:solidFill>
                <a:effectLst/>
                <a:latin typeface="Times New Roman" panose="02020603050405020304" pitchFamily="18" charset="0"/>
                <a:ea typeface="Times New Roman" panose="02020603050405020304" pitchFamily="18" charset="0"/>
              </a:rPr>
              <a:t>the [</a:t>
            </a:r>
            <a:r>
              <a:rPr lang="en-US" sz="1800" b="0" dirty="0">
                <a:solidFill>
                  <a:srgbClr val="262626"/>
                </a:solidFill>
                <a:effectLst/>
                <a:latin typeface="Times New Roman" panose="02020603050405020304" pitchFamily="18" charset="0"/>
                <a:ea typeface="Times New Roman" panose="02020603050405020304" pitchFamily="18" charset="0"/>
              </a:rPr>
              <a:t>Commission]</a:t>
            </a:r>
            <a:r>
              <a:rPr lang="en-US" sz="1800" b="0" dirty="0">
                <a:solidFill>
                  <a:srgbClr val="545454"/>
                </a:solidFill>
                <a:effectLst/>
                <a:latin typeface="Times New Roman" panose="02020603050405020304" pitchFamily="18" charset="0"/>
                <a:ea typeface="Times New Roman" panose="02020603050405020304" pitchFamily="18" charset="0"/>
              </a:rPr>
              <a:t>, </a:t>
            </a:r>
            <a:r>
              <a:rPr lang="en-US" sz="1800" b="0" dirty="0">
                <a:solidFill>
                  <a:srgbClr val="262626"/>
                </a:solidFill>
                <a:effectLst/>
                <a:latin typeface="Times New Roman" panose="02020603050405020304" pitchFamily="18" charset="0"/>
                <a:ea typeface="Times New Roman" panose="02020603050405020304" pitchFamily="18" charset="0"/>
              </a:rPr>
              <a:t>or  is so implausible </a:t>
            </a:r>
            <a:r>
              <a:rPr lang="en-US" sz="1800" b="0" dirty="0">
                <a:solidFill>
                  <a:srgbClr val="151515"/>
                </a:solidFill>
                <a:effectLst/>
                <a:latin typeface="Times New Roman" panose="02020603050405020304" pitchFamily="18" charset="0"/>
                <a:ea typeface="Times New Roman" panose="02020603050405020304" pitchFamily="18" charset="0"/>
              </a:rPr>
              <a:t>that </a:t>
            </a:r>
            <a:r>
              <a:rPr lang="en-US" sz="1800" b="0" dirty="0">
                <a:solidFill>
                  <a:srgbClr val="262626"/>
                </a:solidFill>
                <a:effectLst/>
                <a:latin typeface="Times New Roman" panose="02020603050405020304" pitchFamily="18" charset="0"/>
                <a:ea typeface="Times New Roman" panose="02020603050405020304" pitchFamily="18" charset="0"/>
              </a:rPr>
              <a:t>it could not be ascribed </a:t>
            </a:r>
            <a:r>
              <a:rPr lang="en-US" sz="1800" b="0" dirty="0">
                <a:solidFill>
                  <a:srgbClr val="151515"/>
                </a:solidFill>
                <a:effectLst/>
                <a:latin typeface="Times New Roman" panose="02020603050405020304" pitchFamily="18" charset="0"/>
                <a:ea typeface="Times New Roman" panose="02020603050405020304" pitchFamily="18" charset="0"/>
              </a:rPr>
              <a:t>to </a:t>
            </a:r>
            <a:r>
              <a:rPr lang="en-US" sz="1800" b="0" dirty="0">
                <a:solidFill>
                  <a:srgbClr val="262626"/>
                </a:solidFill>
                <a:effectLst/>
                <a:latin typeface="Times New Roman" panose="02020603050405020304" pitchFamily="18" charset="0"/>
                <a:ea typeface="Times New Roman" panose="02020603050405020304" pitchFamily="18" charset="0"/>
              </a:rPr>
              <a:t>a difference in view or </a:t>
            </a:r>
            <a:r>
              <a:rPr lang="en-US" sz="1800" b="0" dirty="0">
                <a:solidFill>
                  <a:srgbClr val="151515"/>
                </a:solidFill>
                <a:effectLst/>
                <a:latin typeface="Times New Roman" panose="02020603050405020304" pitchFamily="18" charset="0"/>
                <a:ea typeface="Times New Roman" panose="02020603050405020304" pitchFamily="18" charset="0"/>
              </a:rPr>
              <a:t>the </a:t>
            </a:r>
            <a:r>
              <a:rPr lang="en-US" sz="1800" b="0" dirty="0">
                <a:solidFill>
                  <a:srgbClr val="262626"/>
                </a:solidFill>
                <a:effectLst/>
                <a:latin typeface="Times New Roman" panose="02020603050405020304" pitchFamily="18" charset="0"/>
                <a:ea typeface="Times New Roman" panose="02020603050405020304" pitchFamily="18" charset="0"/>
              </a:rPr>
              <a:t>product of [Commission] expertise</a:t>
            </a:r>
            <a:r>
              <a:rPr lang="en-US" sz="1800" b="0" spc="-15" dirty="0">
                <a:solidFill>
                  <a:srgbClr val="262626"/>
                </a:solidFill>
                <a:effectLst/>
                <a:latin typeface="Times New Roman" panose="02020603050405020304" pitchFamily="18" charset="0"/>
                <a:ea typeface="Times New Roman" panose="02020603050405020304" pitchFamily="18" charset="0"/>
              </a:rPr>
              <a:t>.</a:t>
            </a:r>
            <a:r>
              <a:rPr lang="en-US" sz="1800" b="0" spc="-15" dirty="0">
                <a:solidFill>
                  <a:srgbClr val="424242"/>
                </a:solidFill>
                <a:effectLst/>
                <a:latin typeface="Times New Roman" panose="02020603050405020304" pitchFamily="18" charset="0"/>
                <a:ea typeface="Times New Roman" panose="02020603050405020304" pitchFamily="18" charset="0"/>
              </a:rPr>
              <a:t>" </a:t>
            </a:r>
            <a:r>
              <a:rPr lang="en-US" sz="1800" b="0" i="1" spc="15" dirty="0">
                <a:solidFill>
                  <a:srgbClr val="262626"/>
                </a:solidFill>
                <a:effectLst/>
                <a:latin typeface="Times New Roman" panose="02020603050405020304" pitchFamily="18" charset="0"/>
                <a:ea typeface="Times New Roman" panose="02020603050405020304" pitchFamily="18" charset="0"/>
              </a:rPr>
              <a:t>Stat</a:t>
            </a:r>
            <a:r>
              <a:rPr lang="en-US" sz="1800" b="0" i="1" spc="15" dirty="0">
                <a:solidFill>
                  <a:srgbClr val="424242"/>
                </a:solidFill>
                <a:effectLst/>
                <a:latin typeface="Times New Roman" panose="02020603050405020304" pitchFamily="18" charset="0"/>
                <a:ea typeface="Times New Roman" panose="02020603050405020304" pitchFamily="18" charset="0"/>
              </a:rPr>
              <a:t>e </a:t>
            </a:r>
            <a:r>
              <a:rPr lang="en-US" sz="1800" b="0" i="1" dirty="0">
                <a:solidFill>
                  <a:srgbClr val="151515"/>
                </a:solidFill>
                <a:effectLst/>
                <a:latin typeface="Times New Roman" panose="02020603050405020304" pitchFamily="18" charset="0"/>
                <a:ea typeface="Times New Roman" panose="02020603050405020304" pitchFamily="18" charset="0"/>
              </a:rPr>
              <a:t>Far</a:t>
            </a:r>
            <a:r>
              <a:rPr lang="en-US" sz="1800" b="0" i="1" dirty="0">
                <a:solidFill>
                  <a:srgbClr val="424242"/>
                </a:solidFill>
                <a:effectLst/>
                <a:latin typeface="Times New Roman" panose="02020603050405020304" pitchFamily="18" charset="0"/>
                <a:ea typeface="Times New Roman" panose="02020603050405020304" pitchFamily="18" charset="0"/>
              </a:rPr>
              <a:t>m, </a:t>
            </a:r>
            <a:r>
              <a:rPr lang="en-US" sz="1800" b="0" dirty="0">
                <a:solidFill>
                  <a:srgbClr val="262626"/>
                </a:solidFill>
                <a:effectLst/>
                <a:latin typeface="Times New Roman" panose="02020603050405020304" pitchFamily="18" charset="0"/>
                <a:ea typeface="Times New Roman" panose="02020603050405020304" pitchFamily="18" charset="0"/>
              </a:rPr>
              <a:t>463 U.S. at 43. </a:t>
            </a:r>
            <a:r>
              <a:rPr lang="en-US" sz="1800" b="0" dirty="0">
                <a:solidFill>
                  <a:srgbClr val="151515"/>
                </a:solidFill>
                <a:effectLst/>
                <a:latin typeface="Times New Roman" panose="02020603050405020304" pitchFamily="18" charset="0"/>
                <a:ea typeface="Times New Roman" panose="02020603050405020304" pitchFamily="18" charset="0"/>
              </a:rPr>
              <a:t>This </a:t>
            </a:r>
            <a:r>
              <a:rPr lang="en-US" sz="1800" b="0" dirty="0">
                <a:solidFill>
                  <a:srgbClr val="262626"/>
                </a:solidFill>
                <a:effectLst/>
                <a:latin typeface="Times New Roman" panose="02020603050405020304" pitchFamily="18" charset="0"/>
                <a:ea typeface="Times New Roman" panose="02020603050405020304" pitchFamily="18" charset="0"/>
              </a:rPr>
              <a:t>failure is especially significru1t because in issuing </a:t>
            </a:r>
            <a:r>
              <a:rPr lang="en-US" sz="1800" b="0" dirty="0">
                <a:solidFill>
                  <a:srgbClr val="151515"/>
                </a:solidFill>
                <a:effectLst/>
                <a:latin typeface="Times New Roman" panose="02020603050405020304" pitchFamily="18" charset="0"/>
                <a:ea typeface="Times New Roman" panose="02020603050405020304" pitchFamily="18" charset="0"/>
              </a:rPr>
              <a:t>the </a:t>
            </a:r>
            <a:r>
              <a:rPr lang="en-US" sz="1800" b="0" dirty="0">
                <a:solidFill>
                  <a:srgbClr val="262626"/>
                </a:solidFill>
                <a:effectLst/>
                <a:latin typeface="Times New Roman" panose="02020603050405020304" pitchFamily="18" charset="0"/>
                <a:ea typeface="Times New Roman" panose="02020603050405020304" pitchFamily="18" charset="0"/>
              </a:rPr>
              <a:t>Order</a:t>
            </a:r>
            <a:r>
              <a:rPr lang="en-US" sz="1800" b="0" dirty="0">
                <a:solidFill>
                  <a:srgbClr val="424242"/>
                </a:solidFill>
                <a:effectLst/>
                <a:latin typeface="Times New Roman" panose="02020603050405020304" pitchFamily="18" charset="0"/>
                <a:ea typeface="Times New Roman" panose="02020603050405020304" pitchFamily="18" charset="0"/>
              </a:rPr>
              <a:t>, </a:t>
            </a:r>
            <a:r>
              <a:rPr lang="en-US" sz="1800" b="0" dirty="0">
                <a:solidFill>
                  <a:srgbClr val="151515"/>
                </a:solidFill>
                <a:effectLst/>
                <a:latin typeface="Times New Roman" panose="02020603050405020304" pitchFamily="18" charset="0"/>
                <a:ea typeface="Times New Roman" panose="02020603050405020304" pitchFamily="18" charset="0"/>
              </a:rPr>
              <a:t>the </a:t>
            </a:r>
            <a:r>
              <a:rPr lang="en-US" sz="1800" b="0" dirty="0">
                <a:solidFill>
                  <a:srgbClr val="262626"/>
                </a:solidFill>
                <a:effectLst/>
                <a:latin typeface="Times New Roman" panose="02020603050405020304" pitchFamily="18" charset="0"/>
                <a:ea typeface="Times New Roman" panose="02020603050405020304" pitchFamily="18" charset="0"/>
              </a:rPr>
              <a:t>Commission was acting </a:t>
            </a:r>
            <a:r>
              <a:rPr lang="en-US" sz="1800" b="0" dirty="0">
                <a:solidFill>
                  <a:srgbClr val="151515"/>
                </a:solidFill>
                <a:effectLst/>
                <a:latin typeface="Times New Roman" panose="02020603050405020304" pitchFamily="18" charset="0"/>
                <a:ea typeface="Times New Roman" panose="02020603050405020304" pitchFamily="18" charset="0"/>
              </a:rPr>
              <a:t>to </a:t>
            </a:r>
            <a:r>
              <a:rPr lang="en-US" sz="1800" b="0" spc="10" dirty="0">
                <a:solidFill>
                  <a:srgbClr val="424242"/>
                </a:solidFill>
                <a:effectLst/>
                <a:latin typeface="Times New Roman" panose="02020603050405020304" pitchFamily="18" charset="0"/>
                <a:ea typeface="Times New Roman" panose="02020603050405020304" pitchFamily="18" charset="0"/>
              </a:rPr>
              <a:t>"</a:t>
            </a:r>
            <a:r>
              <a:rPr lang="en-US" sz="1800" b="0" spc="10" dirty="0">
                <a:solidFill>
                  <a:srgbClr val="262626"/>
                </a:solidFill>
                <a:effectLst/>
                <a:latin typeface="Times New Roman" panose="02020603050405020304" pitchFamily="18" charset="0"/>
                <a:ea typeface="Times New Roman" panose="02020603050405020304" pitchFamily="18" charset="0"/>
              </a:rPr>
              <a:t>foster [] </a:t>
            </a:r>
            <a:r>
              <a:rPr lang="en-US" sz="1800" b="0" dirty="0">
                <a:solidFill>
                  <a:srgbClr val="262626"/>
                </a:solidFill>
                <a:effectLst/>
                <a:latin typeface="Times New Roman" panose="02020603050405020304" pitchFamily="18" charset="0"/>
                <a:ea typeface="Times New Roman" panose="02020603050405020304" pitchFamily="18" charset="0"/>
              </a:rPr>
              <a:t>innovative methods of exploiting </a:t>
            </a:r>
            <a:r>
              <a:rPr lang="en-US" sz="1800" b="0" dirty="0">
                <a:solidFill>
                  <a:srgbClr val="151515"/>
                </a:solidFill>
                <a:effectLst/>
                <a:latin typeface="Times New Roman" panose="02020603050405020304" pitchFamily="18" charset="0"/>
                <a:ea typeface="Times New Roman" panose="02020603050405020304" pitchFamily="18" charset="0"/>
              </a:rPr>
              <a:t>the </a:t>
            </a:r>
            <a:r>
              <a:rPr lang="en-US" sz="1800" b="0" spc="10" dirty="0">
                <a:solidFill>
                  <a:srgbClr val="262626"/>
                </a:solidFill>
                <a:effectLst/>
                <a:latin typeface="Times New Roman" panose="02020603050405020304" pitchFamily="18" charset="0"/>
                <a:ea typeface="Times New Roman" panose="02020603050405020304" pitchFamily="18" charset="0"/>
              </a:rPr>
              <a:t>spectrum</a:t>
            </a:r>
            <a:r>
              <a:rPr lang="en-US" sz="1800" b="0" spc="10" dirty="0">
                <a:solidFill>
                  <a:srgbClr val="424242"/>
                </a:solidFill>
                <a:effectLst/>
                <a:latin typeface="Times New Roman" panose="02020603050405020304" pitchFamily="18" charset="0"/>
                <a:ea typeface="Times New Roman" panose="02020603050405020304" pitchFamily="18" charset="0"/>
              </a:rPr>
              <a:t>," </a:t>
            </a:r>
            <a:r>
              <a:rPr lang="en-US" sz="1800" b="0" dirty="0">
                <a:solidFill>
                  <a:srgbClr val="151515"/>
                </a:solidFill>
                <a:effectLst/>
                <a:latin typeface="Times New Roman" panose="02020603050405020304" pitchFamily="18" charset="0"/>
                <a:ea typeface="Times New Roman" panose="02020603050405020304" pitchFamily="18" charset="0"/>
              </a:rPr>
              <a:t>thus requiring </a:t>
            </a:r>
            <a:r>
              <a:rPr lang="en-US" sz="1800" b="0" dirty="0">
                <a:solidFill>
                  <a:srgbClr val="262626"/>
                </a:solidFill>
                <a:effectLst/>
                <a:latin typeface="Times New Roman" panose="02020603050405020304" pitchFamily="18" charset="0"/>
                <a:ea typeface="Times New Roman" panose="02020603050405020304" pitchFamily="18" charset="0"/>
              </a:rPr>
              <a:t>our </a:t>
            </a:r>
            <a:r>
              <a:rPr lang="en-US" sz="1800" b="0" dirty="0">
                <a:solidFill>
                  <a:srgbClr val="424242"/>
                </a:solidFill>
                <a:effectLst/>
                <a:latin typeface="Times New Roman" panose="02020603050405020304" pitchFamily="18" charset="0"/>
                <a:ea typeface="Times New Roman" panose="02020603050405020304" pitchFamily="18" charset="0"/>
              </a:rPr>
              <a:t>"</a:t>
            </a:r>
            <a:r>
              <a:rPr lang="en-US" sz="1800" b="0" dirty="0">
                <a:solidFill>
                  <a:srgbClr val="262626"/>
                </a:solidFill>
                <a:effectLst/>
                <a:latin typeface="Times New Roman" panose="02020603050405020304" pitchFamily="18" charset="0"/>
                <a:ea typeface="Times New Roman" panose="02020603050405020304" pitchFamily="18" charset="0"/>
              </a:rPr>
              <a:t>greatest </a:t>
            </a:r>
            <a:r>
              <a:rPr lang="en-US" sz="1800" b="0" spc="-20" dirty="0">
                <a:solidFill>
                  <a:srgbClr val="262626"/>
                </a:solidFill>
                <a:effectLst/>
                <a:latin typeface="Times New Roman" panose="02020603050405020304" pitchFamily="18" charset="0"/>
                <a:ea typeface="Times New Roman" panose="02020603050405020304" pitchFamily="18" charset="0"/>
              </a:rPr>
              <a:t>deference.</a:t>
            </a:r>
            <a:r>
              <a:rPr lang="en-US" sz="1800" b="0" spc="-20" dirty="0">
                <a:solidFill>
                  <a:srgbClr val="424242"/>
                </a:solidFill>
                <a:effectLst/>
                <a:latin typeface="Times New Roman" panose="02020603050405020304" pitchFamily="18" charset="0"/>
                <a:ea typeface="Times New Roman" panose="02020603050405020304" pitchFamily="18" charset="0"/>
              </a:rPr>
              <a:t>"  </a:t>
            </a:r>
            <a:r>
              <a:rPr lang="en-US" sz="1800" b="0" i="1" spc="10" dirty="0">
                <a:solidFill>
                  <a:srgbClr val="262626"/>
                </a:solidFill>
                <a:effectLst/>
                <a:latin typeface="Times New Roman" panose="02020603050405020304" pitchFamily="18" charset="0"/>
                <a:ea typeface="Times New Roman" panose="02020603050405020304" pitchFamily="18" charset="0"/>
              </a:rPr>
              <a:t>Mob</a:t>
            </a:r>
            <a:r>
              <a:rPr lang="en-US" sz="1800" b="0" i="1" spc="10" dirty="0">
                <a:solidFill>
                  <a:srgbClr val="424242"/>
                </a:solidFill>
                <a:effectLst/>
                <a:latin typeface="Times New Roman" panose="02020603050405020304" pitchFamily="18" charset="0"/>
                <a:ea typeface="Times New Roman" panose="02020603050405020304" pitchFamily="18" charset="0"/>
              </a:rPr>
              <a:t>i</a:t>
            </a:r>
            <a:r>
              <a:rPr lang="en-US" sz="1800" b="0" i="1" spc="10" dirty="0">
                <a:solidFill>
                  <a:srgbClr val="262626"/>
                </a:solidFill>
                <a:effectLst/>
                <a:latin typeface="Times New Roman" panose="02020603050405020304" pitchFamily="18" charset="0"/>
                <a:ea typeface="Times New Roman" panose="02020603050405020304" pitchFamily="18" charset="0"/>
              </a:rPr>
              <a:t>l</a:t>
            </a:r>
            <a:r>
              <a:rPr lang="en-US" sz="1800" b="0" i="1" spc="10" dirty="0">
                <a:solidFill>
                  <a:srgbClr val="424242"/>
                </a:solidFill>
                <a:effectLst/>
                <a:latin typeface="Times New Roman" panose="02020603050405020304" pitchFamily="18" charset="0"/>
                <a:ea typeface="Times New Roman" panose="02020603050405020304" pitchFamily="18" charset="0"/>
              </a:rPr>
              <a:t>e </a:t>
            </a:r>
            <a:r>
              <a:rPr lang="en-US" sz="1800" b="0" i="1" dirty="0">
                <a:solidFill>
                  <a:srgbClr val="151515"/>
                </a:solidFill>
                <a:effectLst/>
                <a:latin typeface="Times New Roman" panose="02020603050405020304" pitchFamily="18" charset="0"/>
                <a:ea typeface="Times New Roman" panose="02020603050405020304" pitchFamily="18" charset="0"/>
              </a:rPr>
              <a:t>R</a:t>
            </a:r>
            <a:r>
              <a:rPr lang="en-US" sz="1800" b="0" i="1" dirty="0">
                <a:solidFill>
                  <a:srgbClr val="424242"/>
                </a:solidFill>
                <a:effectLst/>
                <a:latin typeface="Times New Roman" panose="02020603050405020304" pitchFamily="18" charset="0"/>
                <a:ea typeface="Times New Roman" panose="02020603050405020304" pitchFamily="18" charset="0"/>
              </a:rPr>
              <a:t>e</a:t>
            </a:r>
            <a:r>
              <a:rPr lang="en-US" sz="1800" b="0" i="1" dirty="0">
                <a:solidFill>
                  <a:srgbClr val="262626"/>
                </a:solidFill>
                <a:effectLst/>
                <a:latin typeface="Times New Roman" panose="02020603050405020304" pitchFamily="18" charset="0"/>
                <a:ea typeface="Times New Roman" panose="02020603050405020304" pitchFamily="18" charset="0"/>
              </a:rPr>
              <a:t>la</a:t>
            </a:r>
            <a:r>
              <a:rPr lang="en-US" sz="1800" b="0" i="1" dirty="0">
                <a:solidFill>
                  <a:srgbClr val="424242"/>
                </a:solidFill>
                <a:effectLst/>
                <a:latin typeface="Times New Roman" panose="02020603050405020304" pitchFamily="18" charset="0"/>
                <a:ea typeface="Times New Roman" panose="02020603050405020304" pitchFamily="18" charset="0"/>
              </a:rPr>
              <a:t>y </a:t>
            </a:r>
            <a:r>
              <a:rPr lang="en-US" sz="1800" b="0" i="1" dirty="0">
                <a:solidFill>
                  <a:srgbClr val="262626"/>
                </a:solidFill>
                <a:effectLst/>
                <a:latin typeface="Times New Roman" panose="02020603050405020304" pitchFamily="18" charset="0"/>
                <a:ea typeface="Times New Roman" panose="02020603050405020304" pitchFamily="18" charset="0"/>
              </a:rPr>
              <a:t>Asso</a:t>
            </a:r>
            <a:r>
              <a:rPr lang="en-US" sz="1800" b="0" i="1" dirty="0">
                <a:solidFill>
                  <a:srgbClr val="424242"/>
                </a:solidFill>
                <a:effectLst/>
                <a:latin typeface="Times New Roman" panose="02020603050405020304" pitchFamily="18" charset="0"/>
                <a:ea typeface="Times New Roman" panose="02020603050405020304" pitchFamily="18" charset="0"/>
              </a:rPr>
              <a:t>ci</a:t>
            </a:r>
            <a:r>
              <a:rPr lang="en-US" sz="1800" b="0" i="1" dirty="0">
                <a:solidFill>
                  <a:srgbClr val="262626"/>
                </a:solidFill>
                <a:effectLst/>
                <a:latin typeface="Times New Roman" panose="02020603050405020304" pitchFamily="18" charset="0"/>
                <a:ea typeface="Times New Roman" panose="02020603050405020304" pitchFamily="18" charset="0"/>
              </a:rPr>
              <a:t>at</a:t>
            </a:r>
            <a:r>
              <a:rPr lang="en-US" sz="1800" b="0" i="1" dirty="0">
                <a:solidFill>
                  <a:srgbClr val="424242"/>
                </a:solidFill>
                <a:effectLst/>
                <a:latin typeface="Times New Roman" panose="02020603050405020304" pitchFamily="18" charset="0"/>
                <a:ea typeface="Times New Roman" panose="02020603050405020304" pitchFamily="18" charset="0"/>
              </a:rPr>
              <a:t>e</a:t>
            </a:r>
            <a:r>
              <a:rPr lang="en-US" sz="1800" b="0" i="1" dirty="0">
                <a:solidFill>
                  <a:srgbClr val="262626"/>
                </a:solidFill>
                <a:effectLst/>
                <a:latin typeface="Times New Roman" panose="02020603050405020304" pitchFamily="18" charset="0"/>
                <a:ea typeface="Times New Roman" panose="02020603050405020304" pitchFamily="18" charset="0"/>
              </a:rPr>
              <a:t>s</a:t>
            </a:r>
            <a:r>
              <a:rPr lang="en-US" sz="1800" b="0" i="1" dirty="0">
                <a:solidFill>
                  <a:srgbClr val="545454"/>
                </a:solidFill>
                <a:effectLst/>
                <a:latin typeface="Times New Roman" panose="02020603050405020304" pitchFamily="18" charset="0"/>
                <a:ea typeface="Times New Roman" panose="02020603050405020304" pitchFamily="18" charset="0"/>
              </a:rPr>
              <a:t>, </a:t>
            </a:r>
            <a:r>
              <a:rPr lang="en-US" sz="1800" b="0" dirty="0">
                <a:solidFill>
                  <a:srgbClr val="262626"/>
                </a:solidFill>
                <a:effectLst/>
                <a:latin typeface="Times New Roman" panose="02020603050405020304" pitchFamily="18" charset="0"/>
                <a:ea typeface="Times New Roman" panose="02020603050405020304" pitchFamily="18" charset="0"/>
              </a:rPr>
              <a:t>457 </a:t>
            </a:r>
            <a:r>
              <a:rPr lang="en-US" sz="1800" b="0" dirty="0">
                <a:solidFill>
                  <a:srgbClr val="151515"/>
                </a:solidFill>
                <a:effectLst/>
                <a:latin typeface="Times New Roman" panose="02020603050405020304" pitchFamily="18" charset="0"/>
                <a:ea typeface="Times New Roman" panose="02020603050405020304" pitchFamily="18" charset="0"/>
              </a:rPr>
              <a:t>F.3d </a:t>
            </a:r>
            <a:r>
              <a:rPr lang="en-US" sz="1800" b="0" dirty="0">
                <a:solidFill>
                  <a:srgbClr val="262626"/>
                </a:solidFill>
                <a:effectLst/>
                <a:latin typeface="Times New Roman" panose="02020603050405020304" pitchFamily="18" charset="0"/>
                <a:ea typeface="Times New Roman" panose="02020603050405020304" pitchFamily="18" charset="0"/>
              </a:rPr>
              <a:t>at 8 </a:t>
            </a:r>
            <a:r>
              <a:rPr lang="en-US" sz="1800" b="0" spc="10" dirty="0">
                <a:solidFill>
                  <a:srgbClr val="424242"/>
                </a:solidFill>
                <a:effectLst/>
                <a:latin typeface="Times New Roman" panose="02020603050405020304" pitchFamily="18" charset="0"/>
                <a:ea typeface="Times New Roman" panose="02020603050405020304" pitchFamily="18" charset="0"/>
              </a:rPr>
              <a:t>(</a:t>
            </a:r>
            <a:r>
              <a:rPr lang="en-US" sz="1800" b="0" spc="10" dirty="0">
                <a:solidFill>
                  <a:srgbClr val="262626"/>
                </a:solidFill>
                <a:effectLst/>
                <a:latin typeface="Times New Roman" panose="02020603050405020304" pitchFamily="18" charset="0"/>
                <a:ea typeface="Times New Roman" panose="02020603050405020304" pitchFamily="18" charset="0"/>
              </a:rPr>
              <a:t>internal </a:t>
            </a:r>
            <a:r>
              <a:rPr lang="en-US" sz="1800" b="0" dirty="0">
                <a:solidFill>
                  <a:srgbClr val="262626"/>
                </a:solidFill>
                <a:effectLst/>
                <a:latin typeface="Times New Roman" panose="02020603050405020304" pitchFamily="18" charset="0"/>
                <a:ea typeface="Times New Roman" panose="02020603050405020304" pitchFamily="18" charset="0"/>
              </a:rPr>
              <a:t>quotation </a:t>
            </a:r>
            <a:r>
              <a:rPr lang="en-US" sz="1800" b="0" spc="-25" dirty="0">
                <a:solidFill>
                  <a:srgbClr val="262626"/>
                </a:solidFill>
                <a:effectLst/>
                <a:latin typeface="Times New Roman" panose="02020603050405020304" pitchFamily="18" charset="0"/>
                <a:ea typeface="Times New Roman" panose="02020603050405020304" pitchFamily="18" charset="0"/>
              </a:rPr>
              <a:t>marks </a:t>
            </a:r>
            <a:r>
              <a:rPr lang="en-US" sz="1800" b="0" dirty="0">
                <a:solidFill>
                  <a:srgbClr val="262626"/>
                </a:solidFill>
                <a:effectLst/>
                <a:latin typeface="Times New Roman" panose="02020603050405020304" pitchFamily="18" charset="0"/>
                <a:ea typeface="Times New Roman" panose="02020603050405020304" pitchFamily="18" charset="0"/>
              </a:rPr>
              <a:t>omitted</a:t>
            </a:r>
            <a:r>
              <a:rPr lang="en-US" sz="1800" b="0" dirty="0">
                <a:solidFill>
                  <a:srgbClr val="424242"/>
                </a:solidFill>
                <a:effectLst/>
                <a:latin typeface="Times New Roman" panose="02020603050405020304" pitchFamily="18" charset="0"/>
                <a:ea typeface="Times New Roman" panose="02020603050405020304" pitchFamily="18" charset="0"/>
              </a:rPr>
              <a:t>)</a:t>
            </a:r>
            <a:r>
              <a:rPr lang="en-US" sz="1800" b="0" dirty="0">
                <a:solidFill>
                  <a:srgbClr val="262626"/>
                </a:solidFill>
                <a:effectLst/>
                <a:latin typeface="Times New Roman" panose="02020603050405020304" pitchFamily="18" charset="0"/>
                <a:ea typeface="Times New Roman" panose="02020603050405020304" pitchFamily="18" charset="0"/>
              </a:rPr>
              <a:t>. We </a:t>
            </a:r>
            <a:r>
              <a:rPr lang="en-US" sz="1800" b="0" dirty="0">
                <a:solidFill>
                  <a:srgbClr val="151515"/>
                </a:solidFill>
                <a:effectLst/>
                <a:latin typeface="Times New Roman" panose="02020603050405020304" pitchFamily="18" charset="0"/>
                <a:ea typeface="Times New Roman" panose="02020603050405020304" pitchFamily="18" charset="0"/>
              </a:rPr>
              <a:t>therefore </a:t>
            </a:r>
            <a:r>
              <a:rPr lang="en-US" sz="1800" b="0" dirty="0">
                <a:solidFill>
                  <a:srgbClr val="262626"/>
                </a:solidFill>
                <a:effectLst/>
                <a:latin typeface="Times New Roman" panose="02020603050405020304" pitchFamily="18" charset="0"/>
                <a:ea typeface="Times New Roman" panose="02020603050405020304" pitchFamily="18" charset="0"/>
              </a:rPr>
              <a:t>deny </a:t>
            </a:r>
            <a:r>
              <a:rPr lang="en-US" sz="1800" b="0" dirty="0">
                <a:solidFill>
                  <a:srgbClr val="151515"/>
                </a:solidFill>
                <a:effectLst/>
                <a:latin typeface="Times New Roman" panose="02020603050405020304" pitchFamily="18" charset="0"/>
                <a:ea typeface="Times New Roman" panose="02020603050405020304" pitchFamily="18" charset="0"/>
              </a:rPr>
              <a:t>their </a:t>
            </a:r>
            <a:r>
              <a:rPr lang="en-US" sz="1800" b="0" dirty="0">
                <a:solidFill>
                  <a:srgbClr val="262626"/>
                </a:solidFill>
                <a:effectLst/>
                <a:latin typeface="Times New Roman" panose="02020603050405020304" pitchFamily="18" charset="0"/>
                <a:ea typeface="Times New Roman" panose="02020603050405020304" pitchFamily="18" charset="0"/>
              </a:rPr>
              <a:t>petitions for </a:t>
            </a:r>
            <a:r>
              <a:rPr lang="en-US" sz="1800" b="0" dirty="0">
                <a:solidFill>
                  <a:srgbClr val="151515"/>
                </a:solidFill>
                <a:effectLst/>
                <a:latin typeface="Times New Roman" panose="02020603050405020304" pitchFamily="18" charset="0"/>
                <a:ea typeface="Times New Roman" panose="02020603050405020304" pitchFamily="18" charset="0"/>
              </a:rPr>
              <a:t>review. </a:t>
            </a:r>
            <a:r>
              <a:rPr lang="en-US" sz="1800" dirty="0">
                <a:solidFill>
                  <a:srgbClr val="151515"/>
                </a:solidFill>
                <a:effectLst/>
                <a:latin typeface="Times New Roman" panose="02020603050405020304" pitchFamily="18" charset="0"/>
                <a:ea typeface="Times New Roman" panose="02020603050405020304" pitchFamily="18" charset="0"/>
              </a:rPr>
              <a:t>But </a:t>
            </a:r>
            <a:r>
              <a:rPr lang="en-US" sz="1800" dirty="0">
                <a:solidFill>
                  <a:srgbClr val="262626"/>
                </a:solidFill>
                <a:effectLst/>
                <a:latin typeface="Times New Roman" panose="02020603050405020304" pitchFamily="18" charset="0"/>
                <a:ea typeface="Times New Roman" panose="02020603050405020304" pitchFamily="18" charset="0"/>
              </a:rPr>
              <a:t>for </a:t>
            </a:r>
            <a:r>
              <a:rPr lang="en-US" sz="1800" dirty="0">
                <a:solidFill>
                  <a:srgbClr val="151515"/>
                </a:solidFill>
                <a:effectLst/>
                <a:latin typeface="Times New Roman" panose="02020603050405020304" pitchFamily="18" charset="0"/>
                <a:ea typeface="Times New Roman" panose="02020603050405020304" pitchFamily="18" charset="0"/>
              </a:rPr>
              <a:t>the reasons </a:t>
            </a:r>
            <a:r>
              <a:rPr lang="en-US" sz="1800" dirty="0">
                <a:solidFill>
                  <a:srgbClr val="262626"/>
                </a:solidFill>
                <a:effectLst/>
                <a:latin typeface="Times New Roman" panose="02020603050405020304" pitchFamily="18" charset="0"/>
                <a:ea typeface="Times New Roman" panose="02020603050405020304" pitchFamily="18" charset="0"/>
              </a:rPr>
              <a:t>set forth above</a:t>
            </a:r>
            <a:r>
              <a:rPr lang="en-US" sz="1800" dirty="0">
                <a:solidFill>
                  <a:srgbClr val="545454"/>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we grant </a:t>
            </a:r>
            <a:r>
              <a:rPr lang="en-US" sz="1800" dirty="0">
                <a:solidFill>
                  <a:srgbClr val="151515"/>
                </a:solidFill>
                <a:effectLst/>
                <a:latin typeface="Times New Roman" panose="02020603050405020304" pitchFamily="18" charset="0"/>
                <a:ea typeface="Times New Roman" panose="02020603050405020304" pitchFamily="18" charset="0"/>
              </a:rPr>
              <a:t>the </a:t>
            </a:r>
            <a:r>
              <a:rPr lang="en-US" sz="1800" dirty="0">
                <a:solidFill>
                  <a:srgbClr val="262626"/>
                </a:solidFill>
                <a:effectLst/>
                <a:latin typeface="Times New Roman" panose="02020603050405020304" pitchFamily="18" charset="0"/>
                <a:ea typeface="Times New Roman" panose="02020603050405020304" pitchFamily="18" charset="0"/>
              </a:rPr>
              <a:t>National </a:t>
            </a:r>
            <a:r>
              <a:rPr lang="en-US" sz="1800" dirty="0">
                <a:solidFill>
                  <a:srgbClr val="151515"/>
                </a:solidFill>
                <a:effectLst/>
                <a:latin typeface="Times New Roman" panose="02020603050405020304" pitchFamily="18" charset="0"/>
                <a:ea typeface="Times New Roman" panose="02020603050405020304" pitchFamily="18" charset="0"/>
              </a:rPr>
              <a:t>Association </a:t>
            </a:r>
            <a:r>
              <a:rPr lang="en-US" sz="1800" dirty="0">
                <a:solidFill>
                  <a:srgbClr val="262626"/>
                </a:solidFill>
                <a:effectLst/>
                <a:latin typeface="Times New Roman" panose="02020603050405020304" pitchFamily="18" charset="0"/>
                <a:ea typeface="Times New Roman" panose="02020603050405020304" pitchFamily="18" charset="0"/>
              </a:rPr>
              <a:t>of </a:t>
            </a:r>
            <a:r>
              <a:rPr lang="en-US" sz="1800" spc="-20" dirty="0">
                <a:solidFill>
                  <a:srgbClr val="151515"/>
                </a:solidFill>
                <a:effectLst/>
                <a:latin typeface="Times New Roman" panose="02020603050405020304" pitchFamily="18" charset="0"/>
                <a:ea typeface="Times New Roman" panose="02020603050405020304" pitchFamily="18" charset="0"/>
              </a:rPr>
              <a:t>Broadcasters</a:t>
            </a:r>
            <a:r>
              <a:rPr lang="en-US" sz="1800" spc="-20" dirty="0">
                <a:solidFill>
                  <a:srgbClr val="424242"/>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petition in part </a:t>
            </a:r>
            <a:r>
              <a:rPr lang="en-US" sz="1800" dirty="0">
                <a:solidFill>
                  <a:srgbClr val="151515"/>
                </a:solidFill>
                <a:effectLst/>
                <a:latin typeface="Times New Roman" panose="02020603050405020304" pitchFamily="18" charset="0"/>
                <a:ea typeface="Times New Roman" panose="02020603050405020304" pitchFamily="18" charset="0"/>
              </a:rPr>
              <a:t>remand </a:t>
            </a:r>
            <a:r>
              <a:rPr lang="en-US" sz="1800" dirty="0">
                <a:solidFill>
                  <a:srgbClr val="262626"/>
                </a:solidFill>
                <a:effectLst/>
                <a:latin typeface="Times New Roman" panose="02020603050405020304" pitchFamily="18" charset="0"/>
                <a:ea typeface="Times New Roman" panose="02020603050405020304" pitchFamily="18" charset="0"/>
              </a:rPr>
              <a:t>for further proceedings consistent with </a:t>
            </a:r>
            <a:r>
              <a:rPr lang="en-US" sz="1800" dirty="0">
                <a:solidFill>
                  <a:srgbClr val="151515"/>
                </a:solidFill>
                <a:effectLst/>
                <a:latin typeface="Times New Roman" panose="02020603050405020304" pitchFamily="18" charset="0"/>
                <a:ea typeface="Times New Roman" panose="02020603050405020304" pitchFamily="18" charset="0"/>
              </a:rPr>
              <a:t>this </a:t>
            </a:r>
            <a:r>
              <a:rPr lang="en-US" sz="1800" dirty="0">
                <a:solidFill>
                  <a:srgbClr val="262626"/>
                </a:solidFill>
                <a:effectLst/>
                <a:latin typeface="Times New Roman" panose="02020603050405020304" pitchFamily="18" charset="0"/>
                <a:ea typeface="Times New Roman" panose="02020603050405020304" pitchFamily="18" charset="0"/>
              </a:rPr>
              <a:t>opinion.</a:t>
            </a:r>
            <a:endParaRPr lang="en-US" sz="1800" dirty="0">
              <a:effectLst/>
              <a:latin typeface="Times New Roman" panose="02020603050405020304" pitchFamily="18" charset="0"/>
              <a:ea typeface="Times New Roman" panose="02020603050405020304" pitchFamily="18" charset="0"/>
            </a:endParaRPr>
          </a:p>
          <a:p>
            <a:pPr>
              <a:buFont typeface="Arial" panose="020B0604020202020204" pitchFamily="34" charset="0"/>
              <a:buChar char="•"/>
            </a:pP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06jan22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1"/>
            <a:ext cx="8597510" cy="273050"/>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06jan22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59002"/>
            <a:ext cx="11032375" cy="5516412"/>
          </a:xfrm>
        </p:spPr>
        <p:txBody>
          <a:bodyPr/>
          <a:lstStyle/>
          <a:p>
            <a:pPr>
              <a:buFont typeface="Arial" panose="020B0604020202020204" pitchFamily="34" charset="0"/>
              <a:buChar char="•"/>
            </a:pPr>
            <a:r>
              <a:rPr lang="en-US" sz="1400" dirty="0"/>
              <a:t>1. The </a:t>
            </a:r>
            <a:r>
              <a:rPr lang="en-US" sz="1400" dirty="0" err="1"/>
              <a:t>WInnforum</a:t>
            </a:r>
            <a:r>
              <a:rPr lang="en-US" sz="1400" dirty="0"/>
              <a:t> “6 GHz </a:t>
            </a:r>
            <a:r>
              <a:rPr lang="en-US" sz="1400" u="sng" dirty="0"/>
              <a:t>Committee</a:t>
            </a:r>
            <a:r>
              <a:rPr lang="en-US" sz="1400" dirty="0"/>
              <a:t>”, 	all groups meet every 2 weeks except </a:t>
            </a:r>
            <a:r>
              <a:rPr lang="en-US" sz="1400" i="1" u="sng" dirty="0"/>
              <a:t>Incumbent Information, interference and Test &amp; Certification</a:t>
            </a:r>
            <a:r>
              <a:rPr lang="en-US" sz="1400" dirty="0"/>
              <a:t> - weekly  (168 people);            		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09dec: </a:t>
            </a:r>
            <a:r>
              <a:rPr lang="en-GB" sz="1600" dirty="0">
                <a:solidFill>
                  <a:schemeClr val="tx1"/>
                </a:solidFill>
                <a:ea typeface="Calibri" panose="020F0502020204030204" pitchFamily="34" charset="0"/>
              </a:rPr>
              <a:t>Request for petition stay (by 14dec) and petition for rule making by utility and public safety.  e.g. concept on beacons causing interference.  more to come. </a:t>
            </a:r>
            <a:endParaRPr lang="en-GB" sz="1600" b="1" dirty="0">
              <a:solidFill>
                <a:schemeClr val="tx1"/>
              </a:solidFill>
              <a:ea typeface="Calibri" panose="020F0502020204030204" pitchFamily="34" charset="0"/>
            </a:endParaRPr>
          </a:p>
          <a:p>
            <a:pPr lvl="3">
              <a:buFont typeface="Arial" panose="020B0604020202020204" pitchFamily="34" charset="0"/>
              <a:buChar char="•"/>
            </a:pPr>
            <a:endParaRPr lang="en-US" sz="600" dirty="0">
              <a:ea typeface="Calibri" panose="020F0502020204030204" pitchFamily="34"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5"/>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accent1">
                    <a:lumMod val="50000"/>
                  </a:schemeClr>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dirty="0">
                <a:solidFill>
                  <a:schemeClr val="accent1">
                    <a:lumMod val="50000"/>
                  </a:schemeClr>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10dec meeting was only 28mins.  The RLAN signal characteristics input was moved back to WS1 which met yesterday to work on putting into the final report. </a:t>
            </a:r>
          </a:p>
          <a:p>
            <a:pPr marL="1323975" lvl="3">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With that effort is still trying to get the final report done, to get to the FCC.   The details are taking more time. </a:t>
            </a:r>
            <a:endParaRPr lang="en-US" sz="10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endParaRPr lang="en-US" sz="18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a:t>
            </a:r>
            <a:r>
              <a:rPr lang="en-GB" sz="1800" b="1" dirty="0">
                <a:solidFill>
                  <a:schemeClr val="tx1"/>
                </a:solidFill>
                <a:ea typeface="Calibri" panose="020F0502020204030204" pitchFamily="34" charset="0"/>
              </a:rPr>
              <a:t> </a:t>
            </a:r>
            <a:r>
              <a:rPr lang="en-GB" sz="1600" dirty="0">
                <a:solidFill>
                  <a:schemeClr val="tx1"/>
                </a:solidFill>
                <a:ea typeface="Calibri" panose="020F0502020204030204" pitchFamily="34" charset="0"/>
              </a:rPr>
              <a:t>16dec: </a:t>
            </a:r>
            <a:r>
              <a:rPr lang="en-GB" sz="1600" b="1" dirty="0">
                <a:solidFill>
                  <a:schemeClr val="tx1"/>
                </a:solidFill>
                <a:ea typeface="Calibri" panose="020F0502020204030204" pitchFamily="34" charset="0"/>
              </a:rPr>
              <a:t>A </a:t>
            </a:r>
            <a:r>
              <a:rPr lang="en-GB" sz="1600" dirty="0">
                <a:solidFill>
                  <a:schemeClr val="tx1"/>
                </a:solidFill>
                <a:ea typeface="Calibri" panose="020F0502020204030204" pitchFamily="34" charset="0"/>
              </a:rPr>
              <a:t>public notice is expected in January about work needed on improving the ULS data.  </a:t>
            </a:r>
            <a:endParaRPr lang="en-GB" sz="1800" dirty="0">
              <a:solidFill>
                <a:schemeClr val="tx1"/>
              </a:solidFill>
              <a:ea typeface="Calibri" panose="020F0502020204030204" pitchFamily="34" charset="0"/>
            </a:endParaRPr>
          </a:p>
          <a:p>
            <a:pPr marL="638175" lvl="2" indent="0">
              <a:spcBef>
                <a:spcPts val="0"/>
              </a:spcBef>
              <a:spcAft>
                <a:spcPts val="0"/>
              </a:spcAft>
            </a:pPr>
            <a:endParaRPr lang="en-US" sz="1600" b="1" dirty="0">
              <a:ea typeface="Calibri" panose="020F0502020204030204" pitchFamily="34" charset="0"/>
            </a:endParaRPr>
          </a:p>
        </p:txBody>
      </p:sp>
    </p:spTree>
    <p:extLst>
      <p:ext uri="{BB962C8B-B14F-4D97-AF65-F5344CB8AC3E}">
        <p14:creationId xmlns:p14="http://schemas.microsoft.com/office/powerpoint/2010/main" val="220391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000" dirty="0"/>
              <a:t>General Discussion Items – ongoing fyi - </a:t>
            </a:r>
            <a:r>
              <a:rPr lang="en-US" sz="2000" dirty="0"/>
              <a:t>IEEE 802 Wireless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06jan22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https://mentor.ieee.org/802.18/dcn/21/18-21-0036-09-0000-frequency-table-template.xlsx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28sept21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11jan22.  </a:t>
            </a:r>
            <a:r>
              <a:rPr lang="en-US" sz="1800" b="0" dirty="0">
                <a:solidFill>
                  <a:schemeClr val="tx1"/>
                </a:solidFill>
                <a:ea typeface="Times New Roman" panose="02020603050405020304" pitchFamily="18" charset="0"/>
              </a:rPr>
              <a:t>(call-in info in this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06jan22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4; Aspirant members: 6</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a:buFont typeface="Arial" panose="020B0604020202020204" pitchFamily="34" charset="0"/>
              <a:buChar char="•"/>
              <a:defRPr/>
            </a:pPr>
            <a:r>
              <a:rPr lang="en-US" sz="2000" dirty="0"/>
              <a:t>IEEE 802.18,  RR-TAG website:  </a:t>
            </a:r>
            <a:r>
              <a:rPr lang="en-US" sz="2000" b="0" dirty="0">
                <a:hlinkClick r:id="rId5"/>
              </a:rPr>
              <a:t>https://www.ieee802.org/18/</a:t>
            </a:r>
            <a:r>
              <a:rPr lang="en-US" sz="2000" b="0" dirty="0"/>
              <a:t> </a:t>
            </a: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6"/>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7"/>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8"/>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9"/>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10"/>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1"/>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06jan22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38891406"/>
              </p:ext>
            </p:extLst>
          </p:nvPr>
        </p:nvGraphicFramePr>
        <p:xfrm>
          <a:off x="8029575" y="5072614"/>
          <a:ext cx="2390775" cy="498475"/>
        </p:xfrm>
        <a:graphic>
          <a:graphicData uri="http://schemas.openxmlformats.org/presentationml/2006/ole">
            <mc:AlternateContent xmlns:mc="http://schemas.openxmlformats.org/markup-compatibility/2006">
              <mc:Choice xmlns:v="urn:schemas-microsoft-com:vml" Requires="v">
                <p:oleObj spid="_x0000_s3350" name="Packager Shell Object" showAsIcon="1" r:id="rId12" imgW="2391120" imgH="534600" progId="Package">
                  <p:embed/>
                </p:oleObj>
              </mc:Choice>
              <mc:Fallback>
                <p:oleObj name="Packager Shell Object" showAsIcon="1" r:id="rId12"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3"/>
                      <a:stretch>
                        <a:fillRect/>
                      </a:stretch>
                    </p:blipFill>
                    <p:spPr>
                      <a:xfrm>
                        <a:off x="8029575" y="5072614"/>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351" name="Acrobat Document" showAsIcon="1" r:id="rId14" imgW="914400" imgH="771822" progId="AcroExch.Document.DC">
                  <p:embed/>
                </p:oleObj>
              </mc:Choice>
              <mc:Fallback>
                <p:oleObj name="Acrobat Document" showAsIcon="1" r:id="rId14"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5"/>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bg1">
                  <a:lumMod val="75000"/>
                </a:schemeClr>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06jan22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972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_17_ and voters on-line: _14_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13jan 22 –</a:t>
            </a:r>
            <a:r>
              <a:rPr lang="en-US" sz="1800" i="1" u="sng" dirty="0"/>
              <a:t>15:00–&lt;15:55</a:t>
            </a:r>
            <a:r>
              <a:rPr lang="en-US" sz="1800" dirty="0"/>
              <a:t> et</a:t>
            </a:r>
          </a:p>
          <a:p>
            <a:pPr>
              <a:buFont typeface="Arial" panose="020B0604020202020204" pitchFamily="34" charset="0"/>
              <a:buChar char="•"/>
            </a:pP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back up slides in this agenda. 							</a:t>
            </a:r>
            <a:r>
              <a:rPr lang="en-US" altLang="en-US" b="1" dirty="0"/>
              <a:t>(note: new call-in info starts 20jan22)</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3"/>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a:t>
            </a:r>
            <a:endParaRPr lang="en-US" sz="1800" dirty="0">
              <a:effectLst/>
              <a:latin typeface="Times New Roman" panose="02020603050405020304" pitchFamily="18" charset="0"/>
              <a:ea typeface="SimSun" panose="02010600030101010101" pitchFamily="2" charset="-122"/>
            </a:endParaRP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15:38et</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 with attendance credit.</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IEEE 802.18 plenary will be electronic in March 2022 with attendance credit.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06jan22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06jan22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06jan22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86373" y="351964"/>
            <a:ext cx="2211387" cy="273050"/>
          </a:xfrm>
        </p:spPr>
        <p:txBody>
          <a:bodyPr/>
          <a:lstStyle/>
          <a:p>
            <a:r>
              <a:rPr lang="en-US"/>
              <a:t>06jan22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Tuesday, 11 January, 2022 15:00-16:00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https://ieeesa.webex.com/ieeesa/j.php?MTID=m1061a2ba9b9ed633099730be61dc2647</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Tuesday, January 11, 2022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https://ieeesa.webex.com/ieeesa/j.php?MTID=m1061a2ba9b9ed633099730be61dc2647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072 6473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freqtable7</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+1-646-992-2010,,23370726473##</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+1-213-306-3065,,23370726473##</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23370726473@ieeesa.webex.com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11jan22</a:t>
            </a:r>
          </a:p>
        </p:txBody>
      </p:sp>
    </p:spTree>
    <p:extLst>
      <p:ext uri="{BB962C8B-B14F-4D97-AF65-F5344CB8AC3E}">
        <p14:creationId xmlns:p14="http://schemas.microsoft.com/office/powerpoint/2010/main" val="87250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06jan22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restructuring,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06jan22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06jan22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06jan22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06jan22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p:txBody>
          <a:bodyPr/>
          <a:lstStyle/>
          <a:p>
            <a:r>
              <a:rPr lang="en-US"/>
              <a:t>06jan22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06jan22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06jan22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06jan22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75000"/>
                  </a:schemeClr>
                </a:solidFill>
              </a:rPr>
              <a:t>_jay_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India and Korea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Court decision on FCC 6GHz </a:t>
            </a:r>
            <a:endParaRPr lang="en-US" sz="1400" dirty="0">
              <a:effectLst/>
            </a:endParaRP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Al P</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https://mentor.ieee.org/802.18/dcn/21/18-21-0147-00-0000-minutes-16dec21-rrtag-teleconference.docx</a:t>
            </a:r>
            <a:r>
              <a:rPr lang="en-GB" sz="1800" b="0" dirty="0">
                <a:ea typeface="SimSun" panose="02010600030101010101" pitchFamily="2" charset="-122"/>
              </a:rPr>
              <a:t>   </a:t>
            </a:r>
            <a:r>
              <a:rPr lang="en-US" sz="1100" b="0" i="0" dirty="0">
                <a:solidFill>
                  <a:srgbClr val="000000"/>
                </a:solidFill>
                <a:effectLst/>
                <a:latin typeface="Verdana" panose="020B0604030504040204" pitchFamily="34" charset="0"/>
              </a:rPr>
              <a:t>17-Dec-2021 09:22:55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Al P</a:t>
            </a:r>
          </a:p>
          <a:p>
            <a:pPr marL="0" indent="0">
              <a:spcBef>
                <a:spcPts val="0"/>
              </a:spcBef>
            </a:pPr>
            <a:r>
              <a:rPr lang="en-US" altLang="en-US" sz="1800" b="0" dirty="0">
                <a:solidFill>
                  <a:schemeClr val="tx1"/>
                </a:solidFill>
              </a:rPr>
              <a:t>	Seconded by:  Ben R</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06jan22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lnSpc>
                <a:spcPct val="150000"/>
              </a:lnSpc>
              <a:spcBef>
                <a:spcPts val="0"/>
              </a:spcBef>
              <a:spcAft>
                <a:spcPts val="0"/>
              </a:spcAft>
              <a:buFont typeface="Arial" panose="020B0604020202020204" pitchFamily="34" charset="0"/>
              <a:buChar char="•"/>
            </a:pPr>
            <a:endParaRPr lang="en-US" altLang="en-US" sz="1800" b="0" dirty="0">
              <a:solidFill>
                <a:schemeClr val="tx1"/>
              </a:solidFill>
            </a:endParaRPr>
          </a:p>
          <a:p>
            <a:pPr>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60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28650" lvl="1">
              <a:spcBef>
                <a:spcPts val="600"/>
              </a:spcBef>
              <a:spcAft>
                <a:spcPts val="0"/>
              </a:spcAft>
              <a:buFont typeface="Arial" panose="020B0604020202020204" pitchFamily="34" charset="0"/>
              <a:buChar char="•"/>
            </a:pPr>
            <a:r>
              <a:rPr lang="de-DE" sz="1800" b="1" dirty="0">
                <a:solidFill>
                  <a:srgbClr val="000000"/>
                </a:solidFill>
                <a:effectLst/>
                <a:ea typeface="Calibri" panose="020F0502020204030204" pitchFamily="34" charset="0"/>
              </a:rPr>
              <a:t>Standard Registration: </a:t>
            </a:r>
          </a:p>
          <a:p>
            <a:pPr marL="1028700" lvl="2">
              <a:spcBef>
                <a:spcPts val="600"/>
              </a:spcBef>
              <a:spcAft>
                <a:spcPts val="0"/>
              </a:spcAft>
              <a:buFont typeface="Arial" panose="020B0604020202020204" pitchFamily="34" charset="0"/>
              <a:buChar char="•"/>
            </a:pPr>
            <a:r>
              <a:rPr lang="de-DE" b="1" dirty="0">
                <a:solidFill>
                  <a:srgbClr val="000000"/>
                </a:solidFill>
                <a:effectLst/>
                <a:highlight>
                  <a:srgbClr val="D5F4FF"/>
                </a:highlight>
                <a:ea typeface="Calibri" panose="020F0502020204030204" pitchFamily="34" charset="0"/>
              </a:rPr>
              <a:t>After Early, </a:t>
            </a:r>
            <a:r>
              <a:rPr lang="en-US" b="1" dirty="0">
                <a:solidFill>
                  <a:srgbClr val="000000"/>
                </a:solidFill>
                <a:effectLst/>
                <a:highlight>
                  <a:srgbClr val="D5F4FF"/>
                </a:highlight>
                <a:ea typeface="Calibri" panose="020F0502020204030204" pitchFamily="34" charset="0"/>
              </a:rPr>
              <a:t>Until 23:59 PM Eastern Time Friday January 14, 2022		 </a:t>
            </a:r>
            <a:r>
              <a:rPr lang="en-US" dirty="0">
                <a:solidFill>
                  <a:srgbClr val="000000"/>
                </a:solidFill>
                <a:effectLst/>
                <a:highlight>
                  <a:srgbClr val="D5F4FF"/>
                </a:highlight>
                <a:ea typeface="Calibri" panose="020F0502020204030204" pitchFamily="34" charset="0"/>
              </a:rPr>
              <a:t>$US 75.00 </a:t>
            </a:r>
            <a:r>
              <a:rPr lang="en-US" dirty="0">
                <a:solidFill>
                  <a:srgbClr val="000000"/>
                </a:solidFill>
                <a:effectLst/>
                <a:ea typeface="Calibri" panose="020F0502020204030204" pitchFamily="34" charset="0"/>
              </a:rPr>
              <a:t>for all attendees </a:t>
            </a:r>
            <a:endParaRPr lang="en-US" dirty="0">
              <a:ea typeface="Calibri" panose="020F0502020204030204" pitchFamily="34" charset="0"/>
            </a:endParaRPr>
          </a:p>
          <a:p>
            <a:pPr marL="628650" lvl="1">
              <a:spcBef>
                <a:spcPts val="600"/>
              </a:spcBef>
              <a:spcAft>
                <a:spcPts val="0"/>
              </a:spcAft>
              <a:buFont typeface="Arial" panose="020B0604020202020204" pitchFamily="34" charset="0"/>
              <a:buChar char="•"/>
            </a:pPr>
            <a:r>
              <a:rPr lang="de-DE" sz="1800" b="1" dirty="0">
                <a:solidFill>
                  <a:srgbClr val="000000"/>
                </a:solidFill>
                <a:effectLst/>
                <a:ea typeface="Calibri" panose="020F0502020204030204" pitchFamily="34" charset="0"/>
              </a:rPr>
              <a:t>Late Registration:  </a:t>
            </a:r>
            <a:r>
              <a:rPr lang="en-US" sz="1800" b="1" dirty="0">
                <a:solidFill>
                  <a:srgbClr val="000000"/>
                </a:solidFill>
                <a:effectLst/>
                <a:ea typeface="Calibri" panose="020F0502020204030204" pitchFamily="34" charset="0"/>
              </a:rPr>
              <a:t>After 23:59 PM Eastern Time Friday January 14, 2022 	</a:t>
            </a:r>
            <a:r>
              <a:rPr lang="en-US" sz="1800" dirty="0">
                <a:solidFill>
                  <a:srgbClr val="000000"/>
                </a:solidFill>
                <a:effectLst/>
                <a:ea typeface="Calibri" panose="020F0502020204030204" pitchFamily="34" charset="0"/>
              </a:rPr>
              <a:t>$US 125.00 for all attendees </a:t>
            </a:r>
            <a:endParaRPr lang="en-US" sz="1800" dirty="0">
              <a:effectLst/>
              <a:ea typeface="Calibri" panose="020F0502020204030204" pitchFamily="34" charset="0"/>
            </a:endParaRPr>
          </a:p>
          <a:p>
            <a:pPr marL="400050" lvl="1">
              <a:spcBef>
                <a:spcPts val="600"/>
              </a:spcBef>
              <a:spcAft>
                <a:spcPts val="0"/>
              </a:spcAft>
              <a:buFont typeface="Arial" panose="020B0604020202020204" pitchFamily="34" charset="0"/>
              <a:buChar char="•"/>
            </a:pPr>
            <a:r>
              <a:rPr lang="en-US" sz="1800" b="1" dirty="0">
                <a:solidFill>
                  <a:srgbClr val="4472C4"/>
                </a:solidFill>
              </a:rPr>
              <a:t>MTG Events - REGISTRATION WEBSITE: </a:t>
            </a:r>
            <a:r>
              <a:rPr lang="en-US" sz="1800" b="1" u="sng" dirty="0">
                <a:solidFill>
                  <a:srgbClr val="4472C4"/>
                </a:solidFill>
                <a:ea typeface="Calibri" panose="020F0502020204030204" pitchFamily="34" charset="0"/>
                <a:cs typeface="Tahoma" panose="020B0604030504040204" pitchFamily="34" charset="0"/>
                <a:hlinkClick r:id="rId3"/>
              </a:rPr>
              <a:t>Link to website</a:t>
            </a:r>
            <a:r>
              <a:rPr lang="en-US" sz="1800" b="1" dirty="0">
                <a:solidFill>
                  <a:srgbClr val="4472C4"/>
                </a:solidFill>
                <a:effectLst/>
                <a:ea typeface="Calibri" panose="020F0502020204030204" pitchFamily="34" charset="0"/>
              </a:rPr>
              <a:t>  </a:t>
            </a:r>
            <a:r>
              <a:rPr lang="en-US" sz="1800" dirty="0">
                <a:solidFill>
                  <a:srgbClr val="4472C4"/>
                </a:solidFill>
                <a:effectLst/>
                <a:ea typeface="Calibri" panose="020F0502020204030204" pitchFamily="34" charset="0"/>
                <a:sym typeface="Wingdings" panose="05000000000000000000" pitchFamily="2" charset="2"/>
              </a:rPr>
              <a:t>different from last couple of virtual meetings</a:t>
            </a:r>
            <a:endParaRPr lang="en-US" sz="1800" dirty="0">
              <a:effectLst/>
              <a:ea typeface="Calibri" panose="020F0502020204030204" pitchFamily="34" charset="0"/>
            </a:endParaRPr>
          </a:p>
          <a:p>
            <a:pPr marL="685800" lvl="1">
              <a:spcBef>
                <a:spcPts val="60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Jan22, </a:t>
            </a:r>
          </a:p>
          <a:p>
            <a:pPr marL="1085850" lvl="2">
              <a:spcBef>
                <a:spcPts val="600"/>
              </a:spcBef>
              <a:buFont typeface="Arial" panose="020B0604020202020204" pitchFamily="34" charset="0"/>
              <a:buChar char="•"/>
            </a:pPr>
            <a:r>
              <a:rPr lang="en-US" b="1" dirty="0">
                <a:ea typeface="Calibri" panose="020F0502020204030204" pitchFamily="34" charset="0"/>
              </a:rPr>
              <a:t>and the .18 chair declares this an accredited interim and will have voting participation credit. </a:t>
            </a:r>
            <a:endParaRPr lang="en-US" altLang="en-US" b="0" dirty="0">
              <a:solidFill>
                <a:schemeClr val="tx1"/>
              </a:solidFill>
            </a:endParaRPr>
          </a:p>
          <a:p>
            <a:pPr marL="285750">
              <a:spcAft>
                <a:spcPts val="0"/>
              </a:spcAft>
              <a:buFont typeface="Arial" panose="020B0604020202020204" pitchFamily="34" charset="0"/>
              <a:buChar char="•"/>
            </a:pPr>
            <a:endParaRPr lang="en-US" sz="1800" dirty="0"/>
          </a:p>
          <a:p>
            <a:pPr marL="285750">
              <a:spcAft>
                <a:spcPts val="0"/>
              </a:spcAft>
              <a:buFont typeface="Arial" panose="020B0604020202020204" pitchFamily="34" charset="0"/>
              <a:buChar char="•"/>
            </a:pPr>
            <a:endParaRPr lang="en-US" sz="1800" dirty="0"/>
          </a:p>
          <a:p>
            <a:pPr marL="285750">
              <a:spcAft>
                <a:spcPts val="0"/>
              </a:spcAft>
              <a:buFont typeface="Arial" panose="020B0604020202020204" pitchFamily="34" charset="0"/>
              <a:buChar char="•"/>
            </a:pPr>
            <a:r>
              <a:rPr lang="en-US" sz="1800" dirty="0"/>
              <a:t>The next 802 technical plenaries are </a:t>
            </a:r>
            <a:r>
              <a:rPr lang="en-US" sz="1800" dirty="0" err="1"/>
              <a:t>thursdays</a:t>
            </a:r>
            <a:r>
              <a:rPr lang="en-US" sz="1800" dirty="0"/>
              <a:t>, 13jan22 (next week) and 03mar21 @ 09:00et.</a:t>
            </a:r>
          </a:p>
          <a:p>
            <a:pPr marL="285750">
              <a:spcAft>
                <a:spcPts val="0"/>
              </a:spcAft>
              <a:buFont typeface="Arial" panose="020B0604020202020204" pitchFamily="34" charset="0"/>
              <a:buChar char="•"/>
            </a:pPr>
            <a:r>
              <a:rPr lang="en-US" sz="1800" dirty="0"/>
              <a:t>For next week, the agenda:   </a:t>
            </a:r>
            <a:r>
              <a:rPr lang="en-US" sz="1800" u="sng" dirty="0">
                <a:solidFill>
                  <a:srgbClr val="0000FF"/>
                </a:solidFill>
                <a:effectLst/>
                <a:ea typeface="Calibri" panose="020F0502020204030204" pitchFamily="34" charset="0"/>
                <a:cs typeface="Times New Roman" panose="02020603050405020304" pitchFamily="18" charset="0"/>
                <a:hlinkClick r:id="rId4"/>
              </a:rPr>
              <a:t>https://1.ieee802.org/2022-01-technical-plenary-agenda/</a:t>
            </a:r>
            <a:r>
              <a:rPr lang="en-US" sz="1800" dirty="0">
                <a:effectLst/>
                <a:ea typeface="Calibri" panose="020F0502020204030204" pitchFamily="34" charset="0"/>
                <a:cs typeface="Times New Roman" panose="02020603050405020304" pitchFamily="18" charset="0"/>
              </a:rPr>
              <a:t> </a:t>
            </a:r>
            <a:endParaRPr lang="en-US" sz="1800" dirty="0">
              <a:effectLst/>
              <a:ea typeface="Calibri" panose="020F0502020204030204" pitchFamily="34" charset="0"/>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06jan22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63860</TotalTime>
  <Words>9477</Words>
  <Application>Microsoft Office PowerPoint</Application>
  <PresentationFormat>Widescreen</PresentationFormat>
  <Paragraphs>955</Paragraphs>
  <Slides>33</Slides>
  <Notes>20</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3</vt:i4>
      </vt:variant>
      <vt:variant>
        <vt:lpstr>Slide Titles</vt:lpstr>
      </vt:variant>
      <vt:variant>
        <vt:i4>33</vt:i4>
      </vt:variant>
    </vt:vector>
  </HeadingPairs>
  <TitlesOfParts>
    <vt:vector size="49" baseType="lpstr">
      <vt:lpstr>Arial</vt:lpstr>
      <vt:lpstr>Calibri</vt:lpstr>
      <vt:lpstr>Consolas</vt:lpstr>
      <vt:lpstr>Helvetica</vt:lpstr>
      <vt:lpstr>inherit</vt:lpstr>
      <vt:lpstr>Mina</vt:lpstr>
      <vt:lpstr>Monotype Sorts</vt:lpstr>
      <vt:lpstr>open_sanssemibold</vt:lpstr>
      <vt:lpstr>Symbol</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EU items to share</vt:lpstr>
      <vt:lpstr>EU items to share -2</vt:lpstr>
      <vt:lpstr>Other regions (outside EU-Stds and USA), items to share</vt:lpstr>
      <vt:lpstr>Other regions (outside EU-Stds and USA), items to share</vt:lpstr>
      <vt:lpstr>ITU-R items to share  -</vt:lpstr>
      <vt:lpstr>General Discussion Items </vt:lpstr>
      <vt:lpstr>General Discussion Items – ongoing fyi - MSGs 6 GHz &amp; FCC</vt:lpstr>
      <vt:lpstr>General Discussion Items – ongoing fyi - IEEE 802 Wireless Stds Table of Frequency Bands </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General Discussion</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4025</cp:revision>
  <cp:lastPrinted>1601-01-01T00:00:00Z</cp:lastPrinted>
  <dcterms:created xsi:type="dcterms:W3CDTF">2016-03-03T14:54:45Z</dcterms:created>
  <dcterms:modified xsi:type="dcterms:W3CDTF">2022-01-07T21:30:36Z</dcterms:modified>
</cp:coreProperties>
</file>