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776" r:id="rId8"/>
    <p:sldId id="596" r:id="rId9"/>
    <p:sldId id="690" r:id="rId10"/>
    <p:sldId id="831" r:id="rId11"/>
    <p:sldId id="798" r:id="rId12"/>
    <p:sldId id="823" r:id="rId13"/>
    <p:sldId id="818" r:id="rId14"/>
    <p:sldId id="830" r:id="rId15"/>
    <p:sldId id="608" r:id="rId16"/>
    <p:sldId id="796" r:id="rId17"/>
    <p:sldId id="826" r:id="rId18"/>
    <p:sldId id="827" r:id="rId19"/>
    <p:sldId id="650" r:id="rId20"/>
    <p:sldId id="498" r:id="rId21"/>
    <p:sldId id="402" r:id="rId22"/>
    <p:sldId id="403" r:id="rId23"/>
    <p:sldId id="797" r:id="rId24"/>
    <p:sldId id="829" r:id="rId25"/>
    <p:sldId id="778" r:id="rId26"/>
    <p:sldId id="828" r:id="rId27"/>
    <p:sldId id="795" r:id="rId28"/>
    <p:sldId id="728" r:id="rId29"/>
    <p:sldId id="655" r:id="rId30"/>
    <p:sldId id="656" r:id="rId31"/>
    <p:sldId id="832" r:id="rId32"/>
    <p:sldId id="833" r:id="rId33"/>
    <p:sldId id="834" r:id="rId3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85DFFF"/>
    <a:srgbClr val="FF9999"/>
    <a:srgbClr val="FF7C80"/>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5805" autoAdjust="0"/>
  </p:normalViewPr>
  <p:slideViewPr>
    <p:cSldViewPr>
      <p:cViewPr varScale="1">
        <p:scale>
          <a:sx n="99" d="100"/>
          <a:sy n="99" d="100"/>
        </p:scale>
        <p:origin x="324" y="7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06-Jan-22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slide" Target="../slides/slide28.xml"/><Relationship Id="rId2" Type="http://schemas.openxmlformats.org/officeDocument/2006/relationships/slide" Target="../slides/slide15.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portal.etsi.org/webapp/teldir/ListPersDetails.asp?PersId=6230" TargetMode="External"/><Relationship Id="rId13" Type="http://schemas.openxmlformats.org/officeDocument/2006/relationships/hyperlink" Target="https://portal.etsi.org/webapp/teldir/ListPersDetails.asp?PersId=33473" TargetMode="External"/><Relationship Id="rId18" Type="http://schemas.openxmlformats.org/officeDocument/2006/relationships/hyperlink" Target="https://portal.etsi.org/webapp/teldir/QueryOrgaInfo.asp?OrgaId=5" TargetMode="External"/><Relationship Id="rId26" Type="http://schemas.openxmlformats.org/officeDocument/2006/relationships/hyperlink" Target="https://portal.etsi.org/webapp/teldir/ListPersDetails.asp?PersId=34395" TargetMode="External"/><Relationship Id="rId39" Type="http://schemas.openxmlformats.org/officeDocument/2006/relationships/hyperlink" Target="https://portal.etsi.org/webapp/teldir/QueryOrgaInfo.asp?OrgaId=11945" TargetMode="External"/><Relationship Id="rId3" Type="http://schemas.openxmlformats.org/officeDocument/2006/relationships/hyperlink" Target="https://portal.etsi.org/tb.aspx?tbid=286&amp;SubTB=286" TargetMode="External"/><Relationship Id="rId21" Type="http://schemas.openxmlformats.org/officeDocument/2006/relationships/hyperlink" Target="https://portal.etsi.org/webapp/teldir/ListPersDetails.asp?PersId=79376" TargetMode="External"/><Relationship Id="rId34" Type="http://schemas.openxmlformats.org/officeDocument/2006/relationships/hyperlink" Target="https://portal.etsi.org/webapp/teldir/ListPersDetails.asp?PersId=78115" TargetMode="External"/><Relationship Id="rId7" Type="http://schemas.openxmlformats.org/officeDocument/2006/relationships/hyperlink" Target="https://portal.etsi.org/tb.aspx?tbid=287&amp;SubTB=287" TargetMode="External"/><Relationship Id="rId12" Type="http://schemas.openxmlformats.org/officeDocument/2006/relationships/hyperlink" Target="https://portal.etsi.org/webapp/teldir/QueryOrgaInfo.asp?OrgaId=13790" TargetMode="External"/><Relationship Id="rId17" Type="http://schemas.openxmlformats.org/officeDocument/2006/relationships/hyperlink" Target="https://portal.etsi.org/webapp/teldir/ListPersDetails.asp?PersId=26309" TargetMode="External"/><Relationship Id="rId25" Type="http://schemas.openxmlformats.org/officeDocument/2006/relationships/hyperlink" Target="https://portal.etsi.org/webapp/teldir/ListPersDetails.asp?PersId=10561" TargetMode="External"/><Relationship Id="rId33" Type="http://schemas.openxmlformats.org/officeDocument/2006/relationships/hyperlink" Target="https://portal.etsi.org/webapp/teldir/ListPersDetails.asp?PersId=61793" TargetMode="External"/><Relationship Id="rId38" Type="http://schemas.openxmlformats.org/officeDocument/2006/relationships/hyperlink" Target="https://portal.etsi.org/webapp/teldir/ListPersDetails.asp?PersId=26729" TargetMode="External"/><Relationship Id="rId2" Type="http://schemas.openxmlformats.org/officeDocument/2006/relationships/slide" Target="../slides/slide11.xml"/><Relationship Id="rId16" Type="http://schemas.openxmlformats.org/officeDocument/2006/relationships/hyperlink" Target="https://portal.etsi.org/webapp/teldir/QueryOrgaInfo.asp?OrgaId=1" TargetMode="External"/><Relationship Id="rId20" Type="http://schemas.openxmlformats.org/officeDocument/2006/relationships/hyperlink" Target="https://portal.etsi.org/webapp/teldir/QueryOrgaInfo.asp?OrgaId=15932" TargetMode="External"/><Relationship Id="rId29" Type="http://schemas.openxmlformats.org/officeDocument/2006/relationships/hyperlink" Target="https://portal.etsi.org/webapp/teldir/QueryOrgaInfo.asp?OrgaId=121" TargetMode="External"/><Relationship Id="rId1" Type="http://schemas.openxmlformats.org/officeDocument/2006/relationships/notesMaster" Target="../notesMasters/notesMaster1.xml"/><Relationship Id="rId6" Type="http://schemas.openxmlformats.org/officeDocument/2006/relationships/hyperlink" Target="https://portal.etsi.org/tb.aspx?tbid=729&amp;SubTB=729" TargetMode="External"/><Relationship Id="rId11" Type="http://schemas.openxmlformats.org/officeDocument/2006/relationships/hyperlink" Target="https://portal.etsi.org/webapp/teldir/ListPersDetails.asp?PersId=63180" TargetMode="External"/><Relationship Id="rId24" Type="http://schemas.openxmlformats.org/officeDocument/2006/relationships/hyperlink" Target="https://portal.etsi.org/webapp/teldir/ListPersDetails.asp?PersId=2582" TargetMode="External"/><Relationship Id="rId32" Type="http://schemas.openxmlformats.org/officeDocument/2006/relationships/hyperlink" Target="https://portal.etsi.org/webapp/teldir/QueryOrgaInfo.asp?OrgaId=7380" TargetMode="External"/><Relationship Id="rId37" Type="http://schemas.openxmlformats.org/officeDocument/2006/relationships/hyperlink" Target="https://portal.etsi.org/webapp/teldir/QueryOrgaInfo.asp?OrgaId=13818" TargetMode="External"/><Relationship Id="rId40" Type="http://schemas.openxmlformats.org/officeDocument/2006/relationships/hyperlink" Target="https://portal.etsi.org/webapp/teldir/ListPersDetails.asp?PersId=53812" TargetMode="External"/><Relationship Id="rId5" Type="http://schemas.openxmlformats.org/officeDocument/2006/relationships/hyperlink" Target="https://portal.etsi.org/tb.aspx?tbid=442&amp;SubTB=442" TargetMode="External"/><Relationship Id="rId15" Type="http://schemas.openxmlformats.org/officeDocument/2006/relationships/hyperlink" Target="https://portal.etsi.org/webapp/teldir/ListPersDetails.asp?PersId=26441" TargetMode="External"/><Relationship Id="rId23" Type="http://schemas.openxmlformats.org/officeDocument/2006/relationships/hyperlink" Target="https://portal.etsi.org/webapp/teldir/ListPersDetails.asp?PersId=13676" TargetMode="External"/><Relationship Id="rId28" Type="http://schemas.openxmlformats.org/officeDocument/2006/relationships/hyperlink" Target="https://portal.etsi.org/webapp/teldir/ListPersDetails.asp?PersId=54791" TargetMode="External"/><Relationship Id="rId36" Type="http://schemas.openxmlformats.org/officeDocument/2006/relationships/hyperlink" Target="https://portal.etsi.org/webapp/teldir/ListPersDetails.asp?PersId=60301" TargetMode="External"/><Relationship Id="rId10" Type="http://schemas.openxmlformats.org/officeDocument/2006/relationships/hyperlink" Target="https://portal.etsi.org/webapp/teldir/QueryOrgaInfo.asp?OrgaId=14953" TargetMode="External"/><Relationship Id="rId19" Type="http://schemas.openxmlformats.org/officeDocument/2006/relationships/hyperlink" Target="https://portal.etsi.org/webapp/teldir/ListPersDetails.asp?PersId=77968" TargetMode="External"/><Relationship Id="rId31" Type="http://schemas.openxmlformats.org/officeDocument/2006/relationships/hyperlink" Target="https://portal.etsi.org/webapp/teldir/QueryOrgaInfo.asp?OrgaId=8870" TargetMode="External"/><Relationship Id="rId4" Type="http://schemas.openxmlformats.org/officeDocument/2006/relationships/hyperlink" Target="https://portal.etsi.org/tb.aspx?tbid=286&amp;SubTB=286#/50610-contributions" TargetMode="External"/><Relationship Id="rId9" Type="http://schemas.openxmlformats.org/officeDocument/2006/relationships/hyperlink" Target="https://portal.etsi.org/webapp/teldir/ListPersDetails.asp?PersId=49485" TargetMode="External"/><Relationship Id="rId14" Type="http://schemas.openxmlformats.org/officeDocument/2006/relationships/hyperlink" Target="https://portal.etsi.org/webapp/teldir/QueryOrgaInfo.asp?OrgaId=9173" TargetMode="External"/><Relationship Id="rId22" Type="http://schemas.openxmlformats.org/officeDocument/2006/relationships/hyperlink" Target="https://portal.etsi.org/webapp/teldir/ListPersDetails.asp?PersId=80177" TargetMode="External"/><Relationship Id="rId27" Type="http://schemas.openxmlformats.org/officeDocument/2006/relationships/hyperlink" Target="https://portal.etsi.org/webapp/teldir/QueryOrgaInfo.asp?OrgaId=42" TargetMode="External"/><Relationship Id="rId30" Type="http://schemas.openxmlformats.org/officeDocument/2006/relationships/hyperlink" Target="https://portal.etsi.org/webapp/teldir/ListPersDetails.asp?PersId=72859" TargetMode="External"/><Relationship Id="rId35" Type="http://schemas.openxmlformats.org/officeDocument/2006/relationships/hyperlink" Target="https://portal.etsi.org/webapp/teldir/QueryOrgaInfo.asp?OrgaId=16055" TargetMode="External"/></Relationships>
</file>

<file path=ppt/notesSlides/_rels/notesSlide7.xml.rels><?xml version="1.0" encoding="UTF-8" standalone="yes"?>
<Relationships xmlns="http://schemas.openxmlformats.org/package/2006/relationships"><Relationship Id="rId8" Type="http://schemas.openxmlformats.org/officeDocument/2006/relationships/hyperlink" Target="https://cept.org/ecc/groups/ecc/wg-se/se-45/"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www.ecodocdb.dk/download/cc03c766-35f8/ECC%20Report%20302.pdf" TargetMode="External"/><Relationship Id="rId2" Type="http://schemas.openxmlformats.org/officeDocument/2006/relationships/slide" Target="../slides/slide12.xml"/><Relationship Id="rId1" Type="http://schemas.openxmlformats.org/officeDocument/2006/relationships/notesMaster" Target="../notesMasters/notesMaster1.xml"/><Relationship Id="rId6" Type="http://schemas.openxmlformats.org/officeDocument/2006/relationships/hyperlink" Target="https://cept.org/ecc/groups/ecc/wg-se/se-24/client/introduction/" TargetMode="External"/><Relationship Id="rId5" Type="http://schemas.openxmlformats.org/officeDocument/2006/relationships/hyperlink" Target="https://cept.org/ecc/groups/ecc/wg-se/se-21/client/introduction/" TargetMode="External"/><Relationship Id="rId4" Type="http://schemas.openxmlformats.org/officeDocument/2006/relationships/hyperlink" Target="https://cept.org/ecc/groups/ecc/wg-se/se-19/client/introduction/" TargetMode="External"/><Relationship Id="rId9" Type="http://schemas.openxmlformats.org/officeDocument/2006/relationships/hyperlink" Target="https://cept.org/ecc/groups/ecc/wg-fm/fm-57/" TargetMode="Externa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a:buFont typeface="Arial" panose="020B0604020202020204" pitchFamily="34" charset="0"/>
              <a:buChar char="•"/>
            </a:pPr>
            <a:r>
              <a:rPr lang="en-US" sz="1200" b="0" dirty="0">
                <a:solidFill>
                  <a:schemeClr val="tx1"/>
                </a:solidFill>
              </a:rPr>
              <a:t>AI 1.2 - </a:t>
            </a:r>
            <a:r>
              <a:rPr lang="en-US" sz="1700" dirty="0">
                <a:solidFill>
                  <a:srgbClr val="00B050"/>
                </a:solidFill>
              </a:rPr>
              <a:t>We could point to FCC rules </a:t>
            </a:r>
            <a:r>
              <a:rPr lang="en-US" sz="1700" dirty="0">
                <a:solidFill>
                  <a:schemeClr val="tx1"/>
                </a:solidFill>
              </a:rPr>
              <a:t>now for the unlicensed over the entire band, and other countries are also. </a:t>
            </a:r>
          </a:p>
          <a:p>
            <a:pPr lvl="2">
              <a:buFont typeface="Arial" panose="020B0604020202020204" pitchFamily="34" charset="0"/>
              <a:buChar char="•"/>
            </a:pPr>
            <a:r>
              <a:rPr lang="en-US" sz="1600" dirty="0">
                <a:solidFill>
                  <a:srgbClr val="00B050"/>
                </a:solidFill>
              </a:rPr>
              <a:t>Australia-ACMA, New Zealand-RSM, etc.,  (and Saudi Arabia (CITC) that is coming… ) </a:t>
            </a:r>
          </a:p>
          <a:p>
            <a:pPr lvl="1">
              <a:buFont typeface="Arial" panose="020B0604020202020204" pitchFamily="34" charset="0"/>
              <a:buChar char="•"/>
            </a:pPr>
            <a:r>
              <a:rPr lang="en-US" sz="1700" dirty="0">
                <a:solidFill>
                  <a:schemeClr val="tx1"/>
                </a:solidFill>
              </a:rPr>
              <a:t>Best to add some justification of why FCC and other countries are looking at the entire band for WLAN. </a:t>
            </a:r>
          </a:p>
          <a:p>
            <a:pPr lvl="2">
              <a:buFont typeface="Arial" panose="020B0604020202020204" pitchFamily="34" charset="0"/>
              <a:buChar char="•"/>
            </a:pPr>
            <a:r>
              <a:rPr lang="en-US" sz="1700" dirty="0">
                <a:solidFill>
                  <a:srgbClr val="00B0F0"/>
                </a:solidFill>
              </a:rPr>
              <a:t>Start by looking at today’s FCC 6 GHz R&amp;O</a:t>
            </a:r>
            <a:r>
              <a:rPr lang="en-US" sz="1700" dirty="0">
                <a:solidFill>
                  <a:schemeClr val="tx1"/>
                </a:solidFill>
              </a:rPr>
              <a:t>, knowing FNPRMs and updates will be coming over time.   </a:t>
            </a:r>
          </a:p>
          <a:p>
            <a:pPr lvl="2">
              <a:buFont typeface="Arial" panose="020B0604020202020204" pitchFamily="34" charset="0"/>
              <a:buChar char="•"/>
            </a:pPr>
            <a:r>
              <a:rPr lang="en-US" sz="1700" dirty="0">
                <a:solidFill>
                  <a:srgbClr val="00B0F0"/>
                </a:solidFill>
              </a:rPr>
              <a:t>Watch </a:t>
            </a:r>
            <a:r>
              <a:rPr lang="en-US" sz="1700" dirty="0">
                <a:solidFill>
                  <a:schemeClr val="tx1"/>
                </a:solidFill>
              </a:rPr>
              <a:t>for other countries when they announce rules for the entire 6 GHz band-then look at their filing(s) for their justification. </a:t>
            </a:r>
          </a:p>
          <a:p>
            <a:pPr>
              <a:buFont typeface="Arial" panose="020B0604020202020204" pitchFamily="34" charset="0"/>
              <a:buChar char="•"/>
            </a:pPr>
            <a:r>
              <a:rPr lang="en-US" sz="1200" b="0" dirty="0">
                <a:solidFill>
                  <a:schemeClr val="tx1"/>
                </a:solidFill>
              </a:rPr>
              <a:t>AI 1.5 - </a:t>
            </a:r>
            <a:r>
              <a:rPr lang="en-US" sz="1600" dirty="0">
                <a:solidFill>
                  <a:schemeClr val="tx1"/>
                </a:solidFill>
              </a:rPr>
              <a:t>Could SG15.15 help with some input on this one, with some of the bands in the 802.15.4 standard?  </a:t>
            </a:r>
          </a:p>
          <a:p>
            <a:pPr lvl="1">
              <a:buFont typeface="Arial" panose="020B0604020202020204" pitchFamily="34" charset="0"/>
              <a:buChar char="•"/>
            </a:pPr>
            <a:r>
              <a:rPr lang="en-US" sz="1400" dirty="0">
                <a:solidFill>
                  <a:schemeClr val="tx1"/>
                </a:solidFill>
              </a:rPr>
              <a:t>The narrow band PHYs  in 802.15.4 are in some of these bands and going to be referenced in the 15.15 standard and there is an active SG (moving to TG) working on this standard.   </a:t>
            </a:r>
          </a:p>
          <a:p>
            <a:pPr lvl="1">
              <a:buFont typeface="Arial" panose="020B0604020202020204" pitchFamily="34" charset="0"/>
              <a:buChar char="•"/>
            </a:pPr>
            <a:r>
              <a:rPr lang="en-US" sz="1600" dirty="0">
                <a:solidFill>
                  <a:schemeClr val="tx1"/>
                </a:solidFill>
              </a:rPr>
              <a:t>This AI also includes TVWS bands, which .11,  .15,  .19 and .22 (15.22) are in some of these bands.  Could these WGs help with some input on this one? </a:t>
            </a:r>
          </a:p>
          <a:p>
            <a:pPr lvl="1">
              <a:buFont typeface="Arial" panose="020B0604020202020204" pitchFamily="34" charset="0"/>
              <a:buChar char="•"/>
            </a:pPr>
            <a:r>
              <a:rPr lang="en-US" sz="1600" dirty="0">
                <a:solidFill>
                  <a:srgbClr val="00B0F0"/>
                </a:solidFill>
              </a:rPr>
              <a:t>Send request to .11,  .15 (SG15.15 &amp; 15.22 (for .22)) and .19 for any contributions they can provide to help develop IEEE 802 viewpoints on WRC-23 AI 1.5.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AI 10 - </a:t>
            </a:r>
            <a:r>
              <a:rPr lang="en-US" sz="1600" dirty="0">
                <a:solidFill>
                  <a:srgbClr val="00B0F0"/>
                </a:solidFill>
              </a:rPr>
              <a:t>Send request to .15 THz SC (active group heading for 802.15.3d revision) for any contributions they can provide to held develop IEEE 802 viewpoints on 	WRC-23 AI 1.10 – preliminary agenda for future conferences.) </a:t>
            </a:r>
          </a:p>
          <a:p>
            <a:pPr lvl="1">
              <a:buFont typeface="Arial" panose="020B0604020202020204" pitchFamily="34" charset="0"/>
              <a:buChar char="•"/>
            </a:pPr>
            <a:r>
              <a:rPr lang="en-US" sz="1400" b="0" dirty="0">
                <a:solidFill>
                  <a:srgbClr val="00B0F0"/>
                </a:solidFill>
              </a:rPr>
              <a:t>Watch </a:t>
            </a:r>
            <a:r>
              <a:rPr lang="en-US" sz="1400" b="0" dirty="0">
                <a:solidFill>
                  <a:schemeClr val="tx1"/>
                </a:solidFill>
              </a:rPr>
              <a:t>for regulatory bodies working on THz also and how their actions relate to our standards and a possible AI for future WRCs.. </a:t>
            </a:r>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r>
              <a:rPr lang="en-US" sz="1200" b="0" dirty="0">
                <a:solidFill>
                  <a:schemeClr val="tx1"/>
                </a:solidFill>
              </a:rPr>
              <a:t> </a:t>
            </a:r>
          </a:p>
          <a:p>
            <a:pPr lvl="1">
              <a:spcBef>
                <a:spcPts val="0"/>
              </a:spcBef>
              <a:buFont typeface="Arial" panose="020B0604020202020204" pitchFamily="34" charset="0"/>
              <a:buChar char="•"/>
            </a:pPr>
            <a:r>
              <a:rPr lang="en-US" sz="1400" dirty="0">
                <a:solidFill>
                  <a:schemeClr val="tx1"/>
                </a:solidFill>
              </a:rPr>
              <a:t>Reference: </a:t>
            </a:r>
          </a:p>
          <a:p>
            <a:pPr lvl="1">
              <a:spcBef>
                <a:spcPts val="0"/>
              </a:spcBef>
              <a:buFont typeface="Arial" panose="020B0604020202020204" pitchFamily="34" charset="0"/>
              <a:buChar char="•"/>
            </a:pPr>
            <a:r>
              <a:rPr lang="en-US" sz="1200" dirty="0">
                <a:solidFill>
                  <a:schemeClr val="tx1"/>
                </a:solidFill>
              </a:rPr>
              <a:t>Updated WRC-23 AI list:  </a:t>
            </a:r>
            <a:r>
              <a:rPr lang="en-US" sz="1200" dirty="0">
                <a:solidFill>
                  <a:srgbClr val="00B0F0"/>
                </a:solidFill>
                <a:hlinkClick r:id="rId6"/>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dirty="0">
                <a:solidFill>
                  <a:schemeClr val="tx1"/>
                </a:solidFill>
              </a:rPr>
              <a:t>btw- the initial AIs to consider IEEE 802 viewpoints: </a:t>
            </a:r>
          </a:p>
          <a:p>
            <a:pPr lvl="1">
              <a:spcBef>
                <a:spcPts val="0"/>
              </a:spcBef>
              <a:spcAft>
                <a:spcPts val="0"/>
              </a:spcAft>
              <a:buFont typeface="+mj-lt"/>
              <a:buAutoNum type="arabicParenBoth"/>
            </a:pPr>
            <a:r>
              <a:rPr lang="en-US" sz="1200" dirty="0">
                <a:ea typeface="SimSun" panose="02010600030101010101" pitchFamily="2" charset="-122"/>
              </a:rPr>
              <a:t>1.1  -</a:t>
            </a:r>
            <a:r>
              <a:rPr lang="en-GB" sz="1200" dirty="0">
                <a:ea typeface="Times New Roman" panose="02020603050405020304" pitchFamily="18" charset="0"/>
              </a:rPr>
              <a:t>800-4 990 MHz and Resolution 223.  Connection w/ITS going there?</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1.2</a:t>
            </a:r>
            <a:r>
              <a:rPr lang="en-GB" sz="1200" dirty="0">
                <a:ea typeface="SimSun" panose="02010600030101010101" pitchFamily="2" charset="-122"/>
              </a:rPr>
              <a:t>  -</a:t>
            </a:r>
            <a:r>
              <a:rPr lang="en-GB" sz="1200" dirty="0">
                <a:ea typeface="Times New Roman" panose="02020603050405020304" pitchFamily="18" charset="0"/>
              </a:rPr>
              <a:t>300-3 400MHz, 3 600-3 800MHz, 6 425-7 025MHz, 7 025-7 125MHz and 10.0-10.5GHz for International Mobile Telecommunications (IMT) and resolution 245.</a:t>
            </a:r>
            <a:endParaRPr lang="en-US" sz="1200" dirty="0">
              <a:ea typeface="SimSun" panose="02010600030101010101" pitchFamily="2" charset="-122"/>
            </a:endParaRPr>
          </a:p>
          <a:p>
            <a:pPr lvl="1">
              <a:spcBef>
                <a:spcPts val="0"/>
              </a:spcBef>
              <a:spcAft>
                <a:spcPts val="0"/>
              </a:spcAft>
              <a:buFont typeface="+mj-lt"/>
              <a:buAutoNum type="arabicParenBoth"/>
            </a:pPr>
            <a:r>
              <a:rPr lang="en-US" sz="1200" dirty="0">
                <a:ea typeface="SimSun" panose="02010600030101010101" pitchFamily="2" charset="-122"/>
              </a:rPr>
              <a:t>1.5  -4</a:t>
            </a:r>
            <a:r>
              <a:rPr lang="en-GB" sz="1200" dirty="0">
                <a:ea typeface="Times New Roman" panose="02020603050405020304" pitchFamily="18" charset="0"/>
              </a:rPr>
              <a:t>70-960 MHz in Region 1-consider possible regulatory actions, Resolution</a:t>
            </a:r>
            <a:r>
              <a:rPr lang="en-GB" sz="1200" b="1" dirty="0">
                <a:ea typeface="Times New Roman" panose="02020603050405020304" pitchFamily="18" charset="0"/>
              </a:rPr>
              <a:t> 235.</a:t>
            </a:r>
            <a:endParaRPr lang="en-US" sz="1200" dirty="0">
              <a:ea typeface="SimSun" panose="02010600030101010101" pitchFamily="2" charset="-122"/>
            </a:endParaRPr>
          </a:p>
          <a:p>
            <a:pPr lvl="1">
              <a:spcBef>
                <a:spcPts val="0"/>
              </a:spcBef>
              <a:spcAft>
                <a:spcPts val="0"/>
              </a:spcAft>
              <a:buFont typeface="+mj-lt"/>
              <a:buAutoNum type="arabicParenBoth"/>
            </a:pPr>
            <a:r>
              <a:rPr lang="en-GB" sz="1200" dirty="0">
                <a:ea typeface="Times New Roman" panose="02020603050405020304" pitchFamily="18" charset="0"/>
              </a:rPr>
              <a:t>10</a:t>
            </a:r>
            <a:r>
              <a:rPr lang="en-GB" sz="1200" b="1" dirty="0">
                <a:ea typeface="Times New Roman" panose="02020603050405020304" pitchFamily="18" charset="0"/>
              </a:rPr>
              <a:t>   -</a:t>
            </a:r>
            <a:r>
              <a:rPr lang="en-GB" sz="1200" dirty="0">
                <a:solidFill>
                  <a:srgbClr val="444444"/>
                </a:solidFill>
                <a:ea typeface="Times New Roman" panose="02020603050405020304" pitchFamily="18" charset="0"/>
              </a:rPr>
              <a:t>recommend to the Council items for inclusion in the agenda for the next WRC</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114300" lvl="1" indent="0">
              <a:spcBef>
                <a:spcPts val="0"/>
              </a:spcBef>
              <a:spcAft>
                <a:spcPts val="0"/>
              </a:spcAft>
              <a:buFont typeface="Arial" panose="020B0604020202020204" pitchFamily="34" charset="0"/>
              <a:buNone/>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9368252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82045288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683985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ea typeface="Calibri" panose="020F0502020204030204" pitchFamily="34" charset="0"/>
              </a:rPr>
              <a:t>15july:  yes:	19	no;	13	no result:	4		total  #: 36</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2813125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64241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2000969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151788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proposed:  WG P&amp;P – 4.2 - </a:t>
            </a:r>
            <a:r>
              <a:rPr lang="en-US" sz="1800" dirty="0">
                <a:effectLst/>
                <a:latin typeface="Times New Roman" panose="02020603050405020304" pitchFamily="18" charset="0"/>
                <a:ea typeface="Times New Roman" panose="02020603050405020304" pitchFamily="18" charset="0"/>
              </a:rPr>
              <a:t>A credited interim session (an interim session with attendance credit) is a one that has been declared by the Working Group Chair or Technical Advisory Group Chair.</a:t>
            </a:r>
          </a:p>
          <a:p>
            <a:pPr marL="0" marR="0" lvl="0" indent="0" algn="l" defTabSz="449263" rtl="0" eaLnBrk="0" fontAlgn="base" latinLnBrk="0" hangingPunct="0">
              <a:lnSpc>
                <a:spcPct val="100000"/>
              </a:lnSpc>
              <a:spcBef>
                <a:spcPts val="0"/>
              </a:spcBef>
              <a:spcAft>
                <a:spcPts val="0"/>
              </a:spcAft>
              <a:buClr>
                <a:srgbClr val="000000"/>
              </a:buClr>
              <a:buSzPct val="100000"/>
              <a:buFont typeface="Times New Roman" pitchFamily="16" charset="0"/>
              <a:buNone/>
              <a:tabLst/>
              <a:defRPr/>
            </a:pPr>
            <a:r>
              <a:rPr lang="en-US" sz="1200" dirty="0">
                <a:effectLst/>
                <a:latin typeface="Calibri" panose="020F0502020204030204" pitchFamily="34" charset="0"/>
                <a:ea typeface="Calibri" panose="020F0502020204030204" pitchFamily="34" charset="0"/>
              </a:rPr>
              <a:t>4.2.1 - </a:t>
            </a:r>
            <a:r>
              <a:rPr lang="en-US" sz="1800" b="0" dirty="0">
                <a:solidFill>
                  <a:srgbClr val="FF0000"/>
                </a:solidFill>
                <a:effectLst/>
                <a:latin typeface="Times New Roman" panose="02020603050405020304" pitchFamily="18" charset="0"/>
                <a:ea typeface="Times New Roman" panose="02020603050405020304" pitchFamily="18" charset="0"/>
              </a:rPr>
              <a:t>Membership is retained by attaining Session Attendance Credit in at least two of the last four plenary sessions. One duly constituted recent interim Working Group or Task Group session may be substituted for one of the two plenary sessions.</a:t>
            </a:r>
            <a:endParaRPr lang="en-US" sz="1800" b="1" dirty="0">
              <a:solidFill>
                <a:srgbClr val="FF0000"/>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2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1555587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3"/>
              </a:rPr>
              <a:t>&lt;ERM&gt;</a:t>
            </a:r>
            <a:r>
              <a:rPr lang="en-US" sz="1600" b="0" dirty="0"/>
              <a:t> </a:t>
            </a:r>
            <a:r>
              <a:rPr lang="en-US" sz="1600" dirty="0">
                <a:solidFill>
                  <a:schemeClr val="tx1"/>
                </a:solidFill>
              </a:rPr>
              <a:t>next meeting #74b 23jun21-25oct21, correspondence ; #75 26-29oct21</a:t>
            </a:r>
          </a:p>
          <a:p>
            <a:pPr lvl="1">
              <a:spcBef>
                <a:spcPts val="0"/>
              </a:spcBef>
              <a:buFont typeface="Arial" panose="020B0604020202020204" pitchFamily="34" charset="0"/>
              <a:buChar char="•"/>
            </a:pPr>
            <a:r>
              <a:rPr lang="en-US" sz="1400" dirty="0">
                <a:solidFill>
                  <a:schemeClr val="tx1"/>
                </a:solidFill>
              </a:rPr>
              <a:t>04mar: ERM sent a Liaison Statement, ERM(21)000006r2, to SE21 on  their work  on a </a:t>
            </a:r>
            <a:r>
              <a:rPr lang="en-GB" sz="1400" dirty="0">
                <a:ea typeface="Times New Roman" panose="02020603050405020304" pitchFamily="18" charset="0"/>
              </a:rPr>
              <a:t>draft ECC Recommendation on “Receiver resilience to transmission on adjacent frequency ranges”</a:t>
            </a:r>
            <a:r>
              <a:rPr lang="en-US" sz="1400" dirty="0">
                <a:solidFill>
                  <a:schemeClr val="tx1"/>
                </a:solidFill>
                <a:ea typeface="Times New Roman" panose="02020603050405020304" pitchFamily="18" charset="0"/>
              </a:rPr>
              <a:t> (</a:t>
            </a:r>
            <a:r>
              <a:rPr lang="en-US" sz="1400" dirty="0">
                <a:solidFill>
                  <a:schemeClr val="tx1"/>
                </a:solidFill>
              </a:rPr>
              <a:t>may add  burden to some receivers for limited or no benefit.)</a:t>
            </a:r>
          </a:p>
          <a:p>
            <a:pPr lvl="1">
              <a:spcBef>
                <a:spcPts val="0"/>
              </a:spcBef>
              <a:buFont typeface="Arial" panose="020B0604020202020204" pitchFamily="34" charset="0"/>
              <a:buChar char="•"/>
            </a:pPr>
            <a:r>
              <a:rPr lang="en-US" sz="1400" dirty="0">
                <a:solidFill>
                  <a:schemeClr val="tx1"/>
                </a:solidFill>
                <a:hlinkClick r:id="rId4"/>
              </a:rPr>
              <a:t>https://portal.etsi.org/tb.aspx?tbid=286&amp;SubTB=286#/50610-contributions</a:t>
            </a:r>
            <a:r>
              <a:rPr lang="en-US" sz="1400" dirty="0">
                <a:solidFill>
                  <a:schemeClr val="tx1"/>
                </a:solidFill>
              </a:rPr>
              <a:t> </a:t>
            </a:r>
            <a:endParaRPr lang="en-US" sz="1600" dirty="0">
              <a:solidFill>
                <a:schemeClr val="tx1"/>
              </a:solidFill>
            </a:endParaRPr>
          </a:p>
          <a:p>
            <a:pPr marL="0" marR="0" lvl="0" indent="0" algn="l" defTabSz="449263" rtl="0" eaLnBrk="0" fontAlgn="base" latinLnBrk="0" hangingPunct="0">
              <a:lnSpc>
                <a:spcPct val="100000"/>
              </a:lnSpc>
              <a:spcBef>
                <a:spcPts val="0"/>
              </a:spcBef>
              <a:spcAft>
                <a:spcPct val="0"/>
              </a:spcAft>
              <a:buClr>
                <a:srgbClr val="000000"/>
              </a:buClr>
              <a:buSzPct val="100000"/>
              <a:buFont typeface="Arial" panose="020B0604020202020204" pitchFamily="34" charset="0"/>
              <a:buChar char="•"/>
              <a:tabLst/>
              <a:defRPr/>
            </a:pPr>
            <a:r>
              <a:rPr lang="en-US" sz="1400" dirty="0">
                <a:solidFill>
                  <a:schemeClr val="tx1"/>
                </a:solidFill>
              </a:rPr>
              <a:t>ETSI - ERM - </a:t>
            </a:r>
            <a:r>
              <a:rPr lang="en-US" altLang="en-US" sz="1400" b="0" dirty="0">
                <a:hlinkClick r:id="rId5"/>
              </a:rPr>
              <a:t>&lt;TG-11&gt;</a:t>
            </a:r>
            <a:r>
              <a:rPr lang="en-US" altLang="en-US" sz="1400" b="0" dirty="0"/>
              <a:t>  </a:t>
            </a:r>
            <a:r>
              <a:rPr lang="en-US" sz="1400" dirty="0">
                <a:solidFill>
                  <a:schemeClr val="tx1"/>
                </a:solidFill>
              </a:rPr>
              <a:t>next meeting #57</a:t>
            </a:r>
            <a:endParaRPr lang="en-US" sz="1400" dirty="0">
              <a:solidFill>
                <a:schemeClr val="tx1"/>
              </a:solidFill>
              <a:highlight>
                <a:srgbClr val="C0C0C0"/>
              </a:highlight>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6"/>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7"/>
            </a:endParaRPr>
          </a:p>
          <a:p>
            <a:r>
              <a:rPr lang="en-US" altLang="en-US" sz="1200" b="0" dirty="0">
                <a:hlinkClick r:id="rId7"/>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9"/>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10"/>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2"/>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3"/>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4"/>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17"/>
              </a:rPr>
              <a:t>Butscheidt </a:t>
            </a:r>
            <a:r>
              <a:rPr lang="en-US" sz="1200" kern="1200" dirty="0" err="1">
                <a:solidFill>
                  <a:srgbClr val="000000"/>
                </a:solidFill>
                <a:effectLst/>
                <a:latin typeface="Times New Roman" pitchFamily="16" charset="0"/>
                <a:ea typeface="+mn-ea"/>
                <a:cs typeface="+mn-cs"/>
                <a:hlinkClick r:id="rId17"/>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Marshall </a:t>
            </a:r>
            <a:r>
              <a:rPr lang="en-US" sz="1200" kern="1200" dirty="0" err="1">
                <a:solidFill>
                  <a:srgbClr val="000000"/>
                </a:solidFill>
                <a:effectLst/>
                <a:latin typeface="Times New Roman" pitchFamily="16" charset="0"/>
                <a:ea typeface="+mn-ea"/>
                <a:cs typeface="+mn-cs"/>
                <a:hlinkClick r:id="rId19"/>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0"/>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1"/>
              </a:rPr>
              <a:t>Mouquet </a:t>
            </a:r>
            <a:r>
              <a:rPr lang="en-US" sz="1200" kern="1200" dirty="0" err="1">
                <a:solidFill>
                  <a:srgbClr val="000000"/>
                </a:solidFill>
                <a:effectLst/>
                <a:latin typeface="Times New Roman" pitchFamily="16" charset="0"/>
                <a:ea typeface="+mn-ea"/>
                <a:cs typeface="+mn-cs"/>
                <a:hlinkClick r:id="rId21"/>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2"/>
              </a:rPr>
              <a:t>Vietti</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3"/>
              </a:rPr>
              <a:t>Pagnozzi</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15"/>
              </a:rPr>
              <a:t>Minaev</a:t>
            </a:r>
            <a:r>
              <a:rPr lang="en-US" sz="1200" kern="1200" dirty="0">
                <a:solidFill>
                  <a:srgbClr val="000000"/>
                </a:solidFill>
                <a:effectLst/>
                <a:latin typeface="Times New Roman" pitchFamily="16" charset="0"/>
                <a:ea typeface="+mn-ea"/>
                <a:cs typeface="+mn-cs"/>
                <a:hlinkClick r:id="rId15"/>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4"/>
              </a:rPr>
              <a:t>Forina</a:t>
            </a:r>
            <a:r>
              <a:rPr lang="en-US" sz="1200" kern="1200" dirty="0">
                <a:solidFill>
                  <a:srgbClr val="000000"/>
                </a:solidFill>
                <a:effectLst/>
                <a:latin typeface="Times New Roman" pitchFamily="16" charset="0"/>
                <a:ea typeface="+mn-ea"/>
                <a:cs typeface="+mn-cs"/>
                <a:hlinkClick r:id="rId24"/>
              </a:rPr>
              <a:t> </a:t>
            </a:r>
            <a:r>
              <a:rPr lang="en-US" sz="1200" kern="1200" dirty="0" err="1">
                <a:solidFill>
                  <a:srgbClr val="000000"/>
                </a:solidFill>
                <a:effectLst/>
                <a:latin typeface="Times New Roman" pitchFamily="16" charset="0"/>
                <a:ea typeface="+mn-ea"/>
                <a:cs typeface="+mn-cs"/>
                <a:hlinkClick r:id="rId24"/>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r>
              <a:rPr lang="en-US" sz="1200" kern="1200" dirty="0" err="1">
                <a:solidFill>
                  <a:srgbClr val="000000"/>
                </a:solidFill>
                <a:effectLst/>
                <a:latin typeface="Times New Roman" pitchFamily="16" charset="0"/>
                <a:ea typeface="+mn-ea"/>
                <a:cs typeface="+mn-cs"/>
                <a:hlinkClick r:id="rId25"/>
              </a:rPr>
              <a:t>Schmidt</a:t>
            </a:r>
            <a:r>
              <a:rPr lang="en-US" sz="1200" kern="1200" dirty="0">
                <a:solidFill>
                  <a:srgbClr val="000000"/>
                </a:solidFill>
                <a:effectLst/>
                <a:latin typeface="Times New Roman" pitchFamily="16" charset="0"/>
                <a:ea typeface="+mn-ea"/>
                <a:cs typeface="+mn-cs"/>
                <a:hlinkClick r:id="rId25"/>
              </a:rPr>
              <a:t> </a:t>
            </a:r>
            <a:r>
              <a:rPr lang="en-US" sz="1200" kern="1200" dirty="0" err="1">
                <a:solidFill>
                  <a:srgbClr val="000000"/>
                </a:solidFill>
                <a:effectLst/>
                <a:latin typeface="Times New Roman" pitchFamily="16" charset="0"/>
                <a:ea typeface="+mn-ea"/>
                <a:cs typeface="+mn-cs"/>
                <a:hlinkClick r:id="rId25"/>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Chiara </a:t>
            </a:r>
            <a:r>
              <a:rPr lang="en-US" sz="1200" kern="1200" dirty="0" err="1">
                <a:solidFill>
                  <a:srgbClr val="000000"/>
                </a:solidFill>
                <a:effectLst/>
                <a:latin typeface="Times New Roman" pitchFamily="16" charset="0"/>
                <a:ea typeface="+mn-ea"/>
                <a:cs typeface="+mn-cs"/>
                <a:hlinkClick r:id="rId28"/>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TELECOM</a:t>
            </a:r>
            <a:r>
              <a:rPr lang="en-US" sz="1200" kern="1200" dirty="0">
                <a:solidFill>
                  <a:srgbClr val="000000"/>
                </a:solidFill>
                <a:effectLst/>
                <a:latin typeface="Times New Roman" pitchFamily="16" charset="0"/>
                <a:ea typeface="+mn-ea"/>
                <a:cs typeface="+mn-cs"/>
                <a:hlinkClick r:id="rId29"/>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Blue </a:t>
            </a:r>
            <a:r>
              <a:rPr lang="en-US" sz="1200" kern="1200" dirty="0" err="1">
                <a:solidFill>
                  <a:srgbClr val="000000"/>
                </a:solidFill>
                <a:effectLst/>
                <a:latin typeface="Times New Roman" pitchFamily="16" charset="0"/>
                <a:ea typeface="+mn-ea"/>
                <a:cs typeface="+mn-cs"/>
                <a:hlinkClick r:id="rId30"/>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1"/>
              </a:rPr>
              <a:t>Microsoft</a:t>
            </a:r>
            <a:r>
              <a:rPr lang="en-US" sz="1200" kern="1200" dirty="0">
                <a:solidFill>
                  <a:srgbClr val="000000"/>
                </a:solidFill>
                <a:effectLst/>
                <a:latin typeface="Times New Roman" pitchFamily="16" charset="0"/>
                <a:ea typeface="+mn-ea"/>
                <a:cs typeface="+mn-cs"/>
                <a:hlinkClick r:id="rId31"/>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hlinkClick r:id="rId8"/>
            </a:endParaRPr>
          </a:p>
          <a:p>
            <a:endParaRPr lang="en-US" sz="1200" kern="1200" dirty="0">
              <a:solidFill>
                <a:srgbClr val="000000"/>
              </a:solidFill>
              <a:effectLst/>
              <a:latin typeface="Times New Roman" pitchFamily="16" charset="0"/>
              <a:ea typeface="+mn-ea"/>
              <a:cs typeface="+mn-cs"/>
              <a:hlinkClick r:id="rId8"/>
            </a:endParaRPr>
          </a:p>
          <a:p>
            <a:r>
              <a:rPr lang="en-US" sz="1200" kern="1200" dirty="0">
                <a:solidFill>
                  <a:srgbClr val="000000"/>
                </a:solidFill>
                <a:effectLst/>
                <a:latin typeface="Times New Roman" pitchFamily="16" charset="0"/>
                <a:ea typeface="+mn-ea"/>
                <a:cs typeface="+mn-cs"/>
                <a:hlinkClick r:id="rId8"/>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8"/>
            </a:endParaRPr>
          </a:p>
          <a:p>
            <a:r>
              <a:rPr lang="en-US" sz="1200" kern="1200" dirty="0" err="1">
                <a:solidFill>
                  <a:srgbClr val="000000"/>
                </a:solidFill>
                <a:effectLst/>
                <a:latin typeface="Times New Roman" pitchFamily="16" charset="0"/>
                <a:ea typeface="+mn-ea"/>
                <a:cs typeface="+mn-cs"/>
                <a:hlinkClick r:id="rId8"/>
              </a:rPr>
              <a:t>Vangeel</a:t>
            </a:r>
            <a:r>
              <a:rPr lang="en-US" sz="1200" kern="1200" dirty="0">
                <a:solidFill>
                  <a:srgbClr val="000000"/>
                </a:solidFill>
                <a:effectLst/>
                <a:latin typeface="Times New Roman" pitchFamily="16" charset="0"/>
                <a:ea typeface="+mn-ea"/>
                <a:cs typeface="+mn-cs"/>
                <a:hlinkClick r:id="rId8"/>
              </a:rPr>
              <a:t> </a:t>
            </a:r>
            <a:r>
              <a:rPr lang="en-US" sz="1200" kern="1200" dirty="0" err="1">
                <a:solidFill>
                  <a:srgbClr val="000000"/>
                </a:solidFill>
                <a:effectLst/>
                <a:latin typeface="Times New Roman" pitchFamily="16" charset="0"/>
                <a:ea typeface="+mn-ea"/>
                <a:cs typeface="+mn-cs"/>
                <a:hlinkClick r:id="rId8"/>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2"/>
              </a:rPr>
              <a:t>Cisco</a:t>
            </a:r>
            <a:r>
              <a:rPr lang="en-US" sz="1200" kern="1200" dirty="0">
                <a:solidFill>
                  <a:srgbClr val="000000"/>
                </a:solidFill>
                <a:effectLst/>
                <a:latin typeface="Times New Roman" pitchFamily="16" charset="0"/>
                <a:ea typeface="+mn-ea"/>
                <a:cs typeface="+mn-cs"/>
                <a:hlinkClick r:id="rId32"/>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3"/>
              </a:rPr>
              <a:t>Prats </a:t>
            </a:r>
            <a:r>
              <a:rPr lang="en-US" sz="1200" kern="1200" dirty="0" err="1">
                <a:solidFill>
                  <a:srgbClr val="000000"/>
                </a:solidFill>
                <a:effectLst/>
                <a:latin typeface="Times New Roman" pitchFamily="16" charset="0"/>
                <a:ea typeface="+mn-ea"/>
                <a:cs typeface="+mn-cs"/>
                <a:hlinkClick r:id="rId33"/>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6"/>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6"/>
              </a:rPr>
              <a:t>Mahler </a:t>
            </a:r>
            <a:r>
              <a:rPr lang="en-US" sz="1200" kern="1200" dirty="0" err="1">
                <a:solidFill>
                  <a:srgbClr val="000000"/>
                </a:solidFill>
                <a:effectLst/>
                <a:latin typeface="Times New Roman" pitchFamily="16" charset="0"/>
                <a:ea typeface="+mn-ea"/>
                <a:cs typeface="+mn-cs"/>
                <a:hlinkClick r:id="rId26"/>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7"/>
              </a:rPr>
              <a:t>ROBERT</a:t>
            </a:r>
            <a:r>
              <a:rPr lang="en-US" sz="1200" kern="1200" dirty="0">
                <a:solidFill>
                  <a:srgbClr val="000000"/>
                </a:solidFill>
                <a:effectLst/>
                <a:latin typeface="Times New Roman" pitchFamily="16" charset="0"/>
                <a:ea typeface="+mn-ea"/>
                <a:cs typeface="+mn-cs"/>
                <a:hlinkClick r:id="rId27"/>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4"/>
              </a:rPr>
              <a:t>Harrington </a:t>
            </a:r>
            <a:r>
              <a:rPr lang="en-US" sz="1200" kern="1200" dirty="0" err="1">
                <a:solidFill>
                  <a:srgbClr val="000000"/>
                </a:solidFill>
                <a:effectLst/>
                <a:latin typeface="Times New Roman" pitchFamily="16" charset="0"/>
                <a:ea typeface="+mn-ea"/>
                <a:cs typeface="+mn-cs"/>
                <a:hlinkClick r:id="rId34"/>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5"/>
              </a:rPr>
              <a:t>UWB</a:t>
            </a:r>
            <a:r>
              <a:rPr lang="en-US" sz="1200" kern="1200" dirty="0">
                <a:solidFill>
                  <a:srgbClr val="000000"/>
                </a:solidFill>
                <a:effectLst/>
                <a:latin typeface="Times New Roman" pitchFamily="16" charset="0"/>
                <a:ea typeface="+mn-ea"/>
                <a:cs typeface="+mn-cs"/>
                <a:hlinkClick r:id="rId35"/>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6"/>
              </a:rPr>
              <a:t>Neirynck</a:t>
            </a:r>
            <a:r>
              <a:rPr lang="en-US" sz="1200" kern="1200" dirty="0">
                <a:solidFill>
                  <a:srgbClr val="000000"/>
                </a:solidFill>
                <a:effectLst/>
                <a:latin typeface="Times New Roman" pitchFamily="16" charset="0"/>
                <a:ea typeface="+mn-ea"/>
                <a:cs typeface="+mn-cs"/>
                <a:hlinkClick r:id="rId36"/>
              </a:rPr>
              <a:t> </a:t>
            </a:r>
            <a:r>
              <a:rPr lang="en-US" sz="1200" kern="1200" dirty="0" err="1">
                <a:solidFill>
                  <a:srgbClr val="000000"/>
                </a:solidFill>
                <a:effectLst/>
                <a:latin typeface="Times New Roman" pitchFamily="16" charset="0"/>
                <a:ea typeface="+mn-ea"/>
                <a:cs typeface="+mn-cs"/>
                <a:hlinkClick r:id="rId36"/>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7"/>
              </a:rPr>
              <a:t>DecaWave</a:t>
            </a:r>
            <a:r>
              <a:rPr lang="en-US" sz="1200" kern="1200" dirty="0">
                <a:solidFill>
                  <a:srgbClr val="000000"/>
                </a:solidFill>
                <a:effectLst/>
                <a:latin typeface="Times New Roman" pitchFamily="16" charset="0"/>
                <a:ea typeface="+mn-ea"/>
                <a:cs typeface="+mn-cs"/>
                <a:hlinkClick r:id="rId37"/>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5"/>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6"/>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8"/>
              </a:rPr>
              <a:t>Johansson </a:t>
            </a:r>
            <a:r>
              <a:rPr lang="en-US" sz="1200" kern="1200" dirty="0" err="1">
                <a:solidFill>
                  <a:srgbClr val="000000"/>
                </a:solidFill>
                <a:effectLst/>
                <a:latin typeface="Times New Roman" pitchFamily="16" charset="0"/>
                <a:ea typeface="+mn-ea"/>
                <a:cs typeface="+mn-cs"/>
                <a:hlinkClick r:id="rId38"/>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9"/>
              </a:rPr>
              <a:t>Kapsch</a:t>
            </a:r>
            <a:r>
              <a:rPr lang="en-US" sz="1200" kern="1200" dirty="0">
                <a:solidFill>
                  <a:srgbClr val="000000"/>
                </a:solidFill>
                <a:effectLst/>
                <a:latin typeface="Times New Roman" pitchFamily="16" charset="0"/>
                <a:ea typeface="+mn-ea"/>
                <a:cs typeface="+mn-cs"/>
                <a:hlinkClick r:id="rId39"/>
              </a:rPr>
              <a:t> </a:t>
            </a:r>
            <a:r>
              <a:rPr lang="en-US" sz="1200" kern="1200" dirty="0" err="1">
                <a:solidFill>
                  <a:srgbClr val="000000"/>
                </a:solidFill>
                <a:effectLst/>
                <a:latin typeface="Times New Roman" pitchFamily="16" charset="0"/>
                <a:ea typeface="+mn-ea"/>
                <a:cs typeface="+mn-cs"/>
                <a:hlinkClick r:id="rId39"/>
              </a:rPr>
              <a:t>TrafficCom</a:t>
            </a:r>
            <a:r>
              <a:rPr lang="en-US" sz="1200" kern="1200" dirty="0">
                <a:solidFill>
                  <a:srgbClr val="000000"/>
                </a:solidFill>
                <a:effectLst/>
                <a:latin typeface="Times New Roman" pitchFamily="16" charset="0"/>
                <a:ea typeface="+mn-ea"/>
                <a:cs typeface="+mn-cs"/>
                <a:hlinkClick r:id="rId39"/>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0"/>
              </a:rPr>
              <a:t>Lorelli</a:t>
            </a:r>
            <a:r>
              <a:rPr lang="en-US" sz="1200" kern="1200" dirty="0">
                <a:solidFill>
                  <a:srgbClr val="000000"/>
                </a:solidFill>
                <a:effectLst/>
                <a:latin typeface="Times New Roman" pitchFamily="16" charset="0"/>
                <a:ea typeface="+mn-ea"/>
                <a:cs typeface="+mn-cs"/>
                <a:hlinkClick r:id="rId40"/>
              </a:rPr>
              <a:t> </a:t>
            </a:r>
            <a:r>
              <a:rPr lang="en-US" sz="1200" kern="1200" dirty="0" err="1">
                <a:solidFill>
                  <a:srgbClr val="000000"/>
                </a:solidFill>
                <a:effectLst/>
                <a:latin typeface="Times New Roman" pitchFamily="16" charset="0"/>
                <a:ea typeface="+mn-ea"/>
                <a:cs typeface="+mn-cs"/>
                <a:hlinkClick r:id="rId40"/>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6"/>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8989417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3"/>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&lt;SE19&gt;</a:t>
            </a:r>
            <a:r>
              <a:rPr lang="en-US" altLang="en-US" sz="1800" b="0" dirty="0"/>
              <a:t> 	</a:t>
            </a:r>
            <a:r>
              <a:rPr lang="en-US" altLang="en-US" sz="1800" dirty="0"/>
              <a:t>next call</a:t>
            </a:r>
            <a:r>
              <a:rPr lang="en-US" sz="1800" dirty="0">
                <a:sym typeface="Wingdings" panose="05000000000000000000" pitchFamily="2" charset="2"/>
              </a:rPr>
              <a:t> #88 30Sep-01Oct21</a:t>
            </a:r>
          </a:p>
          <a:p>
            <a:pPr lvl="1">
              <a:spcBef>
                <a:spcPts val="0"/>
              </a:spcBef>
              <a:spcAft>
                <a:spcPts val="0"/>
              </a:spcAft>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15jul: Some looking at UWB and fixed services interference mitigation</a:t>
            </a:r>
            <a:r>
              <a:rPr lang="en-US" sz="1600" dirty="0">
                <a:solidFill>
                  <a:schemeClr val="tx1"/>
                </a:solidFill>
                <a:cs typeface="Times New Roman" panose="02020603050405020304" pitchFamily="18" charset="0"/>
                <a:sym typeface="Wingdings" panose="05000000000000000000" pitchFamily="2" charset="2"/>
              </a:rPr>
              <a:t>. </a:t>
            </a:r>
            <a:r>
              <a:rPr lang="en-US" sz="1600" dirty="0">
                <a:solidFill>
                  <a:schemeClr val="tx1"/>
                </a:solidFill>
                <a:cs typeface="Times New Roman" panose="02020603050405020304" pitchFamily="18" charset="0"/>
              </a:rPr>
              <a:t>Sweden is pushing the issue, very political discussion</a:t>
            </a:r>
            <a:endParaRPr lang="en-US" sz="12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CEPT – ECC </a:t>
            </a:r>
            <a:r>
              <a:rPr lang="en-US" altLang="en-US" sz="1200" b="0" dirty="0">
                <a:hlinkClick r:id="rId5"/>
              </a:rPr>
              <a:t>&lt;SE21&gt; </a:t>
            </a:r>
            <a:r>
              <a:rPr lang="en-US" altLang="en-US" sz="1200" b="0" dirty="0"/>
              <a:t> </a:t>
            </a:r>
            <a:r>
              <a:rPr lang="en-US" altLang="en-US" sz="1200" dirty="0">
                <a:solidFill>
                  <a:schemeClr val="tx1"/>
                </a:solidFill>
              </a:rPr>
              <a:t>next call #113, 14-16Jul21</a:t>
            </a:r>
            <a:endParaRPr lang="en-US" sz="1200" dirty="0">
              <a:ea typeface="Calibri" panose="020F0502020204030204" pitchFamily="34" charset="0"/>
            </a:endParaRPr>
          </a:p>
          <a:p>
            <a:pPr>
              <a:spcBef>
                <a:spcPts val="0"/>
              </a:spcBef>
              <a:spcAft>
                <a:spcPts val="0"/>
              </a:spcAft>
              <a:buFont typeface="Arial" panose="020B0604020202020204" pitchFamily="34" charset="0"/>
              <a:buChar char="•"/>
            </a:pPr>
            <a:r>
              <a:rPr lang="en-US" sz="1800" dirty="0">
                <a:solidFill>
                  <a:schemeClr val="tx1"/>
                </a:solidFill>
              </a:rPr>
              <a:t>CEPT–ECC  </a:t>
            </a:r>
            <a:r>
              <a:rPr lang="en-US" sz="1800" b="0" dirty="0">
                <a:solidFill>
                  <a:schemeClr val="tx1"/>
                </a:solidFill>
                <a:hlinkClick r:id="rId6"/>
              </a:rPr>
              <a:t>&lt;SE24&gt;</a:t>
            </a:r>
            <a:r>
              <a:rPr lang="en-US" sz="1800" b="0" dirty="0">
                <a:solidFill>
                  <a:schemeClr val="tx1"/>
                </a:solidFill>
              </a:rPr>
              <a:t> </a:t>
            </a:r>
            <a:r>
              <a:rPr lang="en-US" sz="1800" dirty="0">
                <a:solidFill>
                  <a:schemeClr val="tx1"/>
                </a:solidFill>
              </a:rPr>
              <a:t>next virtual meeting, #M105 10-12Jan22</a:t>
            </a:r>
          </a:p>
          <a:p>
            <a:pPr lvl="1">
              <a:spcBef>
                <a:spcPts val="0"/>
              </a:spcBef>
              <a:spcAft>
                <a:spcPts val="0"/>
              </a:spcAft>
              <a:buFont typeface="Arial" panose="020B0604020202020204" pitchFamily="34" charset="0"/>
              <a:buChar char="•"/>
            </a:pPr>
            <a:r>
              <a:rPr lang="en-US" sz="1600" b="1" dirty="0">
                <a:solidFill>
                  <a:schemeClr val="tx1"/>
                </a:solidFill>
              </a:rPr>
              <a:t>02sep: </a:t>
            </a:r>
            <a:r>
              <a:rPr lang="en-US" sz="1600" dirty="0">
                <a:solidFill>
                  <a:schemeClr val="tx1"/>
                </a:solidFill>
              </a:rPr>
              <a:t>Looking at UWB radiodetermination applications in 116 – 260GHz for vehicular use.</a:t>
            </a:r>
            <a:endParaRPr lang="en-US" sz="1600" dirty="0">
              <a:solidFill>
                <a:schemeClr val="bg1">
                  <a:lumMod val="65000"/>
                </a:schemeClr>
              </a:solidFill>
            </a:endParaRPr>
          </a:p>
          <a:p>
            <a:pPr lvl="1">
              <a:spcBef>
                <a:spcPts val="0"/>
              </a:spcBef>
              <a:spcAft>
                <a:spcPts val="0"/>
              </a:spcAft>
              <a:buFont typeface="Arial" panose="020B0604020202020204" pitchFamily="34" charset="0"/>
              <a:buChar char="•"/>
            </a:pPr>
            <a:r>
              <a:rPr lang="en-US" sz="1600" b="1" dirty="0">
                <a:solidFill>
                  <a:schemeClr val="tx1"/>
                </a:solidFill>
              </a:rPr>
              <a:t>15jul: </a:t>
            </a:r>
            <a:r>
              <a:rPr lang="en-US" sz="1600" b="0" dirty="0">
                <a:solidFill>
                  <a:schemeClr val="tx1"/>
                </a:solidFill>
              </a:rPr>
              <a:t>SE-24-UWB working on new regulations by end of year for &gt;6GHz.  Includes items, fixed outdoor, okay in vehicles, higher power (-31.2dBm/MHz indoor),  etc.  See ECC report 327. This could be significant changes. More to come.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7"/>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7"/>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9"/>
            </a:endParaRPr>
          </a:p>
          <a:p>
            <a:r>
              <a:rPr lang="en-US" sz="1200" b="0" i="0" u="none" strike="noStrike" kern="1200" dirty="0">
                <a:solidFill>
                  <a:srgbClr val="000000"/>
                </a:solidFill>
                <a:effectLst/>
                <a:latin typeface="Times New Roman" pitchFamily="16" charset="0"/>
                <a:ea typeface="+mn-ea"/>
                <a:cs typeface="+mn-cs"/>
                <a:hlinkClick r:id="rId9"/>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2813414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algn="l">
              <a:buFont typeface="Arial" panose="020B0604020202020204" pitchFamily="34" charset="0"/>
              <a:buChar char="•"/>
            </a:pPr>
            <a:r>
              <a:rPr lang="en-US" sz="1800" dirty="0">
                <a:solidFill>
                  <a:schemeClr val="tx1"/>
                </a:solidFill>
                <a:effectLst/>
                <a:ea typeface="Calibri" panose="020F0502020204030204" pitchFamily="34" charset="0"/>
                <a:cs typeface="Times New Roman" panose="02020603050405020304" pitchFamily="18" charset="0"/>
              </a:rPr>
              <a:t>Vietnam –MIT - </a:t>
            </a:r>
            <a:r>
              <a:rPr lang="en-US" sz="1800" b="0" i="0" u="none" strike="noStrike" baseline="0" dirty="0">
                <a:solidFill>
                  <a:srgbClr val="000000"/>
                </a:solidFill>
              </a:rPr>
              <a:t>Circular 08/2021/TT-BTTTT goes into effect on 28nov21:</a:t>
            </a:r>
          </a:p>
          <a:p>
            <a:pPr lvl="1">
              <a:buFont typeface="Arial" panose="020B0604020202020204" pitchFamily="34" charset="0"/>
              <a:buChar char="•"/>
            </a:pPr>
            <a:r>
              <a:rPr lang="en-US" sz="1600" b="0" i="0" u="none" strike="noStrike" baseline="0" dirty="0">
                <a:solidFill>
                  <a:srgbClr val="000000"/>
                </a:solidFill>
              </a:rPr>
              <a:t>Addition of new equipment types including: </a:t>
            </a:r>
          </a:p>
          <a:p>
            <a:pPr lvl="2">
              <a:buFont typeface="Arial" panose="020B0604020202020204" pitchFamily="34" charset="0"/>
              <a:buChar char="•"/>
            </a:pPr>
            <a:r>
              <a:rPr lang="en-US" sz="1400" b="0" i="0" u="none" strike="noStrike" baseline="0" dirty="0">
                <a:solidFill>
                  <a:srgbClr val="000000"/>
                </a:solidFill>
              </a:rPr>
              <a:t>Wireless charging devices in the bands of 100 – 190 kHz, 326.5 kHz, 340 kHz, 353 – 373.5 kHz, 1.64 – 1.78 MHz, 6.765 – 6.795 MHz </a:t>
            </a:r>
          </a:p>
          <a:p>
            <a:pPr lvl="2">
              <a:buFont typeface="Arial" panose="020B0604020202020204" pitchFamily="34" charset="0"/>
              <a:buChar char="•"/>
            </a:pPr>
            <a:r>
              <a:rPr lang="en-US" sz="1400" b="0" i="0" u="none" strike="noStrike" baseline="0" dirty="0">
                <a:solidFill>
                  <a:srgbClr val="000000"/>
                </a:solidFill>
              </a:rPr>
              <a:t>LPWAN devices in the bands of 433.05 – 434.79 MHz and 920 – 923 MHz </a:t>
            </a:r>
          </a:p>
          <a:p>
            <a:pPr lvl="1">
              <a:buFont typeface="Arial" panose="020B0604020202020204" pitchFamily="34" charset="0"/>
              <a:buChar char="•"/>
            </a:pPr>
            <a:r>
              <a:rPr lang="en-US" sz="1600" b="0" i="0" u="none" strike="noStrike" baseline="0" dirty="0">
                <a:solidFill>
                  <a:srgbClr val="000000"/>
                </a:solidFill>
              </a:rPr>
              <a:t>Addition of new frequency bands for RF products including: </a:t>
            </a:r>
            <a:endParaRPr lang="en-US" b="0" i="0" u="none" strike="noStrike" baseline="0" dirty="0">
              <a:solidFill>
                <a:srgbClr val="000000"/>
              </a:solidFill>
            </a:endParaRPr>
          </a:p>
          <a:p>
            <a:pPr lvl="2">
              <a:buFont typeface="Arial" panose="020B0604020202020204" pitchFamily="34" charset="0"/>
              <a:buChar char="•"/>
            </a:pPr>
            <a:r>
              <a:rPr lang="en-US" sz="1400" b="0" i="0" u="none" strike="noStrike" baseline="0" dirty="0">
                <a:solidFill>
                  <a:srgbClr val="000000"/>
                </a:solidFill>
              </a:rPr>
              <a:t>- 2400 – 2483.5 MHz and 5725 – 5850 MHz for remote control devices </a:t>
            </a:r>
          </a:p>
          <a:p>
            <a:pPr lvl="2">
              <a:buFont typeface="Arial" panose="020B0604020202020204" pitchFamily="34" charset="0"/>
              <a:buChar char="•"/>
            </a:pPr>
            <a:r>
              <a:rPr lang="en-US" sz="1400" b="0" i="0" u="none" strike="noStrike" baseline="0" dirty="0">
                <a:solidFill>
                  <a:srgbClr val="000000"/>
                </a:solidFill>
              </a:rPr>
              <a:t>- 7238.4 – 9000 MHz for UWB devices </a:t>
            </a:r>
          </a:p>
          <a:p>
            <a:pPr lvl="2">
              <a:buFont typeface="Arial" panose="020B0604020202020204" pitchFamily="34" charset="0"/>
              <a:buChar char="•"/>
            </a:pPr>
            <a:r>
              <a:rPr lang="en-US" sz="1400" b="0" i="0" u="none" strike="noStrike" baseline="0" dirty="0">
                <a:solidFill>
                  <a:srgbClr val="000000"/>
                </a:solidFill>
              </a:rPr>
              <a:t>- 5.725 – 5.850 GHz; 8.5 –10 GHz; 57– 64 GHz; 75 – 85 GHz for radio telemetry devices (Short range measurement radars installed in the tank) </a:t>
            </a:r>
          </a:p>
          <a:p>
            <a:pPr lvl="2">
              <a:buFont typeface="Arial" panose="020B0604020202020204" pitchFamily="34" charset="0"/>
              <a:buChar char="•"/>
            </a:pPr>
            <a:r>
              <a:rPr lang="en-US" sz="1400" b="0" i="0" u="none" strike="noStrike" baseline="0" dirty="0">
                <a:solidFill>
                  <a:srgbClr val="000000"/>
                </a:solidFill>
              </a:rPr>
              <a:t>- 57– 64 GHz for non-specific short-range devices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13240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06jan22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06jan22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06jan22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802.18-21/0148r00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vent.me/yG5GY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8" Type="http://schemas.openxmlformats.org/officeDocument/2006/relationships/hyperlink" Target="https://urldefense.com/v3/__http:/portal.etsi.org/ngppapp/ContributionCreation.aspx?primarykeys=238141__;!!F7jv3iA!hgsAcMNhHTZFhaELSftE93kIrl6hK2qPC-UfUcxTFd5UjGNXP6_xbHuQsHBTL11FWQ$"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Contribution.aspx?MeetingId=38757"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docdb.cept.org/implementation/16737" TargetMode="External"/><Relationship Id="rId3" Type="http://schemas.openxmlformats.org/officeDocument/2006/relationships/hyperlink" Target="https://cept.org/ecc/groups/ecc/client/introduction/" TargetMode="External"/><Relationship Id="rId7" Type="http://schemas.openxmlformats.org/officeDocument/2006/relationships/image" Target="../media/image4.wmf"/><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news/57th-ecc-plenary-meeting-2-5-november/"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dot.gov.in/sites/default/files/The%20use%20of%20low%20power%20equipment%20in%20the%20frequency%20band%20865-867%20MHz%20for%20short%20range%20devices%20%28Exemption%20from%20License%29%20Rules%2C%202021.pdf?download=1"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hyperlink" Target="https://mentor.ieee.org/802.18/dcn/21/18-21-0134-00-0000-uk-ofcom-terahertz-spectrum-paper.doc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urldefense.com/v3/__https:/www.msit.go.kr/bbs/view.do?sCode=user&amp;mId=109&amp;mPid=103&amp;pageIndex=&amp;bbsSeqNo=84&amp;nttSeqNo=3179377&amp;searchOpt=ALL&amp;searchTxt=__;!!F7jv3iA!k1RdPGv72B-7mKwkk3tStDXl1ammAfTdDfXmUHFIHlOJFuKT0S34Wn7M2v-tZDkVxA$"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hyperlink" Target="https://urldefense.com/v3/__https:/www.msit.go.kr/bbs/view.do?sCode=user&amp;mId=109&amp;mPid=103&amp;pageIndex=&amp;bbsSeqNo=84&amp;nttSeqNo=3179378&amp;searchOpt=ALL&amp;searchTxt=__;!!F7jv3iA!k1RdPGv72B-7mKwkk3tStDXl1ammAfTdDfXmUHFIHlOJFuKT0S34Wn7M2v-c0O-uXg$"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hyperlink" Target="https://mentor.ieee.org/802.18/dcn/21/18-21-0039-01-0000-ieee-802-viewpoints-on-wrc-23-agenda-items.pptx" TargetMode="External"/><Relationship Id="rId5" Type="http://schemas.openxmlformats.org/officeDocument/2006/relationships/hyperlink" Target="https://mentor.ieee.org/802.18/dcn/20/18-20-0107-01-0000-res-811-wrc-19-wrc-23-agenda-items.docx" TargetMode="External"/><Relationship Id="rId4" Type="http://schemas.openxmlformats.org/officeDocument/2006/relationships/hyperlink" Target="https://www.itu.int/dms_pub/itu-r/oth/0c/0a/R0C0A00000D0041PDFE.pdf"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6ghz.wirelessinnovation.org/work-group-products"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groups.wirelessinnovation.org/wg/6MSG/dashboard" TargetMode="External"/><Relationship Id="rId4" Type="http://schemas.openxmlformats.org/officeDocument/2006/relationships/hyperlink" Target="https://www.wirelessinnovation.org/6ghz-multistakeholder-committee"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36-09-0000-frequency-table-template.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13" Type="http://schemas.openxmlformats.org/officeDocument/2006/relationships/image" Target="../media/image2.wmf"/><Relationship Id="rId3" Type="http://schemas.openxmlformats.org/officeDocument/2006/relationships/hyperlink" Target="mailto:apetrick@ieee.org" TargetMode="External"/><Relationship Id="rId7" Type="http://schemas.openxmlformats.org/officeDocument/2006/relationships/hyperlink" Target="http://standards.ieee.org/resources/antitrust-guidelines.pdf" TargetMode="External"/><Relationship Id="rId12"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tandards.ieee.org/faqs/affiliationFAQ.html"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www.ieee802.org/18/" TargetMode="External"/><Relationship Id="rId15" Type="http://schemas.openxmlformats.org/officeDocument/2006/relationships/image" Target="../media/image3.emf"/><Relationship Id="rId10" Type="http://schemas.openxmlformats.org/officeDocument/2006/relationships/hyperlink" Target="https://standards.ieee.org/faqs/copyrights/index.html#1" TargetMode="External"/><Relationship Id="rId4" Type="http://schemas.openxmlformats.org/officeDocument/2006/relationships/hyperlink" Target="mailto:stuart@ok-brit.com" TargetMode="External"/><Relationship Id="rId9" Type="http://schemas.openxmlformats.org/officeDocument/2006/relationships/hyperlink" Target="https://standards.ieee.org/about/sasb/patcom/materials.html" TargetMode="External"/><Relationship Id="rId14"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urldefense.com/v3/__https:/help.webex.com__;!!F7jv3iA!jCBl5s5eGKzBF4MkDQTa2ChIH-WVjo5hkjsnCammh2xoSMGRlyzKtOZ0ZhPq5y5gPA$" TargetMode="External"/><Relationship Id="rId3" Type="http://schemas.openxmlformats.org/officeDocument/2006/relationships/hyperlink" Target="https://ieeesa.webex.com/ieeesa/j.php?MTID=mb227025e23b552d59ce66c69fe99c16c" TargetMode="External"/><Relationship Id="rId7" Type="http://schemas.openxmlformats.org/officeDocument/2006/relationships/hyperlink" Target="file:///C:\Users\jholcomb\OneDrive%20-%20Itron\Documents\2standards\+stuff_stds\%20sip:1790339055@ieeesa.webex.com"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c0a99901c915619e327fd39faffe6a3__;!!F7jv3iA!jCBl5s5eGKzBF4MkDQTa2ChIH-WVjo5hkjsnCammh2xoSMGRlyzKtOZ0ZhNmaw_E8g$" TargetMode="External"/><Relationship Id="rId5" Type="http://schemas.openxmlformats.org/officeDocument/2006/relationships/hyperlink" Target="tel:%2B1-213-306-3065,,*01*1790339055%23%23*01*" TargetMode="External"/><Relationship Id="rId4" Type="http://schemas.openxmlformats.org/officeDocument/2006/relationships/hyperlink" Target="tel:%2B1-646-992-2010,,*01*1790339055%23%23*01*"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urldefense.com/v3/__https:/help.webex.com__;!!F7jv3iA!gM8v_SJtvQnL5Cnr-NOU0HPp5WGt1JfaumEwByZoeUhkpsM3ISI0ou1J0YPTEQ-vmw$" TargetMode="External"/><Relationship Id="rId3" Type="http://schemas.openxmlformats.org/officeDocument/2006/relationships/hyperlink" Target="https://ieeesa.webex.com/ieeesa/j.php?MTID=m91b36f4c80de69b002c6b1e7296833ef" TargetMode="External"/><Relationship Id="rId7" Type="http://schemas.openxmlformats.org/officeDocument/2006/relationships/hyperlink" Target="file:///C:\Users\jholcomb\OneDrive%20-%20Itron\Documents\2standards\+stuff_stds\%20sip:23482965390@ieeesa.webex.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e2440d86732cb212a836b1fc3810b588__;!!F7jv3iA!gM8v_SJtvQnL5Cnr-NOU0HPp5WGt1JfaumEwByZoeUhkpsM3ISI0ou1J0YPdsRcv7w$" TargetMode="External"/><Relationship Id="rId5" Type="http://schemas.openxmlformats.org/officeDocument/2006/relationships/hyperlink" Target="tel:%2B1-213-306-3065,,*01*23482965390%23%23*01*" TargetMode="External"/><Relationship Id="rId4" Type="http://schemas.openxmlformats.org/officeDocument/2006/relationships/hyperlink" Target="tel:%2B1-646-992-2010,,*01*23482965390%23%23*01*"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urldefense.com/v3/__https:/help.webex.com__;!!F7jv3iA!kp0ip5X6dzqStW2ad4s7nPt_NnilbQKrA6fogXmvgpBFbH9psOj7yznMZR7IOPHE1g$" TargetMode="External"/><Relationship Id="rId3" Type="http://schemas.openxmlformats.org/officeDocument/2006/relationships/hyperlink" Target="https://ieeesa.webex.com/ieeesa/j.php?MTID=m1061a2ba9b9ed633099730be61dc2647" TargetMode="External"/><Relationship Id="rId7" Type="http://schemas.openxmlformats.org/officeDocument/2006/relationships/hyperlink" Target="file:///C:\Users\jholcomb\OneDrive%20-%20Itron\Documents\2standards\+stuff_stds\%20sip:23370726473@ieeesa.webex.com"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4bdf49c46e0d3965e96679d8bf9b988d__;!!F7jv3iA!kp0ip5X6dzqStW2ad4s7nPt_NnilbQKrA6fogXmvgpBFbH9psOj7yznMZR4448KFYw$" TargetMode="External"/><Relationship Id="rId5" Type="http://schemas.openxmlformats.org/officeDocument/2006/relationships/hyperlink" Target="tel:%2B1-213-306-3065,,*01*23370726473%23%23*01*" TargetMode="External"/><Relationship Id="rId4" Type="http://schemas.openxmlformats.org/officeDocument/2006/relationships/hyperlink" Target="tel:%2B1-646-992-2010,,*01*23370726473%23%23*01*"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20.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cept.org/ecc/groups/ecc/wg-fm/srdmg/cg-wpt/" TargetMode="External"/><Relationship Id="rId13" Type="http://schemas.openxmlformats.org/officeDocument/2006/relationships/hyperlink" Target="https://cept.org/ecc/groups/ecc/wg-fm/fm-58/" TargetMode="External"/><Relationship Id="rId3" Type="http://schemas.openxmlformats.org/officeDocument/2006/relationships/hyperlink" Target="https://cept.org/ecc/groups/ecc/wg-fm/" TargetMode="External"/><Relationship Id="rId7" Type="http://schemas.openxmlformats.org/officeDocument/2006/relationships/hyperlink" Target="https://cept.org/ecc/groups/ecc/wg-fm/srdmg/cg-uwb/" TargetMode="External"/><Relationship Id="rId12" Type="http://schemas.openxmlformats.org/officeDocument/2006/relationships/hyperlink" Target="https://cept.org/ecc/groups/ecc/wg-fm/fm-56/" TargetMode="External"/><Relationship Id="rId2" Type="http://schemas.openxmlformats.org/officeDocument/2006/relationships/image" Target="../media/image5.png"/><Relationship Id="rId16" Type="http://schemas.openxmlformats.org/officeDocument/2006/relationships/hyperlink" Target="https://cept.org/ecc/groups/ecc/wg-fm/cg-fs/" TargetMode="External"/><Relationship Id="rId1" Type="http://schemas.openxmlformats.org/officeDocument/2006/relationships/slideLayout" Target="../slideLayouts/slideLayout2.xml"/><Relationship Id="rId6" Type="http://schemas.openxmlformats.org/officeDocument/2006/relationships/hyperlink" Target="https://cept.org/ecc/groups/ecc/wg-fm/srdmg/cg-nbn/" TargetMode="External"/><Relationship Id="rId11" Type="http://schemas.openxmlformats.org/officeDocument/2006/relationships/hyperlink" Target="https://cept.org/ecc/groups/ecc/wg-fm/fm-51/" TargetMode="External"/><Relationship Id="rId5" Type="http://schemas.openxmlformats.org/officeDocument/2006/relationships/hyperlink" Target="https://cept.org/ecc/groups/ecc/wg-fm/srdmg/" TargetMode="External"/><Relationship Id="rId15" Type="http://schemas.openxmlformats.org/officeDocument/2006/relationships/hyperlink" Target="https://cept.org/ecc/groups/ecc/wg-fm/fm-radio-amateur-fg/" TargetMode="External"/><Relationship Id="rId10" Type="http://schemas.openxmlformats.org/officeDocument/2006/relationships/hyperlink" Target="https://cept.org/ecc/groups/ecc/wg-fm/fm-44/" TargetMode="External"/><Relationship Id="rId4" Type="http://schemas.openxmlformats.org/officeDocument/2006/relationships/hyperlink" Target="https://cept.org/ecc/groups/ecc/wg-fm/efismg/" TargetMode="External"/><Relationship Id="rId9" Type="http://schemas.openxmlformats.org/officeDocument/2006/relationships/hyperlink" Target="https://cept.org/ecc/groups/ecc/wg-fm/fm-22/" TargetMode="External"/><Relationship Id="rId14" Type="http://schemas.openxmlformats.org/officeDocument/2006/relationships/hyperlink" Target="https://cept.org/ecc/groups/ecc/wg-fm/fm-59/"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cept.org/ecc/groups/ecc/wg-se/se-40/" TargetMode="External"/><Relationship Id="rId13" Type="http://schemas.openxmlformats.org/officeDocument/2006/relationships/image" Target="../media/image6.png"/><Relationship Id="rId3" Type="http://schemas.openxmlformats.org/officeDocument/2006/relationships/hyperlink" Target="https://cept.org/ecc/groups/ecc/wg-se/stg/" TargetMode="External"/><Relationship Id="rId7" Type="http://schemas.openxmlformats.org/officeDocument/2006/relationships/hyperlink" Target="https://cept.org/ecc/groups/ecc/wg-se/se-24/" TargetMode="External"/><Relationship Id="rId12" Type="http://schemas.openxmlformats.org/officeDocument/2006/relationships/hyperlink" Target="https://cept.org/ecc/groups/ecc/non-ecc/" TargetMode="External"/><Relationship Id="rId2" Type="http://schemas.openxmlformats.org/officeDocument/2006/relationships/hyperlink" Target="https://cept.org/ecc/groups/ecc/wg-se/" TargetMode="External"/><Relationship Id="rId1" Type="http://schemas.openxmlformats.org/officeDocument/2006/relationships/slideLayout" Target="../slideLayouts/slideLayout2.xml"/><Relationship Id="rId6" Type="http://schemas.openxmlformats.org/officeDocument/2006/relationships/hyperlink" Target="https://cept.org/ecc/groups/ecc/wg-se/se-21/" TargetMode="External"/><Relationship Id="rId11" Type="http://schemas.openxmlformats.org/officeDocument/2006/relationships/hyperlink" Target="https://cept.org/ecc/groups/ecc/wg-se/fg-on-weather-radars-at-54-ghz/" TargetMode="External"/><Relationship Id="rId5" Type="http://schemas.openxmlformats.org/officeDocument/2006/relationships/hyperlink" Target="https://cept.org/ecc/groups/ecc/wg-se/se-19/" TargetMode="External"/><Relationship Id="rId10" Type="http://schemas.openxmlformats.org/officeDocument/2006/relationships/hyperlink" Target="https://cept.org/ecc/groups/ecc/wg-se/fg-on-wind-turbines/" TargetMode="External"/><Relationship Id="rId4" Type="http://schemas.openxmlformats.org/officeDocument/2006/relationships/hyperlink" Target="https://cept.org/ecc/groups/ecc/wg-se/se-7/" TargetMode="External"/><Relationship Id="rId9" Type="http://schemas.openxmlformats.org/officeDocument/2006/relationships/hyperlink" Target="https://cept.org/ecc/groups/ecc/wg-se/se-45/"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cept.org/ecc/groups/ecc/ecc-pt1/" TargetMode="External"/><Relationship Id="rId13" Type="http://schemas.openxmlformats.org/officeDocument/2006/relationships/hyperlink" Target="https://cept.org/ecc/groups/ecc/cpg/cpg-ptd/" TargetMode="External"/><Relationship Id="rId18" Type="http://schemas.openxmlformats.org/officeDocument/2006/relationships/hyperlink" Target="https://cept.org/ecc/groups/ecc/wg-nan/nan2/" TargetMode="External"/><Relationship Id="rId3" Type="http://schemas.openxmlformats.org/officeDocument/2006/relationships/hyperlink" Target="https://cept.org/ecc/groups/ecc/" TargetMode="External"/><Relationship Id="rId21" Type="http://schemas.openxmlformats.org/officeDocument/2006/relationships/hyperlink" Target="https://cept.org/ecc/groups/ecc/wg-nan/nan-sfg/" TargetMode="External"/><Relationship Id="rId7" Type="http://schemas.openxmlformats.org/officeDocument/2006/relationships/hyperlink" Target="https://cept.org/ecc/groups/ecc/ecc-sg/ecc-us-ca/" TargetMode="External"/><Relationship Id="rId12" Type="http://schemas.openxmlformats.org/officeDocument/2006/relationships/hyperlink" Target="https://cept.org/ecc/groups/ecc/cpg/cpg-ptc/" TargetMode="External"/><Relationship Id="rId17" Type="http://schemas.openxmlformats.org/officeDocument/2006/relationships/hyperlink" Target="https://cept.org/ecc/groups/ecc/wg-nan/nan1/" TargetMode="External"/><Relationship Id="rId2" Type="http://schemas.openxmlformats.org/officeDocument/2006/relationships/hyperlink" Target="https://cept.org/ecc/groups/ecc/client/introduction/" TargetMode="External"/><Relationship Id="rId16" Type="http://schemas.openxmlformats.org/officeDocument/2006/relationships/hyperlink" Target="https://cept.org/ecc/groups/ecc/wg-nan/" TargetMode="External"/><Relationship Id="rId20" Type="http://schemas.openxmlformats.org/officeDocument/2006/relationships/hyperlink" Target="https://cept.org/ecc/groups/ecc/wg-nan/nan4/" TargetMode="External"/><Relationship Id="rId1" Type="http://schemas.openxmlformats.org/officeDocument/2006/relationships/slideLayout" Target="../slideLayouts/slideLayout2.xml"/><Relationship Id="rId6" Type="http://schemas.openxmlformats.org/officeDocument/2006/relationships/hyperlink" Target="https://cept.org/ecc/groups/ecc/ecc-sg/ecc-ec/" TargetMode="External"/><Relationship Id="rId11" Type="http://schemas.openxmlformats.org/officeDocument/2006/relationships/hyperlink" Target="https://cept.org/ecc/groups/ecc/cpg/cpg-ptb/" TargetMode="External"/><Relationship Id="rId5" Type="http://schemas.openxmlformats.org/officeDocument/2006/relationships/hyperlink" Target="https://cept.org/ecc/groups/ecc/ecc-sg/ecc-etsi/" TargetMode="External"/><Relationship Id="rId15" Type="http://schemas.openxmlformats.org/officeDocument/2006/relationships/hyperlink" Target="https://cept.org/ecc/groups/ecc/cpg/now4wrc23/" TargetMode="External"/><Relationship Id="rId10" Type="http://schemas.openxmlformats.org/officeDocument/2006/relationships/hyperlink" Target="https://cept.org/ecc/groups/ecc/cpg/cpg-pta/" TargetMode="External"/><Relationship Id="rId19" Type="http://schemas.openxmlformats.org/officeDocument/2006/relationships/hyperlink" Target="https://cept.org/ecc/groups/ecc/wg-nan/nan3/" TargetMode="External"/><Relationship Id="rId4" Type="http://schemas.openxmlformats.org/officeDocument/2006/relationships/hyperlink" Target="https://cept.org/ecc/groups/ecc/ecc-sg/" TargetMode="External"/><Relationship Id="rId9" Type="http://schemas.openxmlformats.org/officeDocument/2006/relationships/hyperlink" Target="https://cept.org/ecc/groups/ecc/cpg/" TargetMode="External"/><Relationship Id="rId14" Type="http://schemas.openxmlformats.org/officeDocument/2006/relationships/hyperlink" Target="https://cept.org/ecc/groups/ecc/cpg/coordination-team/"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ec.europa.eu/info/strategy/priorities-2019-2024/promoting-our-european-way-life_en" TargetMode="External"/><Relationship Id="rId3" Type="http://schemas.openxmlformats.org/officeDocument/2006/relationships/hyperlink" Target="https://ec.europa.eu/info/strategy/priorities-2019-2024_en" TargetMode="External"/><Relationship Id="rId7" Type="http://schemas.openxmlformats.org/officeDocument/2006/relationships/hyperlink" Target="https://ec.europa.eu/info/strategy/priorities-2019-2024/stronger-europe-world_en" TargetMode="External"/><Relationship Id="rId2" Type="http://schemas.openxmlformats.org/officeDocument/2006/relationships/hyperlink" Target="https://ec.europa.eu/info/index_en" TargetMode="External"/><Relationship Id="rId1" Type="http://schemas.openxmlformats.org/officeDocument/2006/relationships/slideLayout" Target="../slideLayouts/slideLayout2.xml"/><Relationship Id="rId6" Type="http://schemas.openxmlformats.org/officeDocument/2006/relationships/hyperlink" Target="https://ec.europa.eu/info/strategy/priorities-2019-2024/economy-works-people_en" TargetMode="External"/><Relationship Id="rId5" Type="http://schemas.openxmlformats.org/officeDocument/2006/relationships/hyperlink" Target="https://ec.europa.eu/info/strategy/priorities-2019-2024/europe-fit-digital-age_en" TargetMode="External"/><Relationship Id="rId10" Type="http://schemas.openxmlformats.org/officeDocument/2006/relationships/hyperlink" Target="https://ec.europa.eu/info/node/144189" TargetMode="External"/><Relationship Id="rId4" Type="http://schemas.openxmlformats.org/officeDocument/2006/relationships/hyperlink" Target="https://ec.europa.eu/info/strategy/priorities-2019-2024/european-green-deal_en" TargetMode="External"/><Relationship Id="rId9" Type="http://schemas.openxmlformats.org/officeDocument/2006/relationships/hyperlink" Target="https://ec.europa.eu/info/strategy/priorities-2019-2024/new-push-european-democracy_en" TargetMode="External"/></Relationships>
</file>

<file path=ppt/slides/_rels/slide33.xml.rels><?xml version="1.0" encoding="UTF-8" standalone="yes"?>
<Relationships xmlns="http://schemas.openxmlformats.org/package/2006/relationships"><Relationship Id="rId8" Type="http://schemas.openxmlformats.org/officeDocument/2006/relationships/hyperlink" Target="https://ec.europa.eu/info/strategy/eu-budget_en" TargetMode="External"/><Relationship Id="rId13" Type="http://schemas.openxmlformats.org/officeDocument/2006/relationships/hyperlink" Target="https://ec.europa.eu/info/strategy/strategic-planning/strategic-foresight_en" TargetMode="External"/><Relationship Id="rId18" Type="http://schemas.openxmlformats.org/officeDocument/2006/relationships/hyperlink" Target="https://ec.europa.eu/info/strategy/reporting/annual-activity-reports_en" TargetMode="External"/><Relationship Id="rId26" Type="http://schemas.openxmlformats.org/officeDocument/2006/relationships/hyperlink" Target="https://ec.europa.eu/info/strategy/priorities-2019-2024_en" TargetMode="External"/><Relationship Id="rId3" Type="http://schemas.openxmlformats.org/officeDocument/2006/relationships/hyperlink" Target="https://ec.europa.eu/info/strategy/decision-making-process/how-decisions-are-made_en" TargetMode="External"/><Relationship Id="rId21" Type="http://schemas.openxmlformats.org/officeDocument/2006/relationships/hyperlink" Target="https://ec.europa.eu/info/strategy/relations-non-eu-countries/types-relations-and-partnerships_en" TargetMode="External"/><Relationship Id="rId7" Type="http://schemas.openxmlformats.org/officeDocument/2006/relationships/hyperlink" Target="https://ec.europa.eu/info/law/track-law-making_en" TargetMode="External"/><Relationship Id="rId12" Type="http://schemas.openxmlformats.org/officeDocument/2006/relationships/hyperlink" Target="https://ec.europa.eu/info/about-european-commission/what-european-commission-does/delivering-political-priorities_en" TargetMode="External"/><Relationship Id="rId17" Type="http://schemas.openxmlformats.org/officeDocument/2006/relationships/hyperlink" Target="https://ec.europa.eu/info/strategy/reporting_en" TargetMode="External"/><Relationship Id="rId25" Type="http://schemas.openxmlformats.org/officeDocument/2006/relationships/hyperlink" Target="https://ec.europa.eu/info/strategy/international-strategies/sustainable-development-goals_en" TargetMode="External"/><Relationship Id="rId2" Type="http://schemas.openxmlformats.org/officeDocument/2006/relationships/hyperlink" Target="https://ec.europa.eu/info/strategy/decision-making-process_en" TargetMode="External"/><Relationship Id="rId16" Type="http://schemas.openxmlformats.org/officeDocument/2006/relationships/hyperlink" Target="https://ec.europa.eu/info/strategy/strategic-planning/management-plans_en" TargetMode="External"/><Relationship Id="rId20" Type="http://schemas.openxmlformats.org/officeDocument/2006/relationships/hyperlink" Target="https://ec.europa.eu/info/strategy/relations-non-eu-countries_en" TargetMode="External"/><Relationship Id="rId1" Type="http://schemas.openxmlformats.org/officeDocument/2006/relationships/slideLayout" Target="../slideLayouts/slideLayout2.xml"/><Relationship Id="rId6" Type="http://schemas.openxmlformats.org/officeDocument/2006/relationships/hyperlink" Target="https://ec.europa.eu/info/law/better-regulation/have-your-say" TargetMode="External"/><Relationship Id="rId11" Type="http://schemas.openxmlformats.org/officeDocument/2006/relationships/hyperlink" Target="https://ec.europa.eu/info/publications/commission-work-programme_en" TargetMode="External"/><Relationship Id="rId24" Type="http://schemas.openxmlformats.org/officeDocument/2006/relationships/hyperlink" Target="https://ec.europa.eu/info/strategy/international-strategies_en" TargetMode="External"/><Relationship Id="rId5" Type="http://schemas.openxmlformats.org/officeDocument/2006/relationships/hyperlink" Target="https://ec.europa.eu/info/strategy/contribute-decision-making_en" TargetMode="External"/><Relationship Id="rId15" Type="http://schemas.openxmlformats.org/officeDocument/2006/relationships/hyperlink" Target="https://ec.europa.eu/info/publications/strategic-plans-2020-2024_en" TargetMode="External"/><Relationship Id="rId23" Type="http://schemas.openxmlformats.org/officeDocument/2006/relationships/hyperlink" Target="https://ec.europa.eu/info/strategy/relations-non-eu-countries/relations-united-kingdom_en" TargetMode="External"/><Relationship Id="rId10" Type="http://schemas.openxmlformats.org/officeDocument/2006/relationships/hyperlink" Target="https://ec.europa.eu/info/strategy/strategic-planning/state-union-addresses_en" TargetMode="External"/><Relationship Id="rId19" Type="http://schemas.openxmlformats.org/officeDocument/2006/relationships/hyperlink" Target="https://ec.europa.eu/info/publications/annual-management-and-performance-reports_en" TargetMode="External"/><Relationship Id="rId4" Type="http://schemas.openxmlformats.org/officeDocument/2006/relationships/hyperlink" Target="https://ec.europa.eu/info/about-european-commission/organisational-structure/how-commission-organised/political-leadership/decision-making-during-weekly-meetings_en" TargetMode="External"/><Relationship Id="rId9" Type="http://schemas.openxmlformats.org/officeDocument/2006/relationships/hyperlink" Target="https://ec.europa.eu/info/strategy/strategic-planning_en" TargetMode="External"/><Relationship Id="rId14" Type="http://schemas.openxmlformats.org/officeDocument/2006/relationships/hyperlink" Target="https://ec.europa.eu/info/strategy/strategic-planning/joint-priorities-eu-institutions-2021-2024_en" TargetMode="External"/><Relationship Id="rId22" Type="http://schemas.openxmlformats.org/officeDocument/2006/relationships/hyperlink" Target="https://eeas.europa.eu/headquarters/headquarters-homepage/area/geo_en"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147-00-0000-minutes-16dec21-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urldefense.com/v3/__https:/touchpoint.eventsair.com/ieee-802-wireless-interim-session-jan-2022__;!!F7jv3iA!nrBVgCSpfikQRI3YkHn54N92xnRzChCl3roGsrfxTk71DDFhWPhLLIq9WHi8ySM27w$"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1.ieee802.org/2022-01-technical-plenary-agenda/"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06jan22</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06 January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1613229326"/>
              </p:ext>
            </p:extLst>
          </p:nvPr>
        </p:nvGraphicFramePr>
        <p:xfrm>
          <a:off x="2217209" y="5181600"/>
          <a:ext cx="7753350" cy="1384301"/>
        </p:xfrm>
        <a:graphic>
          <a:graphicData uri="http://schemas.openxmlformats.org/presentationml/2006/ole">
            <mc:AlternateContent xmlns:mc="http://schemas.openxmlformats.org/markup-compatibility/2006">
              <mc:Choice xmlns:v="urn:schemas-microsoft-com:vml" Requires="v">
                <p:oleObj spid="_x0000_s2180" name="Document" r:id="rId4" imgW="8338058" imgH="1347970" progId="Word.Document.8">
                  <p:embed/>
                </p:oleObj>
              </mc:Choice>
              <mc:Fallback>
                <p:oleObj name="Document" r:id="rId4" imgW="8338058" imgH="1347970" progId="Word.Document.8">
                  <p:embed/>
                  <p:pic>
                    <p:nvPicPr>
                      <p:cNvPr id="0" name="Picture 3"/>
                      <p:cNvPicPr>
                        <a:picLocks noChangeAspect="1" noChangeArrowheads="1"/>
                      </p:cNvPicPr>
                      <p:nvPr/>
                    </p:nvPicPr>
                    <p:blipFill>
                      <a:blip r:embed="rId5"/>
                      <a:srcRect/>
                      <a:stretch>
                        <a:fillRect/>
                      </a:stretch>
                    </p:blipFill>
                    <p:spPr bwMode="auto">
                      <a:xfrm>
                        <a:off x="2217209" y="5181600"/>
                        <a:ext cx="7753350" cy="1384301"/>
                      </a:xfrm>
                      <a:prstGeom prst="rect">
                        <a:avLst/>
                      </a:prstGeom>
                      <a:noFill/>
                    </p:spPr>
                  </p:pic>
                </p:oleObj>
              </mc:Fallback>
            </mc:AlternateContent>
          </a:graphicData>
        </a:graphic>
      </p:graphicFrame>
      <p:sp>
        <p:nvSpPr>
          <p:cNvPr id="3076" name="Rectangle 4"/>
          <p:cNvSpPr>
            <a:spLocks noChangeArrowheads="1"/>
          </p:cNvSpPr>
          <p:nvPr/>
        </p:nvSpPr>
        <p:spPr bwMode="auto">
          <a:xfrm>
            <a:off x="1066800" y="5181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marL="285750">
              <a:buFont typeface="Arial" panose="020B0604020202020204" pitchFamily="34" charset="0"/>
              <a:buChar char="•"/>
            </a:pPr>
            <a:endParaRPr lang="en-US" altLang="en-US" sz="1800" b="0" dirty="0">
              <a:solidFill>
                <a:schemeClr val="tx1"/>
              </a:solidFill>
            </a:endParaRPr>
          </a:p>
          <a:p>
            <a:pPr marL="285750" indent="-285750">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March 2022 </a:t>
            </a:r>
            <a:r>
              <a:rPr lang="en-US" altLang="en-US" sz="1800" b="0" dirty="0">
                <a:solidFill>
                  <a:schemeClr val="tx1"/>
                </a:solidFill>
              </a:rPr>
              <a:t>Plenary (was Orlando)</a:t>
            </a:r>
          </a:p>
          <a:p>
            <a:pPr marL="685800" lvl="1">
              <a:spcBef>
                <a:spcPts val="0"/>
              </a:spcBef>
              <a:buFont typeface="Arial" panose="020B0604020202020204" pitchFamily="34" charset="0"/>
              <a:buChar char="•"/>
            </a:pPr>
            <a:r>
              <a:rPr lang="en-US" sz="1800" dirty="0">
                <a:ea typeface="Calibri" panose="020F0502020204030204" pitchFamily="34" charset="0"/>
              </a:rPr>
              <a:t>Decision point was on LMSC/EC call Tuesday/07dec21 and Plenary will stay electronic:  </a:t>
            </a:r>
          </a:p>
          <a:p>
            <a:pPr lvl="1">
              <a:spcBef>
                <a:spcPts val="0"/>
              </a:spcBef>
              <a:buFont typeface="Arial" panose="020B0604020202020204" pitchFamily="34" charset="0"/>
              <a:buChar char="•"/>
            </a:pPr>
            <a:endParaRPr lang="en-US" sz="1800" b="1" i="0" dirty="0">
              <a:solidFill>
                <a:srgbClr val="7030A0"/>
              </a:solidFill>
              <a:effectLst/>
            </a:endParaRPr>
          </a:p>
          <a:p>
            <a:pPr lvl="1">
              <a:spcBef>
                <a:spcPts val="0"/>
              </a:spcBef>
              <a:buFont typeface="Arial" panose="020B0604020202020204" pitchFamily="34" charset="0"/>
              <a:buChar char="•"/>
            </a:pPr>
            <a:r>
              <a:rPr lang="en-US" sz="1800" b="1" i="0" dirty="0">
                <a:solidFill>
                  <a:srgbClr val="7030A0"/>
                </a:solidFill>
                <a:effectLst/>
              </a:rPr>
              <a:t>However,  contract </a:t>
            </a:r>
            <a:r>
              <a:rPr lang="en-US" sz="1800" b="1" dirty="0">
                <a:solidFill>
                  <a:srgbClr val="7030A0"/>
                </a:solidFill>
              </a:rPr>
              <a:t>n</a:t>
            </a:r>
            <a:r>
              <a:rPr lang="en-US" sz="1800" b="1" i="0" dirty="0">
                <a:solidFill>
                  <a:srgbClr val="7030A0"/>
                </a:solidFill>
                <a:effectLst/>
              </a:rPr>
              <a:t>egotiations on the March 2022 cancellation will result in a significant penalty fee not anticipated on December 7th, 2021.</a:t>
            </a:r>
          </a:p>
          <a:p>
            <a:pPr lvl="1">
              <a:buFont typeface="Arial" panose="020B0604020202020204" pitchFamily="34" charset="0"/>
              <a:buChar char="•"/>
            </a:pPr>
            <a:r>
              <a:rPr lang="en-US" sz="1800" b="1" i="0" dirty="0">
                <a:solidFill>
                  <a:srgbClr val="7030A0"/>
                </a:solidFill>
                <a:effectLst/>
              </a:rPr>
              <a:t>Registration for the March 2022 Plenary was suspended immediately until the new Fee Structure for the plenary to address the high penalty fee was determined this week at the 04jan21 LMSC/EC call.</a:t>
            </a:r>
          </a:p>
          <a:p>
            <a:pPr marL="1085850" lvl="2" indent="-285750">
              <a:spcBef>
                <a:spcPts val="0"/>
              </a:spcBef>
              <a:spcAft>
                <a:spcPts val="0"/>
              </a:spcAft>
              <a:buFont typeface="Arial" panose="020B0604020202020204" pitchFamily="34" charset="0"/>
              <a:buChar char="•"/>
            </a:pPr>
            <a:endParaRPr lang="en-US" b="1" dirty="0">
              <a:solidFill>
                <a:srgbClr val="000000"/>
              </a:solidFill>
              <a:effectLst/>
              <a:ea typeface="Calibri" panose="020F0502020204030204" pitchFamily="34" charset="0"/>
            </a:endParaRPr>
          </a:p>
          <a:p>
            <a:pPr marL="1085850" lvl="2" indent="-285750">
              <a:spcBef>
                <a:spcPts val="0"/>
              </a:spcBef>
              <a:spcAft>
                <a:spcPts val="0"/>
              </a:spcAft>
              <a:buFont typeface="Arial" panose="020B0604020202020204" pitchFamily="34" charset="0"/>
              <a:buChar char="•"/>
            </a:pPr>
            <a:r>
              <a:rPr lang="en-US" dirty="0"/>
              <a:t>$400 until Friday, January 28, 2022 (fully refundable) </a:t>
            </a:r>
          </a:p>
          <a:p>
            <a:pPr marL="1085850" lvl="2" indent="-285750">
              <a:spcBef>
                <a:spcPts val="0"/>
              </a:spcBef>
              <a:spcAft>
                <a:spcPts val="0"/>
              </a:spcAft>
              <a:buFont typeface="Arial" panose="020B0604020202020204" pitchFamily="34" charset="0"/>
              <a:buChar char="•"/>
            </a:pPr>
            <a:r>
              <a:rPr lang="en-US" dirty="0"/>
              <a:t>$600 until Friday, February 25, 2022 (refundable with cancellation fee) </a:t>
            </a:r>
          </a:p>
          <a:p>
            <a:pPr marL="1085850" lvl="2" indent="-285750">
              <a:spcBef>
                <a:spcPts val="0"/>
              </a:spcBef>
              <a:spcAft>
                <a:spcPts val="0"/>
              </a:spcAft>
              <a:buFont typeface="Arial" panose="020B0604020202020204" pitchFamily="34" charset="0"/>
              <a:buChar char="•"/>
            </a:pPr>
            <a:r>
              <a:rPr lang="en-US" dirty="0"/>
              <a:t>$800 after Friday, February 25, 2022 (non-refundable)</a:t>
            </a:r>
            <a:endParaRPr lang="en-US" sz="1800" b="1"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b="1"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ea typeface="Calibri" panose="020F0502020204030204" pitchFamily="34" charset="0"/>
                <a:cs typeface="Times New Roman" panose="02020603050405020304" pitchFamily="18" charset="0"/>
              </a:rPr>
              <a:t>note: for those that already registered, what to do for them is being worked out with IEEE. </a:t>
            </a:r>
          </a:p>
          <a:p>
            <a:pPr marL="685800" lvl="1">
              <a:spcBef>
                <a:spcPts val="0"/>
              </a:spcBef>
              <a:spcAft>
                <a:spcPts val="0"/>
              </a:spcAft>
              <a:buFont typeface="Arial" panose="020B0604020202020204" pitchFamily="34" charset="0"/>
              <a:buChar char="•"/>
            </a:pPr>
            <a:endParaRPr lang="en-US" sz="1800" b="1"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b="1" dirty="0">
                <a:effectLst/>
                <a:ea typeface="Calibri" panose="020F0502020204030204" pitchFamily="34" charset="0"/>
                <a:cs typeface="Times New Roman" panose="02020603050405020304" pitchFamily="18" charset="0"/>
              </a:rPr>
              <a:t>Face to Face Registration Website will open back up soon:   </a:t>
            </a:r>
            <a:r>
              <a:rPr lang="en-US" sz="1800" b="1" u="sng" dirty="0">
                <a:solidFill>
                  <a:srgbClr val="0000FF"/>
                </a:solidFill>
                <a:effectLst/>
                <a:ea typeface="Calibri" panose="020F0502020204030204" pitchFamily="34" charset="0"/>
                <a:cs typeface="Times New Roman" panose="02020603050405020304" pitchFamily="18" charset="0"/>
                <a:hlinkClick r:id="rId3"/>
              </a:rPr>
              <a:t>https://cvent.me/yG5GY2</a:t>
            </a:r>
            <a:endParaRPr lang="en-US" sz="1800" dirty="0">
              <a:effectLst/>
              <a:ea typeface="Calibri" panose="020F0502020204030204" pitchFamily="34" charset="0"/>
              <a:cs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800" b="1" dirty="0"/>
          </a:p>
          <a:p>
            <a:pPr marL="685800" lvl="1">
              <a:spcBef>
                <a:spcPts val="0"/>
              </a:spcBef>
              <a:spcAft>
                <a:spcPts val="0"/>
              </a:spcAft>
              <a:buFont typeface="Arial" panose="020B0604020202020204" pitchFamily="34" charset="0"/>
              <a:buChar char="•"/>
            </a:pPr>
            <a:r>
              <a:rPr lang="en-US" sz="1800" b="1" dirty="0"/>
              <a:t>Plenary dates to be 04-18 March (</a:t>
            </a:r>
            <a:r>
              <a:rPr lang="en-US" sz="1800" dirty="0"/>
              <a:t>Avoids conflict with IEEE-SA Meetings March 22-24.)</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.18 will be our normal weekly times and call-in, Thursday’s 10</a:t>
            </a:r>
            <a:r>
              <a:rPr lang="en-US" sz="1800" baseline="30000" dirty="0">
                <a:ea typeface="Calibri" panose="020F0502020204030204" pitchFamily="34" charset="0"/>
              </a:rPr>
              <a:t>th</a:t>
            </a:r>
            <a:r>
              <a:rPr lang="en-US" sz="1800" dirty="0">
                <a:ea typeface="Calibri" panose="020F0502020204030204" pitchFamily="34" charset="0"/>
              </a:rPr>
              <a:t> and 17</a:t>
            </a:r>
            <a:r>
              <a:rPr lang="en-US" sz="1800" baseline="30000" dirty="0">
                <a:ea typeface="Calibri" panose="020F0502020204030204" pitchFamily="34" charset="0"/>
              </a:rPr>
              <a:t>th</a:t>
            </a:r>
            <a:r>
              <a:rPr lang="en-US" sz="1800" dirty="0">
                <a:ea typeface="Calibri" panose="020F0502020204030204" pitchFamily="34" charset="0"/>
              </a:rPr>
              <a:t> March2022.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p:txBody>
          <a:bodyPr/>
          <a:lstStyle/>
          <a:p>
            <a:r>
              <a:rPr lang="en-US"/>
              <a:t>06jan22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877340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a:t>
            </a:r>
            <a:endParaRPr lang="en-US" sz="1200" dirty="0"/>
          </a:p>
        </p:txBody>
      </p:sp>
      <p:sp>
        <p:nvSpPr>
          <p:cNvPr id="3" name="Content Placeholder 2"/>
          <p:cNvSpPr>
            <a:spLocks noGrp="1"/>
          </p:cNvSpPr>
          <p:nvPr>
            <p:ph idx="1"/>
          </p:nvPr>
        </p:nvSpPr>
        <p:spPr>
          <a:xfrm>
            <a:off x="914400" y="963613"/>
            <a:ext cx="10668000" cy="5511801"/>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p>
          <a:p>
            <a:pPr lvl="1">
              <a:spcBef>
                <a:spcPts val="0"/>
              </a:spcBef>
              <a:buFont typeface="Arial" panose="020B0604020202020204" pitchFamily="34" charset="0"/>
              <a:buChar char="•"/>
            </a:pPr>
            <a:r>
              <a:rPr lang="en-US" sz="1400" dirty="0">
                <a:solidFill>
                  <a:srgbClr val="0070C0"/>
                </a:solidFill>
              </a:rPr>
              <a:t>for reference, ad hoc meetings can make decisions, rapporteur meetings cannot. </a:t>
            </a:r>
            <a:endParaRPr lang="en-US" sz="1400" dirty="0">
              <a:solidFill>
                <a:schemeClr val="tx1"/>
              </a:solidFill>
            </a:endParaRPr>
          </a:p>
          <a:p>
            <a:pPr lvl="3">
              <a:spcBef>
                <a:spcPts val="0"/>
              </a:spcBef>
              <a:buFont typeface="Arial" panose="020B0604020202020204" pitchFamily="34" charset="0"/>
              <a:buChar char="•"/>
            </a:pPr>
            <a:endParaRPr lang="en-US" sz="10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altLang="en-US" sz="1800" dirty="0">
                <a:solidFill>
                  <a:schemeClr val="tx1"/>
                </a:solidFill>
                <a:sym typeface="Wingdings" panose="05000000000000000000" pitchFamily="2" charset="2"/>
              </a:rPr>
              <a:t>ne</a:t>
            </a:r>
            <a:r>
              <a:rPr lang="en-US" sz="1800" dirty="0">
                <a:solidFill>
                  <a:schemeClr val="tx1"/>
                </a:solidFill>
                <a:sym typeface="Wingdings" panose="05000000000000000000" pitchFamily="2" charset="2"/>
              </a:rPr>
              <a:t>xt call </a:t>
            </a:r>
            <a:r>
              <a:rPr lang="en-US" sz="1800" b="1" dirty="0">
                <a:effectLst/>
                <a:latin typeface="Times New Roman" panose="02020603050405020304" pitchFamily="18" charset="0"/>
                <a:ea typeface="SimSun" panose="02010600030101010101" pitchFamily="2" charset="-122"/>
              </a:rPr>
              <a:t>#113, 04-14feb22 (dates are set through 2024.) Many other calls also setup.</a:t>
            </a:r>
            <a:endParaRPr lang="en-US" sz="1400" b="1" dirty="0">
              <a:solidFill>
                <a:schemeClr val="tx1"/>
              </a:solidFill>
            </a:endParaRPr>
          </a:p>
          <a:p>
            <a:pPr lvl="1">
              <a:spcBef>
                <a:spcPts val="0"/>
              </a:spcBef>
              <a:buFont typeface="Arial" panose="020B0604020202020204" pitchFamily="34" charset="0"/>
              <a:buChar char="•"/>
            </a:pPr>
            <a:r>
              <a:rPr lang="en-US" sz="1600" dirty="0">
                <a:solidFill>
                  <a:schemeClr val="tx1"/>
                </a:solidFill>
              </a:rPr>
              <a:t> (no calls since 13dec21)</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b="1" dirty="0">
                <a:solidFill>
                  <a:schemeClr val="tx1"/>
                </a:solidFill>
              </a:rPr>
              <a:t>16dec21: </a:t>
            </a:r>
            <a:r>
              <a:rPr lang="en-US" sz="1600" dirty="0">
                <a:solidFill>
                  <a:schemeClr val="tx1"/>
                </a:solidFill>
              </a:rPr>
              <a:t>53 Contributions (total of all)   </a:t>
            </a:r>
          </a:p>
          <a:p>
            <a:pPr lvl="2">
              <a:spcBef>
                <a:spcPts val="0"/>
              </a:spcBef>
              <a:buFont typeface="Arial" panose="020B0604020202020204" pitchFamily="34" charset="0"/>
              <a:buChar char="•"/>
            </a:pPr>
            <a:r>
              <a:rPr lang="en-US" sz="1400" dirty="0">
                <a:solidFill>
                  <a:schemeClr val="tx1"/>
                </a:solidFill>
              </a:rPr>
              <a:t>Incoming Liaison from CEPT, 5.8 GHz power out questions on what is in OJEU.  BRAN working on response. </a:t>
            </a:r>
          </a:p>
          <a:p>
            <a:pPr lvl="2">
              <a:spcBef>
                <a:spcPts val="0"/>
              </a:spcBef>
              <a:buFont typeface="Arial" panose="020B0604020202020204" pitchFamily="34" charset="0"/>
              <a:buChar char="•"/>
            </a:pPr>
            <a:r>
              <a:rPr lang="en-US" sz="1400" dirty="0">
                <a:solidFill>
                  <a:schemeClr val="tx1"/>
                </a:solidFill>
              </a:rPr>
              <a:t>Response back to ITU-R being worked on (as reported earlier) </a:t>
            </a:r>
          </a:p>
          <a:p>
            <a:pPr lvl="2">
              <a:spcBef>
                <a:spcPts val="0"/>
              </a:spcBef>
              <a:buFont typeface="Arial" panose="020B0604020202020204" pitchFamily="34" charset="0"/>
              <a:buChar char="•"/>
            </a:pPr>
            <a:r>
              <a:rPr lang="en-US" sz="1400" dirty="0">
                <a:solidFill>
                  <a:schemeClr val="tx1"/>
                </a:solidFill>
              </a:rPr>
              <a:t>Friday, the current VCs will be voted in and continuing through the next term. </a:t>
            </a:r>
          </a:p>
          <a:p>
            <a:pPr lvl="2">
              <a:spcBef>
                <a:spcPts val="0"/>
              </a:spcBef>
              <a:buFont typeface="Arial" panose="020B0604020202020204" pitchFamily="34" charset="0"/>
              <a:buChar char="•"/>
            </a:pPr>
            <a:r>
              <a:rPr lang="en-US" sz="1400" dirty="0">
                <a:solidFill>
                  <a:schemeClr val="tx1"/>
                </a:solidFill>
              </a:rPr>
              <a:t>Approved for a new draft of EN 301 893, 5GHz, standard coming up. </a:t>
            </a:r>
          </a:p>
          <a:p>
            <a:pPr lvl="2">
              <a:spcBef>
                <a:spcPts val="0"/>
              </a:spcBef>
              <a:buFont typeface="Arial" panose="020B0604020202020204" pitchFamily="34" charset="0"/>
              <a:buChar char="•"/>
            </a:pPr>
            <a:r>
              <a:rPr lang="en-US" sz="1400" dirty="0">
                <a:solidFill>
                  <a:schemeClr val="tx1"/>
                </a:solidFill>
              </a:rPr>
              <a:t>Modified WI for EN 303 753 has been approved, this is the 3</a:t>
            </a:r>
            <a:r>
              <a:rPr lang="en-US" sz="1400" baseline="30000" dirty="0">
                <a:solidFill>
                  <a:schemeClr val="tx1"/>
                </a:solidFill>
              </a:rPr>
              <a:t>rd</a:t>
            </a:r>
            <a:r>
              <a:rPr lang="en-US" sz="1400" dirty="0">
                <a:solidFill>
                  <a:schemeClr val="tx1"/>
                </a:solidFill>
              </a:rPr>
              <a:t> 60GHz standard.  </a:t>
            </a:r>
          </a:p>
          <a:p>
            <a:pPr lvl="2">
              <a:spcBef>
                <a:spcPts val="0"/>
              </a:spcBef>
              <a:buFont typeface="Arial" panose="020B0604020202020204" pitchFamily="34" charset="0"/>
              <a:buChar char="•"/>
            </a:pPr>
            <a:r>
              <a:rPr lang="en-US" sz="1400" dirty="0">
                <a:solidFill>
                  <a:schemeClr val="tx1"/>
                </a:solidFill>
              </a:rPr>
              <a:t>EN 303 687, 6 GHz, some good progress and text for NB FH has been approved.  These will be VLP. </a:t>
            </a:r>
          </a:p>
          <a:p>
            <a:pPr lvl="2">
              <a:spcBef>
                <a:spcPts val="0"/>
              </a:spcBef>
              <a:buFont typeface="Arial" panose="020B0604020202020204" pitchFamily="34" charset="0"/>
              <a:buChar char="•"/>
            </a:pPr>
            <a:r>
              <a:rPr lang="en-US" sz="1400" dirty="0">
                <a:solidFill>
                  <a:schemeClr val="tx1"/>
                </a:solidFill>
              </a:rPr>
              <a:t>Approved TF 103 754, Mesh performance, to go into remote consensus, due 31jan22.</a:t>
            </a:r>
          </a:p>
          <a:p>
            <a:pPr lvl="2">
              <a:spcBef>
                <a:spcPts val="0"/>
              </a:spcBef>
              <a:buFont typeface="Arial" panose="020B0604020202020204" pitchFamily="34" charset="0"/>
              <a:buChar char="•"/>
            </a:pPr>
            <a:r>
              <a:rPr lang="en-US" sz="1400" dirty="0">
                <a:solidFill>
                  <a:schemeClr val="tx1"/>
                </a:solidFill>
              </a:rPr>
              <a:t>The chair submitted 2 docs, proposing the two meeting to be electronic (Feb. and June)  </a:t>
            </a:r>
          </a:p>
          <a:p>
            <a:pPr lvl="2">
              <a:spcBef>
                <a:spcPts val="0"/>
              </a:spcBef>
              <a:buFont typeface="Arial" panose="020B0604020202020204" pitchFamily="34" charset="0"/>
              <a:buChar char="•"/>
            </a:pPr>
            <a:r>
              <a:rPr lang="en-US" sz="1400" dirty="0">
                <a:solidFill>
                  <a:schemeClr val="tx1"/>
                </a:solidFill>
              </a:rPr>
              <a:t> 47 meetings,  1 std EN 302 567 published.  2 more in ENAP; busy 2021. </a:t>
            </a:r>
          </a:p>
          <a:p>
            <a:pPr lvl="2">
              <a:spcBef>
                <a:spcPts val="0"/>
              </a:spcBef>
              <a:buFont typeface="Arial" panose="020B0604020202020204" pitchFamily="34" charset="0"/>
              <a:buChar char="•"/>
            </a:pPr>
            <a:r>
              <a:rPr lang="en-US" sz="1400" dirty="0">
                <a:solidFill>
                  <a:schemeClr val="tx1"/>
                </a:solidFill>
              </a:rPr>
              <a:t>Chairman’s notes of the week is in BRAN(21)112014 </a:t>
            </a:r>
          </a:p>
          <a:p>
            <a:pPr lvl="2">
              <a:spcBef>
                <a:spcPts val="0"/>
              </a:spcBef>
              <a:buFont typeface="Arial" panose="020B0604020202020204" pitchFamily="34" charset="0"/>
              <a:buChar char="•"/>
            </a:pPr>
            <a:r>
              <a:rPr lang="en-US" sz="1400" dirty="0">
                <a:solidFill>
                  <a:schemeClr val="tx1"/>
                </a:solidFill>
              </a:rPr>
              <a:t>Meeting #112 will wrap tomorrow, Friday the 17</a:t>
            </a:r>
            <a:r>
              <a:rPr lang="en-US" sz="1400" baseline="30000" dirty="0">
                <a:solidFill>
                  <a:schemeClr val="tx1"/>
                </a:solidFill>
              </a:rPr>
              <a:t>th</a:t>
            </a:r>
            <a:r>
              <a:rPr lang="en-US" sz="1400" dirty="0">
                <a:solidFill>
                  <a:schemeClr val="tx1"/>
                </a:solidFill>
              </a:rPr>
              <a:t>. </a:t>
            </a:r>
          </a:p>
          <a:p>
            <a:pPr lvl="3">
              <a:spcBef>
                <a:spcPts val="0"/>
              </a:spcBef>
              <a:buFont typeface="Arial" panose="020B0604020202020204" pitchFamily="34" charset="0"/>
              <a:buChar char="•"/>
            </a:pPr>
            <a:r>
              <a:rPr lang="en-US" sz="1200" dirty="0">
                <a:solidFill>
                  <a:schemeClr val="tx1"/>
                </a:solidFill>
              </a:rPr>
              <a:t>BRAN(21)112044 - Clean proposal for EN 303 687 v0.0.15</a:t>
            </a:r>
          </a:p>
          <a:p>
            <a:pPr lvl="3">
              <a:spcBef>
                <a:spcPts val="0"/>
              </a:spcBef>
              <a:buFont typeface="Arial" panose="020B0604020202020204" pitchFamily="34" charset="0"/>
              <a:buChar char="•"/>
            </a:pPr>
            <a:r>
              <a:rPr lang="en-US" sz="1200" dirty="0">
                <a:solidFill>
                  <a:schemeClr val="tx1"/>
                </a:solidFill>
              </a:rPr>
              <a:t>Here are all of documents for ETSI TC BRAN meeting #112 </a:t>
            </a:r>
            <a:r>
              <a:rPr lang="en-US" sz="1200" dirty="0">
                <a:solidFill>
                  <a:schemeClr val="tx1"/>
                </a:solidFill>
                <a:hlinkClick r:id="rId7"/>
              </a:rPr>
              <a:t>https://portal.etsi.org/Contribution.aspx?MeetingId=38757</a:t>
            </a:r>
            <a:r>
              <a:rPr lang="en-US" sz="1200" dirty="0">
                <a:solidFill>
                  <a:schemeClr val="tx1"/>
                </a:solidFill>
              </a:rPr>
              <a:t> </a:t>
            </a:r>
          </a:p>
          <a:p>
            <a:pPr lvl="3">
              <a:spcBef>
                <a:spcPts val="0"/>
              </a:spcBef>
              <a:buFont typeface="Arial" panose="020B0604020202020204" pitchFamily="34" charset="0"/>
              <a:buChar char="•"/>
            </a:pPr>
            <a:r>
              <a:rPr lang="en-US" sz="1200" dirty="0">
                <a:solidFill>
                  <a:schemeClr val="tx1"/>
                </a:solidFill>
              </a:rPr>
              <a:t>(remember the .11 private area has the BRAN documents.)</a:t>
            </a:r>
          </a:p>
          <a:p>
            <a:pPr lvl="2">
              <a:spcBef>
                <a:spcPts val="0"/>
              </a:spcBef>
              <a:buFont typeface="Arial" panose="020B0604020202020204" pitchFamily="34" charset="0"/>
              <a:buChar char="•"/>
            </a:pPr>
            <a:r>
              <a:rPr lang="en-US" sz="1200" dirty="0">
                <a:solidFill>
                  <a:schemeClr val="tx1"/>
                </a:solidFill>
              </a:rPr>
              <a:t>After meeting:  </a:t>
            </a:r>
            <a:r>
              <a:rPr lang="en-US" sz="1200" dirty="0">
                <a:effectLst/>
                <a:ea typeface="Calibri" panose="020F0502020204030204" pitchFamily="34" charset="0"/>
              </a:rPr>
              <a:t>Both the EN 301 893 and EN 303 687 drafts were approved and will be in the 802.11 members private area.</a:t>
            </a:r>
          </a:p>
          <a:p>
            <a:pPr lvl="2">
              <a:spcBef>
                <a:spcPts val="0"/>
              </a:spcBef>
              <a:buFont typeface="Arial" panose="020B0604020202020204" pitchFamily="34" charset="0"/>
              <a:buChar char="•"/>
            </a:pPr>
            <a:r>
              <a:rPr lang="en-US" sz="1200" dirty="0">
                <a:ea typeface="Calibri" panose="020F0502020204030204" pitchFamily="34" charset="0"/>
              </a:rPr>
              <a:t>Also, many ad </a:t>
            </a:r>
            <a:r>
              <a:rPr lang="en-US" sz="1200" dirty="0" err="1">
                <a:ea typeface="Calibri" panose="020F0502020204030204" pitchFamily="34" charset="0"/>
              </a:rPr>
              <a:t>hocs</a:t>
            </a:r>
            <a:r>
              <a:rPr lang="en-US" sz="1200" dirty="0">
                <a:ea typeface="Calibri" panose="020F0502020204030204" pitchFamily="34" charset="0"/>
              </a:rPr>
              <a:t> approved for the next few months </a:t>
            </a:r>
            <a:r>
              <a:rPr lang="en-US" sz="1200" u="sng" dirty="0">
                <a:solidFill>
                  <a:srgbClr val="0000FF"/>
                </a:solidFill>
                <a:effectLst/>
                <a:ea typeface="Calibri" panose="020F0502020204030204" pitchFamily="34" charset="0"/>
                <a:hlinkClick r:id="rId8"/>
              </a:rPr>
              <a:t>BRAN(21)112046r4 - Future Ad hoc meetings</a:t>
            </a:r>
            <a:endParaRPr lang="en-US" sz="1200" dirty="0">
              <a:effectLst/>
              <a:ea typeface="Calibri" panose="020F0502020204030204" pitchFamily="34" charset="0"/>
            </a:endParaRPr>
          </a:p>
          <a:p>
            <a:pPr lvl="1">
              <a:spcBef>
                <a:spcPts val="0"/>
              </a:spcBef>
              <a:buFont typeface="Arial" panose="020B0604020202020204" pitchFamily="34" charset="0"/>
              <a:buChar char="•"/>
            </a:pPr>
            <a:endParaRPr lang="en-US" sz="1600" dirty="0">
              <a:solidFill>
                <a:schemeClr val="tx1"/>
              </a:solidFill>
            </a:endParaRPr>
          </a:p>
          <a:p>
            <a:pPr marL="457200" lvl="1" indent="0">
              <a:spcBef>
                <a:spcPts val="0"/>
              </a:spcBef>
            </a:pPr>
            <a:endParaRPr lang="en-US" sz="1600" b="1"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37921192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27587"/>
            <a:ext cx="10515600" cy="5791200"/>
          </a:xfrm>
        </p:spPr>
        <p:txBody>
          <a:bodyPr/>
          <a:lstStyle/>
          <a:p>
            <a:pPr lvl="3">
              <a:buFont typeface="Arial" panose="020B0604020202020204" pitchFamily="34" charset="0"/>
              <a:buChar char="•"/>
            </a:pPr>
            <a:endParaRPr lang="en-US"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general items) </a:t>
            </a:r>
            <a:r>
              <a:rPr lang="en-US" sz="1800" b="1" dirty="0">
                <a:effectLst/>
                <a:ea typeface="SimSun" panose="02010600030101010101" pitchFamily="2" charset="-122"/>
              </a:rPr>
              <a:t>next call, #58  01-04mar22, hybrid/ECO/tbd </a:t>
            </a:r>
          </a:p>
          <a:p>
            <a:pPr marL="685800" lvl="1">
              <a:spcBef>
                <a:spcPts val="0"/>
              </a:spcBef>
              <a:buFont typeface="Arial" panose="020B0604020202020204" pitchFamily="34" charset="0"/>
              <a:buChar char="•"/>
            </a:pPr>
            <a:r>
              <a:rPr lang="en-US" sz="1600" dirty="0">
                <a:solidFill>
                  <a:schemeClr val="tx1"/>
                </a:solidFill>
              </a:rPr>
              <a:t> </a:t>
            </a:r>
          </a:p>
          <a:p>
            <a:pPr marL="685800" lvl="1">
              <a:spcBef>
                <a:spcPts val="0"/>
              </a:spcBef>
              <a:buFont typeface="Arial" panose="020B0604020202020204" pitchFamily="34" charset="0"/>
              <a:buChar char="•"/>
            </a:pPr>
            <a:r>
              <a:rPr lang="en-US" sz="1600" dirty="0">
                <a:solidFill>
                  <a:schemeClr val="tx1"/>
                </a:solidFill>
              </a:rPr>
              <a:t>November meeting: </a:t>
            </a:r>
            <a:r>
              <a:rPr lang="en-US" sz="1600" dirty="0">
                <a:solidFill>
                  <a:schemeClr val="tx1"/>
                </a:solidFill>
                <a:hlinkClick r:id="rId4"/>
              </a:rPr>
              <a:t>https://cept.org/ecc/groups/ecc/news/57th-ecc-plenary-meeting-2-5-november/</a:t>
            </a:r>
            <a:r>
              <a:rPr lang="en-US" sz="1600" dirty="0">
                <a:solidFill>
                  <a:schemeClr val="tx1"/>
                </a:solidFill>
              </a:rPr>
              <a:t>   </a:t>
            </a:r>
          </a:p>
          <a:p>
            <a:pPr marL="1085850" lvl="2">
              <a:spcBef>
                <a:spcPts val="0"/>
              </a:spcBef>
              <a:buFont typeface="Arial" panose="020B0604020202020204" pitchFamily="34" charset="0"/>
              <a:buChar char="•"/>
            </a:pPr>
            <a:r>
              <a:rPr lang="en-US" sz="1600" b="0" i="0" dirty="0">
                <a:solidFill>
                  <a:schemeClr val="tx1"/>
                </a:solidFill>
                <a:effectLst/>
              </a:rPr>
              <a:t>New Work item on WAS/RLAN in 6425-7125 MHz: the ECC agreed on the new WI on the basis that, inter alia, no regulatory measures shall be taken under this WI and that the work in preparation for WRC-23 agenda item 1.2 will run independently from the work conducted under this work item.</a:t>
            </a:r>
          </a:p>
          <a:p>
            <a:pPr>
              <a:spcBef>
                <a:spcPts val="0"/>
              </a:spcBef>
              <a:spcAft>
                <a:spcPts val="0"/>
              </a:spcAft>
              <a:buFont typeface="Arial" panose="020B0604020202020204" pitchFamily="34" charset="0"/>
              <a:buChar char="•"/>
            </a:pPr>
            <a:endParaRPr lang="en-US" sz="14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dirty="0">
                <a:hlinkClick r:id="rId5"/>
              </a:rPr>
              <a:t>&lt;SE45&gt;</a:t>
            </a:r>
            <a:r>
              <a:rPr lang="en-US" altLang="en-US" sz="1800" dirty="0"/>
              <a:t> </a:t>
            </a:r>
            <a:r>
              <a:rPr lang="en-US" altLang="en-US" sz="1800" b="0" dirty="0"/>
              <a:t>	</a:t>
            </a:r>
            <a:r>
              <a:rPr lang="en-US" altLang="en-US" sz="1800" dirty="0"/>
              <a:t>next call #15, 03-04mar22, web-meeting</a:t>
            </a:r>
          </a:p>
          <a:p>
            <a:pPr lvl="1">
              <a:spcBef>
                <a:spcPts val="0"/>
              </a:spcBef>
              <a:spcAft>
                <a:spcPts val="0"/>
              </a:spcAft>
              <a:buFont typeface="Arial" panose="020B0604020202020204" pitchFamily="34" charset="0"/>
              <a:buChar char="•"/>
            </a:pPr>
            <a:r>
              <a:rPr lang="en-US" sz="1600" dirty="0">
                <a:solidFill>
                  <a:schemeClr val="tx1"/>
                </a:solidFill>
              </a:rPr>
              <a:t> </a:t>
            </a:r>
          </a:p>
          <a:p>
            <a:pPr lvl="1">
              <a:spcBef>
                <a:spcPts val="0"/>
              </a:spcBef>
              <a:spcAft>
                <a:spcPts val="0"/>
              </a:spcAft>
              <a:buFont typeface="Arial" panose="020B0604020202020204" pitchFamily="34" charset="0"/>
              <a:buChar char="•"/>
            </a:pPr>
            <a:r>
              <a:rPr lang="en-US" sz="1600" b="0" i="0" dirty="0">
                <a:solidFill>
                  <a:schemeClr val="tx1"/>
                </a:solidFill>
                <a:effectLst/>
              </a:rPr>
              <a:t>last on website:   </a:t>
            </a:r>
            <a:r>
              <a:rPr lang="en-US" sz="1600" b="0" i="0" dirty="0">
                <a:solidFill>
                  <a:srgbClr val="5A5A5A"/>
                </a:solidFill>
                <a:effectLst/>
              </a:rPr>
              <a:t>SE45-14 met online on 28 October and continued its work to further study OOB emissions below 5935 MHz from Very Low Power (VLP) WAS/RLAN devices in the 6 GHz band, to protect CBTC systems that operate in the band 5915-5935 MHz</a:t>
            </a:r>
            <a:endParaRPr lang="en-US" sz="1600" dirty="0">
              <a:solidFill>
                <a:schemeClr val="tx1"/>
              </a:solidFill>
            </a:endParaRPr>
          </a:p>
          <a:p>
            <a:pPr marL="0">
              <a:spcBef>
                <a:spcPts val="0"/>
              </a:spcBef>
              <a:spcAft>
                <a:spcPts val="0"/>
              </a:spcAft>
              <a:buFont typeface="Arial" panose="020B0604020202020204" pitchFamily="34" charset="0"/>
              <a:buChar char="•"/>
            </a:pPr>
            <a:endParaRPr lang="en-US" sz="1600" dirty="0">
              <a:solidFill>
                <a:schemeClr val="tx1"/>
              </a:solidFill>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sz="1800" dirty="0">
                <a:solidFill>
                  <a:schemeClr val="tx1"/>
                </a:solidFill>
                <a:hlinkClick r:id="rId6"/>
              </a:rPr>
              <a:t>&lt;WGFM&gt; </a:t>
            </a:r>
            <a:r>
              <a:rPr lang="en-US" sz="1800" dirty="0">
                <a:solidFill>
                  <a:schemeClr val="tx1"/>
                </a:solidFill>
              </a:rPr>
              <a:t> next meeting #101, 07-11feb22,  web or hybrid/ECO</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i="0" dirty="0">
                <a:solidFill>
                  <a:schemeClr val="tx1"/>
                </a:solidFill>
                <a:effectLst/>
              </a:rPr>
              <a:t>last on website: (04-08oct): </a:t>
            </a:r>
            <a:r>
              <a:rPr lang="en-US" sz="1600" b="0" i="0" dirty="0">
                <a:solidFill>
                  <a:srgbClr val="5A5A5A"/>
                </a:solidFill>
                <a:effectLst/>
              </a:rPr>
              <a:t>WGFM approved for publication, the revision of ECC Recommendations on rail communications ECC/REC/(05)08 and ECC/REC/(08)02. WGFM also published two ECC Reports. </a:t>
            </a:r>
            <a:r>
              <a:rPr lang="en-US" sz="1600" b="1" i="0" dirty="0">
                <a:solidFill>
                  <a:srgbClr val="5A5A5A"/>
                </a:solidFill>
                <a:effectLst/>
              </a:rPr>
              <a:t>ECC Report 330 on RLAN at 5.8 GH</a:t>
            </a:r>
            <a:r>
              <a:rPr lang="en-US" sz="1600" b="0" i="0" dirty="0">
                <a:solidFill>
                  <a:srgbClr val="5A5A5A"/>
                </a:solidFill>
                <a:effectLst/>
              </a:rPr>
              <a:t>z and ECC Report 329 on VHF digital maritime voice radio.</a:t>
            </a:r>
            <a:r>
              <a:rPr lang="en-US" sz="160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7">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a:extLst>
              <a:ext uri="{FF2B5EF4-FFF2-40B4-BE49-F238E27FC236}">
                <a16:creationId xmlns:a16="http://schemas.microsoft.com/office/drawing/2014/main" id="{ACB67C1B-5070-491E-A682-F025CEC9697A}"/>
              </a:ext>
            </a:extLst>
          </p:cNvPr>
          <p:cNvSpPr txBox="1"/>
          <p:nvPr/>
        </p:nvSpPr>
        <p:spPr>
          <a:xfrm>
            <a:off x="957634" y="5838103"/>
            <a:ext cx="9563515" cy="615553"/>
          </a:xfrm>
          <a:prstGeom prst="rect">
            <a:avLst/>
          </a:prstGeom>
          <a:noFill/>
        </p:spPr>
        <p:txBody>
          <a:bodyPr wrap="none" rtlCol="0">
            <a:spAutoFit/>
          </a:bodyPr>
          <a:lstStyle/>
          <a:p>
            <a:pPr marL="285750" indent="-285750">
              <a:buFont typeface="Wingdings" panose="05000000000000000000" pitchFamily="2" charset="2"/>
              <a:buChar char="Ø"/>
            </a:pPr>
            <a:r>
              <a:rPr lang="en-US" sz="1800" dirty="0">
                <a:solidFill>
                  <a:schemeClr val="tx1"/>
                </a:solidFill>
                <a:effectLst/>
                <a:latin typeface="Times New Roman" panose="02020603050405020304" pitchFamily="18" charset="0"/>
                <a:ea typeface="SimSun" panose="02010600030101010101" pitchFamily="2" charset="-122"/>
              </a:rPr>
              <a:t>nice site:  CEPT 6 GHz status across the countries:    </a:t>
            </a:r>
            <a:r>
              <a:rPr lang="en-US" sz="1800" u="sng" dirty="0">
                <a:solidFill>
                  <a:srgbClr val="0000FF"/>
                </a:solidFill>
                <a:effectLst/>
                <a:latin typeface="Times New Roman" panose="02020603050405020304" pitchFamily="18" charset="0"/>
                <a:ea typeface="SimSun" panose="02010600030101010101" pitchFamily="2" charset="-122"/>
                <a:hlinkClick r:id="rId8"/>
              </a:rPr>
              <a:t>https://docdb.cept.org/implementation/16737</a:t>
            </a:r>
            <a:endParaRPr lang="en-US" sz="1800" u="sng" dirty="0">
              <a:solidFill>
                <a:srgbClr val="0000FF"/>
              </a:solidFill>
              <a:effectLst/>
              <a:latin typeface="Times New Roman" panose="02020603050405020304" pitchFamily="18" charset="0"/>
              <a:ea typeface="SimSun" panose="02010600030101010101" pitchFamily="2" charset="-122"/>
            </a:endParaRPr>
          </a:p>
          <a:p>
            <a:pPr marL="1028700" lvl="1">
              <a:buFont typeface="Wingdings" panose="05000000000000000000" pitchFamily="2" charset="2"/>
              <a:buChar char="Ø"/>
            </a:pPr>
            <a:r>
              <a:rPr lang="en-US" sz="1600" dirty="0">
                <a:solidFill>
                  <a:schemeClr val="tx1"/>
                </a:solidFill>
              </a:rPr>
              <a:t>16dec: showing 3 -4 countries   note, updating this site is very slow, beware. </a:t>
            </a:r>
            <a:endParaRPr lang="en-US" dirty="0"/>
          </a:p>
        </p:txBody>
      </p:sp>
      <p:cxnSp>
        <p:nvCxnSpPr>
          <p:cNvPr id="8" name="Straight Connector 7">
            <a:extLst>
              <a:ext uri="{FF2B5EF4-FFF2-40B4-BE49-F238E27FC236}">
                <a16:creationId xmlns:a16="http://schemas.microsoft.com/office/drawing/2014/main" id="{23AF8064-EEFE-406F-8608-B76137B51063}"/>
              </a:ext>
            </a:extLst>
          </p:cNvPr>
          <p:cNvCxnSpPr>
            <a:cxnSpLocks/>
          </p:cNvCxnSpPr>
          <p:nvPr/>
        </p:nvCxnSpPr>
        <p:spPr bwMode="auto">
          <a:xfrm>
            <a:off x="954616" y="5867400"/>
            <a:ext cx="1047538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1284323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838200"/>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285750" indent="-285750">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India:  </a:t>
            </a:r>
            <a:r>
              <a:rPr lang="en-US" sz="1800" b="0" dirty="0">
                <a:effectLst/>
                <a:latin typeface="Times New Roman" panose="02020603050405020304" pitchFamily="18" charset="0"/>
                <a:ea typeface="Calibri" panose="020F0502020204030204" pitchFamily="34" charset="0"/>
              </a:rPr>
              <a:t>The following rule, The Use of Low Power Equipment in the Frequency Band 865-868 MHz for Short Range Devices (Exemption from </a:t>
            </a:r>
            <a:r>
              <a:rPr lang="en-US" sz="1800" b="0" dirty="0" err="1">
                <a:effectLst/>
                <a:latin typeface="Times New Roman" panose="02020603050405020304" pitchFamily="18" charset="0"/>
                <a:ea typeface="Calibri" panose="020F0502020204030204" pitchFamily="34" charset="0"/>
              </a:rPr>
              <a:t>Licence</a:t>
            </a:r>
            <a:r>
              <a:rPr lang="en-US" sz="1800" b="0" dirty="0">
                <a:effectLst/>
                <a:latin typeface="Times New Roman" panose="02020603050405020304" pitchFamily="18" charset="0"/>
                <a:ea typeface="Calibri" panose="020F0502020204030204" pitchFamily="34" charset="0"/>
              </a:rPr>
              <a:t>) Rules, 2021, is published in the Gazette of India on December 13, 2021, and in the DoT website on December 16, 2021:</a:t>
            </a:r>
            <a:br>
              <a:rPr lang="en-US" sz="1800" b="0" dirty="0">
                <a:effectLst/>
                <a:latin typeface="Times New Roman" panose="02020603050405020304" pitchFamily="18" charset="0"/>
                <a:ea typeface="Calibri" panose="020F0502020204030204" pitchFamily="34" charset="0"/>
              </a:rPr>
            </a:br>
            <a:r>
              <a:rPr lang="en-US" sz="1800" b="0" u="sng" dirty="0">
                <a:solidFill>
                  <a:srgbClr val="0000FF"/>
                </a:solidFill>
                <a:effectLst/>
                <a:latin typeface="Times New Roman" panose="02020603050405020304" pitchFamily="18" charset="0"/>
                <a:ea typeface="Calibri" panose="020F0502020204030204" pitchFamily="34" charset="0"/>
                <a:hlinkClick r:id="rId3"/>
              </a:rPr>
              <a:t>https://dot.gov.in/sites/default/files/The%20use%20of%20low%20power%20equipment%20in%20the%20frequency%20band%20865-867%20MHz%20for%20short%20range%20devices%20%28Exemption%20from%20License%29%20Rules%2C%202021.pdf?download=1</a:t>
            </a:r>
            <a:endParaRPr lang="en-US" sz="1800" b="0" u="sng" dirty="0">
              <a:solidFill>
                <a:srgbClr val="0000FF"/>
              </a:solidFill>
              <a:effectLst/>
              <a:latin typeface="Times New Roman" panose="02020603050405020304" pitchFamily="18" charset="0"/>
              <a:ea typeface="Calibri" panose="020F0502020204030204" pitchFamily="34" charset="0"/>
            </a:endParaRPr>
          </a:p>
          <a:p>
            <a:pPr marL="685800" lvl="1">
              <a:buFont typeface="Arial" panose="020B0604020202020204" pitchFamily="34" charset="0"/>
              <a:buChar char="•"/>
            </a:pPr>
            <a:r>
              <a:rPr lang="en-US" sz="1600" b="0" dirty="0">
                <a:effectLst/>
                <a:latin typeface="Times New Roman" panose="02020603050405020304" pitchFamily="18" charset="0"/>
                <a:ea typeface="Calibri" panose="020F0502020204030204" pitchFamily="34" charset="0"/>
              </a:rPr>
              <a:t>Selected summary</a:t>
            </a:r>
            <a:br>
              <a:rPr lang="en-US" sz="1600" b="0" dirty="0">
                <a:effectLst/>
                <a:latin typeface="Times New Roman" panose="02020603050405020304" pitchFamily="18" charset="0"/>
                <a:ea typeface="Calibri" panose="020F0502020204030204" pitchFamily="34" charset="0"/>
              </a:rPr>
            </a:br>
            <a:r>
              <a:rPr lang="en-US" sz="1600" b="0" dirty="0">
                <a:effectLst/>
                <a:latin typeface="Times New Roman" panose="02020603050405020304" pitchFamily="18" charset="0"/>
                <a:ea typeface="Calibri" panose="020F0502020204030204" pitchFamily="34" charset="0"/>
              </a:rPr>
              <a:t>- No licenses shall be required</a:t>
            </a:r>
            <a:br>
              <a:rPr lang="en-US" sz="1600" b="0" dirty="0">
                <a:effectLst/>
                <a:latin typeface="Times New Roman" panose="02020603050405020304" pitchFamily="18" charset="0"/>
                <a:ea typeface="Calibri" panose="020F0502020204030204" pitchFamily="34" charset="0"/>
              </a:rPr>
            </a:br>
            <a:r>
              <a:rPr lang="en-US" sz="1600" b="0" dirty="0">
                <a:effectLst/>
                <a:latin typeface="Times New Roman" panose="02020603050405020304" pitchFamily="18" charset="0"/>
                <a:ea typeface="Calibri" panose="020F0502020204030204" pitchFamily="34" charset="0"/>
              </a:rPr>
              <a:t>- These rules shall not be applicable to the wireless equipment which has been type approved under the Use of low power equipment in the frequency band 865-867 MHz for (RFID) Radio Frequency Identification Devices (Exemption from Licensing Requirement) Rules, 2005, and shall be effective till the end of its life.</a:t>
            </a:r>
            <a:br>
              <a:rPr lang="en-US" sz="1600" b="0" dirty="0">
                <a:effectLst/>
                <a:latin typeface="Times New Roman" panose="02020603050405020304" pitchFamily="18" charset="0"/>
                <a:ea typeface="Calibri" panose="020F0502020204030204" pitchFamily="34" charset="0"/>
              </a:rPr>
            </a:br>
            <a:r>
              <a:rPr lang="en-US" sz="1600" b="0" dirty="0">
                <a:effectLst/>
                <a:latin typeface="Times New Roman" panose="02020603050405020304" pitchFamily="18" charset="0"/>
                <a:ea typeface="Calibri" panose="020F0502020204030204" pitchFamily="34" charset="0"/>
              </a:rPr>
              <a:t>- Technical specifications for different types of devices are provided in Tables I to IV therein.</a:t>
            </a:r>
          </a:p>
          <a:p>
            <a:pPr marL="685800" lvl="1">
              <a:buFont typeface="Arial" panose="020B0604020202020204" pitchFamily="34" charset="0"/>
              <a:buChar char="•"/>
            </a:pPr>
            <a:endParaRPr lang="en-US" sz="1600" b="0" dirty="0">
              <a:effectLst/>
              <a:latin typeface="Times New Roman" panose="02020603050405020304" pitchFamily="18" charset="0"/>
              <a:ea typeface="SimSun" panose="02010600030101010101" pitchFamily="2" charset="-122"/>
            </a:endParaRPr>
          </a:p>
          <a:p>
            <a:pPr marL="685800" lvl="1">
              <a:buFont typeface="Arial" panose="020B0604020202020204" pitchFamily="34" charset="0"/>
              <a:buChar char="•"/>
            </a:pPr>
            <a:r>
              <a:rPr lang="en-US" sz="1600" b="0" dirty="0">
                <a:effectLst/>
                <a:latin typeface="Times New Roman" panose="02020603050405020304" pitchFamily="18" charset="0"/>
                <a:ea typeface="SimSun" panose="02010600030101010101" pitchFamily="2" charset="-122"/>
              </a:rPr>
              <a:t>Note:  Std IEEE802.15.4u is for 865-867MHz.</a:t>
            </a:r>
          </a:p>
          <a:p>
            <a:pPr marL="285750" indent="-285750">
              <a:buFont typeface="Arial" panose="020B0604020202020204" pitchFamily="34" charset="0"/>
              <a:buChar char="•"/>
            </a:pPr>
            <a:endParaRPr lang="en-US" sz="2000" b="0" dirty="0">
              <a:solidFill>
                <a:schemeClr val="tx1"/>
              </a:solidFill>
              <a:latin typeface="Times New Roman" panose="02020603050405020304" pitchFamily="18" charset="0"/>
            </a:endParaRPr>
          </a:p>
          <a:p>
            <a:pPr>
              <a:buFont typeface="Arial" panose="020B0604020202020204" pitchFamily="34" charset="0"/>
              <a:buChar char="•"/>
            </a:pPr>
            <a:r>
              <a:rPr lang="en-US" sz="2000" dirty="0">
                <a:solidFill>
                  <a:schemeClr val="tx1"/>
                </a:solidFill>
              </a:rPr>
              <a:t>standing by:  </a:t>
            </a:r>
            <a:r>
              <a:rPr lang="en-US" sz="2000" b="0" dirty="0">
                <a:solidFill>
                  <a:schemeClr val="tx1"/>
                </a:solidFill>
              </a:rPr>
              <a:t>UK – Ofcom 802.15 SC THz response to paper on THz. </a:t>
            </a:r>
          </a:p>
          <a:p>
            <a:pPr lvl="1">
              <a:buFont typeface="Arial" panose="020B0604020202020204" pitchFamily="34" charset="0"/>
              <a:buChar char="•"/>
            </a:pPr>
            <a:r>
              <a:rPr lang="en-US" sz="1600" b="0" i="0" u="none" strike="noStrike" baseline="0" dirty="0">
                <a:solidFill>
                  <a:schemeClr val="tx1"/>
                </a:solidFill>
                <a:hlinkClick r:id="rId4"/>
              </a:rPr>
              <a:t>https://mentor.ieee.org/802.18/dcn/21/18-21-0134-00-0000-uk-ofcom-terahertz-spectrum-paper.docx</a:t>
            </a:r>
            <a:r>
              <a:rPr lang="en-US" sz="1600" b="0" i="0" u="none" strike="noStrike" baseline="0" dirty="0">
                <a:solidFill>
                  <a:schemeClr val="tx1"/>
                </a:solidFill>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37118112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725293"/>
            <a:ext cx="11125200" cy="5637214"/>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600" b="0" dirty="0">
                <a:effectLst/>
                <a:ea typeface="Calibri" panose="020F0502020204030204" pitchFamily="34" charset="0"/>
              </a:rPr>
              <a:t>Korea MSIT has recently begun two consultations related to the use of 5925 to 6425 MHz band for subway/passenger cars.</a:t>
            </a:r>
            <a:br>
              <a:rPr lang="en-US" sz="1600" b="0" dirty="0">
                <a:effectLst/>
                <a:ea typeface="Calibri" panose="020F0502020204030204" pitchFamily="34" charset="0"/>
              </a:rPr>
            </a:br>
            <a:r>
              <a:rPr lang="en-US" sz="1600" b="0" dirty="0">
                <a:effectLst/>
                <a:ea typeface="Calibri" panose="020F0502020204030204" pitchFamily="34" charset="0"/>
              </a:rPr>
              <a:t>Administrative notice (2021-1009) related to a partial revision to wireless devices for wireless stations that can be open without notification</a:t>
            </a: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Consultation period:  December 22, 2021 to February 21, 2022</a:t>
            </a:r>
          </a:p>
          <a:p>
            <a:pPr lvl="1" indent="-342900">
              <a:spcBef>
                <a:spcPts val="0"/>
              </a:spcBef>
              <a:spcAft>
                <a:spcPts val="0"/>
              </a:spcAft>
              <a:buSzPts val="1000"/>
              <a:buFont typeface="Symbol" panose="05050102010706020507" pitchFamily="18" charset="2"/>
              <a:buChar char=""/>
              <a:tabLst>
                <a:tab pos="457200" algn="l"/>
              </a:tabLst>
            </a:pPr>
            <a:r>
              <a:rPr lang="en-US" sz="1200" b="0" dirty="0">
                <a:effectLst/>
                <a:ea typeface="Calibri" panose="020F0502020204030204" pitchFamily="34" charset="0"/>
              </a:rPr>
              <a:t>Link: </a:t>
            </a:r>
            <a:r>
              <a:rPr lang="en-US" sz="1200" b="0" u="sng" dirty="0">
                <a:solidFill>
                  <a:srgbClr val="0000FF"/>
                </a:solidFill>
                <a:effectLst/>
                <a:ea typeface="Calibri" panose="020F0502020204030204" pitchFamily="34" charset="0"/>
                <a:hlinkClick r:id="rId3"/>
              </a:rPr>
              <a:t>https://www.msit.go.kr/bbs/view.do?sCode=user&amp;mId=109&amp;mPid=103&amp;pageIndex=&amp;bbsSeqNo=84&amp;nttSeqNo=3179377&amp;searchOpt=ALL&amp;searchTxt=</a:t>
            </a:r>
            <a:endParaRPr lang="en-US" sz="1200"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Proposed changes are shown in red as follows:</a:t>
            </a:r>
          </a:p>
          <a:p>
            <a:pPr>
              <a:buFont typeface="Arial" panose="020B0604020202020204" pitchFamily="34" charset="0"/>
              <a:buChar char="•"/>
            </a:pPr>
            <a:r>
              <a:rPr lang="en-US" sz="1800" dirty="0">
                <a:effectLst/>
                <a:ea typeface="Calibri" panose="020F0502020204030204" pitchFamily="34" charset="0"/>
              </a:rPr>
              <a:t> </a:t>
            </a:r>
          </a:p>
          <a:p>
            <a:pPr>
              <a:buFont typeface="Arial" panose="020B0604020202020204" pitchFamily="34" charset="0"/>
              <a:buChar char="•"/>
            </a:pPr>
            <a:r>
              <a:rPr lang="en-US" sz="1800" b="0" i="0" u="none" strike="noStrike" baseline="0" dirty="0">
                <a:solidFill>
                  <a:schemeClr val="tx1"/>
                </a:solidFill>
              </a:rPr>
              <a:t> </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endParaRPr lang="en-US" sz="1800" b="0" i="0" u="none" strike="noStrike" baseline="0" dirty="0">
              <a:solidFill>
                <a:schemeClr val="tx1"/>
              </a:solidFill>
            </a:endParaRPr>
          </a:p>
          <a:p>
            <a:pPr marL="1257300" lvl="3">
              <a:spcBef>
                <a:spcPts val="0"/>
              </a:spcBef>
              <a:spcAft>
                <a:spcPts val="0"/>
              </a:spcAft>
              <a:buFont typeface="Arial" panose="020B0604020202020204" pitchFamily="34" charset="0"/>
              <a:buChar char="•"/>
            </a:pPr>
            <a:endParaRPr lang="en-US" sz="8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600" b="0" dirty="0">
                <a:effectLst/>
                <a:ea typeface="Calibri" panose="020F0502020204030204" pitchFamily="34" charset="0"/>
              </a:rPr>
              <a:t>Administrative notice (2021-1010) related to a partial revision to technical standards for radio equipment for radio stations that can be open without notification</a:t>
            </a: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Consultation period:  December 22, 2021 to February 21, 2022</a:t>
            </a:r>
          </a:p>
          <a:p>
            <a:pPr lvl="1" indent="-342900">
              <a:spcBef>
                <a:spcPts val="0"/>
              </a:spcBef>
              <a:spcAft>
                <a:spcPts val="0"/>
              </a:spcAft>
              <a:buSzPts val="1000"/>
              <a:buFont typeface="Symbol" panose="05050102010706020507" pitchFamily="18" charset="2"/>
              <a:buChar char=""/>
              <a:tabLst>
                <a:tab pos="457200" algn="l"/>
              </a:tabLst>
            </a:pPr>
            <a:r>
              <a:rPr lang="en-US" sz="1200" b="0" dirty="0">
                <a:effectLst/>
                <a:ea typeface="Calibri" panose="020F0502020204030204" pitchFamily="34" charset="0"/>
              </a:rPr>
              <a:t>Link: </a:t>
            </a:r>
            <a:r>
              <a:rPr lang="en-US" sz="1200" b="0" u="sng" dirty="0">
                <a:solidFill>
                  <a:srgbClr val="0000FF"/>
                </a:solidFill>
                <a:effectLst/>
                <a:ea typeface="Calibri" panose="020F0502020204030204" pitchFamily="34" charset="0"/>
                <a:hlinkClick r:id="rId4"/>
              </a:rPr>
              <a:t>https://www.msit.go.kr/bbs/view.do?sCode=user&amp;mId=109&amp;mPid=103&amp;pageIndex=&amp;bbsSeqNo=84&amp;nttSeqNo=3179378&amp;searchOpt=ALL&amp;searchTxt=</a:t>
            </a:r>
            <a:endParaRPr lang="en-US" sz="1200" b="0" dirty="0">
              <a:effectLst/>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b="0" dirty="0">
                <a:effectLst/>
                <a:ea typeface="Calibri" panose="020F0502020204030204" pitchFamily="34" charset="0"/>
              </a:rPr>
              <a:t>Proposed changes are show</a:t>
            </a:r>
            <a:r>
              <a:rPr lang="en-US" sz="1400" dirty="0">
                <a:effectLst/>
                <a:ea typeface="Calibri" panose="020F0502020204030204" pitchFamily="34" charset="0"/>
              </a:rPr>
              <a:t>n in red as follows:</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i="0" u="none" strike="noStrike" baseline="0" dirty="0">
                <a:solidFill>
                  <a:schemeClr val="tx1"/>
                </a:solidFill>
                <a:latin typeface="Times New Roman" panose="02020603050405020304" pitchFamily="18" charset="0"/>
              </a:rPr>
              <a:t> </a:t>
            </a:r>
          </a:p>
          <a:p>
            <a:pPr>
              <a:buFont typeface="Arial" panose="020B0604020202020204" pitchFamily="34" charset="0"/>
              <a:buChar char="•"/>
            </a:pPr>
            <a:r>
              <a:rPr lang="en-US" sz="1800" b="0" dirty="0">
                <a:solidFill>
                  <a:schemeClr val="tx1"/>
                </a:solidFill>
                <a:latin typeface="Times New Roman" panose="02020603050405020304" pitchFamily="18" charset="0"/>
              </a:rPr>
              <a:t> </a:t>
            </a:r>
            <a:endParaRPr lang="en-US" sz="1600" b="0" i="0" u="none" strike="noStrike" baseline="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graphicFrame>
        <p:nvGraphicFramePr>
          <p:cNvPr id="10" name="Table 9">
            <a:extLst>
              <a:ext uri="{FF2B5EF4-FFF2-40B4-BE49-F238E27FC236}">
                <a16:creationId xmlns:a16="http://schemas.microsoft.com/office/drawing/2014/main" id="{0BF4614B-2CC4-4F6C-9372-58ED9B6F6096}"/>
              </a:ext>
            </a:extLst>
          </p:cNvPr>
          <p:cNvGraphicFramePr>
            <a:graphicFrameLocks noGrp="1"/>
          </p:cNvGraphicFramePr>
          <p:nvPr>
            <p:extLst>
              <p:ext uri="{D42A27DB-BD31-4B8C-83A1-F6EECF244321}">
                <p14:modId xmlns:p14="http://schemas.microsoft.com/office/powerpoint/2010/main" val="3317851604"/>
              </p:ext>
            </p:extLst>
          </p:nvPr>
        </p:nvGraphicFramePr>
        <p:xfrm>
          <a:off x="1143000" y="2329090"/>
          <a:ext cx="10668000" cy="1490436"/>
        </p:xfrm>
        <a:graphic>
          <a:graphicData uri="http://schemas.openxmlformats.org/drawingml/2006/table">
            <a:tbl>
              <a:tblPr firstRow="1" firstCol="1" bandRow="1">
                <a:tableStyleId>{5C22544A-7EE6-4342-B048-85BDC9FD1C3A}</a:tableStyleId>
              </a:tblPr>
              <a:tblGrid>
                <a:gridCol w="2514600">
                  <a:extLst>
                    <a:ext uri="{9D8B030D-6E8A-4147-A177-3AD203B41FA5}">
                      <a16:colId xmlns:a16="http://schemas.microsoft.com/office/drawing/2014/main" val="3498820030"/>
                    </a:ext>
                  </a:extLst>
                </a:gridCol>
                <a:gridCol w="4191000">
                  <a:extLst>
                    <a:ext uri="{9D8B030D-6E8A-4147-A177-3AD203B41FA5}">
                      <a16:colId xmlns:a16="http://schemas.microsoft.com/office/drawing/2014/main" val="1059561752"/>
                    </a:ext>
                  </a:extLst>
                </a:gridCol>
                <a:gridCol w="3962400">
                  <a:extLst>
                    <a:ext uri="{9D8B030D-6E8A-4147-A177-3AD203B41FA5}">
                      <a16:colId xmlns:a16="http://schemas.microsoft.com/office/drawing/2014/main" val="2129390504"/>
                    </a:ext>
                  </a:extLst>
                </a:gridCol>
              </a:tblGrid>
              <a:tr h="235938">
                <a:tc>
                  <a:txBody>
                    <a:bodyPr/>
                    <a:lstStyle/>
                    <a:p>
                      <a:pPr marL="0" marR="0" algn="ctr">
                        <a:lnSpc>
                          <a:spcPts val="1350"/>
                        </a:lnSpc>
                        <a:spcBef>
                          <a:spcPts val="0"/>
                        </a:spcBef>
                        <a:spcAft>
                          <a:spcPts val="0"/>
                        </a:spcAft>
                      </a:pPr>
                      <a:r>
                        <a:rPr lang="en-US" sz="1400" dirty="0">
                          <a:effectLst/>
                        </a:rPr>
                        <a:t>Frequency band  (MHz)</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Antenna supply power density or radiated power</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a:effectLst/>
                        </a:rPr>
                        <a:t>Notes</a:t>
                      </a:r>
                      <a:endParaRPr lang="en-US" sz="140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726345565"/>
                  </a:ext>
                </a:extLst>
              </a:tr>
              <a:tr h="323114">
                <a:tc>
                  <a:txBody>
                    <a:bodyPr/>
                    <a:lstStyle/>
                    <a:p>
                      <a:pPr marL="0" marR="0" algn="ctr">
                        <a:lnSpc>
                          <a:spcPts val="1350"/>
                        </a:lnSpc>
                        <a:spcBef>
                          <a:spcPts val="0"/>
                        </a:spcBef>
                        <a:spcAft>
                          <a:spcPts val="0"/>
                        </a:spcAft>
                      </a:pPr>
                      <a:r>
                        <a:rPr lang="en-US" sz="1400" dirty="0">
                          <a:effectLst/>
                        </a:rPr>
                        <a:t>5925 ~ 6425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25mW or less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effectLst/>
                        </a:rPr>
                        <a:t>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028514952"/>
                  </a:ext>
                </a:extLst>
              </a:tr>
              <a:tr h="310203">
                <a:tc>
                  <a:txBody>
                    <a:bodyPr/>
                    <a:lstStyle/>
                    <a:p>
                      <a:pPr marL="0" marR="0" algn="ctr">
                        <a:lnSpc>
                          <a:spcPts val="1350"/>
                        </a:lnSpc>
                        <a:spcBef>
                          <a:spcPts val="0"/>
                        </a:spcBef>
                        <a:spcAft>
                          <a:spcPts val="0"/>
                        </a:spcAft>
                      </a:pPr>
                      <a:r>
                        <a:rPr lang="en-US" sz="1400" dirty="0">
                          <a:solidFill>
                            <a:srgbClr val="FF0000"/>
                          </a:solidFill>
                          <a:effectLst/>
                        </a:rPr>
                        <a:t>5925 ~ 6425</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250mW 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solidFill>
                            <a:srgbClr val="FF0000"/>
                          </a:solidFill>
                          <a:effectLst/>
                        </a:rPr>
                        <a:t>Wireless devices used in subway/passenger cars.</a:t>
                      </a:r>
                    </a:p>
                    <a:p>
                      <a:pPr marL="0" marR="0">
                        <a:lnSpc>
                          <a:spcPts val="1350"/>
                        </a:lnSpc>
                        <a:spcBef>
                          <a:spcPts val="0"/>
                        </a:spcBef>
                        <a:spcAft>
                          <a:spcPts val="0"/>
                        </a:spcAft>
                      </a:pPr>
                      <a:r>
                        <a:rPr lang="en-US" sz="1400" dirty="0">
                          <a:solidFill>
                            <a:srgbClr val="FF0000"/>
                          </a:solidFill>
                          <a:effectLst/>
                        </a:rPr>
                        <a:t>Including antenna absolute gain.</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522608340"/>
                  </a:ext>
                </a:extLst>
              </a:tr>
              <a:tr h="389109">
                <a:tc>
                  <a:txBody>
                    <a:bodyPr/>
                    <a:lstStyle/>
                    <a:p>
                      <a:pPr marL="0" marR="0" algn="ctr">
                        <a:lnSpc>
                          <a:spcPts val="1350"/>
                        </a:lnSpc>
                        <a:spcBef>
                          <a:spcPts val="0"/>
                        </a:spcBef>
                        <a:spcAft>
                          <a:spcPts val="0"/>
                        </a:spcAft>
                      </a:pPr>
                      <a:r>
                        <a:rPr lang="en-US" sz="1400" dirty="0">
                          <a:effectLst/>
                        </a:rPr>
                        <a:t>5925 ~ 7125</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250mW or less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effectLst/>
                        </a:rPr>
                        <a:t>Wireless devices used in buildings.</a:t>
                      </a:r>
                    </a:p>
                    <a:p>
                      <a:pPr marL="0" marR="0">
                        <a:lnSpc>
                          <a:spcPts val="1350"/>
                        </a:lnSpc>
                        <a:spcBef>
                          <a:spcPts val="0"/>
                        </a:spcBef>
                        <a:spcAft>
                          <a:spcPts val="0"/>
                        </a:spcAft>
                      </a:pPr>
                      <a:r>
                        <a:rPr lang="en-US" sz="1400" dirty="0">
                          <a:effectLst/>
                        </a:rPr>
                        <a:t>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800699308"/>
                  </a:ext>
                </a:extLst>
              </a:tr>
            </a:tbl>
          </a:graphicData>
        </a:graphic>
      </p:graphicFrame>
      <p:graphicFrame>
        <p:nvGraphicFramePr>
          <p:cNvPr id="11" name="Table 10">
            <a:extLst>
              <a:ext uri="{FF2B5EF4-FFF2-40B4-BE49-F238E27FC236}">
                <a16:creationId xmlns:a16="http://schemas.microsoft.com/office/drawing/2014/main" id="{28BA9C0C-CCC7-4F56-8AFE-F389454CBFB2}"/>
              </a:ext>
            </a:extLst>
          </p:cNvPr>
          <p:cNvGraphicFramePr>
            <a:graphicFrameLocks noGrp="1"/>
          </p:cNvGraphicFramePr>
          <p:nvPr>
            <p:extLst>
              <p:ext uri="{D42A27DB-BD31-4B8C-83A1-F6EECF244321}">
                <p14:modId xmlns:p14="http://schemas.microsoft.com/office/powerpoint/2010/main" val="2394629306"/>
              </p:ext>
            </p:extLst>
          </p:nvPr>
        </p:nvGraphicFramePr>
        <p:xfrm>
          <a:off x="1143000" y="4925755"/>
          <a:ext cx="10668000" cy="1430148"/>
        </p:xfrm>
        <a:graphic>
          <a:graphicData uri="http://schemas.openxmlformats.org/drawingml/2006/table">
            <a:tbl>
              <a:tblPr firstRow="1" firstCol="1" bandRow="1">
                <a:tableStyleId>{5C22544A-7EE6-4342-B048-85BDC9FD1C3A}</a:tableStyleId>
              </a:tblPr>
              <a:tblGrid>
                <a:gridCol w="1143000">
                  <a:extLst>
                    <a:ext uri="{9D8B030D-6E8A-4147-A177-3AD203B41FA5}">
                      <a16:colId xmlns:a16="http://schemas.microsoft.com/office/drawing/2014/main" val="1616802414"/>
                    </a:ext>
                  </a:extLst>
                </a:gridCol>
                <a:gridCol w="1295400">
                  <a:extLst>
                    <a:ext uri="{9D8B030D-6E8A-4147-A177-3AD203B41FA5}">
                      <a16:colId xmlns:a16="http://schemas.microsoft.com/office/drawing/2014/main" val="2234152050"/>
                    </a:ext>
                  </a:extLst>
                </a:gridCol>
                <a:gridCol w="1752600">
                  <a:extLst>
                    <a:ext uri="{9D8B030D-6E8A-4147-A177-3AD203B41FA5}">
                      <a16:colId xmlns:a16="http://schemas.microsoft.com/office/drawing/2014/main" val="2641086585"/>
                    </a:ext>
                  </a:extLst>
                </a:gridCol>
                <a:gridCol w="6477000">
                  <a:extLst>
                    <a:ext uri="{9D8B030D-6E8A-4147-A177-3AD203B41FA5}">
                      <a16:colId xmlns:a16="http://schemas.microsoft.com/office/drawing/2014/main" val="1551614155"/>
                    </a:ext>
                  </a:extLst>
                </a:gridCol>
              </a:tblGrid>
              <a:tr h="370840">
                <a:tc>
                  <a:txBody>
                    <a:bodyPr/>
                    <a:lstStyle/>
                    <a:p>
                      <a:pPr marL="0" marR="0" algn="ctr">
                        <a:lnSpc>
                          <a:spcPts val="1350"/>
                        </a:lnSpc>
                        <a:spcBef>
                          <a:spcPts val="0"/>
                        </a:spcBef>
                        <a:spcAft>
                          <a:spcPts val="0"/>
                        </a:spcAft>
                      </a:pPr>
                      <a:r>
                        <a:rPr lang="en-US" sz="1400" dirty="0">
                          <a:effectLst/>
                        </a:rPr>
                        <a:t>Frequency band </a:t>
                      </a:r>
                    </a:p>
                    <a:p>
                      <a:pPr marL="0" marR="0" algn="ctr">
                        <a:lnSpc>
                          <a:spcPts val="1350"/>
                        </a:lnSpc>
                        <a:spcBef>
                          <a:spcPts val="0"/>
                        </a:spcBef>
                        <a:spcAft>
                          <a:spcPts val="0"/>
                        </a:spcAft>
                      </a:pPr>
                      <a:r>
                        <a:rPr lang="en-US" sz="1400" dirty="0">
                          <a:effectLst/>
                        </a:rPr>
                        <a:t>(MHz)</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Occupied frequency bandwidth</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Power density including antenna absolute gain</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effectLst/>
                        </a:rPr>
                        <a:t>Notes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00699252"/>
                  </a:ext>
                </a:extLst>
              </a:tr>
              <a:tr h="370840">
                <a:tc>
                  <a:txBody>
                    <a:bodyPr/>
                    <a:lstStyle/>
                    <a:p>
                      <a:pPr marL="0" marR="0" algn="ctr">
                        <a:lnSpc>
                          <a:spcPts val="1350"/>
                        </a:lnSpc>
                        <a:spcBef>
                          <a:spcPts val="0"/>
                        </a:spcBef>
                        <a:spcAft>
                          <a:spcPts val="0"/>
                        </a:spcAft>
                      </a:pPr>
                      <a:r>
                        <a:rPr lang="en-US" sz="1400" dirty="0">
                          <a:solidFill>
                            <a:srgbClr val="FF0000"/>
                          </a:solidFill>
                          <a:effectLst/>
                        </a:rPr>
                        <a:t>5925 ~ 6425</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160 MHz </a:t>
                      </a:r>
                    </a:p>
                    <a:p>
                      <a:pPr marL="0" marR="0" algn="ctr">
                        <a:lnSpc>
                          <a:spcPts val="1350"/>
                        </a:lnSpc>
                        <a:spcBef>
                          <a:spcPts val="0"/>
                        </a:spcBef>
                        <a:spcAft>
                          <a:spcPts val="0"/>
                        </a:spcAft>
                      </a:pPr>
                      <a:r>
                        <a:rPr lang="en-US" sz="1400" dirty="0">
                          <a:solidFill>
                            <a:srgbClr val="FF0000"/>
                          </a:solidFill>
                          <a:effectLst/>
                        </a:rPr>
                        <a:t>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gn="ctr">
                        <a:lnSpc>
                          <a:spcPts val="1350"/>
                        </a:lnSpc>
                        <a:spcBef>
                          <a:spcPts val="0"/>
                        </a:spcBef>
                        <a:spcAft>
                          <a:spcPts val="0"/>
                        </a:spcAft>
                      </a:pPr>
                      <a:r>
                        <a:rPr lang="en-US" sz="1400" dirty="0">
                          <a:solidFill>
                            <a:srgbClr val="FF0000"/>
                          </a:solidFill>
                          <a:effectLst/>
                        </a:rPr>
                        <a:t>2dBm/MHz </a:t>
                      </a:r>
                    </a:p>
                    <a:p>
                      <a:pPr marL="0" marR="0" algn="ctr">
                        <a:lnSpc>
                          <a:spcPts val="1350"/>
                        </a:lnSpc>
                        <a:spcBef>
                          <a:spcPts val="0"/>
                        </a:spcBef>
                        <a:spcAft>
                          <a:spcPts val="0"/>
                        </a:spcAft>
                      </a:pPr>
                      <a:r>
                        <a:rPr lang="en-US" sz="1400" dirty="0">
                          <a:solidFill>
                            <a:srgbClr val="FF0000"/>
                          </a:solidFill>
                          <a:effectLst/>
                        </a:rPr>
                        <a:t>or less</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tc>
                  <a:txBody>
                    <a:bodyPr/>
                    <a:lstStyle/>
                    <a:p>
                      <a:pPr marL="0" marR="0">
                        <a:lnSpc>
                          <a:spcPts val="1350"/>
                        </a:lnSpc>
                        <a:spcBef>
                          <a:spcPts val="0"/>
                        </a:spcBef>
                        <a:spcAft>
                          <a:spcPts val="0"/>
                        </a:spcAft>
                      </a:pPr>
                      <a:r>
                        <a:rPr lang="en-US" sz="1400" dirty="0">
                          <a:solidFill>
                            <a:srgbClr val="FF0000"/>
                          </a:solidFill>
                          <a:effectLst/>
                        </a:rPr>
                        <a:t>The power density including the absolute gain of the antenna should be an average value. </a:t>
                      </a:r>
                    </a:p>
                    <a:p>
                      <a:pPr marL="0" marR="0">
                        <a:lnSpc>
                          <a:spcPts val="1350"/>
                        </a:lnSpc>
                        <a:spcBef>
                          <a:spcPts val="0"/>
                        </a:spcBef>
                        <a:spcAft>
                          <a:spcPts val="0"/>
                        </a:spcAft>
                      </a:pPr>
                      <a:r>
                        <a:rPr lang="en-US" sz="1400" dirty="0">
                          <a:solidFill>
                            <a:srgbClr val="FF0000"/>
                          </a:solidFill>
                          <a:effectLst/>
                        </a:rPr>
                        <a:t>Limited to devices installed and operated by being connected to the power source in subway/passenger cars, or devices communicating with this device.</a:t>
                      </a:r>
                      <a:endParaRPr lang="en-US" sz="1400"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486119095"/>
                  </a:ext>
                </a:extLst>
              </a:tr>
            </a:tbl>
          </a:graphicData>
        </a:graphic>
      </p:graphicFrame>
    </p:spTree>
    <p:extLst>
      <p:ext uri="{BB962C8B-B14F-4D97-AF65-F5344CB8AC3E}">
        <p14:creationId xmlns:p14="http://schemas.microsoft.com/office/powerpoint/2010/main" val="11704028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5"/>
            <a:ext cx="11201400" cy="5481225"/>
          </a:xfrm>
        </p:spPr>
        <p:txBody>
          <a:bodyPr/>
          <a:lstStyle/>
          <a:p>
            <a:pPr lvl="0">
              <a:buFont typeface="Arial" panose="020B0604020202020204" pitchFamily="34" charset="0"/>
              <a:buChar char="•"/>
            </a:pPr>
            <a:r>
              <a:rPr lang="en-US" sz="1800" b="0" dirty="0">
                <a:effectLst/>
                <a:latin typeface="Times New Roman" panose="02020603050405020304" pitchFamily="18" charset="0"/>
                <a:ea typeface="Calibri" panose="020F0502020204030204" pitchFamily="34" charset="0"/>
              </a:rPr>
              <a:t>Anything to share today? </a:t>
            </a:r>
            <a:endParaRPr lang="en-US" b="1" dirty="0">
              <a:effectLst/>
              <a:ea typeface="Calibri" panose="020F0502020204030204" pitchFamily="34" charset="0"/>
            </a:endParaRPr>
          </a:p>
          <a:p>
            <a:pPr marL="857250" lvl="3">
              <a:spcBef>
                <a:spcPts val="0"/>
              </a:spcBef>
              <a:buFont typeface="Arial" panose="020B0604020202020204" pitchFamily="34" charset="0"/>
              <a:buChar char="•"/>
            </a:pPr>
            <a:r>
              <a:rPr lang="en-US" b="1" dirty="0">
                <a:ea typeface="Calibri" panose="020F0502020204030204" pitchFamily="34" charset="0"/>
              </a:rPr>
              <a:t> </a:t>
            </a:r>
          </a:p>
          <a:p>
            <a:pPr marL="857250" lvl="3">
              <a:spcBef>
                <a:spcPts val="0"/>
              </a:spcBef>
              <a:buFont typeface="Arial" panose="020B0604020202020204" pitchFamily="34" charset="0"/>
              <a:buChar char="•"/>
            </a:pPr>
            <a:r>
              <a:rPr lang="en-US" b="1" dirty="0">
                <a:effectLst/>
                <a:ea typeface="Calibri" panose="020F0502020204030204" pitchFamily="34" charset="0"/>
              </a:rPr>
              <a:t> </a:t>
            </a:r>
          </a:p>
          <a:p>
            <a:pPr marL="857250" lvl="3">
              <a:spcBef>
                <a:spcPts val="0"/>
              </a:spcBef>
              <a:buFont typeface="Arial" panose="020B0604020202020204" pitchFamily="34" charset="0"/>
              <a:buChar char="•"/>
            </a:pPr>
            <a:endParaRPr lang="en-US" b="1" dirty="0">
              <a:effectLst/>
              <a:ea typeface="Calibri" panose="020F0502020204030204" pitchFamily="34" charset="0"/>
            </a:endParaRPr>
          </a:p>
          <a:p>
            <a:pPr marL="857250" lvl="3">
              <a:spcBef>
                <a:spcPts val="0"/>
              </a:spcBef>
              <a:buFont typeface="Arial" panose="020B0604020202020204" pitchFamily="34" charset="0"/>
              <a:buChar char="•"/>
            </a:pPr>
            <a:r>
              <a:rPr lang="en-US" b="1" dirty="0">
                <a:effectLst/>
                <a:ea typeface="Calibri" panose="020F0502020204030204" pitchFamily="34" charset="0"/>
              </a:rPr>
              <a:t>09dec: </a:t>
            </a:r>
            <a:r>
              <a:rPr lang="en-US" dirty="0">
                <a:effectLst/>
                <a:ea typeface="Calibri" panose="020F0502020204030204" pitchFamily="34" charset="0"/>
              </a:rPr>
              <a:t>BRAN 112017 is their M.1450 update a submission for discussion.  BRAN will review next week. </a:t>
            </a:r>
          </a:p>
          <a:p>
            <a:pPr marL="857250" lvl="3">
              <a:spcBef>
                <a:spcPts val="0"/>
              </a:spcBef>
              <a:buFont typeface="Arial" panose="020B0604020202020204" pitchFamily="34" charset="0"/>
              <a:buChar char="•"/>
            </a:pPr>
            <a:r>
              <a:rPr lang="en-US" sz="1400" b="1" dirty="0">
                <a:effectLst/>
                <a:ea typeface="Calibri" panose="020F0502020204030204" pitchFamily="34" charset="0"/>
              </a:rPr>
              <a:t>02dec:</a:t>
            </a:r>
            <a:r>
              <a:rPr lang="en-US" sz="1400" b="0" dirty="0">
                <a:effectLst/>
                <a:ea typeface="Calibri" panose="020F0502020204030204" pitchFamily="34" charset="0"/>
              </a:rPr>
              <a:t> WP 5A had meetings in th</a:t>
            </a:r>
            <a:r>
              <a:rPr lang="en-US" sz="1400" dirty="0">
                <a:ea typeface="Calibri" panose="020F0502020204030204" pitchFamily="34" charset="0"/>
              </a:rPr>
              <a:t>e </a:t>
            </a:r>
            <a:r>
              <a:rPr lang="en-US" sz="1400" b="0" dirty="0">
                <a:effectLst/>
                <a:ea typeface="Calibri" panose="020F0502020204030204" pitchFamily="34" charset="0"/>
              </a:rPr>
              <a:t>last weeks.  </a:t>
            </a:r>
          </a:p>
          <a:p>
            <a:pPr marL="1314450" lvl="4">
              <a:spcBef>
                <a:spcPts val="0"/>
              </a:spcBef>
              <a:buFont typeface="Arial" panose="020B0604020202020204" pitchFamily="34" charset="0"/>
              <a:buChar char="•"/>
            </a:pPr>
            <a:r>
              <a:rPr lang="en-US" sz="1400" b="0" dirty="0">
                <a:effectLst/>
                <a:ea typeface="Calibri" panose="020F0502020204030204" pitchFamily="34" charset="0"/>
              </a:rPr>
              <a:t>The 2 liaisons from IEEE 802 (802.11), were presented and </a:t>
            </a:r>
            <a:r>
              <a:rPr lang="en-US" sz="1400" dirty="0">
                <a:ea typeface="Calibri" panose="020F0502020204030204" pitchFamily="34" charset="0"/>
              </a:rPr>
              <a:t>are</a:t>
            </a:r>
            <a:r>
              <a:rPr lang="en-US" sz="1400" b="0" dirty="0">
                <a:effectLst/>
                <a:ea typeface="Calibri" panose="020F0502020204030204" pitchFamily="34" charset="0"/>
              </a:rPr>
              <a:t> being carried forward </a:t>
            </a:r>
            <a:r>
              <a:rPr lang="en-US" sz="1400" dirty="0">
                <a:ea typeface="Calibri" panose="020F0502020204030204" pitchFamily="34" charset="0"/>
              </a:rPr>
              <a:t>in the </a:t>
            </a:r>
            <a:r>
              <a:rPr lang="en-US" sz="1400" b="0" dirty="0">
                <a:effectLst/>
                <a:ea typeface="Calibri" panose="020F0502020204030204" pitchFamily="34" charset="0"/>
              </a:rPr>
              <a:t>Chairman’s report.   </a:t>
            </a:r>
          </a:p>
          <a:p>
            <a:pPr marL="1314450" lvl="4">
              <a:spcBef>
                <a:spcPts val="0"/>
              </a:spcBef>
              <a:buFont typeface="Arial" panose="020B0604020202020204" pitchFamily="34" charset="0"/>
              <a:buChar char="•"/>
            </a:pPr>
            <a:r>
              <a:rPr lang="en-US" sz="1400" dirty="0">
                <a:ea typeface="Calibri" panose="020F0502020204030204" pitchFamily="34" charset="0"/>
              </a:rPr>
              <a:t>One country brought up is it nomadic or mobile for </a:t>
            </a:r>
            <a:r>
              <a:rPr lang="en-US" sz="1400" dirty="0" err="1">
                <a:ea typeface="Calibri" panose="020F0502020204030204" pitchFamily="34" charset="0"/>
              </a:rPr>
              <a:t>WiFi</a:t>
            </a:r>
            <a:r>
              <a:rPr lang="en-US" sz="1400" dirty="0">
                <a:ea typeface="Calibri" panose="020F0502020204030204" pitchFamily="34" charset="0"/>
              </a:rPr>
              <a:t> (.11ax), which designation?   Nomadic seems more appropriate. </a:t>
            </a:r>
          </a:p>
          <a:p>
            <a:pPr marL="1314450" lvl="4">
              <a:spcBef>
                <a:spcPts val="0"/>
              </a:spcBef>
              <a:buFont typeface="Arial" panose="020B0604020202020204" pitchFamily="34" charset="0"/>
              <a:buChar char="•"/>
            </a:pPr>
            <a:r>
              <a:rPr lang="en-US" sz="1400" b="0" dirty="0">
                <a:effectLst/>
                <a:ea typeface="Calibri" panose="020F0502020204030204" pitchFamily="34" charset="0"/>
              </a:rPr>
              <a:t>So may want to submit a contribution to support </a:t>
            </a:r>
            <a:r>
              <a:rPr lang="en-US" sz="1400" dirty="0">
                <a:ea typeface="Calibri" panose="020F0502020204030204" pitchFamily="34" charset="0"/>
              </a:rPr>
              <a:t>the nomadic operation. The .11 ITU ad hoc will work on a liaison to bring to .18 and to the LMSC. Note: the n</a:t>
            </a:r>
            <a:r>
              <a:rPr lang="en-US" sz="1400" b="0" dirty="0">
                <a:effectLst/>
                <a:ea typeface="Calibri" panose="020F0502020204030204" pitchFamily="34" charset="0"/>
              </a:rPr>
              <a:t>ext WP 5A meeting is 23may21-03jun22.  </a:t>
            </a:r>
          </a:p>
          <a:p>
            <a:pPr marL="1314450" lvl="4">
              <a:spcBef>
                <a:spcPts val="0"/>
              </a:spcBef>
              <a:buFont typeface="Arial" panose="020B0604020202020204" pitchFamily="34" charset="0"/>
              <a:buChar char="•"/>
            </a:pPr>
            <a:r>
              <a:rPr lang="en-US" sz="1400" dirty="0">
                <a:ea typeface="Calibri" panose="020F0502020204030204" pitchFamily="34" charset="0"/>
              </a:rPr>
              <a:t>Still questions on are sharing agreements need to be worked on. </a:t>
            </a:r>
          </a:p>
          <a:p>
            <a:pPr marL="1314450" lvl="4">
              <a:spcBef>
                <a:spcPts val="0"/>
              </a:spcBef>
              <a:buFont typeface="Arial" panose="020B0604020202020204" pitchFamily="34" charset="0"/>
              <a:buChar char="•"/>
            </a:pPr>
            <a:r>
              <a:rPr lang="en-US" sz="1400" dirty="0">
                <a:ea typeface="Calibri" panose="020F0502020204030204" pitchFamily="34" charset="0"/>
              </a:rPr>
              <a:t>Other sections of our liaisons had good responses. </a:t>
            </a:r>
          </a:p>
          <a:p>
            <a:pPr>
              <a:spcBef>
                <a:spcPts val="0"/>
              </a:spcBef>
              <a:buFont typeface="Arial" panose="020B0604020202020204" pitchFamily="34" charset="0"/>
              <a:buChar char="•"/>
            </a:pPr>
            <a:endParaRPr lang="en-US" sz="1600" b="0" dirty="0">
              <a:ea typeface="Calibri" panose="020F0502020204030204" pitchFamily="34" charset="0"/>
            </a:endParaRPr>
          </a:p>
          <a:p>
            <a:pPr>
              <a:spcBef>
                <a:spcPts val="0"/>
              </a:spcBef>
              <a:buFont typeface="Arial" panose="020B0604020202020204" pitchFamily="34" charset="0"/>
              <a:buChar char="•"/>
            </a:pPr>
            <a:r>
              <a:rPr lang="en-US" sz="1600" dirty="0">
                <a:ea typeface="Calibri" panose="020F0502020204030204" pitchFamily="34" charset="0"/>
              </a:rPr>
              <a:t>standing by for this spring (2022):  </a:t>
            </a:r>
            <a:r>
              <a:rPr lang="en-US" sz="1600" b="0" dirty="0">
                <a:ea typeface="Calibri" panose="020F0502020204030204" pitchFamily="34" charset="0"/>
              </a:rPr>
              <a:t>Additional WP 1A light communications and 2 WP 5A submissions from IEEE 802. </a:t>
            </a:r>
          </a:p>
          <a:p>
            <a:pPr lvl="0">
              <a:buFont typeface="Arial" panose="020B0604020202020204" pitchFamily="34" charset="0"/>
              <a:buChar char="•"/>
            </a:pPr>
            <a:r>
              <a:rPr lang="en-US" sz="1600" dirty="0">
                <a:solidFill>
                  <a:schemeClr val="tx1"/>
                </a:solidFill>
              </a:rPr>
              <a:t>ongoing: WRC-23 agenda items, the list is on the ITU-R website at: </a:t>
            </a:r>
          </a:p>
          <a:p>
            <a:pPr lvl="2">
              <a:spcBef>
                <a:spcPts val="0"/>
              </a:spcBef>
              <a:buFont typeface="Arial" panose="020B0604020202020204" pitchFamily="34" charset="0"/>
              <a:buChar char="•"/>
            </a:pPr>
            <a:r>
              <a:rPr lang="en-US" sz="1400" dirty="0">
                <a:hlinkClick r:id="rId3"/>
              </a:rPr>
              <a:t>https://www.itu.int/en/ITU-R/study-groups/rcpm/Pages/wrc-23-studies.aspx</a:t>
            </a:r>
            <a:r>
              <a:rPr lang="en-US" sz="1400" dirty="0">
                <a:solidFill>
                  <a:srgbClr val="00B0F0"/>
                </a:solidFill>
              </a:rPr>
              <a:t>  </a:t>
            </a:r>
            <a:r>
              <a:rPr lang="en-US" sz="1400" dirty="0">
                <a:solidFill>
                  <a:srgbClr val="7030A0"/>
                </a:solidFill>
              </a:rPr>
              <a:t> (updated 26Aug20)</a:t>
            </a:r>
          </a:p>
          <a:p>
            <a:pPr lvl="2">
              <a:spcBef>
                <a:spcPts val="0"/>
              </a:spcBef>
              <a:buFont typeface="Arial" panose="020B0604020202020204" pitchFamily="34" charset="0"/>
              <a:buChar char="•"/>
            </a:pPr>
            <a:r>
              <a:rPr lang="en-US" sz="1400" dirty="0">
                <a:hlinkClick r:id="rId4"/>
              </a:rPr>
              <a:t>https://www.itu.int/dms_pub/itu-r/oth/0c/0a/R0C0A00000D0041PDFE.pdf</a:t>
            </a:r>
            <a:endParaRPr lang="en-US" sz="1400" dirty="0"/>
          </a:p>
          <a:p>
            <a:pPr lvl="1">
              <a:spcBef>
                <a:spcPts val="0"/>
              </a:spcBef>
              <a:buFont typeface="Arial" panose="020B0604020202020204" pitchFamily="34" charset="0"/>
              <a:buChar char="•"/>
            </a:pPr>
            <a:r>
              <a:rPr lang="en-US" sz="1400" dirty="0">
                <a:solidFill>
                  <a:srgbClr val="00B0F0"/>
                </a:solidFill>
                <a:hlinkClick r:id="rId5"/>
              </a:rPr>
              <a:t>https://mentor.ieee.org/802.18/dcn/20/18-20-0107-01-0000-res-811-wrc-19-wrc-23-agenda-items.docx</a:t>
            </a:r>
            <a:r>
              <a:rPr lang="en-US" sz="1400" dirty="0">
                <a:solidFill>
                  <a:srgbClr val="00B0F0"/>
                </a:solidFill>
              </a:rPr>
              <a:t> </a:t>
            </a:r>
            <a:r>
              <a:rPr lang="en-US" sz="1600" b="1" dirty="0">
                <a:solidFill>
                  <a:schemeClr val="tx1"/>
                </a:solidFill>
              </a:rPr>
              <a:t>	</a:t>
            </a:r>
            <a:r>
              <a:rPr lang="en-US" sz="16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IEEE 802 viewpoints on WRC-23 agenda items. </a:t>
            </a:r>
            <a:endParaRPr lang="en-US" sz="1400" b="0" dirty="0">
              <a:solidFill>
                <a:schemeClr val="tx1"/>
              </a:solidFill>
            </a:endParaRPr>
          </a:p>
          <a:p>
            <a:pPr lvl="2">
              <a:spcBef>
                <a:spcPts val="0"/>
              </a:spcBef>
              <a:buFont typeface="Arial" panose="020B0604020202020204" pitchFamily="34" charset="0"/>
              <a:buChar char="•"/>
            </a:pPr>
            <a:r>
              <a:rPr lang="en-US" sz="1600" dirty="0">
                <a:solidFill>
                  <a:schemeClr val="tx1"/>
                </a:solidFill>
              </a:rPr>
              <a:t>Doc for viewpoints updated (</a:t>
            </a:r>
            <a:r>
              <a:rPr lang="en-US" sz="1600" dirty="0">
                <a:solidFill>
                  <a:srgbClr val="00B0F0"/>
                </a:solidFill>
              </a:rPr>
              <a:t>actions items in notes on this slide</a:t>
            </a:r>
            <a:r>
              <a:rPr lang="en-US" sz="1600" dirty="0">
                <a:solidFill>
                  <a:schemeClr val="tx1"/>
                </a:solidFill>
              </a:rPr>
              <a:t>):  </a:t>
            </a:r>
          </a:p>
          <a:p>
            <a:pPr lvl="2">
              <a:spcBef>
                <a:spcPts val="0"/>
              </a:spcBef>
              <a:buFont typeface="Arial" panose="020B0604020202020204" pitchFamily="34" charset="0"/>
              <a:buChar char="•"/>
            </a:pPr>
            <a:r>
              <a:rPr lang="en-US" sz="1400" dirty="0">
                <a:solidFill>
                  <a:schemeClr val="tx1"/>
                </a:solidFill>
                <a:hlinkClick r:id="rId6"/>
              </a:rPr>
              <a:t>https://mentor.ieee.org/802.18/dcn/21/18-21-0039-01-0000-ieee-802-viewpoints-on-wrc-23-agenda-items.pptx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b="0" dirty="0">
                <a:solidFill>
                  <a:schemeClr val="tx1"/>
                </a:solidFill>
                <a:effectLst/>
                <a:ea typeface="Calibri" panose="020F0502020204030204" pitchFamily="34" charset="0"/>
              </a:rPr>
              <a:t>Sometime, will review actions </a:t>
            </a:r>
            <a:r>
              <a:rPr lang="en-US" sz="1200" b="0" dirty="0">
                <a:solidFill>
                  <a:schemeClr val="tx1"/>
                </a:solidFill>
                <a:ea typeface="Calibri" panose="020F0502020204030204" pitchFamily="34" charset="0"/>
              </a:rPr>
              <a:t>noted at the July Plenary. </a:t>
            </a:r>
            <a:endParaRPr lang="en-US" sz="1200" b="0" dirty="0">
              <a:solidFill>
                <a:schemeClr val="tx1"/>
              </a:solidFill>
              <a:effectLst/>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
        <p:nvSpPr>
          <p:cNvPr id="8" name="TextBox 7">
            <a:extLst>
              <a:ext uri="{FF2B5EF4-FFF2-40B4-BE49-F238E27FC236}">
                <a16:creationId xmlns:a16="http://schemas.microsoft.com/office/drawing/2014/main" id="{62C06C0A-2D29-4970-B0C1-873AB854367E}"/>
              </a:ext>
            </a:extLst>
          </p:cNvPr>
          <p:cNvSpPr txBox="1"/>
          <p:nvPr/>
        </p:nvSpPr>
        <p:spPr>
          <a:xfrm>
            <a:off x="914400" y="6120632"/>
            <a:ext cx="10740044"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962625"/>
            <a:ext cx="11049000" cy="5477022"/>
          </a:xfrm>
        </p:spPr>
        <p:txBody>
          <a:bodyPr/>
          <a:lstStyle/>
          <a:p>
            <a:pPr>
              <a:buFont typeface="Arial" panose="020B0604020202020204" pitchFamily="34" charset="0"/>
              <a:buChar char="•"/>
            </a:pPr>
            <a:r>
              <a:rPr lang="en-US" sz="1800" dirty="0">
                <a:effectLst/>
              </a:rPr>
              <a:t> none today </a:t>
            </a:r>
          </a:p>
          <a:p>
            <a:pPr>
              <a:buFont typeface="Arial" panose="020B0604020202020204" pitchFamily="34" charset="0"/>
              <a:buChar char="•"/>
            </a:pPr>
            <a:r>
              <a:rPr lang="en-US" sz="18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06jan22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28242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1"/>
            <a:ext cx="8597510" cy="273050"/>
          </a:xfrm>
        </p:spPr>
        <p:txBody>
          <a:bodyPr/>
          <a:lstStyle/>
          <a:p>
            <a:r>
              <a:rPr lang="en-US" altLang="en-US" sz="2400" dirty="0"/>
              <a:t>General Discussion Items – ongoing fyi - MSGs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06jan22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14400" y="959002"/>
            <a:ext cx="11032375" cy="5516412"/>
          </a:xfrm>
        </p:spPr>
        <p:txBody>
          <a:bodyPr/>
          <a:lstStyle/>
          <a:p>
            <a:pPr>
              <a:buFont typeface="Arial" panose="020B0604020202020204" pitchFamily="34" charset="0"/>
              <a:buChar char="•"/>
            </a:pPr>
            <a:r>
              <a:rPr lang="en-US" sz="1400" dirty="0"/>
              <a:t>1. The </a:t>
            </a:r>
            <a:r>
              <a:rPr lang="en-US" sz="1400" dirty="0" err="1"/>
              <a:t>WInnforum</a:t>
            </a:r>
            <a:r>
              <a:rPr lang="en-US" sz="1400" dirty="0"/>
              <a:t> “6 GHz </a:t>
            </a:r>
            <a:r>
              <a:rPr lang="en-US" sz="1400" u="sng" dirty="0"/>
              <a:t>Committee</a:t>
            </a:r>
            <a:r>
              <a:rPr lang="en-US" sz="1400" dirty="0"/>
              <a:t>”, 	all groups meet every 2 weeks except </a:t>
            </a:r>
            <a:r>
              <a:rPr lang="en-US" sz="1400" i="1" u="sng" dirty="0"/>
              <a:t>Incumbent Information, interference and Test &amp; Certification</a:t>
            </a:r>
            <a:r>
              <a:rPr lang="en-US" sz="1400" dirty="0"/>
              <a:t> - weekly  (168 people);            		some docs:  </a:t>
            </a:r>
            <a:r>
              <a:rPr lang="en-US" sz="1400" u="sng" dirty="0">
                <a:solidFill>
                  <a:srgbClr val="0000FF"/>
                </a:solidFill>
                <a:effectLst/>
                <a:ea typeface="Calibri" panose="020F0502020204030204" pitchFamily="34" charset="0"/>
                <a:hlinkClick r:id="rId3"/>
              </a:rPr>
              <a:t>https://6ghz.wirelessinnovation.org/work-group-products</a:t>
            </a:r>
            <a:r>
              <a:rPr lang="en-US" sz="1400" u="sng" dirty="0">
                <a:solidFill>
                  <a:srgbClr val="0000FF"/>
                </a:solidFill>
                <a:effectLst/>
                <a:ea typeface="Calibri" panose="020F0502020204030204" pitchFamily="34" charset="0"/>
              </a:rPr>
              <a:t> </a:t>
            </a:r>
            <a:endParaRPr lang="en-US" sz="1400" b="0" dirty="0"/>
          </a:p>
          <a:p>
            <a:pPr lvl="2">
              <a:spcBef>
                <a:spcPts val="0"/>
              </a:spcBef>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Org: 2 focus areas: </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1)  AFC Functional Specification -WG – includes: Interference-TG,  Incumbent Info-TG,  security and Protocols </a:t>
            </a:r>
            <a:r>
              <a:rPr lang="en-US" sz="1200" strike="dblStrike" dirty="0">
                <a:solidFill>
                  <a:schemeClr val="tx1">
                    <a:lumMod val="50000"/>
                    <a:lumOff val="50000"/>
                  </a:schemeClr>
                </a:solidFill>
                <a:ea typeface="Times New Roman" panose="02020603050405020304" pitchFamily="18" charset="0"/>
              </a:rPr>
              <a:t>3GPP</a:t>
            </a:r>
            <a:r>
              <a:rPr lang="en-US" sz="1200" dirty="0">
                <a:solidFill>
                  <a:schemeClr val="tx1"/>
                </a:solidFill>
                <a:ea typeface="Times New Roman" panose="02020603050405020304" pitchFamily="18" charset="0"/>
              </a:rPr>
              <a:t>-TG</a:t>
            </a:r>
          </a:p>
          <a:p>
            <a:pPr marL="1323975" lvl="3">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2) AFC Test and Certification-WG</a:t>
            </a:r>
            <a:endParaRPr lang="en-US" sz="1200" dirty="0">
              <a:solidFill>
                <a:schemeClr val="bg1">
                  <a:lumMod val="50000"/>
                </a:schemeClr>
              </a:solidFill>
            </a:endParaRP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b="1" dirty="0">
                <a:solidFill>
                  <a:schemeClr val="tx1"/>
                </a:solidFill>
                <a:ea typeface="Calibri" panose="020F0502020204030204" pitchFamily="34" charset="0"/>
              </a:rPr>
              <a:t>09dec: </a:t>
            </a:r>
            <a:r>
              <a:rPr lang="en-GB" sz="1600" dirty="0">
                <a:solidFill>
                  <a:schemeClr val="tx1"/>
                </a:solidFill>
                <a:ea typeface="Calibri" panose="020F0502020204030204" pitchFamily="34" charset="0"/>
              </a:rPr>
              <a:t>Request for petition stay (by 14dec) and petition for rule making by utility and public safety.  e.g. concept on beacons causing interference.  more to come. </a:t>
            </a:r>
            <a:endParaRPr lang="en-GB" sz="1600" b="1" dirty="0">
              <a:solidFill>
                <a:schemeClr val="tx1"/>
              </a:solidFill>
              <a:ea typeface="Calibri" panose="020F0502020204030204" pitchFamily="34" charset="0"/>
            </a:endParaRPr>
          </a:p>
          <a:p>
            <a:pPr lvl="3">
              <a:buFont typeface="Arial" panose="020B0604020202020204" pitchFamily="34" charset="0"/>
              <a:buChar char="•"/>
            </a:pPr>
            <a:endParaRPr lang="en-US" sz="600" dirty="0">
              <a:ea typeface="Calibri" panose="020F0502020204030204" pitchFamily="34"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400" dirty="0">
                <a:solidFill>
                  <a:srgbClr val="1155CC"/>
                </a:solidFill>
                <a:hlinkClick r:id="rId5"/>
              </a:rPr>
              <a:t>https://groups.wirelessinnovation.org/wg/6MSG/dashboard</a:t>
            </a:r>
            <a:r>
              <a:rPr lang="en-US" sz="1400" dirty="0">
                <a:solidFill>
                  <a:srgbClr val="1155CC"/>
                </a:solidFill>
              </a:rPr>
              <a:t>. </a:t>
            </a:r>
            <a:endParaRPr lang="en-US" sz="1400" kern="1200" dirty="0">
              <a:cs typeface="+mn-cs"/>
            </a:endParaRPr>
          </a:p>
          <a:p>
            <a:pPr marL="1323975" lvl="3">
              <a:spcBef>
                <a:spcPts val="0"/>
              </a:spcBef>
              <a:spcAft>
                <a:spcPts val="0"/>
              </a:spcAft>
              <a:buFont typeface="Arial" panose="020B0604020202020204" pitchFamily="34" charset="0"/>
              <a:buChar char="•"/>
            </a:pPr>
            <a:r>
              <a:rPr lang="en-US" sz="1100" dirty="0">
                <a:solidFill>
                  <a:schemeClr val="tx1"/>
                </a:solidFill>
              </a:rPr>
              <a:t>Work stream 1 - interference protection and resolution (</a:t>
            </a:r>
            <a:r>
              <a:rPr lang="en-US" sz="1100" dirty="0" err="1">
                <a:solidFill>
                  <a:schemeClr val="tx1"/>
                </a:solidFill>
              </a:rPr>
              <a:t>CableLabs</a:t>
            </a:r>
            <a:r>
              <a:rPr lang="en-US" sz="1100" dirty="0">
                <a:solidFill>
                  <a:schemeClr val="tx1"/>
                </a:solidFill>
              </a:rPr>
              <a:t>, EPRI, Lake </a:t>
            </a:r>
            <a:r>
              <a:rPr lang="en-US" sz="1100" dirty="0" err="1">
                <a:solidFill>
                  <a:schemeClr val="tx1"/>
                </a:solidFill>
              </a:rPr>
              <a:t>Cty</a:t>
            </a:r>
            <a:r>
              <a:rPr lang="en-US" sz="1100" dirty="0">
                <a:solidFill>
                  <a:schemeClr val="tx1"/>
                </a:solidFill>
              </a:rPr>
              <a:t>, APCO)  Meets biweekly, from 28Jan21-10:00 et, </a:t>
            </a:r>
          </a:p>
          <a:p>
            <a:pPr marL="1323975" lvl="3">
              <a:spcBef>
                <a:spcPts val="0"/>
              </a:spcBef>
              <a:spcAft>
                <a:spcPts val="0"/>
              </a:spcAft>
              <a:buFont typeface="Arial" panose="020B0604020202020204" pitchFamily="34" charset="0"/>
              <a:buChar char="•"/>
            </a:pPr>
            <a:r>
              <a:rPr lang="en-US" sz="1100" dirty="0">
                <a:solidFill>
                  <a:schemeClr val="tx1"/>
                </a:solidFill>
              </a:rPr>
              <a:t>Work stream 2 - correct incumbent data (ULS) (</a:t>
            </a:r>
            <a:r>
              <a:rPr lang="en-US" sz="1100" dirty="0" err="1">
                <a:solidFill>
                  <a:schemeClr val="tx1"/>
                </a:solidFill>
              </a:rPr>
              <a:t>Comsearch</a:t>
            </a:r>
            <a:r>
              <a:rPr lang="en-US" sz="1100" dirty="0">
                <a:solidFill>
                  <a:schemeClr val="tx1"/>
                </a:solidFill>
              </a:rPr>
              <a:t>, APCO) </a:t>
            </a:r>
          </a:p>
          <a:p>
            <a:pPr marL="1323975" lvl="3">
              <a:spcBef>
                <a:spcPts val="0"/>
              </a:spcBef>
              <a:spcAft>
                <a:spcPts val="0"/>
              </a:spcAft>
              <a:buFont typeface="Arial" panose="020B0604020202020204" pitchFamily="34" charset="0"/>
              <a:buChar char="•"/>
            </a:pPr>
            <a:r>
              <a:rPr lang="en-US" sz="1100" dirty="0">
                <a:solidFill>
                  <a:schemeClr val="tx1"/>
                </a:solidFill>
              </a:rPr>
              <a:t>Work stream 3 - AFC and how it provides protection, etc. (Charter, Google, UTC)</a:t>
            </a:r>
          </a:p>
          <a:p>
            <a:pPr marL="1323975" lvl="3">
              <a:spcBef>
                <a:spcPts val="0"/>
              </a:spcBef>
              <a:spcAft>
                <a:spcPts val="0"/>
              </a:spcAft>
              <a:buFont typeface="Arial" panose="020B0604020202020204" pitchFamily="34" charset="0"/>
              <a:buChar char="•"/>
            </a:pPr>
            <a:r>
              <a:rPr lang="en-US" sz="1100" dirty="0">
                <a:solidFill>
                  <a:schemeClr val="tx1"/>
                </a:solidFill>
              </a:rPr>
              <a:t>Overall Co-chairs:  NPSTC, UTC, WFA, WISPA. </a:t>
            </a:r>
            <a:r>
              <a:rPr lang="en-US" sz="1100" dirty="0">
                <a:solidFill>
                  <a:schemeClr val="tx1"/>
                </a:solidFill>
                <a:ea typeface="Times New Roman" panose="02020603050405020304" pitchFamily="18" charset="0"/>
              </a:rPr>
              <a:t> </a:t>
            </a: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accent1">
                    <a:lumMod val="50000"/>
                  </a:schemeClr>
                </a:solidFill>
                <a:ea typeface="Calibri" panose="020F0502020204030204" pitchFamily="34" charset="0"/>
              </a:rPr>
              <a:t> </a:t>
            </a:r>
          </a:p>
          <a:p>
            <a:pPr marL="866775" lvl="2">
              <a:spcBef>
                <a:spcPts val="0"/>
              </a:spcBef>
              <a:spcAft>
                <a:spcPts val="0"/>
              </a:spcAft>
              <a:buFont typeface="Arial" panose="020B0604020202020204" pitchFamily="34" charset="0"/>
              <a:buChar char="•"/>
            </a:pPr>
            <a:r>
              <a:rPr lang="en-GB" sz="1600" dirty="0">
                <a:solidFill>
                  <a:schemeClr val="tx1"/>
                </a:solidFill>
                <a:ea typeface="Calibri" panose="020F0502020204030204" pitchFamily="34" charset="0"/>
              </a:rPr>
              <a:t>10dec meeting was only 28mins.  The RLAN signal characteristics input was moved back to WS1 which met yesterday to work on putting into the final report. </a:t>
            </a:r>
          </a:p>
          <a:p>
            <a:pPr marL="1323975" lvl="3">
              <a:spcBef>
                <a:spcPts val="0"/>
              </a:spcBef>
              <a:spcAft>
                <a:spcPts val="0"/>
              </a:spcAft>
              <a:buFont typeface="Arial" panose="020B0604020202020204" pitchFamily="34" charset="0"/>
              <a:buChar char="•"/>
            </a:pPr>
            <a:r>
              <a:rPr lang="en-GB" sz="1400" dirty="0">
                <a:solidFill>
                  <a:schemeClr val="tx1"/>
                </a:solidFill>
                <a:ea typeface="Calibri" panose="020F0502020204030204" pitchFamily="34" charset="0"/>
              </a:rPr>
              <a:t>With that effort is still trying to get the final report done, to get to the FCC.   The details are taking more time. </a:t>
            </a:r>
            <a:endParaRPr lang="en-US" sz="10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endParaRPr lang="en-US" sz="1800" b="1" dirty="0">
              <a:solidFill>
                <a:schemeClr val="tx1"/>
              </a:solidFill>
              <a:ea typeface="Calibri" panose="020F0502020204030204" pitchFamily="34" charset="0"/>
            </a:endParaRPr>
          </a:p>
          <a:p>
            <a:pPr marL="66675">
              <a:spcBef>
                <a:spcPts val="0"/>
              </a:spcBef>
              <a:spcAft>
                <a:spcPts val="0"/>
              </a:spcAft>
              <a:buFont typeface="Arial" panose="020B0604020202020204" pitchFamily="34" charset="0"/>
              <a:buChar char="•"/>
            </a:pPr>
            <a:r>
              <a:rPr lang="en-US" sz="1800" b="1" dirty="0">
                <a:solidFill>
                  <a:schemeClr val="tx1"/>
                </a:solidFill>
                <a:ea typeface="Calibri" panose="020F0502020204030204" pitchFamily="34" charset="0"/>
              </a:rPr>
              <a:t>General:</a:t>
            </a:r>
            <a:r>
              <a:rPr lang="en-GB" sz="1800" b="1" dirty="0">
                <a:solidFill>
                  <a:schemeClr val="tx1"/>
                </a:solidFill>
                <a:ea typeface="Calibri" panose="020F0502020204030204" pitchFamily="34" charset="0"/>
              </a:rPr>
              <a:t> </a:t>
            </a:r>
            <a:r>
              <a:rPr lang="en-GB" sz="1600" dirty="0">
                <a:solidFill>
                  <a:schemeClr val="tx1"/>
                </a:solidFill>
                <a:ea typeface="Calibri" panose="020F0502020204030204" pitchFamily="34" charset="0"/>
              </a:rPr>
              <a:t>16dec: </a:t>
            </a:r>
            <a:r>
              <a:rPr lang="en-GB" sz="1600" b="1" dirty="0">
                <a:solidFill>
                  <a:schemeClr val="tx1"/>
                </a:solidFill>
                <a:ea typeface="Calibri" panose="020F0502020204030204" pitchFamily="34" charset="0"/>
              </a:rPr>
              <a:t>A </a:t>
            </a:r>
            <a:r>
              <a:rPr lang="en-GB" sz="1600" dirty="0">
                <a:solidFill>
                  <a:schemeClr val="tx1"/>
                </a:solidFill>
                <a:ea typeface="Calibri" panose="020F0502020204030204" pitchFamily="34" charset="0"/>
              </a:rPr>
              <a:t>public notice is expected in January about work needed on improving the ULS data.  </a:t>
            </a:r>
            <a:endParaRPr lang="en-GB" sz="1800" dirty="0">
              <a:solidFill>
                <a:schemeClr val="tx1"/>
              </a:solidFill>
              <a:ea typeface="Calibri" panose="020F0502020204030204" pitchFamily="34" charset="0"/>
            </a:endParaRPr>
          </a:p>
          <a:p>
            <a:pPr marL="638175" lvl="2" indent="0">
              <a:spcBef>
                <a:spcPts val="0"/>
              </a:spcBef>
              <a:spcAft>
                <a:spcPts val="0"/>
              </a:spcAft>
            </a:pPr>
            <a:endParaRPr lang="en-US" sz="1600" b="1" dirty="0">
              <a:ea typeface="Calibri" panose="020F0502020204030204" pitchFamily="34" charset="0"/>
            </a:endParaRPr>
          </a:p>
        </p:txBody>
      </p:sp>
    </p:spTree>
    <p:extLst>
      <p:ext uri="{BB962C8B-B14F-4D97-AF65-F5344CB8AC3E}">
        <p14:creationId xmlns:p14="http://schemas.microsoft.com/office/powerpoint/2010/main" val="220391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1900"/>
            <a:ext cx="10972800" cy="464123"/>
          </a:xfrm>
        </p:spPr>
        <p:txBody>
          <a:bodyPr/>
          <a:lstStyle/>
          <a:p>
            <a:r>
              <a:rPr lang="en-US" altLang="en-US" sz="2400" dirty="0"/>
              <a:t>General Discussion Items – ongoing fyi - </a:t>
            </a:r>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06jan22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It is difficult for 802 wireless standards developers to quickly and </a:t>
            </a:r>
            <a:r>
              <a:rPr lang="en-US" sz="14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400" dirty="0">
                <a:solidFill>
                  <a:schemeClr val="tx1"/>
                </a:solidFill>
                <a:ea typeface="Calibri" panose="020F0502020204030204" pitchFamily="34" charset="0"/>
              </a:rPr>
              <a:t>The primary application is to simplify identification of potential frequency bands for coexistence assessment</a:t>
            </a:r>
            <a:r>
              <a:rPr lang="en-US" sz="1400" dirty="0">
                <a:ea typeface="Calibri" panose="020F0502020204030204" pitchFamily="34" charset="0"/>
              </a:rPr>
              <a:t>.	</a:t>
            </a:r>
            <a:endParaRPr lang="en-US" sz="14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400" dirty="0">
                <a:solidFill>
                  <a:srgbClr val="333333"/>
                </a:solidFill>
                <a:ea typeface="Calibri" panose="020F0502020204030204" pitchFamily="34" charset="0"/>
              </a:rPr>
              <a:t>1) </a:t>
            </a:r>
            <a:r>
              <a:rPr lang="en-US" sz="1400" dirty="0">
                <a:ea typeface="Calibri" panose="020F0502020204030204" pitchFamily="34" charset="0"/>
              </a:rPr>
              <a:t>802 wireless standards developers &amp; 2) 802.19 wireless coexistence working group</a:t>
            </a:r>
            <a:endParaRPr lang="en-US" sz="1600" dirty="0">
              <a:ea typeface="Calibri" panose="020F0502020204030204" pitchFamily="34"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https://mentor.ieee.org/802.18/dcn/21/18-21-0036-09-0000-frequency-table-template.xlsx</a:t>
            </a:r>
            <a:endParaRPr lang="en-US" sz="1800" dirty="0">
              <a:solidFill>
                <a:srgbClr val="0070C0"/>
              </a:solidFill>
              <a:ea typeface="Times New Roman" panose="02020603050405020304" pitchFamily="18"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23nov21</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Updates a few UWB ranges and </a:t>
            </a:r>
            <a:r>
              <a:rPr lang="en-US" sz="1600" b="1" dirty="0">
                <a:solidFill>
                  <a:srgbClr val="333333"/>
                </a:solidFill>
                <a:ea typeface="Times New Roman" panose="02020603050405020304" pitchFamily="18" charset="0"/>
              </a:rPr>
              <a:t>added the Light-Ranges Sheet   </a:t>
            </a:r>
          </a:p>
          <a:p>
            <a:pPr marL="285750">
              <a:spcBef>
                <a:spcPts val="0"/>
              </a:spcBef>
              <a:spcAft>
                <a:spcPts val="0"/>
              </a:spcAft>
              <a:buFont typeface="Arial" panose="020B0604020202020204" pitchFamily="34" charset="0"/>
              <a:buChar char="•"/>
            </a:pPr>
            <a:r>
              <a:rPr lang="en-US" sz="1600" dirty="0">
                <a:ea typeface="Calibri" panose="020F0502020204030204" pitchFamily="34" charset="0"/>
              </a:rPr>
              <a:t>From ad hoc call on 28sept21</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Updated most of the 802.15 cells/rows, less UWB ones.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400050" lvl="1" indent="0">
              <a:spcBef>
                <a:spcPts val="0"/>
              </a:spcBef>
              <a:spcAft>
                <a:spcPts val="0"/>
              </a:spcAft>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Times New Roman" panose="02020603050405020304" pitchFamily="18" charset="0"/>
              </a:rPr>
              <a:t>The activity is entering the phase to fill in the sheet now, so more intense and time consuming.</a:t>
            </a:r>
            <a:endParaRPr lang="en-US" sz="1800" b="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The </a:t>
            </a:r>
            <a:r>
              <a:rPr lang="en-US" sz="1800" dirty="0">
                <a:solidFill>
                  <a:schemeClr val="tx1"/>
                </a:solidFill>
                <a:ea typeface="Times New Roman" panose="02020603050405020304" pitchFamily="18" charset="0"/>
              </a:rPr>
              <a:t>next meeting will be 11jan22.  </a:t>
            </a:r>
            <a:r>
              <a:rPr lang="en-US" sz="1800" b="0" dirty="0">
                <a:solidFill>
                  <a:schemeClr val="tx1"/>
                </a:solidFill>
                <a:ea typeface="Times New Roman" panose="02020603050405020304" pitchFamily="18" charset="0"/>
              </a:rPr>
              <a:t>(call-in info in this agenda backup slides)</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17477714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1125200" cy="3469327"/>
          </a:xfrm>
        </p:spPr>
        <p:txBody>
          <a:bodyPr/>
          <a:lstStyle/>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r>
              <a:rPr lang="en-US" sz="1800" dirty="0">
                <a:solidFill>
                  <a:srgbClr val="00B0F0"/>
                </a:solidFill>
                <a:latin typeface="Times New Roman" panose="02020603050405020304" pitchFamily="18" charset="0"/>
                <a:ea typeface="SimSun" panose="02010600030101010101" pitchFamily="2" charset="-122"/>
              </a:rPr>
              <a:t>  </a:t>
            </a: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r>
              <a:rPr lang="en-US" sz="1600" dirty="0">
                <a:solidFill>
                  <a:srgbClr val="00B0F0"/>
                </a:solidFill>
                <a:latin typeface="Times New Roman" panose="02020603050405020304" pitchFamily="18" charset="0"/>
                <a:ea typeface="SimSun" panose="02010600030101010101" pitchFamily="2" charset="-122"/>
              </a:rPr>
              <a:t>ongoing: </a:t>
            </a:r>
          </a:p>
          <a:p>
            <a:pPr marL="685800" lvl="1">
              <a:buClr>
                <a:srgbClr val="00B0F0"/>
              </a:buClr>
              <a:buFont typeface="Wingdings" panose="05000000000000000000" pitchFamily="2" charset="2"/>
              <a:buChar char="q"/>
            </a:pPr>
            <a:r>
              <a:rPr lang="en-US" sz="1600" dirty="0">
                <a:solidFill>
                  <a:srgbClr val="00B0F0"/>
                </a:solidFill>
                <a:effectLst/>
                <a:latin typeface="Times New Roman" panose="02020603050405020304" pitchFamily="18" charset="0"/>
                <a:ea typeface="SimSun" panose="02010600030101010101" pitchFamily="2" charset="-122"/>
              </a:rPr>
              <a:t>For IEEE 802 viewpoints on WRC-23 AIs, reach out to those identified, looking for input on the viewpoints.  </a:t>
            </a:r>
            <a:endParaRPr lang="en-US" sz="1600" dirty="0">
              <a:solidFill>
                <a:srgbClr val="00B0F0"/>
              </a:solidFill>
              <a:latin typeface="Times New Roman" panose="02020603050405020304" pitchFamily="18" charset="0"/>
              <a:ea typeface="SimSun" panose="02010600030101010101" pitchFamily="2" charset="-122"/>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06jan22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1147018" y="4244034"/>
            <a:ext cx="10260694" cy="2231380"/>
          </a:xfrm>
          <a:prstGeom prst="rect">
            <a:avLst/>
          </a:prstGeom>
          <a:noFill/>
        </p:spPr>
        <p:txBody>
          <a:bodyPr wrap="none" rtlCol="0">
            <a:spAutoFit/>
          </a:bodyPr>
          <a:lstStyle/>
          <a:p>
            <a:pPr>
              <a:spcBef>
                <a:spcPts val="0"/>
              </a:spcBef>
              <a:buFont typeface="Arial" panose="020B0604020202020204" pitchFamily="34" charset="0"/>
              <a:buChar char="•"/>
            </a:pPr>
            <a:r>
              <a:rPr lang="en-US" sz="1600" b="1" dirty="0">
                <a:solidFill>
                  <a:schemeClr val="tx1"/>
                </a:solidFill>
              </a:rPr>
              <a:t>Proactive Spectrum Sharing – Contact Rich Kennedy if you can help or have inputs or want to join the task force.</a:t>
            </a:r>
          </a:p>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400" dirty="0">
                <a:solidFill>
                  <a:schemeClr val="tx1"/>
                </a:solidFill>
              </a:rPr>
              <a:t>WPT use of license-exempt bands and UWB in cell phones</a:t>
            </a:r>
          </a:p>
          <a:p>
            <a:pPr lvl="1">
              <a:spcBef>
                <a:spcPts val="0"/>
              </a:spcBef>
              <a:buFont typeface="Arial" panose="020B0604020202020204" pitchFamily="34" charset="0"/>
              <a:buChar char="•"/>
            </a:pPr>
            <a:r>
              <a:rPr lang="en-US" sz="14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400" dirty="0">
                <a:solidFill>
                  <a:schemeClr val="tx1"/>
                </a:solidFill>
              </a:rPr>
              <a:t>Latest Cisco Annual Internet Report, 	</a:t>
            </a:r>
          </a:p>
          <a:p>
            <a:pPr marL="914400" lvl="2" indent="0">
              <a:spcBef>
                <a:spcPts val="0"/>
              </a:spcBef>
            </a:pPr>
            <a:r>
              <a:rPr lang="en-US" sz="1400" dirty="0">
                <a:hlinkClick r:id="rId2"/>
              </a:rPr>
              <a:t>https://www.cisco.com/c/en/us/solutions/executive-perspectives/annual-internet-report/air-highlights.html</a:t>
            </a:r>
            <a:endParaRPr lang="en-US" sz="1400" dirty="0"/>
          </a:p>
          <a:p>
            <a:pPr lvl="1">
              <a:spcBef>
                <a:spcPts val="0"/>
              </a:spcBef>
              <a:buFont typeface="Arial" panose="020B0604020202020204" pitchFamily="34" charset="0"/>
              <a:buChar char="•"/>
            </a:pPr>
            <a:r>
              <a:rPr lang="en-US" sz="1400" dirty="0">
                <a:solidFill>
                  <a:schemeClr val="tx1"/>
                </a:solidFill>
              </a:rPr>
              <a:t>Latest World Economic Outlook</a:t>
            </a:r>
            <a:r>
              <a:rPr lang="en-US" sz="1400" b="1" dirty="0">
                <a:solidFill>
                  <a:schemeClr val="tx1"/>
                </a:solidFill>
              </a:rPr>
              <a:t>.  </a:t>
            </a:r>
            <a:r>
              <a:rPr lang="en-US" sz="1400" dirty="0">
                <a:solidFill>
                  <a:schemeClr val="tx1"/>
                </a:solidFill>
              </a:rPr>
              <a:t>(October’s 2020, twice a year) </a:t>
            </a:r>
            <a:r>
              <a:rPr lang="en-US" sz="1400" u="sng" dirty="0">
                <a:hlinkClick r:id="rId3"/>
              </a:rPr>
              <a:t>&lt;click for oct2020 spreadsheet&gt;</a:t>
            </a:r>
            <a:endParaRPr lang="en-US" sz="1400" u="sng" dirty="0"/>
          </a:p>
          <a:p>
            <a:pPr lvl="1">
              <a:spcBef>
                <a:spcPts val="0"/>
              </a:spcBef>
              <a:buFont typeface="Arial" panose="020B0604020202020204" pitchFamily="34" charset="0"/>
              <a:buChar char="•"/>
            </a:pPr>
            <a:r>
              <a:rPr lang="en-US" sz="1400" dirty="0">
                <a:solidFill>
                  <a:schemeClr val="tx1"/>
                </a:solidFill>
                <a:hlinkClick r:id="rId4"/>
              </a:rPr>
              <a:t>https://www.imf.org/en/Publications/WEO/Issues/2020/09/30/world-economic-outlook-october-2020</a:t>
            </a:r>
            <a:r>
              <a:rPr lang="en-US" sz="1400" dirty="0">
                <a:solidFill>
                  <a:schemeClr val="tx1"/>
                </a:solidFill>
              </a:rPr>
              <a:t> </a:t>
            </a:r>
            <a:endParaRPr lang="en-US" sz="14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3"/>
            <a:ext cx="7770813" cy="417602"/>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62000" y="914400"/>
            <a:ext cx="11277600" cy="5554946"/>
          </a:xfrm>
        </p:spPr>
        <p:txBody>
          <a:bodyPr/>
          <a:lstStyle/>
          <a:p>
            <a:pPr>
              <a:buFont typeface="Arial" panose="020B0604020202020204" pitchFamily="34" charset="0"/>
              <a:buChar char="•"/>
              <a:defRPr/>
            </a:pPr>
            <a:r>
              <a:rPr lang="en-US" sz="2000" dirty="0"/>
              <a:t>Officers for the RR-TAG / IEEE 802.18:				</a:t>
            </a:r>
          </a:p>
          <a:p>
            <a:pPr lvl="1">
              <a:spcBef>
                <a:spcPts val="0"/>
              </a:spcBef>
              <a:defRPr/>
            </a:pPr>
            <a:r>
              <a:rPr lang="en-US" sz="1600" dirty="0"/>
              <a:t>Chair is Jay Holcomb (Itron) 								</a:t>
            </a:r>
            <a:endParaRPr lang="en-US" sz="1600" b="1" dirty="0"/>
          </a:p>
          <a:p>
            <a:pPr lvl="1">
              <a:defRPr/>
            </a:pPr>
            <a:r>
              <a:rPr lang="en-US" sz="1600" dirty="0"/>
              <a:t>Co-Vice-chairs are </a:t>
            </a:r>
            <a:r>
              <a:rPr lang="en-US" sz="1600" dirty="0">
                <a:hlinkClick r:id="rId3"/>
              </a:rPr>
              <a:t>Al Petrick (Skyworks Solutions) </a:t>
            </a:r>
            <a:r>
              <a:rPr lang="en-US" sz="1600" dirty="0"/>
              <a:t>and </a:t>
            </a:r>
            <a:r>
              <a:rPr lang="en-US" sz="1600" dirty="0">
                <a:hlinkClick r:id="rId4"/>
              </a:rPr>
              <a:t>Stuart Kerry (OK-Brit/Self)</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40 (8 on LMSC); Nearly Voters: 4; Aspirant members: 6</a:t>
            </a:r>
          </a:p>
          <a:p>
            <a:pPr lvl="1">
              <a:spcBef>
                <a:spcPts val="0"/>
              </a:spcBef>
              <a:buFont typeface="Arial" panose="020B0604020202020204" pitchFamily="34" charset="0"/>
              <a:buChar char="•"/>
            </a:pPr>
            <a:r>
              <a:rPr lang="en-US" sz="1400" dirty="0">
                <a:solidFill>
                  <a:schemeClr val="tx1"/>
                </a:solidFill>
              </a:rPr>
              <a:t>A quorum is met since this is an announced Wireless Interim and Thursdays 15:00et meetings were announced more than 45 days ago.</a:t>
            </a:r>
          </a:p>
          <a:p>
            <a:pPr lvl="4">
              <a:buFont typeface="Arial" panose="020B0604020202020204" pitchFamily="34" charset="0"/>
              <a:buChar char="•"/>
              <a:defRPr/>
            </a:pPr>
            <a:endParaRPr lang="en-US" sz="1200" dirty="0"/>
          </a:p>
          <a:p>
            <a:pPr>
              <a:buFont typeface="Arial" panose="020B0604020202020204" pitchFamily="34" charset="0"/>
              <a:buChar char="•"/>
              <a:defRPr/>
            </a:pPr>
            <a:r>
              <a:rPr lang="en-US" sz="2000" dirty="0"/>
              <a:t>IEEE 802.18,  RR-TAG website:  </a:t>
            </a:r>
            <a:r>
              <a:rPr lang="en-US" sz="2000" b="0" dirty="0">
                <a:hlinkClick r:id="rId5"/>
              </a:rPr>
              <a:t>https://www.ieee802.org/18/</a:t>
            </a:r>
            <a:r>
              <a:rPr lang="en-US" sz="2000" b="0" dirty="0"/>
              <a:t> </a:t>
            </a: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6"/>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800" kern="1600" dirty="0"/>
              <a:t>Anti-Trust - </a:t>
            </a:r>
            <a:r>
              <a:rPr lang="en-US" sz="1800" u="sng" kern="1600" dirty="0">
                <a:hlinkClick r:id="rId7"/>
              </a:rPr>
              <a:t>http://standards.ieee.org/resources/antitrust-guidelines.pdf</a:t>
            </a:r>
            <a:endParaRPr lang="en-US" sz="1800" kern="1600" dirty="0"/>
          </a:p>
          <a:p>
            <a:pPr lvl="1">
              <a:spcBef>
                <a:spcPts val="600"/>
              </a:spcBef>
              <a:defRPr/>
            </a:pPr>
            <a:r>
              <a:rPr lang="en-US" sz="1800" kern="1600" dirty="0"/>
              <a:t>IEEE 802 WG Policies and Procedures - </a:t>
            </a:r>
            <a:r>
              <a:rPr lang="en-US" sz="1800" u="sng" kern="1600" dirty="0">
                <a:hlinkClick r:id="rId8"/>
              </a:rPr>
              <a:t>http://www.ieee802.org/devdocs.shtml</a:t>
            </a:r>
            <a:r>
              <a:rPr lang="en-US" sz="18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400" dirty="0">
                <a:hlinkClick r:id="rId9"/>
              </a:rPr>
              <a:t>https://standards.ieee.org/about/sasb/patcom/materials.html</a:t>
            </a:r>
            <a:r>
              <a:rPr lang="en-US" sz="1400" dirty="0"/>
              <a:t> </a:t>
            </a:r>
            <a:endParaRPr lang="en-US" sz="1600" kern="1600" dirty="0">
              <a:sym typeface="Wingdings" panose="05000000000000000000" pitchFamily="2" charset="2"/>
            </a:endParaRPr>
          </a:p>
          <a:p>
            <a:pPr lvl="1">
              <a:spcBef>
                <a:spcPts val="600"/>
              </a:spcBef>
              <a:defRPr/>
            </a:pPr>
            <a:r>
              <a:rPr lang="en-US" sz="1600" kern="1600" dirty="0">
                <a:sym typeface="Wingdings" panose="05000000000000000000" pitchFamily="2" charset="2"/>
              </a:rPr>
              <a:t>Copyright notice slides,   nov19  </a:t>
            </a:r>
            <a:r>
              <a:rPr lang="en-US" sz="1200" dirty="0">
                <a:hlinkClick r:id="rId10"/>
              </a:rPr>
              <a:t>https://standards.ieee.org/faqs/copyrights/index.html#1</a:t>
            </a:r>
            <a:endParaRPr lang="en-US" sz="1200" kern="1600" dirty="0">
              <a:sym typeface="Wingdings" panose="05000000000000000000" pitchFamily="2" charset="2"/>
            </a:endParaRPr>
          </a:p>
          <a:p>
            <a:pPr lvl="1">
              <a:spcBef>
                <a:spcPts val="600"/>
              </a:spcBef>
              <a:defRPr/>
            </a:pPr>
            <a:r>
              <a:rPr lang="en-US" sz="1400" kern="1600" dirty="0"/>
              <a:t>(note; call for essential patents &amp; copy right notice: the RR-TAG does not do standards, though all should be aware.)</a:t>
            </a:r>
          </a:p>
          <a:p>
            <a:pPr lvl="1">
              <a:spcBef>
                <a:spcPts val="600"/>
              </a:spcBef>
              <a:defRPr/>
            </a:pPr>
            <a:r>
              <a:rPr lang="en-US" sz="1600" kern="1600" dirty="0"/>
              <a:t>For reference: </a:t>
            </a:r>
            <a:r>
              <a:rPr lang="en-US" sz="1600" dirty="0"/>
              <a:t>IEEE-SA Standards Board Operations Manual is available at: </a:t>
            </a:r>
            <a:r>
              <a:rPr lang="en-US" sz="1400" u="sng" dirty="0">
                <a:hlinkClick r:id="rId11"/>
              </a:rPr>
              <a:t>http://standards.ieee.org/develop/policies/opman/sb_om.pdf</a:t>
            </a:r>
            <a:endParaRPr lang="en-US" sz="1400" u="sng" dirty="0"/>
          </a:p>
          <a:p>
            <a:pPr lvl="1">
              <a:spcBef>
                <a:spcPts val="600"/>
              </a:spcBef>
              <a:defRPr/>
            </a:pPr>
            <a:r>
              <a:rPr lang="en-US" sz="1600" dirty="0"/>
              <a:t>https://standards.ieee.org/about/sasb/patcom/materials.html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06jan22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38891406"/>
              </p:ext>
            </p:extLst>
          </p:nvPr>
        </p:nvGraphicFramePr>
        <p:xfrm>
          <a:off x="8029575" y="5072614"/>
          <a:ext cx="2390775" cy="498475"/>
        </p:xfrm>
        <a:graphic>
          <a:graphicData uri="http://schemas.openxmlformats.org/presentationml/2006/ole">
            <mc:AlternateContent xmlns:mc="http://schemas.openxmlformats.org/markup-compatibility/2006">
              <mc:Choice xmlns:v="urn:schemas-microsoft-com:vml" Requires="v">
                <p:oleObj spid="_x0000_s3334" name="Packager Shell Object" showAsIcon="1" r:id="rId12" imgW="2391120" imgH="534600" progId="Package">
                  <p:embed/>
                </p:oleObj>
              </mc:Choice>
              <mc:Fallback>
                <p:oleObj name="Packager Shell Object" showAsIcon="1" r:id="rId12"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3"/>
                      <a:stretch>
                        <a:fillRect/>
                      </a:stretch>
                    </p:blipFill>
                    <p:spPr>
                      <a:xfrm>
                        <a:off x="8029575" y="5072614"/>
                        <a:ext cx="2390775" cy="498475"/>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77EE942-5C0A-42F6-A8EA-3304D5D47EB5}"/>
              </a:ext>
            </a:extLst>
          </p:cNvPr>
          <p:cNvGraphicFramePr>
            <a:graphicFrameLocks noChangeAspect="1"/>
          </p:cNvGraphicFramePr>
          <p:nvPr>
            <p:extLst>
              <p:ext uri="{D42A27DB-BD31-4B8C-83A1-F6EECF244321}">
                <p14:modId xmlns:p14="http://schemas.microsoft.com/office/powerpoint/2010/main" val="1932007210"/>
              </p:ext>
            </p:extLst>
          </p:nvPr>
        </p:nvGraphicFramePr>
        <p:xfrm>
          <a:off x="9448800" y="4236794"/>
          <a:ext cx="990600" cy="835820"/>
        </p:xfrm>
        <a:graphic>
          <a:graphicData uri="http://schemas.openxmlformats.org/presentationml/2006/ole">
            <mc:AlternateContent xmlns:mc="http://schemas.openxmlformats.org/markup-compatibility/2006">
              <mc:Choice xmlns:v="urn:schemas-microsoft-com:vml" Requires="v">
                <p:oleObj spid="_x0000_s3335" name="Acrobat Document" showAsIcon="1" r:id="rId14" imgW="914400" imgH="771822" progId="AcroExch.Document.DC">
                  <p:embed/>
                </p:oleObj>
              </mc:Choice>
              <mc:Fallback>
                <p:oleObj name="Acrobat Document" showAsIcon="1" r:id="rId14"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5"/>
                      <a:stretch>
                        <a:fillRect/>
                      </a:stretch>
                    </p:blipFill>
                    <p:spPr>
                      <a:xfrm>
                        <a:off x="9448800" y="4236794"/>
                        <a:ext cx="990600" cy="835820"/>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1125200" cy="5332414"/>
          </a:xfrm>
        </p:spPr>
        <p:txBody>
          <a:bodyPr/>
          <a:lstStyle/>
          <a:p>
            <a:pPr marL="0" indent="0"/>
            <a:r>
              <a:rPr lang="en-US" sz="1050" dirty="0"/>
              <a:t> </a:t>
            </a:r>
            <a:endParaRPr lang="en-US" sz="18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20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endParaRPr lang="en-US" sz="2000" b="0" dirty="0">
              <a:solidFill>
                <a:schemeClr val="bg1">
                  <a:lumMod val="75000"/>
                </a:schemeClr>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endParaRPr lang="en-US" sz="1400" b="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800100" lvl="2">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06jan22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972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and voters on-line: __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19may22):</a:t>
            </a:r>
            <a:r>
              <a:rPr lang="en-US" sz="1800" dirty="0"/>
              <a:t>  13jan 22 –</a:t>
            </a:r>
            <a:r>
              <a:rPr lang="en-US" sz="1800" i="1" u="sng" dirty="0"/>
              <a:t>15:00–&lt;15:55</a:t>
            </a:r>
            <a:r>
              <a:rPr lang="en-US" sz="1800" dirty="0"/>
              <a:t> et</a:t>
            </a:r>
          </a:p>
          <a:p>
            <a:pPr>
              <a:buFont typeface="Arial" panose="020B0604020202020204" pitchFamily="34" charset="0"/>
              <a:buChar char="•"/>
            </a:pPr>
            <a:endParaRPr lang="en-US" sz="1600" dirty="0">
              <a:highlight>
                <a:srgbClr val="D5F4FF"/>
              </a:highlight>
            </a:endParaRPr>
          </a:p>
          <a:p>
            <a:pPr lvl="1">
              <a:spcBef>
                <a:spcPts val="0"/>
              </a:spcBef>
              <a:buFont typeface="Arial" panose="020B0604020202020204" pitchFamily="34" charset="0"/>
              <a:buChar char="•"/>
            </a:pPr>
            <a:r>
              <a:rPr lang="en-US" sz="1600" dirty="0"/>
              <a:t>Call in info: </a:t>
            </a:r>
            <a:r>
              <a:rPr lang="en-US" sz="1600" dirty="0">
                <a:hlinkClick r:id="rId2"/>
              </a:rPr>
              <a:t>https://mentor.ieee.org/802.18/dcn/16/18-16-0038-19-0000-teleconference-call-in-info.pptx</a:t>
            </a:r>
            <a:r>
              <a:rPr lang="en-US" sz="1600" dirty="0"/>
              <a:t>  </a:t>
            </a:r>
          </a:p>
          <a:p>
            <a:pPr lvl="1">
              <a:spcBef>
                <a:spcPts val="0"/>
              </a:spcBef>
              <a:buFont typeface="Arial" panose="020B0604020202020204" pitchFamily="34" charset="0"/>
              <a:buChar char="•"/>
            </a:pPr>
            <a:r>
              <a:rPr lang="en-US" altLang="en-US" sz="1600" dirty="0"/>
              <a:t>Also, see back up slides in this agenda. 							</a:t>
            </a:r>
            <a:r>
              <a:rPr lang="en-US" altLang="en-US" b="1" dirty="0"/>
              <a:t>(note: new call-in info starts 20jan22)</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3"/>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a:t>
            </a:r>
            <a:endParaRPr lang="en-US" sz="1800" dirty="0">
              <a:effectLst/>
              <a:latin typeface="Times New Roman" panose="02020603050405020304" pitchFamily="18" charset="0"/>
              <a:ea typeface="SimSun" panose="02010600030101010101" pitchFamily="2" charset="-122"/>
            </a:endParaRP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15:___________________36et</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IEEE 802.18 (wireless) interim will be electronic in Jan 2022 with attendance credit.</a:t>
            </a:r>
          </a:p>
          <a:p>
            <a:pPr>
              <a:spcBef>
                <a:spcPts val="0"/>
              </a:spcBef>
              <a:buFont typeface="Arial" panose="020B0604020202020204" pitchFamily="34" charset="0"/>
              <a:buChar char="•"/>
            </a:pPr>
            <a:r>
              <a:rPr lang="en-US" sz="1800" dirty="0">
                <a:latin typeface="Times New Roman" panose="02020603050405020304" pitchFamily="18" charset="0"/>
                <a:ea typeface="SimSun" panose="02010600030101010101" pitchFamily="2" charset="-122"/>
              </a:rPr>
              <a:t>The IEEE 802.18 plenary will be electronic in March 2022 with attendance credit. </a:t>
            </a:r>
            <a:endParaRPr lang="en-US" sz="1800" b="1"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06jan22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06jan22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09-Sep-21 until 13-Jan-22 from 15:00 to 16:00 America/</a:t>
            </a:r>
            <a:r>
              <a:rPr lang="en-US" sz="11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1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1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Holcomb(Itron) is inviting you to a scheduled Webex meeting.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September 9, 2021 until Thursday, January 13, 2022 from 3:00 PM to 4:00 PM, (UTC-04:00) Eastern Time (US &amp; Canada)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1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8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548235"/>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8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https://ieeesa.webex.com/ieeesa/j.php?MTID=mb227025e23b552d59ce66c69fe99c16c</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rrtag21c</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+1-213-306-3065,,1790339055##</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1790339055@ieeesa.webex.com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5DFFF"/>
                </a:highlight>
              </a:rPr>
              <a:t>weekly </a:t>
            </a:r>
            <a:r>
              <a:rPr lang="en-US" sz="2400" dirty="0"/>
              <a:t>teleconference call-in, </a:t>
            </a:r>
            <a:r>
              <a:rPr lang="en-US" sz="2400" dirty="0">
                <a:highlight>
                  <a:srgbClr val="85DFFF"/>
                </a:highlight>
              </a:rPr>
              <a:t>09sep21-13jan22</a:t>
            </a:r>
          </a:p>
        </p:txBody>
      </p:sp>
    </p:spTree>
    <p:extLst>
      <p:ext uri="{BB962C8B-B14F-4D97-AF65-F5344CB8AC3E}">
        <p14:creationId xmlns:p14="http://schemas.microsoft.com/office/powerpoint/2010/main" val="684629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06jan22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5484814"/>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 RR-TAG weekly teleconference</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every Thursday effective 20-Jan-22 until 19-May-22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https://ieeesa.webex.com/ieeesa/j.php?MTID=m91b36f4c80de69b002c6b1e7296833ef</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FF00FF"/>
                </a:highlight>
                <a:latin typeface="Calibri" panose="020F0502020204030204" pitchFamily="34" charset="0"/>
                <a:ea typeface="Times New Roman" panose="02020603050405020304" pitchFamily="18" charset="0"/>
                <a:cs typeface="Times New Roman" panose="02020603050405020304" pitchFamily="18" charset="0"/>
              </a:rPr>
              <a:t>Occurs every Thursday effective Thursday, January 20, 2022 until Thursday, May 19,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https://ieeesa.webex.com/ieeesa/j.php?MTID=m91b36f4c80de69b002c6b1e7296833ef</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2348 296 5390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rrtag22a</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+1-213-306-3065,,23482965390##</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23482965390@ieeesa.webex.com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solidFill>
                  <a:schemeClr val="accent6">
                    <a:lumMod val="20000"/>
                    <a:lumOff val="80000"/>
                  </a:schemeClr>
                </a:solidFill>
                <a:highlight>
                  <a:srgbClr val="0000FF"/>
                </a:highlight>
              </a:rPr>
              <a:t>weekly </a:t>
            </a:r>
            <a:r>
              <a:rPr lang="en-US" sz="2400" dirty="0"/>
              <a:t>teleconference call-in, </a:t>
            </a:r>
            <a:r>
              <a:rPr lang="en-US" sz="2400" dirty="0">
                <a:solidFill>
                  <a:schemeClr val="accent6">
                    <a:lumMod val="20000"/>
                    <a:lumOff val="80000"/>
                  </a:schemeClr>
                </a:solidFill>
                <a:highlight>
                  <a:srgbClr val="0000FF"/>
                </a:highlight>
              </a:rPr>
              <a:t>20jan22-19may22</a:t>
            </a:r>
          </a:p>
        </p:txBody>
      </p:sp>
    </p:spTree>
    <p:extLst>
      <p:ext uri="{BB962C8B-B14F-4D97-AF65-F5344CB8AC3E}">
        <p14:creationId xmlns:p14="http://schemas.microsoft.com/office/powerpoint/2010/main" val="42651681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86373" y="351964"/>
            <a:ext cx="2211387" cy="273050"/>
          </a:xfrm>
        </p:spPr>
        <p:txBody>
          <a:bodyPr/>
          <a:lstStyle/>
          <a:p>
            <a:r>
              <a:rPr lang="en-US"/>
              <a:t>06jan22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3" y="1021223"/>
            <a:ext cx="10524054"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Tuesday, 11 January, 2022 15:00-16:00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Tuesday, January 11, 2022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https://ieeesa.webex.com/ieeesa/j.php?MTID=m1061a2ba9b9ed633099730be61dc2647</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Calibri" panose="020F0502020204030204" pitchFamily="34"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072 6473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freqtable7</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+1-213-306-3065,,23370726473##</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23370726473@ieeesa.webex.com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11jan22</a:t>
            </a:r>
          </a:p>
        </p:txBody>
      </p:sp>
    </p:spTree>
    <p:extLst>
      <p:ext uri="{BB962C8B-B14F-4D97-AF65-F5344CB8AC3E}">
        <p14:creationId xmlns:p14="http://schemas.microsoft.com/office/powerpoint/2010/main" val="872500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1706" y="317270"/>
            <a:ext cx="2211387" cy="273050"/>
          </a:xfrm>
        </p:spPr>
        <p:txBody>
          <a:bodyPr/>
          <a:lstStyle/>
          <a:p>
            <a:r>
              <a:rPr lang="en-US"/>
              <a:t>06jan22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33972" y="1021223"/>
            <a:ext cx="10977027"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Subject:</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[EXTERNAL] Webex meeting invitation: 802.18-.19 frequency table ad hoc</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When:</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100" dirty="0" err="1">
                <a:effectLst/>
                <a:latin typeface="Calibri" panose="020F0502020204030204" pitchFamily="34" charset="0"/>
                <a:ea typeface="Times New Roman" panose="02020603050405020304" pitchFamily="18" charset="0"/>
                <a:cs typeface="Times New Roman" panose="02020603050405020304" pitchFamily="18" charset="0"/>
              </a:rPr>
              <a:t>New_York</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a:t>
            </a:r>
            <a:br>
              <a:rPr lang="en-US" sz="1100" dirty="0">
                <a:effectLst/>
                <a:latin typeface="Calibri" panose="020F0502020204030204" pitchFamily="34" charset="0"/>
                <a:ea typeface="Times New Roman" panose="02020603050405020304" pitchFamily="18" charset="0"/>
                <a:cs typeface="Times New Roman" panose="02020603050405020304" pitchFamily="18" charset="0"/>
              </a:rPr>
            </a:br>
            <a:r>
              <a:rPr lang="en-US" sz="1100" b="1" dirty="0">
                <a:effectLst/>
                <a:latin typeface="Calibri" panose="020F0502020204030204" pitchFamily="34" charset="0"/>
                <a:ea typeface="Times New Roman" panose="02020603050405020304" pitchFamily="18" charset="0"/>
                <a:cs typeface="Times New Roman" panose="02020603050405020304" pitchFamily="18" charset="0"/>
              </a:rPr>
              <a:t>Where:</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r>
              <a:rPr lang="en-US" sz="1100" u="sng" dirty="0">
                <a:solidFill>
                  <a:srgbClr val="0000FF"/>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dirty="0">
                <a:solidFill>
                  <a:schemeClr val="tx1"/>
                </a:solidFill>
                <a:effectLst/>
                <a:highlight>
                  <a:srgbClr val="00FF00"/>
                </a:highlight>
                <a:latin typeface="Calibri" panose="020F0502020204030204" pitchFamily="34"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from 3:00 PM to 4:00 PM, (UTC-05:00) Eastern Time (US &amp; Canada)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3:00 PM  |  (UTC-05:00) Eastern Time (US &amp; Canada)  |  1 </a:t>
            </a:r>
            <a:r>
              <a:rPr lang="en-US" sz="1100" dirty="0" err="1">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hr</a:t>
            </a:r>
            <a:r>
              <a:rPr lang="en-US" sz="1100" dirty="0">
                <a:solidFill>
                  <a:srgbClr val="666666"/>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u="sng" dirty="0">
                <a:solidFill>
                  <a:srgbClr val="00B050"/>
                </a:solidFill>
                <a:effectLst/>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More ways to join: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the meeting link</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https://ieeesa.webex.com/ieeesa/j.php?MTID=m55ca5484c290321aba5a38f8837afa0b</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meeting number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4"/>
              </a:rPr>
              <a:t>+1-646-992-2010,,23374836851##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5"/>
              </a:rPr>
              <a:t>+1-213-306-3065,,23374836851##</a:t>
            </a: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by phone</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7"/>
              </a:rPr>
              <a:t>23374836851@ieeesa.webex.com</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alibri" panose="020F0502020204030204" pitchFamily="34" charset="0"/>
                <a:ea typeface="Times New Roman" panose="02020603050405020304" pitchFamily="18" charset="0"/>
                <a:cs typeface="Times New Roman" panose="02020603050405020304" pitchFamily="18" charset="0"/>
                <a:hlinkClick r:id="rId8"/>
              </a:rPr>
              <a:t>https://help.webex.com</a:t>
            </a:r>
            <a:r>
              <a:rPr lang="en-US" sz="11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0" y="590320"/>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2173580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restructuring,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06jan22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0536837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06jan22</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29</a:t>
            </a:fld>
            <a:endParaRPr lang="en-GB" dirty="0"/>
          </a:p>
        </p:txBody>
      </p:sp>
      <p:pic>
        <p:nvPicPr>
          <p:cNvPr id="8" name="Picture 7">
            <a:extLst>
              <a:ext uri="{FF2B5EF4-FFF2-40B4-BE49-F238E27FC236}">
                <a16:creationId xmlns:a16="http://schemas.microsoft.com/office/drawing/2014/main" id="{7A5046FD-8DEA-46A7-8A5E-B5065422833E}"/>
              </a:ext>
            </a:extLst>
          </p:cNvPr>
          <p:cNvPicPr>
            <a:picLocks noChangeAspect="1"/>
          </p:cNvPicPr>
          <p:nvPr/>
        </p:nvPicPr>
        <p:blipFill>
          <a:blip r:embed="rId2"/>
          <a:stretch>
            <a:fillRect/>
          </a:stretch>
        </p:blipFill>
        <p:spPr>
          <a:xfrm>
            <a:off x="912285" y="656020"/>
            <a:ext cx="6937251" cy="5713030"/>
          </a:xfrm>
          <a:prstGeom prst="rect">
            <a:avLst/>
          </a:prstGeom>
        </p:spPr>
      </p:pic>
      <p:sp>
        <p:nvSpPr>
          <p:cNvPr id="9" name="Minus Sign 8">
            <a:extLst>
              <a:ext uri="{FF2B5EF4-FFF2-40B4-BE49-F238E27FC236}">
                <a16:creationId xmlns:a16="http://schemas.microsoft.com/office/drawing/2014/main" id="{93A98EBD-BE36-4C0E-BD38-6A1D7B876278}"/>
              </a:ext>
            </a:extLst>
          </p:cNvPr>
          <p:cNvSpPr/>
          <p:nvPr/>
        </p:nvSpPr>
        <p:spPr bwMode="auto">
          <a:xfrm rot="21234126">
            <a:off x="5943600" y="4343400"/>
            <a:ext cx="1981200" cy="381000"/>
          </a:xfrm>
          <a:prstGeom prst="mathMinus">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8783E3C2-0E67-47D1-B0C6-DB07721C6CE0}"/>
              </a:ext>
            </a:extLst>
          </p:cNvPr>
          <p:cNvSpPr txBox="1"/>
          <p:nvPr/>
        </p:nvSpPr>
        <p:spPr>
          <a:xfrm>
            <a:off x="7939432" y="2398732"/>
            <a:ext cx="3340283" cy="3970318"/>
          </a:xfrm>
          <a:prstGeom prst="rect">
            <a:avLst/>
          </a:prstGeom>
          <a:noFill/>
        </p:spPr>
        <p:txBody>
          <a:bodyPr wrap="square">
            <a:spAutoFit/>
          </a:bodyPr>
          <a:lstStyle/>
          <a:p>
            <a:pPr marL="342900" indent="-342900" algn="l">
              <a:buFont typeface="Arial" panose="020B0604020202020204" pitchFamily="34" charset="0"/>
              <a:buChar char="•"/>
            </a:pPr>
            <a:r>
              <a:rPr lang="en-US" sz="1800" b="0" i="0" u="none" strike="noStrike" dirty="0">
                <a:solidFill>
                  <a:srgbClr val="5A5A5A"/>
                </a:solidFill>
                <a:effectLst/>
                <a:latin typeface="open_sanssemibold"/>
                <a:hlinkClick r:id="rId3" tooltip="Working Group Frequency Management"/>
              </a:rPr>
              <a:t>WG FM</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4" tooltip="EFIS/MG - ECO Frequency Information System Maintenance Group"/>
              </a:rPr>
              <a:t>EFIS/MG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5" tooltip="SRD/MG - Short Range Devices"/>
              </a:rPr>
              <a:t>SRD/MG</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CG on Narrow Band Networks"/>
              </a:rPr>
              <a:t>CG NBN</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CG on Ultra Wideband"/>
              </a:rPr>
              <a:t>CG UWB</a:t>
            </a:r>
            <a:r>
              <a:rPr lang="en-US" sz="1800" b="0" i="0" dirty="0">
                <a:solidFill>
                  <a:srgbClr val="5A5A5A"/>
                </a:solidFill>
                <a:effectLst/>
                <a:latin typeface="open_sanssemibold"/>
              </a:rPr>
              <a:t> </a:t>
            </a:r>
          </a:p>
          <a:p>
            <a:pPr lvl="2" indent="-285750" fontAlgn="t">
              <a:buFont typeface="Arial" panose="020B0604020202020204" pitchFamily="34" charset="0"/>
              <a:buChar char="•"/>
            </a:pPr>
            <a:r>
              <a:rPr lang="en-US" sz="1800" b="0" i="0" u="none" strike="noStrike" dirty="0">
                <a:solidFill>
                  <a:srgbClr val="5A5A5A"/>
                </a:solidFill>
                <a:effectLst/>
                <a:latin typeface="open_sanssemibold"/>
                <a:hlinkClick r:id="rId8" tooltip="CG on Wireless Power Transmission"/>
              </a:rPr>
              <a:t>CG WPT</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9" tooltip="FM 22 - Monitoring and Enforcement"/>
              </a:rPr>
              <a:t>FM 22</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0" tooltip="FM 44 - Satellite Communications"/>
              </a:rPr>
              <a:t>FM 44</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1" tooltip="FM 51 - PMSE"/>
              </a:rPr>
              <a:t>FM 51</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sng" dirty="0">
                <a:solidFill>
                  <a:srgbClr val="5A5A5A"/>
                </a:solidFill>
                <a:effectLst/>
                <a:latin typeface="open_sanssemibold"/>
                <a:hlinkClick r:id="rId12" tooltip="FM 56 – Radio Spectrum for Railway Applications"/>
              </a:rPr>
              <a:t>FM 56</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3" tooltip="FM 58 - Maritime Group of WG FM"/>
              </a:rPr>
              <a:t>FM 58</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4" tooltip="Unmanned Aircraft Systems (UAS)"/>
              </a:rPr>
              <a:t>FM 59</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5" tooltip="FM Radio Amateur Forum Group"/>
              </a:rPr>
              <a:t>FM Radio Amateur FG</a:t>
            </a:r>
            <a:r>
              <a:rPr lang="en-US" sz="1800" b="0" i="0" dirty="0">
                <a:solidFill>
                  <a:srgbClr val="5A5A5A"/>
                </a:solidFill>
                <a:effectLst/>
                <a:latin typeface="open_sanssemibold"/>
              </a:rPr>
              <a:t> </a:t>
            </a:r>
          </a:p>
          <a:p>
            <a:pPr lvl="1" fontAlgn="t">
              <a:buFont typeface="Arial" panose="020B0604020202020204" pitchFamily="34" charset="0"/>
              <a:buChar char="•"/>
            </a:pPr>
            <a:r>
              <a:rPr lang="en-US" sz="1800" b="0" i="0" u="none" strike="noStrike" dirty="0">
                <a:solidFill>
                  <a:srgbClr val="5A5A5A"/>
                </a:solidFill>
                <a:effectLst/>
                <a:latin typeface="open_sanssemibold"/>
                <a:hlinkClick r:id="rId16" tooltip="Correspondence Group for the Fixed Service"/>
              </a:rPr>
              <a:t>CG-FS</a:t>
            </a:r>
            <a:r>
              <a:rPr lang="en-US" sz="1800" b="0" i="0" dirty="0">
                <a:solidFill>
                  <a:srgbClr val="5A5A5A"/>
                </a:solidFill>
                <a:effectLst/>
                <a:latin typeface="open_sanssemibold"/>
              </a:rPr>
              <a:t> </a:t>
            </a:r>
          </a:p>
        </p:txBody>
      </p:sp>
      <p:sp>
        <p:nvSpPr>
          <p:cNvPr id="17" name="TextBox 16">
            <a:extLst>
              <a:ext uri="{FF2B5EF4-FFF2-40B4-BE49-F238E27FC236}">
                <a16:creationId xmlns:a16="http://schemas.microsoft.com/office/drawing/2014/main" id="{5AEF66D1-5BD1-486C-9316-1B9C80FED42B}"/>
              </a:ext>
            </a:extLst>
          </p:cNvPr>
          <p:cNvSpPr txBox="1"/>
          <p:nvPr/>
        </p:nvSpPr>
        <p:spPr>
          <a:xfrm>
            <a:off x="7856755" y="836637"/>
            <a:ext cx="3989945" cy="1477328"/>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p:txBody>
      </p:sp>
    </p:spTree>
    <p:extLst>
      <p:ext uri="{BB962C8B-B14F-4D97-AF65-F5344CB8AC3E}">
        <p14:creationId xmlns:p14="http://schemas.microsoft.com/office/powerpoint/2010/main" val="33644044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06jan22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497012"/>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a:t>
            </a:r>
            <a:r>
              <a:rPr lang="en-US" altLang="en-US" sz="1800" b="1" u="sng" dirty="0">
                <a:solidFill>
                  <a:schemeClr val="tx1"/>
                </a:solidFill>
                <a:latin typeface="Calibri" panose="020F0502020204030204" pitchFamily="34" charset="0"/>
                <a:cs typeface="Calibri" panose="020F0502020204030204" pitchFamily="34" charset="0"/>
              </a:rPr>
              <a:t>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06jan22</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30</a:t>
            </a:fld>
            <a:endParaRPr lang="en-GB" dirty="0"/>
          </a:p>
        </p:txBody>
      </p:sp>
      <p:sp>
        <p:nvSpPr>
          <p:cNvPr id="7" name="TextBox 6">
            <a:extLst>
              <a:ext uri="{FF2B5EF4-FFF2-40B4-BE49-F238E27FC236}">
                <a16:creationId xmlns:a16="http://schemas.microsoft.com/office/drawing/2014/main" id="{1DB6B9AD-7B5C-4E6A-8FC0-C4165C42E26B}"/>
              </a:ext>
            </a:extLst>
          </p:cNvPr>
          <p:cNvSpPr txBox="1"/>
          <p:nvPr/>
        </p:nvSpPr>
        <p:spPr>
          <a:xfrm>
            <a:off x="7391400" y="2971800"/>
            <a:ext cx="4246027" cy="3139321"/>
          </a:xfrm>
          <a:prstGeom prst="rect">
            <a:avLst/>
          </a:prstGeom>
          <a:noFill/>
        </p:spPr>
        <p:txBody>
          <a:bodyPr wrap="square">
            <a:spAutoFit/>
          </a:bodyPr>
          <a:lstStyle/>
          <a:p>
            <a:pPr marL="342900" indent="-342900" algn="l" fontAlgn="t">
              <a:buFont typeface="Arial" panose="020B0604020202020204" pitchFamily="34" charset="0"/>
              <a:buChar char="•"/>
            </a:pPr>
            <a:r>
              <a:rPr lang="en-US" sz="1800" b="0" i="0" u="none" strike="noStrike" dirty="0">
                <a:solidFill>
                  <a:srgbClr val="5A5A5A"/>
                </a:solidFill>
                <a:effectLst/>
                <a:latin typeface="open_sanssemibold"/>
                <a:hlinkClick r:id="rId2" tooltip="Working Group Spectrum Engineering"/>
              </a:rPr>
              <a:t>WG SE</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3" tooltip="STG - SEAMCAT Technical Group"/>
              </a:rPr>
              <a:t>STG</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4" tooltip="SE 7 - Compatibility and sharing issues of mobile systems"/>
              </a:rPr>
              <a:t>SE 7</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5" tooltip="SE 19 - Fixed Service"/>
              </a:rPr>
              <a:t>SE 19</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6" tooltip="SE 21 - Unwanted emissions and receiver characterisation"/>
              </a:rPr>
              <a:t>SE 21</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7" tooltip="SE 24 - Short Range Devices"/>
              </a:rPr>
              <a:t>SE 24</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8" tooltip="SE 40 - Space Service compatibility issues"/>
              </a:rPr>
              <a:t>SE 40</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9" tooltip="SE 45 - WAS/RLANs in the frequency band 5925 – 6425 MHz"/>
              </a:rPr>
              <a:t>SE 45</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0" tooltip="Forum Group on Wind Turbines"/>
              </a:rPr>
              <a:t>FG on Wind Turbines</a:t>
            </a:r>
            <a:r>
              <a:rPr lang="en-US" sz="1800" b="0" i="0" dirty="0">
                <a:solidFill>
                  <a:srgbClr val="5A5A5A"/>
                </a:solidFill>
                <a:effectLst/>
                <a:latin typeface="open_sanssemibold"/>
              </a:rPr>
              <a:t> </a:t>
            </a:r>
          </a:p>
          <a:p>
            <a:pPr marL="742950" lvl="1" indent="-285750" algn="l" fontAlgn="t">
              <a:buFont typeface="Arial" panose="020B0604020202020204" pitchFamily="34" charset="0"/>
              <a:buChar char="•"/>
            </a:pPr>
            <a:r>
              <a:rPr lang="en-US" sz="1800" b="0" i="0" u="none" strike="noStrike" dirty="0">
                <a:solidFill>
                  <a:srgbClr val="5A5A5A"/>
                </a:solidFill>
                <a:effectLst/>
                <a:latin typeface="open_sanssemibold"/>
                <a:hlinkClick r:id="rId11" tooltip="Forum Group on weather radars at 5.4 GHz"/>
              </a:rPr>
              <a:t>FG on weather radars at 5.4 GHz</a:t>
            </a:r>
            <a:r>
              <a:rPr lang="en-US" sz="1800" b="0" i="0" dirty="0">
                <a:solidFill>
                  <a:srgbClr val="5A5A5A"/>
                </a:solidFill>
                <a:effectLst/>
                <a:latin typeface="open_sanssemibold"/>
              </a:rPr>
              <a:t> </a:t>
            </a:r>
          </a:p>
          <a:p>
            <a:pPr algn="l" fontAlgn="t">
              <a:buFont typeface="Arial" panose="020B0604020202020204" pitchFamily="34" charset="0"/>
              <a:buChar char="•"/>
            </a:pPr>
            <a:r>
              <a:rPr lang="en-US" sz="1800" b="0" i="0" u="none" strike="noStrike" dirty="0">
                <a:solidFill>
                  <a:srgbClr val="5A5A5A"/>
                </a:solidFill>
                <a:effectLst/>
                <a:latin typeface="open_sanssemibold"/>
                <a:hlinkClick r:id="rId12" tooltip="Non-ECC"/>
              </a:rPr>
              <a:t>Non-ECC</a:t>
            </a:r>
            <a:r>
              <a:rPr lang="en-US" sz="1800" b="0" i="0" dirty="0">
                <a:solidFill>
                  <a:srgbClr val="5A5A5A"/>
                </a:solidFill>
                <a:effectLst/>
                <a:latin typeface="open_sanssemibold"/>
              </a:rPr>
              <a:t> </a:t>
            </a:r>
          </a:p>
        </p:txBody>
      </p:sp>
      <p:pic>
        <p:nvPicPr>
          <p:cNvPr id="9" name="Picture 8">
            <a:extLst>
              <a:ext uri="{FF2B5EF4-FFF2-40B4-BE49-F238E27FC236}">
                <a16:creationId xmlns:a16="http://schemas.microsoft.com/office/drawing/2014/main" id="{C271A82C-7891-4FFB-9723-35485FD6EB9B}"/>
              </a:ext>
            </a:extLst>
          </p:cNvPr>
          <p:cNvPicPr>
            <a:picLocks noChangeAspect="1"/>
          </p:cNvPicPr>
          <p:nvPr/>
        </p:nvPicPr>
        <p:blipFill>
          <a:blip r:embed="rId13"/>
          <a:stretch>
            <a:fillRect/>
          </a:stretch>
        </p:blipFill>
        <p:spPr>
          <a:xfrm>
            <a:off x="387299" y="656020"/>
            <a:ext cx="6880046" cy="5638800"/>
          </a:xfrm>
          <a:prstGeom prst="rect">
            <a:avLst/>
          </a:prstGeom>
        </p:spPr>
      </p:pic>
      <p:sp>
        <p:nvSpPr>
          <p:cNvPr id="11" name="TextBox 10">
            <a:extLst>
              <a:ext uri="{FF2B5EF4-FFF2-40B4-BE49-F238E27FC236}">
                <a16:creationId xmlns:a16="http://schemas.microsoft.com/office/drawing/2014/main" id="{6B88F1C4-0A12-43D2-A27B-D6168CC7076C}"/>
              </a:ext>
            </a:extLst>
          </p:cNvPr>
          <p:cNvSpPr txBox="1"/>
          <p:nvPr/>
        </p:nvSpPr>
        <p:spPr>
          <a:xfrm>
            <a:off x="7391400" y="656020"/>
            <a:ext cx="3966627" cy="2315780"/>
          </a:xfrm>
          <a:prstGeom prst="rect">
            <a:avLst/>
          </a:prstGeom>
          <a:noFill/>
        </p:spPr>
        <p:txBody>
          <a:bodyPr wrap="square">
            <a:spAutoFit/>
          </a:bodyPr>
          <a:lstStyle/>
          <a:p>
            <a:r>
              <a:rPr lang="en-US" sz="18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p:txBody>
      </p:sp>
    </p:spTree>
    <p:extLst>
      <p:ext uri="{BB962C8B-B14F-4D97-AF65-F5344CB8AC3E}">
        <p14:creationId xmlns:p14="http://schemas.microsoft.com/office/powerpoint/2010/main" val="427782801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443B9C0-17F1-49E3-B2DC-029333C0E534}"/>
              </a:ext>
            </a:extLst>
          </p:cNvPr>
          <p:cNvSpPr>
            <a:spLocks noGrp="1"/>
          </p:cNvSpPr>
          <p:nvPr>
            <p:ph type="dt" idx="10"/>
          </p:nvPr>
        </p:nvSpPr>
        <p:spPr/>
        <p:txBody>
          <a:bodyPr/>
          <a:lstStyle/>
          <a:p>
            <a:r>
              <a:rPr lang="en-US"/>
              <a:t>06jan22</a:t>
            </a:r>
            <a:endParaRPr lang="en-GB" dirty="0"/>
          </a:p>
        </p:txBody>
      </p:sp>
      <p:sp>
        <p:nvSpPr>
          <p:cNvPr id="3" name="Footer Placeholder 2">
            <a:extLst>
              <a:ext uri="{FF2B5EF4-FFF2-40B4-BE49-F238E27FC236}">
                <a16:creationId xmlns:a16="http://schemas.microsoft.com/office/drawing/2014/main" id="{DB254DED-C79F-418B-83B5-9710CBBF4A46}"/>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2F0B0159-4675-4FF3-ACB6-46E9D3AAC857}"/>
              </a:ext>
            </a:extLst>
          </p:cNvPr>
          <p:cNvSpPr>
            <a:spLocks noGrp="1"/>
          </p:cNvSpPr>
          <p:nvPr>
            <p:ph type="sldNum" idx="12"/>
          </p:nvPr>
        </p:nvSpPr>
        <p:spPr/>
        <p:txBody>
          <a:bodyPr/>
          <a:lstStyle/>
          <a:p>
            <a:r>
              <a:rPr lang="en-GB"/>
              <a:t>Slide </a:t>
            </a:r>
            <a:fld id="{F5D8E26B-7BCF-4D25-9C89-0168A6618F18}" type="slidenum">
              <a:rPr lang="en-GB" smtClean="0"/>
              <a:pPr/>
              <a:t>31</a:t>
            </a:fld>
            <a:endParaRPr lang="en-GB" dirty="0"/>
          </a:p>
        </p:txBody>
      </p:sp>
      <p:sp>
        <p:nvSpPr>
          <p:cNvPr id="6" name="TextBox 5">
            <a:extLst>
              <a:ext uri="{FF2B5EF4-FFF2-40B4-BE49-F238E27FC236}">
                <a16:creationId xmlns:a16="http://schemas.microsoft.com/office/drawing/2014/main" id="{BEFD0D15-8297-4C38-B041-870D1E073C4E}"/>
              </a:ext>
            </a:extLst>
          </p:cNvPr>
          <p:cNvSpPr txBox="1"/>
          <p:nvPr/>
        </p:nvSpPr>
        <p:spPr>
          <a:xfrm>
            <a:off x="912285" y="601448"/>
            <a:ext cx="8079315" cy="5909310"/>
          </a:xfrm>
          <a:prstGeom prst="rect">
            <a:avLst/>
          </a:prstGeom>
          <a:noFill/>
        </p:spPr>
        <p:txBody>
          <a:bodyPr wrap="square">
            <a:spAutoFit/>
          </a:bodyPr>
          <a:lstStyle/>
          <a:p>
            <a:pPr algn="l"/>
            <a:r>
              <a:rPr lang="en-US" sz="1400" b="1" dirty="0">
                <a:solidFill>
                  <a:schemeClr val="tx1"/>
                </a:solidFill>
                <a:effectLst/>
                <a:latin typeface="open_sanssemibold"/>
              </a:rPr>
              <a:t>ECC   Terms of Reference					</a:t>
            </a:r>
            <a:r>
              <a:rPr lang="en-US" sz="1400" b="1" dirty="0">
                <a:solidFill>
                  <a:schemeClr val="tx1"/>
                </a:solidFill>
                <a:effectLst/>
                <a:latin typeface="open_sanssemibold"/>
                <a:hlinkClick r:id="rId2"/>
              </a:rPr>
              <a:t>https://cept.org/ecc/groups/ecc/client/introduction/</a:t>
            </a:r>
            <a:r>
              <a:rPr lang="en-US" sz="1400" b="1" dirty="0">
                <a:solidFill>
                  <a:schemeClr val="tx1"/>
                </a:solidFill>
                <a:effectLst/>
                <a:latin typeface="open_sanssemibold"/>
              </a:rPr>
              <a:t> </a:t>
            </a:r>
          </a:p>
          <a:p>
            <a:pPr algn="l"/>
            <a:r>
              <a:rPr lang="en-US" sz="1400" b="0" i="0" dirty="0">
                <a:solidFill>
                  <a:schemeClr val="tx1"/>
                </a:solidFill>
                <a:effectLst/>
                <a:latin typeface="Mina"/>
              </a:rPr>
              <a:t>(Last update: 2 November 2012)</a:t>
            </a:r>
            <a:br>
              <a:rPr lang="en-US" sz="1400" b="0" i="0" dirty="0">
                <a:solidFill>
                  <a:schemeClr val="tx1"/>
                </a:solidFill>
                <a:effectLst/>
                <a:latin typeface="Mina"/>
              </a:rPr>
            </a:br>
            <a:r>
              <a:rPr lang="en-US" sz="1400" b="0" i="0" dirty="0">
                <a:solidFill>
                  <a:schemeClr val="tx1"/>
                </a:solidFill>
                <a:effectLst/>
                <a:latin typeface="Mina"/>
              </a:rPr>
              <a:t> </a:t>
            </a:r>
          </a:p>
          <a:p>
            <a:pPr algn="l"/>
            <a:r>
              <a:rPr lang="en-US" sz="1400" b="1" i="0" dirty="0">
                <a:solidFill>
                  <a:schemeClr val="tx1"/>
                </a:solidFill>
                <a:effectLst/>
                <a:latin typeface="Mina"/>
              </a:rPr>
              <a:t>The Electronic Communications Committee (ECC)</a:t>
            </a:r>
          </a:p>
          <a:p>
            <a:pPr algn="l"/>
            <a:r>
              <a:rPr lang="en-US" sz="1400" b="0" i="0" dirty="0">
                <a:solidFill>
                  <a:schemeClr val="tx1"/>
                </a:solidFill>
                <a:effectLst/>
                <a:latin typeface="Mina"/>
              </a:rPr>
              <a:t>shall:</a:t>
            </a:r>
          </a:p>
          <a:p>
            <a:pPr algn="l">
              <a:buFont typeface="+mj-lt"/>
              <a:buAutoNum type="arabicPeriod"/>
            </a:pPr>
            <a:r>
              <a:rPr lang="en-US" sz="1400" b="0" i="0" dirty="0">
                <a:solidFill>
                  <a:schemeClr val="tx1"/>
                </a:solidFill>
                <a:effectLst/>
                <a:latin typeface="Mina"/>
              </a:rPr>
              <a:t>consider and develop policies on electronic communications(1) activities in a European context, taking account of European and international legislation and regulations;</a:t>
            </a:r>
          </a:p>
          <a:p>
            <a:pPr algn="l">
              <a:buFont typeface="+mj-lt"/>
              <a:buAutoNum type="arabicPeriod"/>
            </a:pPr>
            <a:r>
              <a:rPr lang="en-US" sz="1400" b="0" i="0" dirty="0">
                <a:solidFill>
                  <a:schemeClr val="tx1"/>
                </a:solidFill>
                <a:effectLst/>
                <a:latin typeface="Mina"/>
              </a:rPr>
              <a:t>develop European common positions and proposals, as appropriate, for use in the framework of international and regional bodies;</a:t>
            </a:r>
          </a:p>
          <a:p>
            <a:pPr algn="l">
              <a:buFont typeface="+mj-lt"/>
              <a:buAutoNum type="arabicPeriod"/>
            </a:pPr>
            <a:r>
              <a:rPr lang="en-US" sz="1400" b="0" i="0" dirty="0">
                <a:solidFill>
                  <a:schemeClr val="tx1"/>
                </a:solidFill>
                <a:effectLst/>
                <a:latin typeface="Mina"/>
              </a:rPr>
              <a:t>forward plan and </a:t>
            </a:r>
            <a:r>
              <a:rPr lang="en-US" sz="1400" b="0" i="0" dirty="0" err="1">
                <a:solidFill>
                  <a:schemeClr val="tx1"/>
                </a:solidFill>
                <a:effectLst/>
                <a:latin typeface="Mina"/>
              </a:rPr>
              <a:t>harmonise</a:t>
            </a:r>
            <a:r>
              <a:rPr lang="en-US" sz="1400" b="0" i="0" dirty="0">
                <a:solidFill>
                  <a:schemeClr val="tx1"/>
                </a:solidFill>
                <a:effectLst/>
                <a:latin typeface="Mina"/>
              </a:rPr>
              <a:t> within Europe the efficient use of the radio spectrum, satellite orbits and numbering resources, so as to satisfy the requirements of users and industry;</a:t>
            </a:r>
          </a:p>
          <a:p>
            <a:pPr algn="l">
              <a:buFont typeface="+mj-lt"/>
              <a:buAutoNum type="arabicPeriod"/>
            </a:pPr>
            <a:r>
              <a:rPr lang="en-US" sz="1400" b="0" i="0" dirty="0">
                <a:solidFill>
                  <a:schemeClr val="tx1"/>
                </a:solidFill>
                <a:effectLst/>
                <a:latin typeface="Mina"/>
              </a:rPr>
              <a:t>take decisions on the management of the work of the ECC;</a:t>
            </a:r>
          </a:p>
          <a:p>
            <a:pPr algn="l">
              <a:buFont typeface="+mj-lt"/>
              <a:buAutoNum type="arabicPeriod"/>
            </a:pPr>
            <a:r>
              <a:rPr lang="en-US" sz="1400" b="0" i="0" dirty="0">
                <a:solidFill>
                  <a:schemeClr val="tx1"/>
                </a:solidFill>
                <a:effectLst/>
                <a:latin typeface="Mina"/>
              </a:rPr>
              <a:t>approve Decisions and other deliverables;</a:t>
            </a:r>
          </a:p>
          <a:p>
            <a:pPr algn="l">
              <a:buFont typeface="+mj-lt"/>
              <a:buAutoNum type="arabicPeriod"/>
            </a:pPr>
            <a:r>
              <a:rPr lang="en-US" sz="1400" b="0" i="0" dirty="0">
                <a:solidFill>
                  <a:schemeClr val="tx1"/>
                </a:solidFill>
                <a:effectLst/>
                <a:latin typeface="Mina"/>
              </a:rPr>
              <a:t>implement the strategic decisions of the Assembly;</a:t>
            </a:r>
          </a:p>
          <a:p>
            <a:pPr algn="l">
              <a:buFont typeface="+mj-lt"/>
              <a:buAutoNum type="arabicPeriod"/>
            </a:pPr>
            <a:r>
              <a:rPr lang="en-US" sz="1400" b="0" i="0" dirty="0">
                <a:solidFill>
                  <a:schemeClr val="tx1"/>
                </a:solidFill>
                <a:effectLst/>
                <a:latin typeface="Mina"/>
              </a:rPr>
              <a:t>seek guidance from the Assembly, as and when necessary, and propose issues for consideration by the Assembly;</a:t>
            </a:r>
          </a:p>
          <a:p>
            <a:pPr algn="l">
              <a:buFont typeface="+mj-lt"/>
              <a:buAutoNum type="arabicPeriod"/>
            </a:pPr>
            <a:r>
              <a:rPr lang="en-US" sz="1400" b="0" i="0" dirty="0">
                <a:solidFill>
                  <a:schemeClr val="tx1"/>
                </a:solidFill>
                <a:effectLst/>
                <a:latin typeface="Mina"/>
              </a:rPr>
              <a:t>where relevant, establish contacts with equivalent </a:t>
            </a:r>
            <a:r>
              <a:rPr lang="en-US" sz="1400" b="0" i="0" dirty="0" err="1">
                <a:solidFill>
                  <a:schemeClr val="tx1"/>
                </a:solidFill>
                <a:effectLst/>
                <a:latin typeface="Mina"/>
              </a:rPr>
              <a:t>organisations</a:t>
            </a:r>
            <a:r>
              <a:rPr lang="en-US" sz="1400" b="0" i="0" dirty="0">
                <a:solidFill>
                  <a:schemeClr val="tx1"/>
                </a:solidFill>
                <a:effectLst/>
                <a:latin typeface="Mina"/>
              </a:rPr>
              <a:t> outside of Europe;</a:t>
            </a:r>
          </a:p>
          <a:p>
            <a:pPr algn="l">
              <a:buFont typeface="+mj-lt"/>
              <a:buAutoNum type="arabicPeriod"/>
            </a:pPr>
            <a:r>
              <a:rPr lang="en-US" sz="1400" b="0" i="0" dirty="0">
                <a:solidFill>
                  <a:schemeClr val="tx1"/>
                </a:solidFill>
                <a:effectLst/>
                <a:latin typeface="Mina"/>
              </a:rPr>
              <a:t>report to the CEPT Assembly on the progress of its work.</a:t>
            </a:r>
          </a:p>
          <a:p>
            <a:pPr algn="l"/>
            <a:br>
              <a:rPr lang="en-US" sz="1400" dirty="0">
                <a:solidFill>
                  <a:schemeClr val="tx1"/>
                </a:solidFill>
              </a:rPr>
            </a:br>
            <a:r>
              <a:rPr lang="en-US" sz="1400" b="0" i="0" dirty="0">
                <a:solidFill>
                  <a:schemeClr val="tx1"/>
                </a:solidFill>
                <a:effectLst/>
                <a:latin typeface="Mina"/>
              </a:rPr>
              <a:t>In carrying out these activities, the ECC shall establish close cooperation and consultation with relevant European bodies, in particular the European Commission and the European Free Trade Association </a:t>
            </a:r>
          </a:p>
          <a:p>
            <a:pPr algn="l"/>
            <a:r>
              <a:rPr lang="en-US" sz="1400" b="0" i="0" dirty="0">
                <a:solidFill>
                  <a:schemeClr val="tx1"/>
                </a:solidFill>
                <a:effectLst/>
                <a:latin typeface="Mina"/>
              </a:rPr>
              <a:t> </a:t>
            </a:r>
          </a:p>
          <a:p>
            <a:pPr algn="l"/>
            <a:r>
              <a:rPr lang="en-US" sz="1400" b="0" i="0" dirty="0">
                <a:solidFill>
                  <a:schemeClr val="tx1"/>
                </a:solidFill>
                <a:effectLst/>
                <a:latin typeface="Mina"/>
              </a:rPr>
              <a:t> </a:t>
            </a:r>
          </a:p>
          <a:p>
            <a:pPr algn="l"/>
            <a:r>
              <a:rPr lang="en-US" sz="1400" b="0" i="0" dirty="0">
                <a:solidFill>
                  <a:schemeClr val="tx1"/>
                </a:solidFill>
                <a:effectLst/>
                <a:latin typeface="Mina"/>
              </a:rPr>
              <a:t>(1) ‘electronic communications’ means transmission, and, where applicable, switching or routing, which permits the conveyance of signals by wire, radio, optical or other electromagnetic means, irrespective of the type of information conveyed. </a:t>
            </a:r>
          </a:p>
          <a:p>
            <a:pPr algn="l"/>
            <a:r>
              <a:rPr lang="en-US" sz="1400" b="0" i="0" dirty="0">
                <a:solidFill>
                  <a:schemeClr val="tx1"/>
                </a:solidFill>
                <a:effectLst/>
                <a:latin typeface="Mina"/>
              </a:rPr>
              <a:t>Updated: 17 December 2021, 15:15</a:t>
            </a:r>
          </a:p>
        </p:txBody>
      </p:sp>
      <p:sp>
        <p:nvSpPr>
          <p:cNvPr id="8" name="TextBox 7">
            <a:extLst>
              <a:ext uri="{FF2B5EF4-FFF2-40B4-BE49-F238E27FC236}">
                <a16:creationId xmlns:a16="http://schemas.microsoft.com/office/drawing/2014/main" id="{8A8FE43A-A134-4840-BCC5-4EB019B5BAD4}"/>
              </a:ext>
            </a:extLst>
          </p:cNvPr>
          <p:cNvSpPr txBox="1"/>
          <p:nvPr/>
        </p:nvSpPr>
        <p:spPr>
          <a:xfrm>
            <a:off x="9067800" y="815374"/>
            <a:ext cx="2742398" cy="5355312"/>
          </a:xfrm>
          <a:prstGeom prst="rect">
            <a:avLst/>
          </a:prstGeom>
          <a:noFill/>
        </p:spPr>
        <p:txBody>
          <a:bodyPr wrap="square">
            <a:spAutoFit/>
          </a:bodyPr>
          <a:lstStyle/>
          <a:p>
            <a:pPr marL="342900" indent="-342900">
              <a:buFont typeface="Arial" panose="020B0604020202020204" pitchFamily="34" charset="0"/>
              <a:buChar char="•"/>
            </a:pPr>
            <a:r>
              <a:rPr lang="en-US" sz="1800" u="none" strike="noStrike" dirty="0">
                <a:solidFill>
                  <a:srgbClr val="5A5A5A"/>
                </a:solidFill>
                <a:effectLst/>
                <a:hlinkClick r:id="rId3" tooltip="ECC - Electronic Communications Committee"/>
              </a:rPr>
              <a:t>ECC</a:t>
            </a:r>
            <a:r>
              <a:rPr lang="en-US" sz="1800" dirty="0">
                <a:effectLst/>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4" tooltip="ECC SG"/>
              </a:rPr>
              <a:t>ECC SG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5" tooltip="ECC-ETSI"/>
              </a:rPr>
              <a:t>ECC-ETSI</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6" tooltip="ECC-EC"/>
              </a:rPr>
              <a:t>ECC-EC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7" tooltip="ECC-US-CA"/>
              </a:rPr>
              <a:t>ECC-US-CA</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8" tooltip="ECC PT1 - IMT Matters"/>
              </a:rPr>
              <a:t>ECC PT1</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9" tooltip="Conference Preparatory Group"/>
              </a:rPr>
              <a:t>CPG</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0" tooltip="CPG Project Team A - on Science and General issues"/>
              </a:rPr>
              <a:t>CPG PTA</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1" tooltip="CPG Project Team B - on Space issues"/>
              </a:rPr>
              <a:t>CPG PTB</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2" tooltip="CPG Project Team C - on Aeronautical, Maritime, Radiodetermination issues"/>
              </a:rPr>
              <a:t>CPG PTC</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3" tooltip="CPG Project Team D - UHF Review"/>
              </a:rPr>
              <a:t>CPG PTD</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4" tooltip="Coordination team"/>
              </a:rPr>
              <a:t>Coordination team</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5" tooltip="NOW4WRC23"/>
              </a:rPr>
              <a:t>NOW4WRC23</a:t>
            </a:r>
            <a:r>
              <a:rPr lang="en-US" sz="1800" b="0" i="0" dirty="0">
                <a:solidFill>
                  <a:srgbClr val="5A5A5A"/>
                </a:solidFill>
                <a:effectLst/>
                <a:latin typeface="open_sanssemibold"/>
              </a:rPr>
              <a:t> </a:t>
            </a:r>
          </a:p>
          <a:p>
            <a:pPr fontAlgn="t">
              <a:buFont typeface="Arial" panose="020B0604020202020204" pitchFamily="34" charset="0"/>
              <a:buChar char="•"/>
            </a:pPr>
            <a:r>
              <a:rPr lang="en-US" sz="1800" b="0" i="0" u="none" strike="noStrike" dirty="0">
                <a:solidFill>
                  <a:srgbClr val="5A5A5A"/>
                </a:solidFill>
                <a:effectLst/>
                <a:latin typeface="open_sanssemibold"/>
                <a:hlinkClick r:id="rId16" tooltip="Working Group Numbering and Networks"/>
              </a:rPr>
              <a:t>WG </a:t>
            </a:r>
            <a:r>
              <a:rPr lang="en-US" sz="1800" b="0" i="0" u="none" strike="noStrike" dirty="0" err="1">
                <a:solidFill>
                  <a:srgbClr val="5A5A5A"/>
                </a:solidFill>
                <a:effectLst/>
                <a:latin typeface="open_sanssemibold"/>
                <a:hlinkClick r:id="rId16" tooltip="Working Group Numbering and Networks"/>
              </a:rPr>
              <a:t>NaN</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7" tooltip="NaN1 - Future of Numbering Issues"/>
              </a:rPr>
              <a:t>NaN1</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8" tooltip="NaN2 - Number Portability, Switching and Trust in Numbering"/>
              </a:rPr>
              <a:t>NaN2</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19" tooltip="NaN3 - Emergency Communications"/>
              </a:rPr>
              <a:t>NaN3</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a:solidFill>
                  <a:srgbClr val="5A5A5A"/>
                </a:solidFill>
                <a:effectLst/>
                <a:latin typeface="open_sanssemibold"/>
                <a:hlinkClick r:id="rId20" tooltip="NaN4 - Networks and Services Technical Regulatory Issues"/>
              </a:rPr>
              <a:t>NaN4</a:t>
            </a:r>
            <a:r>
              <a:rPr lang="en-US" sz="1800" b="0" i="0" dirty="0">
                <a:solidFill>
                  <a:srgbClr val="5A5A5A"/>
                </a:solidFill>
                <a:effectLst/>
                <a:latin typeface="open_sanssemibold"/>
              </a:rPr>
              <a:t> </a:t>
            </a:r>
          </a:p>
          <a:p>
            <a:pPr marL="742950" lvl="1" indent="-285750" fontAlgn="t">
              <a:buFont typeface="Arial" panose="020B0604020202020204" pitchFamily="34" charset="0"/>
              <a:buChar char="•"/>
            </a:pPr>
            <a:r>
              <a:rPr lang="en-US" sz="1800" b="0" i="0" u="none" strike="noStrike" dirty="0" err="1">
                <a:solidFill>
                  <a:srgbClr val="5A5A5A"/>
                </a:solidFill>
                <a:effectLst/>
                <a:latin typeface="open_sanssemibold"/>
                <a:hlinkClick r:id="rId21" tooltip="WG NaN Strategy Forum Group"/>
              </a:rPr>
              <a:t>NaN</a:t>
            </a:r>
            <a:r>
              <a:rPr lang="en-US" sz="1800" b="0" i="0" u="none" strike="noStrike" dirty="0">
                <a:solidFill>
                  <a:srgbClr val="5A5A5A"/>
                </a:solidFill>
                <a:effectLst/>
                <a:latin typeface="open_sanssemibold"/>
                <a:hlinkClick r:id="rId21" tooltip="WG NaN Strategy Forum Group"/>
              </a:rPr>
              <a:t> SFG</a:t>
            </a:r>
            <a:r>
              <a:rPr lang="en-US" sz="1800" b="0" i="0" dirty="0">
                <a:solidFill>
                  <a:srgbClr val="5A5A5A"/>
                </a:solidFill>
                <a:effectLst/>
                <a:latin typeface="open_sanssemibold"/>
              </a:rPr>
              <a:t> </a:t>
            </a:r>
            <a:endParaRPr lang="en-US" sz="1800" dirty="0"/>
          </a:p>
        </p:txBody>
      </p:sp>
    </p:spTree>
    <p:extLst>
      <p:ext uri="{BB962C8B-B14F-4D97-AF65-F5344CB8AC3E}">
        <p14:creationId xmlns:p14="http://schemas.microsoft.com/office/powerpoint/2010/main" val="39434672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06jan22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860427" y="990600"/>
            <a:ext cx="10365314" cy="4893647"/>
          </a:xfrm>
          <a:prstGeom prst="rect">
            <a:avLst/>
          </a:prstGeom>
          <a:noFill/>
        </p:spPr>
        <p:txBody>
          <a:bodyPr wrap="square">
            <a:spAutoFit/>
          </a:bodyPr>
          <a:lstStyle/>
          <a:p>
            <a:r>
              <a:rPr lang="en-US" dirty="0">
                <a:solidFill>
                  <a:schemeClr val="tx1"/>
                </a:solidFill>
                <a:hlinkClick r:id="rId2"/>
              </a:rPr>
              <a:t>https://ec.europa.eu/info/index_en</a:t>
            </a:r>
            <a:endParaRPr lang="en-US" dirty="0">
              <a:solidFill>
                <a:schemeClr val="tx1"/>
              </a:solidFill>
            </a:endParaRPr>
          </a:p>
          <a:p>
            <a:pPr algn="l"/>
            <a:r>
              <a:rPr lang="en-US" sz="1800" b="1" i="0" dirty="0">
                <a:solidFill>
                  <a:schemeClr val="tx1"/>
                </a:solidFill>
                <a:effectLst/>
                <a:latin typeface="inherit"/>
              </a:rPr>
              <a:t>Strategy: </a:t>
            </a:r>
            <a:r>
              <a:rPr lang="en-US" sz="1800" b="0" i="0" dirty="0">
                <a:solidFill>
                  <a:schemeClr val="tx1"/>
                </a:solidFill>
                <a:effectLst/>
                <a:latin typeface="Arial" panose="020B0604020202020204" pitchFamily="34" charset="0"/>
              </a:rPr>
              <a:t>The EU's overall political goals are developed collectively by its institutions. Find out how the EU's strategy is developed and translated into policies and initiatives by the European Commission.</a:t>
            </a:r>
          </a:p>
          <a:p>
            <a:pPr marL="0" marR="0">
              <a:spcBef>
                <a:spcPts val="0"/>
              </a:spcBef>
              <a:spcAft>
                <a:spcPts val="0"/>
              </a:spcAft>
            </a:pPr>
            <a:endParaRPr lang="en-US" sz="1800" b="1" dirty="0">
              <a:solidFill>
                <a:srgbClr val="000000"/>
              </a:solidFill>
              <a:effectLst/>
              <a:latin typeface="inherit"/>
              <a:ea typeface="Times New Roman" panose="02020603050405020304" pitchFamily="18" charset="0"/>
              <a:cs typeface="Arial" panose="020B0604020202020204" pitchFamily="34" charset="0"/>
            </a:endParaRPr>
          </a:p>
          <a:p>
            <a:pPr marL="0" marR="0">
              <a:spcBef>
                <a:spcPts val="0"/>
              </a:spcBef>
              <a:spcAft>
                <a:spcPts val="0"/>
              </a:spcAft>
            </a:pPr>
            <a:r>
              <a:rPr lang="en-US" sz="1800" b="1" dirty="0">
                <a:solidFill>
                  <a:srgbClr val="000000"/>
                </a:solidFill>
                <a:effectLst/>
                <a:latin typeface="inherit"/>
                <a:ea typeface="Times New Roman" panose="02020603050405020304" pitchFamily="18" charset="0"/>
                <a:cs typeface="Arial" panose="020B0604020202020204" pitchFamily="34" charset="0"/>
              </a:rPr>
              <a:t>The European Commission's priorities</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b="1" u="none" strike="noStrike" dirty="0">
                <a:solidFill>
                  <a:srgbClr val="004494"/>
                </a:solidFill>
                <a:effectLst/>
                <a:latin typeface="inherit"/>
                <a:ea typeface="Times New Roman" panose="02020603050405020304" pitchFamily="18" charset="0"/>
                <a:cs typeface="Arial" panose="020B0604020202020204" pitchFamily="34" charset="0"/>
                <a:hlinkClick r:id="rId3"/>
              </a:rPr>
              <a:t>6 Commission priorities for 2019-2024</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A European Green Deal</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5"/>
              </a:rPr>
              <a:t>A Europe fit for the digital age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An economy that works for people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A stronger Europe in the world</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8"/>
              </a:rPr>
              <a:t>Promoting our European way of life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9"/>
              </a:rPr>
              <a:t>A new push for European democracy</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42900" marR="0" lvl="0" indent="-342900">
              <a:spcBef>
                <a:spcPts val="0"/>
              </a:spcBef>
              <a:spcAft>
                <a:spcPts val="0"/>
              </a:spcAft>
              <a:buSzPts val="1000"/>
              <a:buFont typeface="Symbol" panose="05050102010706020507" pitchFamily="18" charset="2"/>
              <a:buChar char=""/>
              <a:tabLst>
                <a:tab pos="457200" algn="l"/>
              </a:tabLst>
            </a:pPr>
            <a:endPar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endParaRPr>
          </a:p>
          <a:p>
            <a:pPr marL="342900" marR="0" lvl="0" indent="-342900">
              <a:spcBef>
                <a:spcPts val="0"/>
              </a:spcBef>
              <a:spcAft>
                <a:spcPts val="0"/>
              </a:spcAft>
              <a:buSzPts val="1000"/>
              <a:buFont typeface="Symbol" panose="05050102010706020507" pitchFamily="18" charset="2"/>
              <a:buChar char=""/>
              <a:tabLst>
                <a:tab pos="457200" algn="l"/>
              </a:tabLst>
            </a:pPr>
            <a:r>
              <a:rPr lang="en-US" sz="18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tooltip="Recovery plan for Europe"/>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b="1" dirty="0">
                <a:solidFill>
                  <a:srgbClr val="004494"/>
                </a:solidFill>
                <a:effectLst/>
                <a:latin typeface="inherit"/>
                <a:ea typeface="Times New Roman" panose="02020603050405020304" pitchFamily="18" charset="0"/>
                <a:cs typeface="Arial" panose="020B0604020202020204" pitchFamily="34" charset="0"/>
              </a:rPr>
              <a:t>Recovery plan for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314325" marR="0">
              <a:spcBef>
                <a:spcPts val="0"/>
              </a:spcBef>
              <a:spcAft>
                <a:spcPts val="0"/>
              </a:spcAft>
            </a:pPr>
            <a:r>
              <a:rPr lang="en-US" sz="18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Leading the way out of the crisis and building a greener, more digital and more resilient Europe</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942418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58C616-DC2F-49ED-9AB1-837C0B093AD0}"/>
              </a:ext>
            </a:extLst>
          </p:cNvPr>
          <p:cNvSpPr>
            <a:spLocks noGrp="1"/>
          </p:cNvSpPr>
          <p:nvPr>
            <p:ph type="dt" idx="10"/>
          </p:nvPr>
        </p:nvSpPr>
        <p:spPr/>
        <p:txBody>
          <a:bodyPr/>
          <a:lstStyle/>
          <a:p>
            <a:r>
              <a:rPr lang="en-US"/>
              <a:t>06jan22</a:t>
            </a:r>
            <a:endParaRPr lang="en-GB" dirty="0"/>
          </a:p>
        </p:txBody>
      </p:sp>
      <p:sp>
        <p:nvSpPr>
          <p:cNvPr id="3" name="Footer Placeholder 2">
            <a:extLst>
              <a:ext uri="{FF2B5EF4-FFF2-40B4-BE49-F238E27FC236}">
                <a16:creationId xmlns:a16="http://schemas.microsoft.com/office/drawing/2014/main" id="{379AE9E2-83EF-46EE-81ED-0FBCBE4C2E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8E699D8-B120-416D-B828-C1266E107BC0}"/>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sp>
        <p:nvSpPr>
          <p:cNvPr id="6" name="TextBox 5">
            <a:extLst>
              <a:ext uri="{FF2B5EF4-FFF2-40B4-BE49-F238E27FC236}">
                <a16:creationId xmlns:a16="http://schemas.microsoft.com/office/drawing/2014/main" id="{E3F9C900-0A05-409F-91FC-F1BE5B411A9B}"/>
              </a:ext>
            </a:extLst>
          </p:cNvPr>
          <p:cNvSpPr txBox="1"/>
          <p:nvPr/>
        </p:nvSpPr>
        <p:spPr>
          <a:xfrm>
            <a:off x="912285" y="748924"/>
            <a:ext cx="10365314" cy="5816977"/>
          </a:xfrm>
          <a:prstGeom prst="rect">
            <a:avLst/>
          </a:prstGeom>
          <a:noFill/>
        </p:spPr>
        <p:txBody>
          <a:bodyPr wrap="square">
            <a:spAutoFit/>
          </a:bodyPr>
          <a:lstStyle/>
          <a:p>
            <a:pPr marL="0" marR="0">
              <a:spcBef>
                <a:spcPts val="0"/>
              </a:spcBef>
              <a:spcAft>
                <a:spcPts val="0"/>
              </a:spcAft>
            </a:pPr>
            <a:r>
              <a:rPr lang="en-US" sz="1200" b="1" dirty="0">
                <a:solidFill>
                  <a:srgbClr val="000000"/>
                </a:solidFill>
                <a:effectLst/>
                <a:latin typeface="inherit"/>
                <a:ea typeface="Times New Roman" panose="02020603050405020304" pitchFamily="18" charset="0"/>
                <a:cs typeface="Arial" panose="020B0604020202020204" pitchFamily="34" charset="0"/>
              </a:rPr>
              <a:t>Planning, implementing, and 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
              </a:rPr>
              <a:t>Decision-making process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3"/>
              </a:rPr>
              <a:t>How decisions are made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4"/>
              </a:rPr>
              <a:t>Decision-making during weekly meetings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5"/>
              </a:rPr>
              <a:t>Contribute to decision-making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6"/>
              </a:rPr>
              <a:t>Have your say on Commission initiatives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7"/>
              </a:rPr>
              <a:t>Track law-making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8"/>
              </a:rPr>
              <a:t>EU budget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Overview of the EU budgetary system, plus latest news, results and figures from the budget department.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9"/>
              </a:rPr>
              <a:t>Strategic planning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0"/>
              </a:rPr>
              <a:t>State of the Union addresses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Commission work </a:t>
            </a: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1"/>
              </a:rPr>
              <a:t>programme</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2"/>
              </a:rPr>
              <a:t>Delivering on the political 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3"/>
              </a:rPr>
              <a:t>Strategic foresight</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4"/>
              </a:rPr>
              <a:t>The joint priorities of the EU institutions for 2021-2024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5"/>
              </a:rPr>
              <a:t>Strategic plans 2020-2024</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6"/>
              </a:rPr>
              <a:t>Management plans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17"/>
              </a:rPr>
              <a:t>Reporting</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8"/>
              </a:rPr>
              <a:t>Annual activity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19"/>
              </a:rPr>
              <a:t>Annual management and performance reports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0"/>
              </a:rPr>
              <a:t>Relations with non-EU countries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1"/>
              </a:rPr>
              <a:t>Types of relations and partnerships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By country</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Regional strategies and agreements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3"/>
              </a:rPr>
              <a:t>Relations with the United Kingdom</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4"/>
              </a:rPr>
              <a:t>International strategies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err="1">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Organisations</a:t>
            </a: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2"/>
              </a:rPr>
              <a:t> and partners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u="none" strike="noStrike" dirty="0">
                <a:solidFill>
                  <a:srgbClr val="004494"/>
                </a:solidFill>
                <a:effectLst/>
                <a:latin typeface="Arial" panose="020B0604020202020204" pitchFamily="34" charset="0"/>
                <a:ea typeface="Times New Roman" panose="02020603050405020304" pitchFamily="18" charset="0"/>
                <a:cs typeface="Times New Roman" panose="02020603050405020304" pitchFamily="18" charset="0"/>
                <a:hlinkClick r:id="rId25"/>
              </a:rPr>
              <a:t>Sustainable Development Goals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b="1" u="none" strike="noStrike" dirty="0">
                <a:solidFill>
                  <a:srgbClr val="004494"/>
                </a:solidFill>
                <a:effectLst/>
                <a:latin typeface="inherit"/>
                <a:ea typeface="Times New Roman" panose="02020603050405020304" pitchFamily="18" charset="0"/>
                <a:cs typeface="Arial" panose="020B0604020202020204" pitchFamily="34" charset="0"/>
                <a:hlinkClick r:id="rId26"/>
              </a:rPr>
              <a:t>Priorities</a:t>
            </a:r>
            <a:endParaRPr lang="en-US" sz="1200" dirty="0">
              <a:effectLst/>
              <a:latin typeface="Consolas" panose="020B0609020204030204" pitchFamily="49" charset="0"/>
              <a:ea typeface="Calibri" panose="020F0502020204030204" pitchFamily="34" charset="0"/>
              <a:cs typeface="Times New Roman" panose="02020603050405020304" pitchFamily="18" charset="0"/>
            </a:endParaRPr>
          </a:p>
          <a:p>
            <a:pPr marL="0" marR="0">
              <a:spcBef>
                <a:spcPts val="0"/>
              </a:spcBef>
              <a:spcAft>
                <a:spcPts val="0"/>
              </a:spcAft>
            </a:pPr>
            <a:r>
              <a:rPr lang="en-US" sz="1200" dirty="0">
                <a:solidFill>
                  <a:srgbClr val="404040"/>
                </a:solidFill>
                <a:effectLst/>
                <a:latin typeface="Arial" panose="020B0604020202020204" pitchFamily="34" charset="0"/>
                <a:ea typeface="Times New Roman" panose="02020603050405020304" pitchFamily="18" charset="0"/>
                <a:cs typeface="Times New Roman" panose="02020603050405020304" pitchFamily="18" charset="0"/>
              </a:rPr>
              <a:t>The European Commission’s priorities include the European Green deal, a digital future, an economy that works for people, promoting and strengthening European democracy.</a:t>
            </a:r>
            <a:endParaRPr lang="en-US" sz="1600" dirty="0">
              <a:solidFill>
                <a:schemeClr val="tx1"/>
              </a:solidFill>
            </a:endParaRPr>
          </a:p>
        </p:txBody>
      </p:sp>
    </p:spTree>
    <p:extLst>
      <p:ext uri="{BB962C8B-B14F-4D97-AF65-F5344CB8AC3E}">
        <p14:creationId xmlns:p14="http://schemas.microsoft.com/office/powerpoint/2010/main" val="1785951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648200"/>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06jan22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06jan22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6143259" cy="5710235"/>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600" b="1" dirty="0">
                <a:solidFill>
                  <a:schemeClr val="tx1"/>
                </a:solidFill>
              </a:rPr>
              <a:t>Attendance is not on IMAT (</a:t>
            </a:r>
            <a:r>
              <a:rPr lang="en-US" altLang="en-US" sz="1600" dirty="0">
                <a:solidFill>
                  <a:schemeClr val="tx1"/>
                </a:solidFill>
              </a:rPr>
              <a:t>VC &amp; </a:t>
            </a:r>
            <a:r>
              <a:rPr lang="en-US" altLang="en-US" sz="1600" dirty="0" err="1">
                <a:solidFill>
                  <a:schemeClr val="tx1"/>
                </a:solidFill>
              </a:rPr>
              <a:t>webex</a:t>
            </a:r>
            <a:r>
              <a:rPr lang="en-US" altLang="en-US" sz="1600" dirty="0">
                <a:solidFill>
                  <a:schemeClr val="tx1"/>
                </a:solidFill>
              </a:rPr>
              <a:t>)</a:t>
            </a:r>
          </a:p>
          <a:p>
            <a:pPr lvl="1">
              <a:spcBef>
                <a:spcPts val="0"/>
              </a:spcBef>
              <a:buFont typeface="Arial" panose="020B0604020202020204" pitchFamily="34" charset="0"/>
              <a:buChar char="•"/>
            </a:pPr>
            <a:r>
              <a:rPr lang="en-US" altLang="en-US" sz="1600" b="1" u="sng" dirty="0">
                <a:solidFill>
                  <a:schemeClr val="tx1"/>
                </a:solidFill>
              </a:rPr>
              <a:t>Remember to mute when not speaking, thanks.</a:t>
            </a:r>
          </a:p>
          <a:p>
            <a:pPr lvl="1">
              <a:spcBef>
                <a:spcPts val="0"/>
              </a:spcBef>
              <a:buFont typeface="Arial" panose="020B0604020202020204" pitchFamily="34" charset="0"/>
              <a:buChar char="•"/>
            </a:pPr>
            <a:r>
              <a:rPr lang="en-US" altLang="en-US" sz="1600" b="1" u="sng" dirty="0">
                <a:solidFill>
                  <a:schemeClr val="tx1"/>
                </a:solidFill>
              </a:rPr>
              <a:t>Please request Q in the chat window.</a:t>
            </a:r>
            <a:endParaRPr lang="en-US" sz="1600" dirty="0">
              <a:solidFill>
                <a:srgbClr val="00B0F0"/>
              </a:solidFill>
            </a:endParaRP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_</a:t>
            </a:r>
            <a:r>
              <a:rPr lang="en-US" altLang="en-US" sz="1400" dirty="0" err="1">
                <a:solidFill>
                  <a:schemeClr val="bg1">
                    <a:lumMod val="75000"/>
                  </a:schemeClr>
                </a:solidFill>
              </a:rPr>
              <a:t>PeterE</a:t>
            </a:r>
            <a:r>
              <a:rPr lang="en-US" altLang="en-US" sz="1400" dirty="0">
                <a:solidFill>
                  <a:schemeClr val="bg1">
                    <a:lumMod val="75000"/>
                  </a:schemeClr>
                </a:solidFill>
              </a:rPr>
              <a:t>_</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administration</a:t>
            </a:r>
          </a:p>
          <a:p>
            <a:pPr>
              <a:spcBef>
                <a:spcPts val="0"/>
              </a:spcBef>
              <a:buFont typeface="Arial" panose="020B0604020202020204" pitchFamily="34" charset="0"/>
              <a:buChar char="•"/>
            </a:pPr>
            <a:endParaRPr lang="en-US" altLang="en-US" sz="1600" dirty="0">
              <a:solidFill>
                <a:schemeClr val="tx1"/>
              </a:solidFill>
            </a:endParaRP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sz="1400" dirty="0">
                <a:ea typeface="SimSun" panose="02010600030101010101" pitchFamily="2" charset="-122"/>
              </a:rPr>
              <a:t>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lvl="1">
              <a:spcBef>
                <a:spcPts val="0"/>
              </a:spcBef>
              <a:buFont typeface="Arial" panose="020B0604020202020204" pitchFamily="34" charset="0"/>
              <a:buChar char="•"/>
            </a:pPr>
            <a:r>
              <a:rPr lang="en-US" altLang="en-US" sz="1400" dirty="0">
                <a:solidFill>
                  <a:schemeClr val="tx1"/>
                </a:solidFill>
              </a:rPr>
              <a:t>ongoing: WRC-23 AI Viewpoints &amp; Stds. freq. table fill in</a:t>
            </a:r>
          </a:p>
          <a:p>
            <a:pPr>
              <a:buFont typeface="Arial" panose="020B0604020202020204" pitchFamily="34" charset="0"/>
              <a:buChar char="•"/>
            </a:pPr>
            <a:r>
              <a:rPr lang="en-US" altLang="en-US" sz="1600" dirty="0">
                <a:solidFill>
                  <a:schemeClr val="tx1"/>
                </a:solidFill>
              </a:rPr>
              <a:t>AOB</a:t>
            </a:r>
          </a:p>
          <a:p>
            <a:pPr>
              <a:buFont typeface="Arial" panose="020B0604020202020204" pitchFamily="34" charset="0"/>
              <a:buChar char="•"/>
            </a:pPr>
            <a:r>
              <a:rPr lang="en-US" altLang="en-US" sz="1600" dirty="0">
                <a:solidFill>
                  <a:schemeClr val="tx1"/>
                </a:solidFill>
              </a:rPr>
              <a:t>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43184" y="701486"/>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India and Korea </a:t>
            </a:r>
          </a:p>
          <a:p>
            <a:pPr lvl="1">
              <a:spcBef>
                <a:spcPts val="0"/>
              </a:spcBef>
              <a:buFont typeface="Arial" panose="020B0604020202020204" pitchFamily="34" charset="0"/>
              <a:buChar char="•"/>
            </a:pPr>
            <a:r>
              <a:rPr lang="en-US" altLang="en-US" sz="1400" dirty="0">
                <a:solidFill>
                  <a:schemeClr val="tx1"/>
                </a:solidFill>
              </a:rPr>
              <a:t>General items,</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dirty="0">
                <a:solidFill>
                  <a:schemeClr val="tx1"/>
                </a:solidFill>
              </a:rPr>
              <a:t>ongoing: IEEE 802 viewpoints on WRC-23 AIs</a:t>
            </a:r>
          </a:p>
          <a:p>
            <a:pPr marL="0"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 </a:t>
            </a:r>
            <a:endParaRPr lang="en-US" sz="1400" dirty="0">
              <a:effectLst/>
            </a:endParaRPr>
          </a:p>
          <a:p>
            <a:pPr lvl="1">
              <a:spcBef>
                <a:spcPts val="0"/>
              </a:spcBef>
              <a:buFont typeface="Arial" panose="020B0604020202020204" pitchFamily="34" charset="0"/>
              <a:buChar char="•"/>
            </a:pPr>
            <a:r>
              <a:rPr lang="en-US" altLang="en-US" sz="1400" kern="0" dirty="0">
                <a:solidFill>
                  <a:schemeClr val="tx1"/>
                </a:solidFill>
              </a:rPr>
              <a:t>ongoing: MSGs  &amp; Stds frequency table</a:t>
            </a: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note: </a:t>
            </a:r>
          </a:p>
          <a:p>
            <a:pPr>
              <a:spcBef>
                <a:spcPts val="0"/>
              </a:spcBef>
              <a:buFont typeface="Arial" panose="020B0604020202020204" pitchFamily="34" charset="0"/>
              <a:buChar char="•"/>
            </a:pPr>
            <a:r>
              <a:rPr lang="en-US" altLang="en-US" sz="1400" b="0" kern="0" dirty="0">
                <a:solidFill>
                  <a:schemeClr val="tx1"/>
                </a:solidFill>
              </a:rPr>
              <a:t>Normal input and process has covered USA items as they come up.  Please speak up if an item is not brought up.   </a:t>
            </a:r>
            <a:endParaRPr lang="en-US" altLang="en-US" sz="140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u="sng" dirty="0">
                <a:solidFill>
                  <a:schemeClr val="tx1"/>
                </a:solidFill>
              </a:rPr>
              <a:t>:</a:t>
            </a:r>
            <a:r>
              <a:rPr lang="en-US" altLang="en-US" sz="1800" dirty="0">
                <a:solidFill>
                  <a:schemeClr val="tx1"/>
                </a:solidFill>
              </a:rPr>
              <a:t> </a:t>
            </a:r>
            <a:r>
              <a:rPr lang="en-US" altLang="en-US" sz="1800" b="0" dirty="0">
                <a:solidFill>
                  <a:schemeClr val="tx1"/>
                </a:solidFill>
              </a:rPr>
              <a:t>To approve the agenda as presented on previous slide</a:t>
            </a:r>
          </a:p>
          <a:p>
            <a:pPr>
              <a:spcBef>
                <a:spcPts val="0"/>
              </a:spcBef>
            </a:pPr>
            <a:r>
              <a:rPr lang="en-US" altLang="en-US" sz="1800" dirty="0">
                <a:solidFill>
                  <a:schemeClr val="tx1"/>
                </a:solidFill>
              </a:rPr>
              <a:t>		</a:t>
            </a:r>
            <a:r>
              <a:rPr lang="en-US" altLang="en-US" sz="1800" b="0" dirty="0">
                <a:solidFill>
                  <a:schemeClr val="tx1"/>
                </a:solidFill>
              </a:rPr>
              <a:t>Moved by: 	</a:t>
            </a:r>
            <a:r>
              <a:rPr lang="en-US" altLang="en-US" sz="1800" b="0" dirty="0">
                <a:solidFill>
                  <a:schemeClr val="bg1">
                    <a:lumMod val="75000"/>
                  </a:schemeClr>
                </a:solidFill>
              </a:rPr>
              <a:t>Stuart K</a:t>
            </a:r>
          </a:p>
          <a:p>
            <a:pPr>
              <a:spcBef>
                <a:spcPts val="0"/>
              </a:spcBef>
            </a:pPr>
            <a:r>
              <a:rPr lang="en-US" altLang="en-US" sz="1800" b="0" dirty="0">
                <a:solidFill>
                  <a:schemeClr val="bg1">
                    <a:lumMod val="75000"/>
                  </a:schemeClr>
                </a:solidFill>
              </a:rPr>
              <a:t>		Seconded by:  Vijay A</a:t>
            </a:r>
          </a:p>
          <a:p>
            <a:pPr>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ea typeface="SimSun" panose="02010600030101010101" pitchFamily="2" charset="-122"/>
                <a:hlinkClick r:id="rId3"/>
              </a:rPr>
              <a:t>https://mentor.ieee.org/802.18/dcn/21/18-21-0147-00-0000-minutes-16dec21-rrtag-teleconference.docx</a:t>
            </a:r>
            <a:r>
              <a:rPr lang="en-GB" sz="1800" b="0" dirty="0">
                <a:ea typeface="SimSun" panose="02010600030101010101" pitchFamily="2" charset="-122"/>
              </a:rPr>
              <a:t>   </a:t>
            </a:r>
            <a:r>
              <a:rPr lang="en-US" sz="1100" b="0" i="0" dirty="0">
                <a:solidFill>
                  <a:srgbClr val="000000"/>
                </a:solidFill>
                <a:effectLst/>
                <a:latin typeface="Verdana" panose="020B0604030504040204" pitchFamily="34" charset="0"/>
              </a:rPr>
              <a:t>17-Dec-2021 09:22:55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a:t>
            </a:r>
            <a:r>
              <a:rPr lang="en-US" altLang="en-US" sz="1800" b="0" dirty="0">
                <a:solidFill>
                  <a:schemeClr val="bg1">
                    <a:lumMod val="75000"/>
                  </a:schemeClr>
                </a:solidFill>
              </a:rPr>
              <a:t>Al P</a:t>
            </a:r>
          </a:p>
          <a:p>
            <a:pPr marL="0" indent="0">
              <a:spcBef>
                <a:spcPts val="0"/>
              </a:spcBef>
            </a:pPr>
            <a:r>
              <a:rPr lang="en-US" altLang="en-US" sz="1800" b="0" dirty="0">
                <a:solidFill>
                  <a:schemeClr val="bg1">
                    <a:lumMod val="75000"/>
                  </a:schemeClr>
                </a:solidFill>
              </a:rPr>
              <a:t>	Seconded by:  Vijay A</a:t>
            </a:r>
          </a:p>
          <a:p>
            <a:pPr marL="0" indent="0">
              <a:spcBef>
                <a:spcPts val="0"/>
              </a:spcBef>
            </a:pPr>
            <a:r>
              <a:rPr lang="en-US" altLang="en-US" sz="1800" b="0" dirty="0">
                <a:solidFill>
                  <a:schemeClr val="bg1">
                    <a:lumMod val="75000"/>
                  </a:schemeClr>
                </a:solidFill>
              </a:rPr>
              <a:t>	Discussion?  	None</a:t>
            </a:r>
          </a:p>
          <a:p>
            <a:pPr lvl="1">
              <a:spcBef>
                <a:spcPts val="0"/>
              </a:spcBef>
            </a:pPr>
            <a:r>
              <a:rPr lang="en-US" altLang="en-US" sz="18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06jan22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1049000" cy="5667376"/>
          </a:xfrm>
        </p:spPr>
        <p:txBody>
          <a:bodyPr/>
          <a:lstStyle/>
          <a:p>
            <a:pPr>
              <a:lnSpc>
                <a:spcPct val="150000"/>
              </a:lnSpc>
              <a:spcBef>
                <a:spcPts val="0"/>
              </a:spcBef>
              <a:spcAft>
                <a:spcPts val="0"/>
              </a:spcAft>
              <a:buFont typeface="Arial" panose="020B0604020202020204" pitchFamily="34" charset="0"/>
              <a:buChar char="•"/>
            </a:pPr>
            <a:endParaRPr lang="en-US" altLang="en-US" sz="1800" b="0" dirty="0">
              <a:solidFill>
                <a:schemeClr val="tx1"/>
              </a:solidFill>
            </a:endParaRPr>
          </a:p>
          <a:p>
            <a:pPr>
              <a:spcAft>
                <a:spcPts val="0"/>
              </a:spcAft>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Jan 2022 Electronic </a:t>
            </a:r>
            <a:r>
              <a:rPr lang="en-US" altLang="en-US" sz="1800" b="0" dirty="0">
                <a:solidFill>
                  <a:schemeClr val="tx1"/>
                </a:solidFill>
              </a:rPr>
              <a:t>Wireless Interim – (was Panama) - Opening is Friday 14Jan21 10:00et</a:t>
            </a:r>
          </a:p>
          <a:p>
            <a:pPr marL="685800" lvl="1">
              <a:spcBef>
                <a:spcPts val="600"/>
              </a:spcBef>
              <a:buFont typeface="Arial" panose="020B0604020202020204" pitchFamily="34" charset="0"/>
              <a:buChar char="•"/>
            </a:pPr>
            <a:r>
              <a:rPr lang="en-US" sz="1800" b="0" dirty="0">
                <a:ea typeface="Calibri" panose="020F0502020204030204" pitchFamily="34" charset="0"/>
              </a:rPr>
              <a:t>WCSC Sept. call, the Jan 2022 Wireless Interim will be electronic/virtual.</a:t>
            </a:r>
          </a:p>
          <a:p>
            <a:pPr marL="628650" lvl="1">
              <a:spcBef>
                <a:spcPts val="600"/>
              </a:spcBef>
              <a:spcAft>
                <a:spcPts val="0"/>
              </a:spcAft>
              <a:buFont typeface="Arial" panose="020B0604020202020204" pitchFamily="34" charset="0"/>
              <a:buChar char="•"/>
            </a:pPr>
            <a:r>
              <a:rPr lang="de-DE" sz="1800" b="1" dirty="0">
                <a:solidFill>
                  <a:srgbClr val="000000"/>
                </a:solidFill>
                <a:effectLst/>
                <a:ea typeface="Calibri" panose="020F0502020204030204" pitchFamily="34" charset="0"/>
              </a:rPr>
              <a:t>Standard Registration: </a:t>
            </a:r>
          </a:p>
          <a:p>
            <a:pPr marL="1028700" lvl="2">
              <a:spcBef>
                <a:spcPts val="600"/>
              </a:spcBef>
              <a:spcAft>
                <a:spcPts val="0"/>
              </a:spcAft>
              <a:buFont typeface="Arial" panose="020B0604020202020204" pitchFamily="34" charset="0"/>
              <a:buChar char="•"/>
            </a:pPr>
            <a:r>
              <a:rPr lang="de-DE" b="1" dirty="0">
                <a:solidFill>
                  <a:srgbClr val="000000"/>
                </a:solidFill>
                <a:effectLst/>
                <a:highlight>
                  <a:srgbClr val="D5F4FF"/>
                </a:highlight>
                <a:ea typeface="Calibri" panose="020F0502020204030204" pitchFamily="34" charset="0"/>
              </a:rPr>
              <a:t>After Early, </a:t>
            </a:r>
            <a:r>
              <a:rPr lang="en-US" b="1" dirty="0">
                <a:solidFill>
                  <a:srgbClr val="000000"/>
                </a:solidFill>
                <a:effectLst/>
                <a:highlight>
                  <a:srgbClr val="D5F4FF"/>
                </a:highlight>
                <a:ea typeface="Calibri" panose="020F0502020204030204" pitchFamily="34" charset="0"/>
              </a:rPr>
              <a:t>Until 23:59 PM Eastern Time Friday January 14, 2022	 </a:t>
            </a:r>
            <a:r>
              <a:rPr lang="en-US" dirty="0">
                <a:solidFill>
                  <a:srgbClr val="000000"/>
                </a:solidFill>
                <a:effectLst/>
                <a:highlight>
                  <a:srgbClr val="D5F4FF"/>
                </a:highlight>
                <a:ea typeface="Calibri" panose="020F0502020204030204" pitchFamily="34" charset="0"/>
              </a:rPr>
              <a:t>$US 75.00 </a:t>
            </a:r>
            <a:r>
              <a:rPr lang="en-US" dirty="0">
                <a:solidFill>
                  <a:srgbClr val="000000"/>
                </a:solidFill>
                <a:effectLst/>
                <a:ea typeface="Calibri" panose="020F0502020204030204" pitchFamily="34" charset="0"/>
              </a:rPr>
              <a:t>for all attendees </a:t>
            </a:r>
            <a:endParaRPr lang="en-US" dirty="0">
              <a:ea typeface="Calibri" panose="020F0502020204030204" pitchFamily="34" charset="0"/>
            </a:endParaRPr>
          </a:p>
          <a:p>
            <a:pPr marL="628650" lvl="1">
              <a:spcBef>
                <a:spcPts val="600"/>
              </a:spcBef>
              <a:spcAft>
                <a:spcPts val="0"/>
              </a:spcAft>
              <a:buFont typeface="Arial" panose="020B0604020202020204" pitchFamily="34" charset="0"/>
              <a:buChar char="•"/>
            </a:pPr>
            <a:r>
              <a:rPr lang="de-DE" sz="1800" b="1" dirty="0">
                <a:solidFill>
                  <a:srgbClr val="000000"/>
                </a:solidFill>
                <a:effectLst/>
                <a:ea typeface="Calibri" panose="020F0502020204030204" pitchFamily="34" charset="0"/>
              </a:rPr>
              <a:t>Late Registration:  </a:t>
            </a:r>
            <a:r>
              <a:rPr lang="en-US" sz="1800" b="1" dirty="0">
                <a:solidFill>
                  <a:srgbClr val="000000"/>
                </a:solidFill>
                <a:effectLst/>
                <a:ea typeface="Calibri" panose="020F0502020204030204" pitchFamily="34" charset="0"/>
              </a:rPr>
              <a:t>After 23:59 PM Eastern Time Friday January 14, 2022 	</a:t>
            </a:r>
            <a:r>
              <a:rPr lang="en-US" sz="1800" dirty="0">
                <a:solidFill>
                  <a:srgbClr val="000000"/>
                </a:solidFill>
                <a:effectLst/>
                <a:ea typeface="Calibri" panose="020F0502020204030204" pitchFamily="34" charset="0"/>
              </a:rPr>
              <a:t>$US 125.00 for all attendees </a:t>
            </a:r>
            <a:endParaRPr lang="en-US" sz="1800" dirty="0">
              <a:effectLst/>
              <a:ea typeface="Calibri" panose="020F0502020204030204" pitchFamily="34" charset="0"/>
            </a:endParaRPr>
          </a:p>
          <a:p>
            <a:pPr marL="400050" lvl="1">
              <a:spcBef>
                <a:spcPts val="600"/>
              </a:spcBef>
              <a:spcAft>
                <a:spcPts val="0"/>
              </a:spcAft>
              <a:buFont typeface="Arial" panose="020B0604020202020204" pitchFamily="34" charset="0"/>
              <a:buChar char="•"/>
            </a:pPr>
            <a:r>
              <a:rPr lang="en-US" sz="1800" b="1" dirty="0">
                <a:solidFill>
                  <a:srgbClr val="4472C4"/>
                </a:solidFill>
              </a:rPr>
              <a:t>MTG Events - REGISTRATION WEBSITE: </a:t>
            </a:r>
            <a:r>
              <a:rPr lang="en-US" sz="1800" b="1" u="sng" dirty="0">
                <a:solidFill>
                  <a:srgbClr val="4472C4"/>
                </a:solidFill>
                <a:ea typeface="Calibri" panose="020F0502020204030204" pitchFamily="34" charset="0"/>
                <a:cs typeface="Tahoma" panose="020B0604030504040204" pitchFamily="34" charset="0"/>
                <a:hlinkClick r:id="rId3"/>
              </a:rPr>
              <a:t>Link to website</a:t>
            </a:r>
            <a:r>
              <a:rPr lang="en-US" sz="1800" b="1" dirty="0">
                <a:solidFill>
                  <a:srgbClr val="4472C4"/>
                </a:solidFill>
                <a:effectLst/>
                <a:ea typeface="Calibri" panose="020F0502020204030204" pitchFamily="34" charset="0"/>
              </a:rPr>
              <a:t>  </a:t>
            </a:r>
            <a:r>
              <a:rPr lang="en-US" sz="1800" dirty="0">
                <a:solidFill>
                  <a:srgbClr val="4472C4"/>
                </a:solidFill>
                <a:effectLst/>
                <a:ea typeface="Calibri" panose="020F0502020204030204" pitchFamily="34" charset="0"/>
                <a:sym typeface="Wingdings" panose="05000000000000000000" pitchFamily="2" charset="2"/>
              </a:rPr>
              <a:t>different from last couple of virtual meetings</a:t>
            </a:r>
            <a:endParaRPr lang="en-US" sz="1800" dirty="0">
              <a:effectLst/>
              <a:ea typeface="Calibri" panose="020F0502020204030204" pitchFamily="34" charset="0"/>
            </a:endParaRPr>
          </a:p>
          <a:p>
            <a:pPr marL="685800" lvl="1">
              <a:spcBef>
                <a:spcPts val="600"/>
              </a:spcBef>
              <a:buFont typeface="Arial" panose="020B0604020202020204" pitchFamily="34" charset="0"/>
              <a:buChar char="•"/>
            </a:pPr>
            <a:r>
              <a:rPr lang="en-US" sz="1800" dirty="0">
                <a:ea typeface="Calibri" panose="020F0502020204030204" pitchFamily="34" charset="0"/>
              </a:rPr>
              <a:t>.18 will be our normal weekly times and call-in, Thursday’s 20</a:t>
            </a:r>
            <a:r>
              <a:rPr lang="en-US" sz="1800" baseline="30000" dirty="0">
                <a:ea typeface="Calibri" panose="020F0502020204030204" pitchFamily="34" charset="0"/>
              </a:rPr>
              <a:t>th</a:t>
            </a:r>
            <a:r>
              <a:rPr lang="en-US" sz="1800" dirty="0">
                <a:ea typeface="Calibri" panose="020F0502020204030204" pitchFamily="34" charset="0"/>
              </a:rPr>
              <a:t> and 27</a:t>
            </a:r>
            <a:r>
              <a:rPr lang="en-US" sz="1800" baseline="30000" dirty="0">
                <a:ea typeface="Calibri" panose="020F0502020204030204" pitchFamily="34" charset="0"/>
              </a:rPr>
              <a:t>th</a:t>
            </a:r>
            <a:r>
              <a:rPr lang="en-US" sz="1800" dirty="0">
                <a:ea typeface="Calibri" panose="020F0502020204030204" pitchFamily="34" charset="0"/>
              </a:rPr>
              <a:t> Jan22, </a:t>
            </a:r>
          </a:p>
          <a:p>
            <a:pPr marL="1085850" lvl="2">
              <a:spcBef>
                <a:spcPts val="600"/>
              </a:spcBef>
              <a:buFont typeface="Arial" panose="020B0604020202020204" pitchFamily="34" charset="0"/>
              <a:buChar char="•"/>
            </a:pPr>
            <a:r>
              <a:rPr lang="en-US" b="1" dirty="0">
                <a:ea typeface="Calibri" panose="020F0502020204030204" pitchFamily="34" charset="0"/>
              </a:rPr>
              <a:t>and the .18 chair declares this an accredited interim and will have voting participation credit. </a:t>
            </a:r>
            <a:endParaRPr lang="en-US" altLang="en-US" b="0" dirty="0">
              <a:solidFill>
                <a:schemeClr val="tx1"/>
              </a:solidFill>
            </a:endParaRPr>
          </a:p>
          <a:p>
            <a:pPr marL="285750">
              <a:spcAft>
                <a:spcPts val="0"/>
              </a:spcAft>
              <a:buFont typeface="Arial" panose="020B0604020202020204" pitchFamily="34" charset="0"/>
              <a:buChar char="•"/>
            </a:pPr>
            <a:endParaRPr lang="en-US" sz="1800" dirty="0"/>
          </a:p>
          <a:p>
            <a:pPr marL="285750">
              <a:spcAft>
                <a:spcPts val="0"/>
              </a:spcAft>
              <a:buFont typeface="Arial" panose="020B0604020202020204" pitchFamily="34" charset="0"/>
              <a:buChar char="•"/>
            </a:pPr>
            <a:endParaRPr lang="en-US" sz="1800" dirty="0"/>
          </a:p>
          <a:p>
            <a:pPr marL="285750">
              <a:spcAft>
                <a:spcPts val="0"/>
              </a:spcAft>
              <a:buFont typeface="Arial" panose="020B0604020202020204" pitchFamily="34" charset="0"/>
              <a:buChar char="•"/>
            </a:pPr>
            <a:r>
              <a:rPr lang="en-US" sz="1800" dirty="0"/>
              <a:t>The next 802 technical plenaries are </a:t>
            </a:r>
            <a:r>
              <a:rPr lang="en-US" sz="1800" dirty="0" err="1"/>
              <a:t>thursdays</a:t>
            </a:r>
            <a:r>
              <a:rPr lang="en-US" sz="1800" dirty="0"/>
              <a:t>, 13jan22 (next week) and 03mar21 @ 09:00et.</a:t>
            </a:r>
          </a:p>
          <a:p>
            <a:pPr marL="285750">
              <a:spcAft>
                <a:spcPts val="0"/>
              </a:spcAft>
              <a:buFont typeface="Arial" panose="020B0604020202020204" pitchFamily="34" charset="0"/>
              <a:buChar char="•"/>
            </a:pPr>
            <a:r>
              <a:rPr lang="en-US" sz="1800" dirty="0"/>
              <a:t>For next week, the agenda:   </a:t>
            </a:r>
            <a:r>
              <a:rPr lang="en-US" sz="1800" u="sng" dirty="0">
                <a:solidFill>
                  <a:srgbClr val="0000FF"/>
                </a:solidFill>
                <a:effectLst/>
                <a:ea typeface="Calibri" panose="020F0502020204030204" pitchFamily="34" charset="0"/>
                <a:cs typeface="Times New Roman" panose="02020603050405020304" pitchFamily="18" charset="0"/>
                <a:hlinkClick r:id="rId4"/>
              </a:rPr>
              <a:t>https://1.ieee802.org/2022-01-technical-plenary-agenda/</a:t>
            </a:r>
            <a:r>
              <a:rPr lang="en-US" sz="1800" dirty="0">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endParaRPr>
          </a:p>
          <a:p>
            <a:pPr>
              <a:spcBef>
                <a:spcPts val="0"/>
              </a:spcBef>
              <a:spcAft>
                <a:spcPts val="0"/>
              </a:spcAft>
              <a:buFont typeface="Wingdings" panose="05000000000000000000" pitchFamily="2" charset="2"/>
              <a:buChar char="v"/>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06jan22</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63742</TotalTime>
  <Words>9153</Words>
  <Application>Microsoft Office PowerPoint</Application>
  <PresentationFormat>Widescreen</PresentationFormat>
  <Paragraphs>954</Paragraphs>
  <Slides>33</Slides>
  <Notes>20</Notes>
  <HiddenSlides>0</HiddenSlides>
  <MMClips>0</MMClips>
  <ScaleCrop>false</ScaleCrop>
  <HeadingPairs>
    <vt:vector size="8" baseType="variant">
      <vt:variant>
        <vt:lpstr>Fonts Used</vt:lpstr>
      </vt:variant>
      <vt:variant>
        <vt:i4>12</vt:i4>
      </vt:variant>
      <vt:variant>
        <vt:lpstr>Theme</vt:lpstr>
      </vt:variant>
      <vt:variant>
        <vt:i4>1</vt:i4>
      </vt:variant>
      <vt:variant>
        <vt:lpstr>Embedded OLE Servers</vt:lpstr>
      </vt:variant>
      <vt:variant>
        <vt:i4>3</vt:i4>
      </vt:variant>
      <vt:variant>
        <vt:lpstr>Slide Titles</vt:lpstr>
      </vt:variant>
      <vt:variant>
        <vt:i4>33</vt:i4>
      </vt:variant>
    </vt:vector>
  </HeadingPairs>
  <TitlesOfParts>
    <vt:vector size="49" baseType="lpstr">
      <vt:lpstr>Arial</vt:lpstr>
      <vt:lpstr>Calibri</vt:lpstr>
      <vt:lpstr>Consolas</vt:lpstr>
      <vt:lpstr>Helvetica</vt:lpstr>
      <vt:lpstr>inherit</vt:lpstr>
      <vt:lpstr>Mina</vt:lpstr>
      <vt:lpstr>Monotype Sorts</vt:lpstr>
      <vt:lpstr>open_sanssemibold</vt:lpstr>
      <vt:lpstr>Symbol</vt:lpstr>
      <vt:lpstr>Times New Roman</vt:lpstr>
      <vt:lpstr>Verdana</vt:lpstr>
      <vt:lpstr>Wingdings</vt:lpstr>
      <vt:lpstr>Office Theme</vt:lpstr>
      <vt:lpstr>Document</vt:lpstr>
      <vt:lpstr>Packager Shell Object</vt:lpstr>
      <vt:lpstr>Acrobat Document</vt:lpstr>
      <vt:lpstr>IEEE 802.18 RR-TAG Weekly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Administrative–moving forward</vt:lpstr>
      <vt:lpstr>EU items to share</vt:lpstr>
      <vt:lpstr>EU items to share -2</vt:lpstr>
      <vt:lpstr>Other regions (outside EU-Stds and USA), items to share</vt:lpstr>
      <vt:lpstr>Other regions (outside EU-Stds and USA), items to share</vt:lpstr>
      <vt:lpstr>ITU-R items to share  -</vt:lpstr>
      <vt:lpstr>General Discussion Items </vt:lpstr>
      <vt:lpstr>General Discussion Items – ongoing fyi - MSGs 6 GHz &amp; FCC</vt:lpstr>
      <vt:lpstr>General Discussion Items – ongoing fyi - IEEE 802 Stds Table of Frequency Bands </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ITU-R links &amp; general info</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author</cp:lastModifiedBy>
  <cp:revision>4019</cp:revision>
  <cp:lastPrinted>1601-01-01T00:00:00Z</cp:lastPrinted>
  <dcterms:created xsi:type="dcterms:W3CDTF">2016-03-03T14:54:45Z</dcterms:created>
  <dcterms:modified xsi:type="dcterms:W3CDTF">2022-01-06T14:07:27Z</dcterms:modified>
</cp:coreProperties>
</file>