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0"/>
  </p:notesMasterIdLst>
  <p:handoutMasterIdLst>
    <p:handoutMasterId r:id="rId31"/>
  </p:handoutMasterIdLst>
  <p:sldIdLst>
    <p:sldId id="256" r:id="rId2"/>
    <p:sldId id="341" r:id="rId3"/>
    <p:sldId id="329" r:id="rId4"/>
    <p:sldId id="604" r:id="rId5"/>
    <p:sldId id="624" r:id="rId6"/>
    <p:sldId id="605" r:id="rId7"/>
    <p:sldId id="776" r:id="rId8"/>
    <p:sldId id="596" r:id="rId9"/>
    <p:sldId id="690" r:id="rId10"/>
    <p:sldId id="798" r:id="rId11"/>
    <p:sldId id="823" r:id="rId12"/>
    <p:sldId id="818" r:id="rId13"/>
    <p:sldId id="608" r:id="rId14"/>
    <p:sldId id="796" r:id="rId15"/>
    <p:sldId id="826" r:id="rId16"/>
    <p:sldId id="827" r:id="rId17"/>
    <p:sldId id="650" r:id="rId18"/>
    <p:sldId id="498" r:id="rId19"/>
    <p:sldId id="402" r:id="rId20"/>
    <p:sldId id="403" r:id="rId21"/>
    <p:sldId id="797" r:id="rId22"/>
    <p:sldId id="829" r:id="rId23"/>
    <p:sldId id="778" r:id="rId24"/>
    <p:sldId id="828" r:id="rId25"/>
    <p:sldId id="795" r:id="rId26"/>
    <p:sldId id="728" r:id="rId27"/>
    <p:sldId id="656" r:id="rId28"/>
    <p:sldId id="655"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6400" autoAdjust="0"/>
  </p:normalViewPr>
  <p:slideViewPr>
    <p:cSldViewPr>
      <p:cViewPr varScale="1">
        <p:scale>
          <a:sx n="96" d="100"/>
          <a:sy n="96" d="100"/>
        </p:scale>
        <p:origin x="84" y="300"/>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16-Dec-21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26.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noStrike" kern="1200" dirty="0">
                <a:solidFill>
                  <a:srgbClr val="000000"/>
                </a:solidFill>
                <a:effectLst/>
                <a:latin typeface="Times New Roman" pitchFamily="16" charset="0"/>
                <a:ea typeface="+mn-ea"/>
                <a:cs typeface="+mn-cs"/>
                <a:hlinkClick r:id="rId10"/>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lgn="l">
              <a:buFont typeface="Arial" panose="020B0604020202020204" pitchFamily="34" charset="0"/>
              <a:buChar char="•"/>
            </a:pPr>
            <a:r>
              <a:rPr lang="en-US" sz="1800" dirty="0">
                <a:solidFill>
                  <a:schemeClr val="tx1"/>
                </a:solidFill>
                <a:effectLst/>
                <a:ea typeface="Calibri" panose="020F0502020204030204" pitchFamily="34" charset="0"/>
                <a:cs typeface="Times New Roman" panose="02020603050405020304" pitchFamily="18" charset="0"/>
              </a:rPr>
              <a:t>Vietnam –MIT - </a:t>
            </a:r>
            <a:r>
              <a:rPr lang="en-US" sz="1800" b="0" i="0" u="none" strike="noStrike" baseline="0" dirty="0">
                <a:solidFill>
                  <a:srgbClr val="000000"/>
                </a:solidFill>
              </a:rPr>
              <a:t>Circular 08/2021/TT-BTTTT goes into effect on 28nov21:</a:t>
            </a:r>
          </a:p>
          <a:p>
            <a:pPr lvl="1">
              <a:buFont typeface="Arial" panose="020B0604020202020204" pitchFamily="34" charset="0"/>
              <a:buChar char="•"/>
            </a:pPr>
            <a:r>
              <a:rPr lang="en-US" sz="1600" b="0" i="0" u="none" strike="noStrike" baseline="0" dirty="0">
                <a:solidFill>
                  <a:srgbClr val="000000"/>
                </a:solidFill>
              </a:rPr>
              <a:t>Addition of new equipment types including: </a:t>
            </a:r>
          </a:p>
          <a:p>
            <a:pPr lvl="2">
              <a:buFont typeface="Arial" panose="020B0604020202020204" pitchFamily="34" charset="0"/>
              <a:buChar char="•"/>
            </a:pPr>
            <a:r>
              <a:rPr lang="en-US" sz="1400" b="0" i="0" u="none" strike="noStrike" baseline="0" dirty="0">
                <a:solidFill>
                  <a:srgbClr val="000000"/>
                </a:solidFill>
              </a:rPr>
              <a:t>Wireless charging devices in the bands of 100 – 190 kHz, 326.5 kHz, 340 kHz, 353 – 373.5 kHz, 1.64 – 1.78 MHz, 6.765 – 6.795 MHz </a:t>
            </a:r>
          </a:p>
          <a:p>
            <a:pPr lvl="2">
              <a:buFont typeface="Arial" panose="020B0604020202020204" pitchFamily="34" charset="0"/>
              <a:buChar char="•"/>
            </a:pPr>
            <a:r>
              <a:rPr lang="en-US" sz="1400" b="0" i="0" u="none" strike="noStrike" baseline="0" dirty="0">
                <a:solidFill>
                  <a:srgbClr val="000000"/>
                </a:solidFill>
              </a:rPr>
              <a:t>LPWAN devices in the bands of 433.05 – 434.79 MHz and 920 – 923 MHz </a:t>
            </a:r>
          </a:p>
          <a:p>
            <a:pPr lvl="1">
              <a:buFont typeface="Arial" panose="020B0604020202020204" pitchFamily="34" charset="0"/>
              <a:buChar char="•"/>
            </a:pPr>
            <a:r>
              <a:rPr lang="en-US" sz="1600" b="0" i="0" u="none" strike="noStrike" baseline="0" dirty="0">
                <a:solidFill>
                  <a:srgbClr val="000000"/>
                </a:solidFill>
              </a:rPr>
              <a:t>Addition of new frequency bands for RF products including: </a:t>
            </a:r>
            <a:endParaRPr lang="en-US" b="0" i="0" u="none" strike="noStrike" baseline="0" dirty="0">
              <a:solidFill>
                <a:srgbClr val="000000"/>
              </a:solidFill>
            </a:endParaRPr>
          </a:p>
          <a:p>
            <a:pPr lvl="2">
              <a:buFont typeface="Arial" panose="020B0604020202020204" pitchFamily="34" charset="0"/>
              <a:buChar char="•"/>
            </a:pPr>
            <a:r>
              <a:rPr lang="en-US" sz="1400" b="0" i="0" u="none" strike="noStrike" baseline="0" dirty="0">
                <a:solidFill>
                  <a:srgbClr val="000000"/>
                </a:solidFill>
              </a:rPr>
              <a:t>- 2400 – 2483.5 MHz and 5725 – 5850 MHz for remote control devices </a:t>
            </a:r>
          </a:p>
          <a:p>
            <a:pPr lvl="2">
              <a:buFont typeface="Arial" panose="020B0604020202020204" pitchFamily="34" charset="0"/>
              <a:buChar char="•"/>
            </a:pPr>
            <a:r>
              <a:rPr lang="en-US" sz="1400" b="0" i="0" u="none" strike="noStrike" baseline="0" dirty="0">
                <a:solidFill>
                  <a:srgbClr val="000000"/>
                </a:solidFill>
              </a:rPr>
              <a:t>- 7238.4 – 9000 MHz for UWB devices </a:t>
            </a:r>
          </a:p>
          <a:p>
            <a:pPr lvl="2">
              <a:buFont typeface="Arial" panose="020B0604020202020204" pitchFamily="34" charset="0"/>
              <a:buChar char="•"/>
            </a:pPr>
            <a:r>
              <a:rPr lang="en-US" sz="1400" b="0" i="0" u="none" strike="noStrike" baseline="0" dirty="0">
                <a:solidFill>
                  <a:srgbClr val="000000"/>
                </a:solidFill>
              </a:rPr>
              <a:t>- 5.725 – 5.850 GHz; 8.5 –10 GHz; 57– 64 GHz; 75 – 85 GHz for radio telemetry devices (Short range measurement radars installed in the tank) </a:t>
            </a:r>
          </a:p>
          <a:p>
            <a:pPr lvl="2">
              <a:buFont typeface="Arial" panose="020B0604020202020204" pitchFamily="34" charset="0"/>
              <a:buChar char="•"/>
            </a:pPr>
            <a:r>
              <a:rPr lang="en-US" sz="1400" b="0" i="0" u="none" strike="noStrike" baseline="0" dirty="0">
                <a:solidFill>
                  <a:srgbClr val="000000"/>
                </a:solidFill>
              </a:rPr>
              <a:t>- 57– 64 GHz for non-specific short-range devices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936825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16dec21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16dec21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16dec21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802.18-21/0146r00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docbox.etsi.org/BRAN/BRAN/05-CONTRIBUTIONS/2021/BRAN(21)112001r1_Draft_agenda_for_ETSI_TC_BRAN_meeting__112.xls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news/57th-ecc-plenary-meeting-2-5-november/"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1/18-21-0134-00-0000-uk-ofcom-terahertz-spectrum-paper.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groups.wirelessinnovation.org/wg/6GHz-MSG-WS1/document/download/16761" TargetMode="Externa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36-09-0000-frequency-table-template.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about/sasb/patcom/materials.html" TargetMode="External"/><Relationship Id="rId13" Type="http://schemas.openxmlformats.org/officeDocument/2006/relationships/oleObject" Target="../embeddings/oleObject3.bin"/><Relationship Id="rId3" Type="http://schemas.openxmlformats.org/officeDocument/2006/relationships/hyperlink" Target="mailto:apetrick@ieee.org" TargetMode="External"/><Relationship Id="rId7" Type="http://schemas.openxmlformats.org/officeDocument/2006/relationships/hyperlink" Target="http://www.ieee802.org/devdocs.shtml" TargetMode="External"/><Relationship Id="rId12"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resources/antitrust-guidelines.pdf" TargetMode="External"/><Relationship Id="rId11" Type="http://schemas.openxmlformats.org/officeDocument/2006/relationships/oleObject" Target="../embeddings/oleObject2.bin"/><Relationship Id="rId5" Type="http://schemas.openxmlformats.org/officeDocument/2006/relationships/hyperlink" Target="http://standards.ieee.org/faqs/affiliationFAQ.html" TargetMode="External"/><Relationship Id="rId10" Type="http://schemas.openxmlformats.org/officeDocument/2006/relationships/hyperlink" Target="http://standards.ieee.org/develop/policies/opman/sb_om.pdf" TargetMode="External"/><Relationship Id="rId4" Type="http://schemas.openxmlformats.org/officeDocument/2006/relationships/hyperlink" Target="mailto:stuart@ok-brit.com" TargetMode="External"/><Relationship Id="rId9" Type="http://schemas.openxmlformats.org/officeDocument/2006/relationships/hyperlink" Target="https://standards.ieee.org/faqs/copyrights/index.html#1" TargetMode="External"/><Relationship Id="rId14" Type="http://schemas.openxmlformats.org/officeDocument/2006/relationships/image" Target="../media/image3.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kp0ip5X6dzqStW2ad4s7nPt_NnilbQKrA6fogXmvgpBFbH9psOj7yznMZR7IOPHE1g$" TargetMode="External"/><Relationship Id="rId3" Type="http://schemas.openxmlformats.org/officeDocument/2006/relationships/hyperlink" Target="https://ieeesa.webex.com/ieeesa/j.php?MTID=m1061a2ba9b9ed633099730be61dc2647" TargetMode="External"/><Relationship Id="rId7" Type="http://schemas.openxmlformats.org/officeDocument/2006/relationships/hyperlink" Target="file:///C:\Users\jholcomb\OneDrive%20-%20Itron\Documents\2standards\+stuff_stds\%20sip:23370726473@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4bdf49c46e0d3965e96679d8bf9b988d__;!!F7jv3iA!kp0ip5X6dzqStW2ad4s7nPt_NnilbQKrA6fogXmvgpBFbH9psOj7yznMZR4448KFYw$" TargetMode="External"/><Relationship Id="rId5" Type="http://schemas.openxmlformats.org/officeDocument/2006/relationships/hyperlink" Target="tel:%2B1-213-306-3065,,*01*23370726473%23%23*01*" TargetMode="External"/><Relationship Id="rId4" Type="http://schemas.openxmlformats.org/officeDocument/2006/relationships/hyperlink" Target="tel:%2B1-646-992-2010,,*01*23370726473%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8.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145-00-0000-minutes-09dec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touchpoint.eventsair.com/ieee-802-wireless-interim-session-jan-2022__;!!F7jv3iA!nrBVgCSpfikQRI3YkHn54N92xnRzChCl3roGsrfxTk71DDFhWPhLLIq9WHi8ySM27w$"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dirty="0"/>
              <a:t>16dec21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16 December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163"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963613"/>
            <a:ext cx="10668000" cy="5511801"/>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#112, 13-17dec21; </a:t>
            </a:r>
            <a:r>
              <a:rPr lang="en-US" sz="1800" b="1" dirty="0">
                <a:effectLst/>
                <a:latin typeface="Times New Roman" panose="02020603050405020304" pitchFamily="18" charset="0"/>
                <a:ea typeface="SimSun" panose="02010600030101010101" pitchFamily="2" charset="-122"/>
              </a:rPr>
              <a:t>(#113, 04-14feb22)</a:t>
            </a:r>
            <a:endParaRPr lang="en-US" sz="1400" b="1" dirty="0">
              <a:solidFill>
                <a:schemeClr val="tx1"/>
              </a:solidFill>
            </a:endParaRPr>
          </a:p>
          <a:p>
            <a:pPr lvl="1">
              <a:spcBef>
                <a:spcPts val="0"/>
              </a:spcBef>
              <a:buFont typeface="Arial" panose="020B0604020202020204" pitchFamily="34" charset="0"/>
              <a:buChar char="•"/>
            </a:pPr>
            <a:r>
              <a:rPr lang="en-US" sz="1600" b="1" dirty="0">
                <a:solidFill>
                  <a:schemeClr val="tx1"/>
                </a:solidFill>
              </a:rPr>
              <a:t>  </a:t>
            </a:r>
          </a:p>
          <a:p>
            <a:pPr lvl="1">
              <a:spcBef>
                <a:spcPts val="0"/>
              </a:spcBef>
              <a:buFont typeface="Arial" panose="020B0604020202020204" pitchFamily="34" charset="0"/>
              <a:buChar char="•"/>
            </a:pPr>
            <a:r>
              <a:rPr lang="en-US" sz="1600" b="1" dirty="0">
                <a:solidFill>
                  <a:schemeClr val="tx1"/>
                </a:solidFill>
              </a:rPr>
              <a:t> </a:t>
            </a:r>
          </a:p>
          <a:p>
            <a:pPr lvl="1">
              <a:spcBef>
                <a:spcPts val="0"/>
              </a:spcBef>
              <a:buFont typeface="Arial" panose="020B0604020202020204" pitchFamily="34" charset="0"/>
              <a:buChar char="•"/>
            </a:pPr>
            <a:r>
              <a:rPr lang="en-US" sz="1600" b="1" dirty="0">
                <a:solidFill>
                  <a:schemeClr val="tx1"/>
                </a:solidFill>
              </a:rPr>
              <a:t> </a:t>
            </a:r>
          </a:p>
          <a:p>
            <a:pPr lvl="1">
              <a:spcBef>
                <a:spcPts val="0"/>
              </a:spcBef>
              <a:buFont typeface="Arial" panose="020B0604020202020204" pitchFamily="34" charset="0"/>
              <a:buChar char="•"/>
            </a:pPr>
            <a:r>
              <a:rPr lang="en-US" sz="1600" b="1" dirty="0">
                <a:solidFill>
                  <a:schemeClr val="tx1"/>
                </a:solidFill>
              </a:rPr>
              <a:t> </a:t>
            </a:r>
          </a:p>
          <a:p>
            <a:pPr lvl="1">
              <a:spcBef>
                <a:spcPts val="0"/>
              </a:spcBef>
              <a:buFont typeface="Arial" panose="020B0604020202020204" pitchFamily="34" charset="0"/>
              <a:buChar char="•"/>
            </a:pPr>
            <a:r>
              <a:rPr lang="en-US" sz="1600" b="1" dirty="0">
                <a:solidFill>
                  <a:schemeClr val="tx1"/>
                </a:solidFill>
              </a:rPr>
              <a:t> </a:t>
            </a:r>
          </a:p>
          <a:p>
            <a:pPr lvl="1">
              <a:spcBef>
                <a:spcPts val="0"/>
              </a:spcBef>
              <a:buFont typeface="Arial" panose="020B0604020202020204" pitchFamily="34" charset="0"/>
              <a:buChar char="•"/>
            </a:pPr>
            <a:r>
              <a:rPr lang="en-US" sz="1600" b="1" dirty="0">
                <a:solidFill>
                  <a:schemeClr val="tx1"/>
                </a:solidFill>
              </a:rPr>
              <a:t> </a:t>
            </a:r>
          </a:p>
          <a:p>
            <a:pPr lvl="1">
              <a:spcBef>
                <a:spcPts val="0"/>
              </a:spcBef>
              <a:buFont typeface="Arial" panose="020B0604020202020204" pitchFamily="34" charset="0"/>
              <a:buChar char="•"/>
            </a:pPr>
            <a:r>
              <a:rPr lang="en-US" sz="1600" b="1" dirty="0">
                <a:solidFill>
                  <a:schemeClr val="tx1"/>
                </a:solidFill>
              </a:rPr>
              <a:t> </a:t>
            </a:r>
          </a:p>
          <a:p>
            <a:pPr lvl="1">
              <a:spcBef>
                <a:spcPts val="0"/>
              </a:spcBef>
              <a:buFont typeface="Arial" panose="020B0604020202020204" pitchFamily="34" charset="0"/>
              <a:buChar char="•"/>
            </a:pPr>
            <a:endParaRPr lang="en-US" sz="1600" b="1" dirty="0">
              <a:solidFill>
                <a:schemeClr val="tx1"/>
              </a:solidFill>
            </a:endParaRPr>
          </a:p>
          <a:p>
            <a:pPr lvl="1">
              <a:spcBef>
                <a:spcPts val="0"/>
              </a:spcBef>
              <a:buFont typeface="Arial" panose="020B0604020202020204" pitchFamily="34" charset="0"/>
              <a:buChar char="•"/>
            </a:pPr>
            <a:r>
              <a:rPr lang="en-US" sz="1600" b="1" dirty="0">
                <a:solidFill>
                  <a:schemeClr val="tx1"/>
                </a:solidFill>
              </a:rPr>
              <a:t>09dec: </a:t>
            </a:r>
            <a:r>
              <a:rPr lang="en-US" sz="1600" dirty="0">
                <a:solidFill>
                  <a:schemeClr val="tx1"/>
                </a:solidFill>
              </a:rPr>
              <a:t>Update on EN 303 722 (60 GHz) goes to ENAP starting tomorrow, the 10</a:t>
            </a:r>
            <a:r>
              <a:rPr lang="en-US" sz="1600" baseline="30000" dirty="0">
                <a:solidFill>
                  <a:schemeClr val="tx1"/>
                </a:solidFill>
              </a:rPr>
              <a:t>th</a:t>
            </a:r>
            <a:r>
              <a:rPr lang="en-US" sz="1600" dirty="0">
                <a:solidFill>
                  <a:schemeClr val="tx1"/>
                </a:solidFill>
              </a:rPr>
              <a:t> of dec. </a:t>
            </a:r>
          </a:p>
          <a:p>
            <a:pPr lvl="2">
              <a:spcBef>
                <a:spcPts val="0"/>
              </a:spcBef>
              <a:buFont typeface="Arial" panose="020B0604020202020204" pitchFamily="34" charset="0"/>
              <a:buChar char="•"/>
            </a:pPr>
            <a:r>
              <a:rPr lang="en-US" sz="1400" dirty="0">
                <a:solidFill>
                  <a:schemeClr val="tx1"/>
                </a:solidFill>
              </a:rPr>
              <a:t>Around 30 docs to discuss next week. </a:t>
            </a:r>
          </a:p>
          <a:p>
            <a:pPr lvl="2">
              <a:spcBef>
                <a:spcPts val="0"/>
              </a:spcBef>
              <a:buFont typeface="Arial" panose="020B0604020202020204" pitchFamily="34" charset="0"/>
              <a:buChar char="•"/>
            </a:pPr>
            <a:r>
              <a:rPr lang="en-US" sz="1400" dirty="0">
                <a:solidFill>
                  <a:schemeClr val="tx1"/>
                </a:solidFill>
              </a:rPr>
              <a:t>BRAN(21)112019, provided by 3 countries authorities, many mixed points are being brought up. e.g. NB FH, Client to Client, in-band blocking, UAR, and etc.   </a:t>
            </a:r>
          </a:p>
          <a:p>
            <a:pPr lvl="2">
              <a:spcBef>
                <a:spcPts val="0"/>
              </a:spcBef>
              <a:buFont typeface="Arial" panose="020B0604020202020204" pitchFamily="34" charset="0"/>
              <a:buChar char="•"/>
            </a:pPr>
            <a:r>
              <a:rPr lang="sv-SE" sz="1400" dirty="0">
                <a:solidFill>
                  <a:schemeClr val="tx1"/>
                </a:solidFill>
              </a:rPr>
              <a:t>BRAN#112 draft agenda 112001r1, to see more.  </a:t>
            </a:r>
            <a:r>
              <a:rPr lang="en-US" sz="1400" dirty="0">
                <a:solidFill>
                  <a:schemeClr val="tx1"/>
                </a:solidFill>
              </a:rPr>
              <a:t> </a:t>
            </a:r>
            <a:r>
              <a:rPr lang="en-US" sz="1400" dirty="0">
                <a:solidFill>
                  <a:schemeClr val="tx1"/>
                </a:solidFill>
                <a:hlinkClick r:id="rId7"/>
              </a:rPr>
              <a:t>https://docbox.etsi.org/BRAN/BRAN/05-CONTRIBUTIONS/2021/BRAN(21)112001r1_Draft_agenda_for_ETSI_TC_BRAN_meeting__112.xlsx</a:t>
            </a:r>
            <a:r>
              <a:rPr lang="en-US" sz="14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16dec21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0515600" cy="5791200"/>
          </a:xfrm>
        </p:spPr>
        <p:txBody>
          <a:bodyPr/>
          <a:lstStyle/>
          <a:p>
            <a:pPr lvl="3">
              <a:buFont typeface="Arial" panose="020B0604020202020204" pitchFamily="34" charset="0"/>
              <a:buChar char="•"/>
            </a:pPr>
            <a:endParaRPr lang="en-US"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a:t>
            </a:r>
            <a:r>
              <a:rPr lang="en-US" sz="1800" b="1" dirty="0">
                <a:effectLst/>
                <a:latin typeface="Times New Roman" panose="02020603050405020304" pitchFamily="18" charset="0"/>
                <a:ea typeface="SimSun" panose="02010600030101010101" pitchFamily="2" charset="-122"/>
              </a:rPr>
              <a:t>next call, #58  01-04mar22, (</a:t>
            </a:r>
            <a:r>
              <a:rPr lang="en-US" sz="1800" b="1" dirty="0" err="1">
                <a:effectLst/>
                <a:latin typeface="Times New Roman" panose="02020603050405020304" pitchFamily="18" charset="0"/>
                <a:ea typeface="SimSun" panose="02010600030101010101" pitchFamily="2" charset="-122"/>
              </a:rPr>
              <a:t>hybid</a:t>
            </a:r>
            <a:r>
              <a:rPr lang="en-US" sz="1800" b="1" dirty="0">
                <a:effectLst/>
                <a:latin typeface="Times New Roman" panose="02020603050405020304" pitchFamily="18" charset="0"/>
                <a:ea typeface="SimSun" panose="02010600030101010101" pitchFamily="2" charset="-122"/>
              </a:rPr>
              <a:t> 1H22) 			or just in general</a:t>
            </a:r>
            <a:endParaRPr lang="en-US" sz="1800" dirty="0">
              <a:solidFill>
                <a:schemeClr val="tx1"/>
              </a:solidFill>
            </a:endParaRPr>
          </a:p>
          <a:p>
            <a:pPr marL="685800" lvl="1">
              <a:spcBef>
                <a:spcPts val="0"/>
              </a:spcBef>
              <a:buFont typeface="Arial" panose="020B0604020202020204" pitchFamily="34" charset="0"/>
              <a:buChar char="•"/>
            </a:pPr>
            <a:r>
              <a:rPr lang="en-US" sz="1800" dirty="0">
                <a:solidFill>
                  <a:schemeClr val="tx1"/>
                </a:solidFill>
              </a:rPr>
              <a:t>November meeting: </a:t>
            </a:r>
            <a:r>
              <a:rPr lang="en-US" sz="1800" dirty="0">
                <a:solidFill>
                  <a:schemeClr val="tx1"/>
                </a:solidFill>
                <a:hlinkClick r:id="rId4"/>
              </a:rPr>
              <a:t>https://cept.org/ecc/groups/ecc/news/57th-ecc-plenary-meeting-2-5-november/</a:t>
            </a:r>
            <a:r>
              <a:rPr lang="en-US" sz="1800" dirty="0">
                <a:solidFill>
                  <a:schemeClr val="tx1"/>
                </a:solidFill>
              </a:rPr>
              <a:t>   </a:t>
            </a:r>
          </a:p>
          <a:p>
            <a:pPr marL="1085850" lvl="2">
              <a:spcBef>
                <a:spcPts val="0"/>
              </a:spcBef>
              <a:buFont typeface="Arial" panose="020B0604020202020204" pitchFamily="34" charset="0"/>
              <a:buChar char="•"/>
            </a:pPr>
            <a:r>
              <a:rPr lang="en-US" sz="1600" b="0" i="0" dirty="0">
                <a:solidFill>
                  <a:schemeClr val="tx1"/>
                </a:solidFill>
                <a:effectLst/>
                <a:latin typeface="Mina"/>
              </a:rPr>
              <a:t>New Work item on WAS/RLAN in 6425-7125 MHz: the ECC agreed on the new WI on the basis that, inter alia, no regulatory measures shall be taken under this WI and that the work in preparation for WRC-23 agenda item 1.2 will run independently from the work conducted under this work item.</a:t>
            </a:r>
          </a:p>
          <a:p>
            <a:pPr marL="685800" lvl="1">
              <a:spcBef>
                <a:spcPts val="0"/>
              </a:spcBef>
              <a:buFont typeface="Arial" panose="020B0604020202020204" pitchFamily="34" charset="0"/>
              <a:buChar char="•"/>
            </a:pPr>
            <a:endParaRPr lang="en-US" sz="1400" b="1" dirty="0">
              <a:solidFill>
                <a:schemeClr val="tx1"/>
              </a:solidFill>
            </a:endParaRPr>
          </a:p>
          <a:p>
            <a:pPr marL="685800" lvl="1">
              <a:spcBef>
                <a:spcPts val="0"/>
              </a:spcBef>
              <a:buFont typeface="Arial" panose="020B0604020202020204" pitchFamily="34" charset="0"/>
              <a:buChar char="•"/>
            </a:pPr>
            <a:r>
              <a:rPr lang="en-US" sz="1400" b="1" dirty="0">
                <a:solidFill>
                  <a:schemeClr val="tx1"/>
                </a:solidFill>
              </a:rPr>
              <a:t>02dec: </a:t>
            </a:r>
            <a:r>
              <a:rPr lang="en-US" sz="1400" dirty="0">
                <a:solidFill>
                  <a:schemeClr val="tx1"/>
                </a:solidFill>
              </a:rPr>
              <a:t>France has opened the lower ½ of the 6 GHz band.  This was quicker than some had thought. </a:t>
            </a:r>
          </a:p>
          <a:p>
            <a:pPr>
              <a:spcBef>
                <a:spcPts val="0"/>
              </a:spcBef>
              <a:spcAft>
                <a:spcPts val="0"/>
              </a:spcAft>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dirty="0">
                <a:hlinkClick r:id="rId5"/>
              </a:rPr>
              <a:t>&lt;SE45&gt;</a:t>
            </a:r>
            <a:r>
              <a:rPr lang="en-US" altLang="en-US" sz="1800" dirty="0"/>
              <a:t> </a:t>
            </a:r>
            <a:r>
              <a:rPr lang="en-US" altLang="en-US" sz="1800" b="0" dirty="0"/>
              <a:t>	</a:t>
            </a:r>
            <a:r>
              <a:rPr lang="en-US" altLang="en-US" sz="1800" dirty="0"/>
              <a:t>next call #15, 03-04mar22, e-meeting</a:t>
            </a:r>
          </a:p>
          <a:p>
            <a:pPr lvl="1">
              <a:spcBef>
                <a:spcPts val="0"/>
              </a:spcBef>
              <a:spcAft>
                <a:spcPts val="0"/>
              </a:spcAft>
              <a:buFont typeface="Arial" panose="020B0604020202020204" pitchFamily="34" charset="0"/>
              <a:buChar char="•"/>
            </a:pPr>
            <a:r>
              <a:rPr lang="en-US" sz="1600" dirty="0">
                <a:solidFill>
                  <a:schemeClr val="tx1"/>
                </a:solidFill>
              </a:rPr>
              <a:t> </a:t>
            </a:r>
          </a:p>
          <a:p>
            <a:pPr lvl="1">
              <a:spcBef>
                <a:spcPts val="0"/>
              </a:spcBef>
              <a:spcAft>
                <a:spcPts val="0"/>
              </a:spcAft>
              <a:buFont typeface="Arial" panose="020B0604020202020204" pitchFamily="34" charset="0"/>
              <a:buChar char="•"/>
            </a:pPr>
            <a:r>
              <a:rPr lang="en-US" sz="1600" b="0" i="0" dirty="0">
                <a:solidFill>
                  <a:schemeClr val="tx1"/>
                </a:solidFill>
                <a:effectLst/>
                <a:latin typeface="Mina"/>
              </a:rPr>
              <a:t>last on website:   </a:t>
            </a:r>
            <a:r>
              <a:rPr lang="en-US" sz="1600" b="0" i="0" dirty="0">
                <a:solidFill>
                  <a:srgbClr val="5A5A5A"/>
                </a:solidFill>
                <a:effectLst/>
                <a:latin typeface="Mina"/>
              </a:rPr>
              <a:t>SE45-14 met online on 28 October and continued its work to further study OOB emissions below 5935 MHz from Very Low Power (VLP) WAS/RLAN devices in the 6 GHz band, to protect CBTC systems that operate in the band 5915-5935 MHz</a:t>
            </a:r>
            <a:endParaRPr lang="en-US" sz="1600" dirty="0">
              <a:solidFill>
                <a:schemeClr val="tx1"/>
              </a:solidFill>
            </a:endParaRPr>
          </a:p>
          <a:p>
            <a:pPr marL="0">
              <a:spcBef>
                <a:spcPts val="0"/>
              </a:spcBef>
              <a:spcAft>
                <a:spcPts val="0"/>
              </a:spcAft>
              <a:buFont typeface="Arial" panose="020B0604020202020204" pitchFamily="34" charset="0"/>
              <a:buChar char="•"/>
            </a:pPr>
            <a:endParaRPr lang="en-US" sz="16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&lt;WGFM&gt; </a:t>
            </a:r>
            <a:r>
              <a:rPr lang="en-US" sz="1800" dirty="0">
                <a:solidFill>
                  <a:schemeClr val="tx1"/>
                </a:solidFill>
              </a:rPr>
              <a:t> next meeting #101, 07-11feb22, Tentative, ECO (no virtual)</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i="0" dirty="0">
                <a:solidFill>
                  <a:schemeClr val="tx1"/>
                </a:solidFill>
                <a:effectLst/>
                <a:latin typeface="Mina"/>
              </a:rPr>
              <a:t>last on website: (04-08oct): </a:t>
            </a:r>
            <a:r>
              <a:rPr lang="en-US" sz="1600" b="0" i="0" dirty="0">
                <a:solidFill>
                  <a:srgbClr val="5A5A5A"/>
                </a:solidFill>
                <a:effectLst/>
                <a:latin typeface="Mina"/>
              </a:rPr>
              <a:t>WGFM approved for publication, the revision of ECC Recommendations on rail communications ECC/REC/(05)08 and ECC/REC/(08)02. WGFM also published two ECC Reports. </a:t>
            </a:r>
            <a:r>
              <a:rPr lang="en-US" sz="1600" b="1" i="0" dirty="0">
                <a:solidFill>
                  <a:srgbClr val="5A5A5A"/>
                </a:solidFill>
                <a:effectLst/>
                <a:latin typeface="Mina"/>
              </a:rPr>
              <a:t>ECC Report 330 on RLAN at 5.8 GH</a:t>
            </a:r>
            <a:r>
              <a:rPr lang="en-US" sz="1600" b="0" i="0" dirty="0">
                <a:solidFill>
                  <a:srgbClr val="5A5A5A"/>
                </a:solidFill>
                <a:effectLst/>
                <a:latin typeface="Mina"/>
              </a:rPr>
              <a:t>z and ECC Report 329 on VHF digital maritime voice radio.</a:t>
            </a:r>
            <a:r>
              <a:rPr lang="en-US" sz="16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16dec21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1219200" y="6129190"/>
            <a:ext cx="9563515" cy="369332"/>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61722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838200"/>
            <a:ext cx="11125200" cy="5637214"/>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buFont typeface="Arial" panose="020B0604020202020204" pitchFamily="34" charset="0"/>
              <a:buChar char="•"/>
            </a:pPr>
            <a:r>
              <a:rPr lang="en-US" sz="2000" b="0" dirty="0">
                <a:solidFill>
                  <a:schemeClr val="tx1"/>
                </a:solidFill>
              </a:rPr>
              <a:t>Anything to share today?</a:t>
            </a:r>
          </a:p>
          <a:p>
            <a:pPr>
              <a:buFont typeface="Arial" panose="020B0604020202020204" pitchFamily="34" charset="0"/>
              <a:buChar char="•"/>
            </a:pPr>
            <a:endParaRPr lang="en-US" sz="2000" b="0" i="0" u="none" strike="noStrike" baseline="0" dirty="0">
              <a:solidFill>
                <a:schemeClr val="tx1"/>
              </a:solidFill>
            </a:endParaRP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dirty="0">
                <a:solidFill>
                  <a:schemeClr val="tx1"/>
                </a:solidFill>
              </a:rPr>
              <a:t>standing by:  </a:t>
            </a:r>
            <a:r>
              <a:rPr lang="en-US" sz="2000" b="0" dirty="0">
                <a:solidFill>
                  <a:schemeClr val="tx1"/>
                </a:solidFill>
              </a:rPr>
              <a:t>UK – Ofcom 802.15 SC THz response to paper on THz. </a:t>
            </a:r>
          </a:p>
          <a:p>
            <a:pPr lvl="1">
              <a:buFont typeface="Arial" panose="020B0604020202020204" pitchFamily="34" charset="0"/>
              <a:buChar char="•"/>
            </a:pPr>
            <a:r>
              <a:rPr lang="en-US" sz="1600" b="0" i="0" u="none" strike="noStrike" baseline="0" dirty="0">
                <a:solidFill>
                  <a:schemeClr val="tx1"/>
                </a:solidFill>
                <a:hlinkClick r:id="rId3"/>
              </a:rPr>
              <a:t>https://mentor.ieee.org/802.18/dcn/21/18-21-0134-00-0000-uk-ofcom-terahertz-spectrum-paper.docx</a:t>
            </a:r>
            <a:r>
              <a:rPr lang="en-US" sz="1600" b="0" i="0" u="none" strike="noStrike" baseline="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16dec21</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201400" cy="5481225"/>
          </a:xfrm>
        </p:spPr>
        <p:txBody>
          <a:bodyPr/>
          <a:lstStyle/>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a:t>
            </a:r>
            <a:endParaRPr lang="en-US" sz="1800" b="0" dirty="0">
              <a:latin typeface="Times New Roman" panose="02020603050405020304" pitchFamily="18" charset="0"/>
              <a:ea typeface="Calibri" panose="020F0502020204030204" pitchFamily="34" charset="0"/>
            </a:endParaRPr>
          </a:p>
          <a:p>
            <a:pPr marL="857250" lvl="3">
              <a:spcBef>
                <a:spcPts val="0"/>
              </a:spcBef>
              <a:buFont typeface="Arial" panose="020B0604020202020204" pitchFamily="34" charset="0"/>
              <a:buChar char="•"/>
            </a:pPr>
            <a:r>
              <a:rPr lang="en-US" b="1" dirty="0">
                <a:effectLst/>
                <a:ea typeface="Calibri" panose="020F0502020204030204" pitchFamily="34" charset="0"/>
              </a:rPr>
              <a:t> </a:t>
            </a:r>
          </a:p>
          <a:p>
            <a:pPr marL="857250" lvl="3">
              <a:spcBef>
                <a:spcPts val="0"/>
              </a:spcBef>
              <a:buFont typeface="Arial" panose="020B0604020202020204" pitchFamily="34" charset="0"/>
              <a:buChar char="•"/>
            </a:pPr>
            <a:r>
              <a:rPr lang="en-US" b="1" dirty="0">
                <a:ea typeface="Calibri" panose="020F0502020204030204" pitchFamily="34" charset="0"/>
              </a:rPr>
              <a:t> </a:t>
            </a:r>
          </a:p>
          <a:p>
            <a:pPr marL="857250" lvl="3">
              <a:spcBef>
                <a:spcPts val="0"/>
              </a:spcBef>
              <a:buFont typeface="Arial" panose="020B0604020202020204" pitchFamily="34" charset="0"/>
              <a:buChar char="•"/>
            </a:pPr>
            <a:endParaRPr lang="en-US" b="1" dirty="0">
              <a:effectLst/>
              <a:ea typeface="Calibri" panose="020F0502020204030204" pitchFamily="34" charset="0"/>
            </a:endParaRPr>
          </a:p>
          <a:p>
            <a:pPr marL="857250" lvl="3">
              <a:spcBef>
                <a:spcPts val="0"/>
              </a:spcBef>
              <a:buFont typeface="Arial" panose="020B0604020202020204" pitchFamily="34" charset="0"/>
              <a:buChar char="•"/>
            </a:pPr>
            <a:r>
              <a:rPr lang="en-US" b="1" dirty="0">
                <a:effectLst/>
                <a:ea typeface="Calibri" panose="020F0502020204030204" pitchFamily="34" charset="0"/>
              </a:rPr>
              <a:t>09dec: </a:t>
            </a:r>
            <a:r>
              <a:rPr lang="en-US" dirty="0">
                <a:effectLst/>
                <a:ea typeface="Calibri" panose="020F0502020204030204" pitchFamily="34" charset="0"/>
              </a:rPr>
              <a:t>BRAN 112017 is their M.1450 update a submission for discussion.  BRAN will review next week. </a:t>
            </a:r>
          </a:p>
          <a:p>
            <a:pPr marL="857250" lvl="3">
              <a:spcBef>
                <a:spcPts val="0"/>
              </a:spcBef>
              <a:buFont typeface="Arial" panose="020B0604020202020204" pitchFamily="34" charset="0"/>
              <a:buChar char="•"/>
            </a:pPr>
            <a:r>
              <a:rPr lang="en-US" sz="1400" b="1" dirty="0">
                <a:effectLst/>
                <a:ea typeface="Calibri" panose="020F0502020204030204" pitchFamily="34" charset="0"/>
              </a:rPr>
              <a:t>02dec:</a:t>
            </a:r>
            <a:r>
              <a:rPr lang="en-US" sz="1400" b="0" dirty="0">
                <a:effectLst/>
                <a:ea typeface="Calibri" panose="020F0502020204030204" pitchFamily="34" charset="0"/>
              </a:rPr>
              <a:t> WP 5A had meetings in th</a:t>
            </a:r>
            <a:r>
              <a:rPr lang="en-US" sz="1400" dirty="0">
                <a:ea typeface="Calibri" panose="020F0502020204030204" pitchFamily="34" charset="0"/>
              </a:rPr>
              <a:t>e </a:t>
            </a:r>
            <a:r>
              <a:rPr lang="en-US" sz="1400" b="0" dirty="0">
                <a:effectLst/>
                <a:ea typeface="Calibri" panose="020F0502020204030204" pitchFamily="34" charset="0"/>
              </a:rPr>
              <a:t>last weeks.  </a:t>
            </a:r>
          </a:p>
          <a:p>
            <a:pPr marL="1314450" lvl="4">
              <a:spcBef>
                <a:spcPts val="0"/>
              </a:spcBef>
              <a:buFont typeface="Arial" panose="020B0604020202020204" pitchFamily="34" charset="0"/>
              <a:buChar char="•"/>
            </a:pPr>
            <a:r>
              <a:rPr lang="en-US" sz="1400" b="0" dirty="0">
                <a:effectLst/>
                <a:ea typeface="Calibri" panose="020F0502020204030204" pitchFamily="34" charset="0"/>
              </a:rPr>
              <a:t>The 2 liaisons from IEEE 802 (802.11), were presented and </a:t>
            </a:r>
            <a:r>
              <a:rPr lang="en-US" sz="1400" dirty="0">
                <a:ea typeface="Calibri" panose="020F0502020204030204" pitchFamily="34" charset="0"/>
              </a:rPr>
              <a:t>are</a:t>
            </a:r>
            <a:r>
              <a:rPr lang="en-US" sz="1400" b="0" dirty="0">
                <a:effectLst/>
                <a:ea typeface="Calibri" panose="020F0502020204030204" pitchFamily="34" charset="0"/>
              </a:rPr>
              <a:t> being carried forward </a:t>
            </a:r>
            <a:r>
              <a:rPr lang="en-US" sz="1400" dirty="0">
                <a:ea typeface="Calibri" panose="020F0502020204030204" pitchFamily="34" charset="0"/>
              </a:rPr>
              <a:t>in the </a:t>
            </a:r>
            <a:r>
              <a:rPr lang="en-US" sz="1400" b="0" dirty="0">
                <a:effectLst/>
                <a:ea typeface="Calibri" panose="020F0502020204030204" pitchFamily="34" charset="0"/>
              </a:rPr>
              <a:t>Chairman’s report.   </a:t>
            </a:r>
          </a:p>
          <a:p>
            <a:pPr marL="1314450" lvl="4">
              <a:spcBef>
                <a:spcPts val="0"/>
              </a:spcBef>
              <a:buFont typeface="Arial" panose="020B0604020202020204" pitchFamily="34" charset="0"/>
              <a:buChar char="•"/>
            </a:pPr>
            <a:r>
              <a:rPr lang="en-US" sz="1400" dirty="0">
                <a:ea typeface="Calibri" panose="020F0502020204030204" pitchFamily="34" charset="0"/>
              </a:rPr>
              <a:t>One country brought up is it nomadic or mobile for </a:t>
            </a:r>
            <a:r>
              <a:rPr lang="en-US" sz="1400" dirty="0" err="1">
                <a:ea typeface="Calibri" panose="020F0502020204030204" pitchFamily="34" charset="0"/>
              </a:rPr>
              <a:t>WiFi</a:t>
            </a:r>
            <a:r>
              <a:rPr lang="en-US" sz="1400" dirty="0">
                <a:ea typeface="Calibri" panose="020F0502020204030204" pitchFamily="34" charset="0"/>
              </a:rPr>
              <a:t> (.11ax), which designation?   Nomadic seems more appropriate. </a:t>
            </a:r>
          </a:p>
          <a:p>
            <a:pPr marL="1314450" lvl="4">
              <a:spcBef>
                <a:spcPts val="0"/>
              </a:spcBef>
              <a:buFont typeface="Arial" panose="020B0604020202020204" pitchFamily="34" charset="0"/>
              <a:buChar char="•"/>
            </a:pPr>
            <a:r>
              <a:rPr lang="en-US" sz="1400" b="0" dirty="0">
                <a:effectLst/>
                <a:ea typeface="Calibri" panose="020F0502020204030204" pitchFamily="34" charset="0"/>
              </a:rPr>
              <a:t>So may want to submit a contribution to support </a:t>
            </a:r>
            <a:r>
              <a:rPr lang="en-US" sz="1400" dirty="0">
                <a:ea typeface="Calibri" panose="020F0502020204030204" pitchFamily="34" charset="0"/>
              </a:rPr>
              <a:t>the nomadic operation. The .11 ITU ad hoc will work on a liaison to bring to .18 and to the LMSC. Note: the n</a:t>
            </a:r>
            <a:r>
              <a:rPr lang="en-US" sz="1400" b="0" dirty="0">
                <a:effectLst/>
                <a:ea typeface="Calibri" panose="020F0502020204030204" pitchFamily="34" charset="0"/>
              </a:rPr>
              <a:t>ext WP 5A meeting is 23may21-03jun22.  </a:t>
            </a:r>
          </a:p>
          <a:p>
            <a:pPr marL="1314450" lvl="4">
              <a:spcBef>
                <a:spcPts val="0"/>
              </a:spcBef>
              <a:buFont typeface="Arial" panose="020B0604020202020204" pitchFamily="34" charset="0"/>
              <a:buChar char="•"/>
            </a:pPr>
            <a:r>
              <a:rPr lang="en-US" sz="1400" dirty="0">
                <a:ea typeface="Calibri" panose="020F0502020204030204" pitchFamily="34" charset="0"/>
              </a:rPr>
              <a:t>Still questions on are sharing agreements need to be worked on. </a:t>
            </a:r>
          </a:p>
          <a:p>
            <a:pPr marL="1314450" lvl="4">
              <a:spcBef>
                <a:spcPts val="0"/>
              </a:spcBef>
              <a:buFont typeface="Arial" panose="020B0604020202020204" pitchFamily="34" charset="0"/>
              <a:buChar char="•"/>
            </a:pPr>
            <a:r>
              <a:rPr lang="en-US" sz="1400" dirty="0">
                <a:ea typeface="Calibri" panose="020F0502020204030204" pitchFamily="34" charset="0"/>
              </a:rPr>
              <a:t>Other sections of our liaisons had good responses. </a:t>
            </a: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r>
              <a:rPr lang="en-US" sz="1600" dirty="0">
                <a:ea typeface="Calibri" panose="020F0502020204030204" pitchFamily="34" charset="0"/>
              </a:rPr>
              <a:t>standing by for this spring (2022):  </a:t>
            </a:r>
            <a:r>
              <a:rPr lang="en-US" sz="1600" b="0" dirty="0">
                <a:ea typeface="Calibri" panose="020F0502020204030204" pitchFamily="34" charset="0"/>
              </a:rPr>
              <a:t>Additional WP 1A light communications and 2 WP 5A submissions from IEEE 802. </a:t>
            </a:r>
          </a:p>
          <a:p>
            <a:pPr lvl="0">
              <a:buFont typeface="Arial" panose="020B0604020202020204" pitchFamily="34" charset="0"/>
              <a:buChar char="•"/>
            </a:pPr>
            <a:r>
              <a:rPr lang="en-US" sz="16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400" dirty="0">
                <a:hlinkClick r:id="rId3"/>
              </a:rPr>
              <a:t>https://www.itu.int/en/ITU-R/study-groups/rcpm/Pages/wrc-23-studies.aspx</a:t>
            </a:r>
            <a:r>
              <a:rPr lang="en-US" sz="1400" dirty="0">
                <a:solidFill>
                  <a:srgbClr val="00B0F0"/>
                </a:solidFill>
              </a:rPr>
              <a:t>  </a:t>
            </a:r>
            <a:r>
              <a:rPr lang="en-US" sz="1400" dirty="0">
                <a:solidFill>
                  <a:srgbClr val="7030A0"/>
                </a:solidFill>
              </a:rPr>
              <a:t> (updated 26Aug20)</a:t>
            </a:r>
          </a:p>
          <a:p>
            <a:pPr lvl="2">
              <a:spcBef>
                <a:spcPts val="0"/>
              </a:spcBef>
              <a:buFont typeface="Arial" panose="020B0604020202020204" pitchFamily="34" charset="0"/>
              <a:buChar char="•"/>
            </a:pPr>
            <a:r>
              <a:rPr lang="en-US" sz="1400" dirty="0">
                <a:hlinkClick r:id="rId4"/>
              </a:rPr>
              <a:t>https://www.itu.int/dms_pub/itu-r/oth/0c/0a/R0C0A00000D0041PDFE.pdf</a:t>
            </a:r>
            <a:endParaRPr lang="en-US" sz="1400" dirty="0"/>
          </a:p>
          <a:p>
            <a:pPr lvl="1">
              <a:spcBef>
                <a:spcPts val="0"/>
              </a:spcBef>
              <a:buFont typeface="Arial" panose="020B0604020202020204" pitchFamily="34" charset="0"/>
              <a:buChar char="•"/>
            </a:pPr>
            <a:r>
              <a:rPr lang="en-US" sz="1400" dirty="0">
                <a:solidFill>
                  <a:srgbClr val="00B0F0"/>
                </a:solidFill>
                <a:hlinkClick r:id="rId5"/>
              </a:rPr>
              <a:t>https://mentor.ieee.org/802.18/dcn/20/18-20-0107-01-0000-res-811-wrc-19-wrc-23-agenda-items.docx</a:t>
            </a:r>
            <a:r>
              <a:rPr lang="en-US" sz="1400" dirty="0">
                <a:solidFill>
                  <a:srgbClr val="00B0F0"/>
                </a:solidFill>
              </a:rPr>
              <a:t> </a:t>
            </a:r>
            <a:r>
              <a:rPr lang="en-US" sz="1600" b="1" dirty="0">
                <a:solidFill>
                  <a:schemeClr val="tx1"/>
                </a:solidFill>
              </a:rPr>
              <a:t>	</a:t>
            </a:r>
            <a:r>
              <a:rPr lang="en-US" sz="16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IEEE 802 viewpoints on WRC-23 agenda items. </a:t>
            </a:r>
            <a:endParaRPr lang="en-US" sz="1400" b="0" dirty="0">
              <a:solidFill>
                <a:schemeClr val="tx1"/>
              </a:solidFill>
            </a:endParaRPr>
          </a:p>
          <a:p>
            <a:pPr lvl="2">
              <a:spcBef>
                <a:spcPts val="0"/>
              </a:spcBef>
              <a:buFont typeface="Arial" panose="020B0604020202020204" pitchFamily="34" charset="0"/>
              <a:buChar char="•"/>
            </a:pPr>
            <a:r>
              <a:rPr lang="en-US" sz="1600" dirty="0">
                <a:solidFill>
                  <a:schemeClr val="tx1"/>
                </a:solidFill>
              </a:rPr>
              <a:t>Doc for viewpoints updated (</a:t>
            </a:r>
            <a:r>
              <a:rPr lang="en-US" sz="1600" dirty="0">
                <a:solidFill>
                  <a:srgbClr val="00B0F0"/>
                </a:solidFill>
              </a:rPr>
              <a:t>actions items in notes on this slide</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hlinkClick r:id="rId6"/>
              </a:rPr>
              <a:t>https://mentor.ieee.org/802.18/dcn/21/18-21-0039-01-0000-ieee-802-viewpoints-on-wrc-23-agenda-items.pptx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rPr>
              <a:t>Sometime, will review actions </a:t>
            </a:r>
            <a:r>
              <a:rPr lang="en-US" sz="1200" b="0" dirty="0">
                <a:solidFill>
                  <a:schemeClr val="tx1"/>
                </a:solidFill>
                <a:ea typeface="Calibri" panose="020F0502020204030204" pitchFamily="34" charset="0"/>
              </a:rPr>
              <a:t>noted at the July Plenary. </a:t>
            </a:r>
            <a:endParaRPr lang="en-US" sz="12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16dec21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962625"/>
            <a:ext cx="11049000" cy="5477022"/>
          </a:xfrm>
        </p:spPr>
        <p:txBody>
          <a:bodyPr/>
          <a:lstStyle/>
          <a:p>
            <a:pPr>
              <a:buFont typeface="Arial" panose="020B0604020202020204" pitchFamily="34" charset="0"/>
              <a:buChar char="•"/>
            </a:pPr>
            <a:r>
              <a:rPr lang="en-US" sz="1800" dirty="0">
                <a:effectLst/>
              </a:rPr>
              <a:t> none today </a:t>
            </a:r>
          </a:p>
          <a:p>
            <a:pPr>
              <a:buFont typeface="Arial" panose="020B0604020202020204" pitchFamily="34" charset="0"/>
              <a:buChar char="•"/>
            </a:pPr>
            <a:r>
              <a:rPr lang="en-US" sz="18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16dec21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1"/>
            <a:ext cx="8597510" cy="273050"/>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16dec21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803365"/>
            <a:ext cx="11032375" cy="5672049"/>
          </a:xfrm>
        </p:spPr>
        <p:txBody>
          <a:bodyPr/>
          <a:lstStyle/>
          <a:p>
            <a:pPr>
              <a:buFont typeface="Arial" panose="020B0604020202020204" pitchFamily="34" charset="0"/>
              <a:buChar char="•"/>
            </a:pPr>
            <a:r>
              <a:rPr lang="en-US" sz="1400" dirty="0"/>
              <a:t>   </a:t>
            </a:r>
            <a:r>
              <a:rPr lang="en-US" sz="1600" dirty="0"/>
              <a:t> </a:t>
            </a:r>
            <a:r>
              <a:rPr lang="en-US" sz="1400" dirty="0"/>
              <a:t>1. The </a:t>
            </a:r>
            <a:r>
              <a:rPr lang="en-US" sz="1400" dirty="0" err="1"/>
              <a:t>WInnforum</a:t>
            </a:r>
            <a:r>
              <a:rPr lang="en-US" sz="1400" dirty="0"/>
              <a:t> “6 GHz </a:t>
            </a:r>
            <a:r>
              <a:rPr lang="en-US" sz="1400" u="sng" dirty="0"/>
              <a:t>Committee</a:t>
            </a:r>
            <a:r>
              <a:rPr lang="en-US" sz="1400" dirty="0"/>
              <a:t>”, 	all groups meet every 2 weeks except </a:t>
            </a:r>
            <a:r>
              <a:rPr lang="en-US" sz="1400" i="1" u="sng" dirty="0"/>
              <a:t>Incumbent Information, interference and Test &amp; Certification</a:t>
            </a:r>
            <a:r>
              <a:rPr lang="en-US" sz="1400" dirty="0"/>
              <a:t> - weekly  (168 people);            		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spcBef>
                <a:spcPts val="0"/>
              </a:spcBef>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dirty="0">
                <a:solidFill>
                  <a:schemeClr val="accent1">
                    <a:lumMod val="50000"/>
                  </a:schemeClr>
                </a:solidFill>
                <a:ea typeface="Calibri" panose="020F0502020204030204" pitchFamily="34" charset="0"/>
              </a:rPr>
              <a:t> </a:t>
            </a:r>
          </a:p>
          <a:p>
            <a:pPr marL="866775" lvl="2">
              <a:spcBef>
                <a:spcPts val="0"/>
              </a:spcBef>
              <a:spcAft>
                <a:spcPts val="0"/>
              </a:spcAft>
              <a:buFont typeface="Arial" panose="020B0604020202020204" pitchFamily="34" charset="0"/>
              <a:buChar char="•"/>
            </a:pPr>
            <a:endParaRPr lang="en-GB" sz="1600" b="1" dirty="0">
              <a:solidFill>
                <a:schemeClr val="tx1"/>
              </a:solidFill>
              <a:ea typeface="Calibri" panose="020F0502020204030204" pitchFamily="34" charset="0"/>
            </a:endParaRP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09dec: </a:t>
            </a:r>
            <a:r>
              <a:rPr lang="en-GB" sz="1600" dirty="0">
                <a:solidFill>
                  <a:schemeClr val="tx1"/>
                </a:solidFill>
                <a:ea typeface="Calibri" panose="020F0502020204030204" pitchFamily="34" charset="0"/>
              </a:rPr>
              <a:t>Request for petition stay (by 14dec) and petition for rule making by utility and public safety.  e.g. concept on beacons causing interference.  more to come. </a:t>
            </a:r>
            <a:endParaRPr lang="en-GB" sz="1600" b="1" dirty="0">
              <a:solidFill>
                <a:schemeClr val="tx1"/>
              </a:solidFill>
              <a:ea typeface="Calibri" panose="020F0502020204030204" pitchFamily="34" charset="0"/>
            </a:endParaRPr>
          </a:p>
          <a:p>
            <a:pPr marL="866775" lvl="2">
              <a:spcBef>
                <a:spcPts val="0"/>
              </a:spcBef>
              <a:spcAft>
                <a:spcPts val="0"/>
              </a:spcAft>
              <a:buFont typeface="Arial" panose="020B0604020202020204" pitchFamily="34" charset="0"/>
              <a:buChar char="•"/>
            </a:pPr>
            <a:r>
              <a:rPr lang="en-GB" sz="1400" b="1" dirty="0">
                <a:solidFill>
                  <a:schemeClr val="tx1"/>
                </a:solidFill>
                <a:ea typeface="Calibri" panose="020F0502020204030204" pitchFamily="34" charset="0"/>
              </a:rPr>
              <a:t>18nov: </a:t>
            </a:r>
            <a:r>
              <a:rPr lang="en-GB" sz="1400" b="0" dirty="0" err="1">
                <a:solidFill>
                  <a:schemeClr val="tx1"/>
                </a:solidFill>
                <a:ea typeface="Calibri" panose="020F0502020204030204" pitchFamily="34" charset="0"/>
              </a:rPr>
              <a:t>WInnforum</a:t>
            </a:r>
            <a:r>
              <a:rPr lang="en-GB" sz="1400" b="0" dirty="0">
                <a:solidFill>
                  <a:schemeClr val="tx1"/>
                </a:solidFill>
                <a:ea typeface="Calibri" panose="020F0502020204030204" pitchFamily="34" charset="0"/>
              </a:rPr>
              <a:t> met with the OET today to discuss AFC testing.  (WFA also meet with OET)</a:t>
            </a:r>
          </a:p>
          <a:p>
            <a:pPr marL="1323975" lvl="3">
              <a:spcBef>
                <a:spcPts val="0"/>
              </a:spcBef>
              <a:spcAft>
                <a:spcPts val="0"/>
              </a:spcAft>
              <a:buFont typeface="Arial" panose="020B0604020202020204" pitchFamily="34" charset="0"/>
              <a:buChar char="•"/>
            </a:pPr>
            <a:r>
              <a:rPr lang="en-GB" sz="1400" dirty="0">
                <a:solidFill>
                  <a:schemeClr val="tx1"/>
                </a:solidFill>
                <a:ea typeface="Calibri" panose="020F0502020204030204" pitchFamily="34" charset="0"/>
              </a:rPr>
              <a:t>ex </a:t>
            </a:r>
            <a:r>
              <a:rPr lang="en-GB" sz="1400" dirty="0" err="1">
                <a:solidFill>
                  <a:schemeClr val="tx1"/>
                </a:solidFill>
                <a:ea typeface="Calibri" panose="020F0502020204030204" pitchFamily="34" charset="0"/>
              </a:rPr>
              <a:t>partes</a:t>
            </a:r>
            <a:r>
              <a:rPr lang="en-GB" sz="1400" dirty="0">
                <a:solidFill>
                  <a:schemeClr val="tx1"/>
                </a:solidFill>
                <a:ea typeface="Calibri" panose="020F0502020204030204" pitchFamily="34" charset="0"/>
              </a:rPr>
              <a:t> will be out soon.  </a:t>
            </a:r>
            <a:r>
              <a:rPr lang="en-GB" sz="1400" dirty="0" err="1">
                <a:solidFill>
                  <a:schemeClr val="tx1"/>
                </a:solidFill>
                <a:ea typeface="Calibri" panose="020F0502020204030204" pitchFamily="34" charset="0"/>
              </a:rPr>
              <a:t>WInnforum</a:t>
            </a:r>
            <a:r>
              <a:rPr lang="en-GB" sz="1400" dirty="0">
                <a:solidFill>
                  <a:schemeClr val="tx1"/>
                </a:solidFill>
                <a:ea typeface="Calibri" panose="020F0502020204030204" pitchFamily="34" charset="0"/>
              </a:rPr>
              <a:t> is about 9 slides.  One point is asking about more than 1 test lab and how they would work. </a:t>
            </a:r>
          </a:p>
          <a:p>
            <a:pPr marL="1323975" lvl="3">
              <a:spcBef>
                <a:spcPts val="0"/>
              </a:spcBef>
              <a:spcAft>
                <a:spcPts val="0"/>
              </a:spcAft>
              <a:buFont typeface="Arial" panose="020B0604020202020204" pitchFamily="34" charset="0"/>
              <a:buChar char="•"/>
            </a:pPr>
            <a:endParaRPr lang="en-US" sz="1400" b="1" dirty="0">
              <a:solidFill>
                <a:schemeClr val="tx1"/>
              </a:solidFill>
              <a:ea typeface="Calibri" panose="020F0502020204030204" pitchFamily="34" charset="0"/>
            </a:endParaRPr>
          </a:p>
          <a:p>
            <a:pPr>
              <a:buFont typeface="Arial" panose="020B0604020202020204" pitchFamily="34" charset="0"/>
              <a:buChar char="•"/>
            </a:pPr>
            <a:r>
              <a:rPr lang="en-US" sz="14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5"/>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dirty="0">
                <a:solidFill>
                  <a:schemeClr val="accent1">
                    <a:lumMod val="50000"/>
                  </a:schemeClr>
                </a:solidFill>
                <a:ea typeface="Calibri" panose="020F0502020204030204" pitchFamily="34" charset="0"/>
              </a:rPr>
              <a:t> </a:t>
            </a:r>
          </a:p>
          <a:p>
            <a:pPr marL="866775" lvl="2">
              <a:spcBef>
                <a:spcPts val="0"/>
              </a:spcBef>
              <a:spcAft>
                <a:spcPts val="0"/>
              </a:spcAft>
              <a:buFont typeface="Arial" panose="020B0604020202020204" pitchFamily="34" charset="0"/>
              <a:buChar char="•"/>
            </a:pPr>
            <a:endParaRPr lang="en-GB" sz="1600" dirty="0">
              <a:solidFill>
                <a:schemeClr val="accent1">
                  <a:lumMod val="50000"/>
                </a:schemeClr>
              </a:solidFill>
              <a:ea typeface="Calibri" panose="020F0502020204030204" pitchFamily="34" charset="0"/>
            </a:endParaRP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09dec: </a:t>
            </a:r>
            <a:r>
              <a:rPr lang="en-GB" sz="1600" dirty="0">
                <a:solidFill>
                  <a:schemeClr val="tx1"/>
                </a:solidFill>
                <a:ea typeface="Calibri" panose="020F0502020204030204" pitchFamily="34" charset="0"/>
              </a:rPr>
              <a:t>Tomorrow is a meeting, and what to do with the final report, as consensus was not reach on everything. </a:t>
            </a:r>
          </a:p>
          <a:p>
            <a:pPr marL="866775" lvl="2">
              <a:spcBef>
                <a:spcPts val="0"/>
              </a:spcBef>
              <a:spcAft>
                <a:spcPts val="0"/>
              </a:spcAft>
              <a:buFont typeface="Arial" panose="020B0604020202020204" pitchFamily="34" charset="0"/>
              <a:buChar char="•"/>
            </a:pPr>
            <a:r>
              <a:rPr lang="en-GB" sz="1200" b="1" dirty="0">
                <a:solidFill>
                  <a:schemeClr val="tx1"/>
                </a:solidFill>
                <a:ea typeface="Calibri" panose="020F0502020204030204" pitchFamily="34" charset="0"/>
              </a:rPr>
              <a:t>18nov: WS</a:t>
            </a:r>
            <a:r>
              <a:rPr lang="en-GB" sz="1200" b="0" dirty="0">
                <a:solidFill>
                  <a:schemeClr val="tx1"/>
                </a:solidFill>
                <a:ea typeface="Calibri" panose="020F0502020204030204" pitchFamily="34" charset="0"/>
              </a:rPr>
              <a:t>#1 reviewed final report, made one change and will present to 10Dec MSG full group for approval. </a:t>
            </a:r>
            <a:r>
              <a:rPr lang="en-GB" sz="1200" b="0" dirty="0">
                <a:solidFill>
                  <a:schemeClr val="tx1"/>
                </a:solidFill>
                <a:ea typeface="Calibri" panose="020F0502020204030204" pitchFamily="34" charset="0"/>
                <a:hlinkClick r:id="rId6"/>
              </a:rPr>
              <a:t>https://groups.wirelessinnovation.org/wg/6GHz-MSG-WS1/document/download/16761</a:t>
            </a:r>
            <a:r>
              <a:rPr lang="en-GB" sz="1200" b="0" dirty="0">
                <a:solidFill>
                  <a:schemeClr val="tx1"/>
                </a:solidFill>
                <a:ea typeface="Calibri" panose="020F0502020204030204" pitchFamily="34" charset="0"/>
              </a:rPr>
              <a:t> </a:t>
            </a:r>
            <a:r>
              <a:rPr lang="en-US" sz="1200" dirty="0">
                <a:ea typeface="Calibri" panose="020F0502020204030204" pitchFamily="34" charset="0"/>
              </a:rPr>
              <a:t>				</a:t>
            </a:r>
            <a:r>
              <a:rPr lang="en-GB" sz="1200" b="1" dirty="0">
                <a:solidFill>
                  <a:schemeClr val="tx1"/>
                </a:solidFill>
                <a:ea typeface="Calibri" panose="020F0502020204030204" pitchFamily="34" charset="0"/>
              </a:rPr>
              <a:t>21dec21 is when AFC applications are due. </a:t>
            </a:r>
            <a:endParaRPr lang="en-US" sz="1200" b="1" dirty="0">
              <a:solidFill>
                <a:schemeClr val="tx1"/>
              </a:solidFill>
            </a:endParaRPr>
          </a:p>
          <a:p>
            <a:pPr marL="638175" lvl="2" indent="0">
              <a:spcBef>
                <a:spcPts val="0"/>
              </a:spcBef>
              <a:spcAft>
                <a:spcPts val="0"/>
              </a:spcAft>
            </a:pPr>
            <a:endParaRPr lang="en-US" sz="1600" b="1" dirty="0">
              <a:ea typeface="Calibri" panose="020F0502020204030204" pitchFamily="34" charset="0"/>
            </a:endParaRPr>
          </a:p>
        </p:txBody>
      </p:sp>
    </p:spTree>
    <p:extLst>
      <p:ext uri="{BB962C8B-B14F-4D97-AF65-F5344CB8AC3E}">
        <p14:creationId xmlns:p14="http://schemas.microsoft.com/office/powerpoint/2010/main" val="2203913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400" dirty="0"/>
              <a:t>General Discussion Items – ongoing fyi - </a:t>
            </a:r>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16dec21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https://mentor.ieee.org/802.18/dcn/21/18-21-0036-09-0000-frequency-table-template.xlsx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23nov21</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Clarified 802.22 orig. std.; filled in many specific freq. ranges for 802.11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Updates a few UWB ranges and </a:t>
            </a:r>
            <a:r>
              <a:rPr lang="en-US" sz="1600" b="1" dirty="0">
                <a:solidFill>
                  <a:srgbClr val="333333"/>
                </a:solidFill>
                <a:ea typeface="Times New Roman" panose="02020603050405020304" pitchFamily="18" charset="0"/>
              </a:rPr>
              <a:t>added the Light-Ranges Sheet   </a:t>
            </a: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28sept21</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11jan22.  </a:t>
            </a:r>
            <a:r>
              <a:rPr lang="en-US" sz="1800" b="0" dirty="0">
                <a:solidFill>
                  <a:schemeClr val="tx1"/>
                </a:solidFill>
                <a:ea typeface="Times New Roman" panose="02020603050405020304" pitchFamily="18" charset="0"/>
              </a:rPr>
              <a:t>(call-in in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47771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effectLst/>
                <a:latin typeface="Times New Roman" panose="02020603050405020304" pitchFamily="18" charset="0"/>
                <a:ea typeface="SimSun" panose="02010600030101010101" pitchFamily="2" charset="-122"/>
              </a:rPr>
              <a:t> n/a</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16dec21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2000" b="0" dirty="0">
                <a:solidFill>
                  <a:schemeClr val="bg1">
                    <a:lumMod val="85000"/>
                  </a:schemeClr>
                </a:solidFill>
                <a:ea typeface="Calibri" panose="020F0502020204030204" pitchFamily="34" charset="0"/>
              </a:rPr>
              <a:t>none heard </a:t>
            </a:r>
          </a:p>
          <a:p>
            <a:pPr marL="0">
              <a:spcBef>
                <a:spcPts val="0"/>
              </a:spcBef>
              <a:spcAft>
                <a:spcPts val="0"/>
              </a:spcAft>
              <a:buFont typeface="Arial" panose="020B0604020202020204" pitchFamily="34" charset="0"/>
              <a:buChar char="•"/>
            </a:pPr>
            <a:endParaRPr lang="en-US" sz="2000" b="0" dirty="0">
              <a:solidFill>
                <a:schemeClr val="bg1">
                  <a:lumMod val="75000"/>
                </a:schemeClr>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16dec21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972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____ and voters on-line: 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06jan </a:t>
            </a:r>
            <a:r>
              <a:rPr lang="en-US" sz="1800" dirty="0">
                <a:highlight>
                  <a:srgbClr val="85DFFF"/>
                </a:highlight>
              </a:rPr>
              <a:t>22 </a:t>
            </a:r>
            <a:r>
              <a:rPr lang="en-US" sz="1800" dirty="0"/>
              <a:t>–</a:t>
            </a:r>
            <a:r>
              <a:rPr lang="en-US" sz="1800" i="1" u="sng" dirty="0"/>
              <a:t>15:00–&lt;15:55</a:t>
            </a:r>
            <a:r>
              <a:rPr lang="en-US" sz="1800" dirty="0"/>
              <a:t> et   	</a:t>
            </a:r>
            <a:r>
              <a:rPr lang="en-US" sz="2000" dirty="0">
                <a:highlight>
                  <a:srgbClr val="FFFF00"/>
                </a:highlight>
              </a:rPr>
              <a:t>no calls:  23 and 30dec</a:t>
            </a:r>
            <a:endParaRPr lang="en-US" sz="1800" dirty="0">
              <a:highlight>
                <a:srgbClr val="FFFF00"/>
              </a:highlight>
            </a:endParaRPr>
          </a:p>
          <a:p>
            <a:pPr>
              <a:buFont typeface="Arial" panose="020B0604020202020204" pitchFamily="34" charset="0"/>
              <a:buChar char="•"/>
            </a:pP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(note: new call-in info starts 20jan22)</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r>
              <a:rPr lang="en-US" sz="2000"/>
              <a:t>				</a:t>
            </a:r>
            <a:r>
              <a:rPr lang="en-US" sz="1800">
                <a:solidFill>
                  <a:srgbClr val="FF0000"/>
                </a:solidFill>
                <a:effectLst/>
                <a:highlight>
                  <a:srgbClr val="00FF00"/>
                </a:highlight>
                <a:latin typeface="Times New Roman" panose="02020603050405020304" pitchFamily="18" charset="0"/>
                <a:ea typeface="SimSun" panose="02010600030101010101" pitchFamily="2" charset="-122"/>
                <a:sym typeface="Wingdings" panose="05000000000000000000" pitchFamily="2" charset="2"/>
              </a:rPr>
              <a:t></a:t>
            </a:r>
            <a:r>
              <a:rPr lang="en-US" sz="1800">
                <a:solidFill>
                  <a:srgbClr val="FF0000"/>
                </a:solidFill>
                <a:effectLst/>
                <a:highlight>
                  <a:srgbClr val="00FF00"/>
                </a:highlight>
                <a:latin typeface="Times New Roman" panose="02020603050405020304" pitchFamily="18" charset="0"/>
                <a:ea typeface="SimSun" panose="02010600030101010101" pitchFamily="2" charset="-122"/>
              </a:rPr>
              <a:t> </a:t>
            </a:r>
            <a:r>
              <a:rPr lang="en-US" sz="1800" dirty="0">
                <a:solidFill>
                  <a:srgbClr val="FF0000"/>
                </a:solidFill>
                <a:effectLst/>
                <a:highlight>
                  <a:srgbClr val="00FF00"/>
                </a:highlight>
                <a:latin typeface="Times New Roman" panose="02020603050405020304" pitchFamily="18" charset="0"/>
                <a:ea typeface="SimSun" panose="02010600030101010101" pitchFamily="2" charset="-122"/>
              </a:rPr>
              <a:t>Happy Holidays all</a:t>
            </a:r>
            <a:r>
              <a:rPr lang="en-US" sz="1800" dirty="0">
                <a:solidFill>
                  <a:srgbClr val="FF0000"/>
                </a:solidFill>
                <a:effectLst/>
                <a:latin typeface="Times New Roman" panose="02020603050405020304" pitchFamily="18" charset="0"/>
                <a:ea typeface="SimSun" panose="02010600030101010101" pitchFamily="2" charset="-122"/>
              </a:rPr>
              <a:t> </a:t>
            </a:r>
            <a:endParaRPr lang="en-US" sz="1800" dirty="0">
              <a:effectLst/>
              <a:latin typeface="Times New Roman" panose="02020603050405020304" pitchFamily="18" charset="0"/>
              <a:ea typeface="SimSun" panose="02010600030101010101" pitchFamily="2" charset="-122"/>
            </a:endParaRP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15:__________________26et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 with attendance credit.</a:t>
            </a:r>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IEEE 802.18 plenary will be electronic in March 2022 with attendance credit. </a:t>
            </a:r>
            <a:endParaRPr lang="en-US" sz="1800" b="1"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16dec21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4; Aspirant members: 6</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5"/>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6"/>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7"/>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8"/>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9"/>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0"/>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16dec21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spid="_x0000_s3300" name="Packager Shell Object" showAsIcon="1" r:id="rId11" imgW="2391120" imgH="534600" progId="Package">
                  <p:embed/>
                </p:oleObj>
              </mc:Choice>
              <mc:Fallback>
                <p:oleObj name="Packager Shell Object" showAsIcon="1" r:id="rId11"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2"/>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301" name="Acrobat Document" showAsIcon="1" r:id="rId13" imgW="914400" imgH="771822" progId="AcroExch.Document.DC">
                  <p:embed/>
                </p:oleObj>
              </mc:Choice>
              <mc:Fallback>
                <p:oleObj name="Acrobat Document" showAsIcon="1" r:id="rId13"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4"/>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16dec21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16dec21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16dec21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86373" y="351964"/>
            <a:ext cx="2211387" cy="273050"/>
          </a:xfrm>
        </p:spPr>
        <p:txBody>
          <a:bodyPr/>
          <a:lstStyle/>
          <a:p>
            <a:r>
              <a:rPr lang="en-US"/>
              <a:t>16dec21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Tuesday, 11 January, 2022 15:00-16:00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https://ieeesa.webex.com/ieeesa/j.php?MTID=m1061a2ba9b9ed633099730be61dc2647</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Tuesday, January 11, 2022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https://ieeesa.webex.com/ieeesa/j.php?MTID=m1061a2ba9b9ed633099730be61dc2647</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072 6473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freqtable7</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+1-646-992-2010,,23370726473##</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+1-213-306-3065,,23370726473##</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23370726473@ieeesa.webex.com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11jan22</a:t>
            </a:r>
          </a:p>
        </p:txBody>
      </p:sp>
    </p:spTree>
    <p:extLst>
      <p:ext uri="{BB962C8B-B14F-4D97-AF65-F5344CB8AC3E}">
        <p14:creationId xmlns:p14="http://schemas.microsoft.com/office/powerpoint/2010/main" val="87250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a:t>16dec21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restructuring,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16dec21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16dec21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16dec21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27</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16dec21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28</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16dec21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16dec21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16dec21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16dec21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16dec21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not on IMAT (</a:t>
            </a:r>
            <a:r>
              <a:rPr lang="en-US" altLang="en-US" sz="1600" dirty="0">
                <a:solidFill>
                  <a:schemeClr val="tx1"/>
                </a:solidFill>
              </a:rPr>
              <a:t>VC &amp; </a:t>
            </a:r>
            <a:r>
              <a:rPr lang="en-US" altLang="en-US" sz="1600" dirty="0" err="1">
                <a:solidFill>
                  <a:schemeClr val="tx1"/>
                </a:solidFill>
              </a:rPr>
              <a:t>webex</a:t>
            </a:r>
            <a:r>
              <a:rPr lang="en-US" altLang="en-US" sz="1600" dirty="0">
                <a:solidFill>
                  <a:schemeClr val="tx1"/>
                </a:solidFill>
              </a:rPr>
              <a:t>)</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65000"/>
                  </a:schemeClr>
                </a:solidFill>
              </a:rPr>
              <a:t>_</a:t>
            </a:r>
            <a:r>
              <a:rPr lang="en-US" altLang="en-US" sz="1400" dirty="0" err="1">
                <a:solidFill>
                  <a:schemeClr val="bg1">
                    <a:lumMod val="65000"/>
                  </a:schemeClr>
                </a:solidFill>
              </a:rPr>
              <a:t>PeterE</a:t>
            </a:r>
            <a:r>
              <a:rPr lang="en-US" altLang="en-US" sz="1400" dirty="0">
                <a:solidFill>
                  <a:schemeClr val="bg1">
                    <a:lumMod val="65000"/>
                  </a:schemeClr>
                </a:solidFill>
              </a:rPr>
              <a:t>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administration</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4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Stds.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endParaRPr lang="en-US" sz="1400" dirty="0">
              <a:effectLst/>
            </a:endParaRPr>
          </a:p>
          <a:p>
            <a:pPr lvl="1">
              <a:spcBef>
                <a:spcPts val="0"/>
              </a:spcBef>
              <a:buFont typeface="Arial" panose="020B0604020202020204" pitchFamily="34" charset="0"/>
              <a:buChar char="•"/>
            </a:pPr>
            <a:r>
              <a:rPr lang="en-US" altLang="en-US" sz="1400" kern="0" dirty="0">
                <a:solidFill>
                  <a:schemeClr val="tx1"/>
                </a:solidFill>
              </a:rPr>
              <a:t>ongoing: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Mike L</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85000"/>
                </a:schemeClr>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https://mentor.ieee.org/802.18/dcn/21/18-21-0145-00-0000-minutes-09dec21-rrtag-teleconference.docx</a:t>
            </a:r>
            <a:r>
              <a:rPr lang="en-GB" sz="1800" b="0" dirty="0">
                <a:ea typeface="SimSun" panose="02010600030101010101" pitchFamily="2" charset="-122"/>
              </a:rPr>
              <a:t>  </a:t>
            </a:r>
            <a:r>
              <a:rPr lang="en-US" sz="1400" b="0" i="0" dirty="0">
                <a:solidFill>
                  <a:srgbClr val="000000"/>
                </a:solidFill>
                <a:effectLst/>
                <a:latin typeface="Verdana" panose="020B0604030504040204" pitchFamily="34" charset="0"/>
              </a:rPr>
              <a:t>10-Dec-2021 13:42:53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Al P</a:t>
            </a:r>
          </a:p>
          <a:p>
            <a:pPr marL="0" indent="0">
              <a:spcBef>
                <a:spcPts val="0"/>
              </a:spcBef>
            </a:pPr>
            <a:r>
              <a:rPr lang="en-US" altLang="en-US" sz="1800" b="0" dirty="0">
                <a:solidFill>
                  <a:schemeClr val="bg1">
                    <a:lumMod val="75000"/>
                  </a:schemeClr>
                </a:solidFill>
              </a:rPr>
              <a:t>	Seconded by:  Vijay A</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16dec21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0"/>
              </a:spcBef>
              <a:buFont typeface="Arial" panose="020B0604020202020204" pitchFamily="34" charset="0"/>
              <a:buChar char="•"/>
            </a:pPr>
            <a:r>
              <a:rPr lang="en-US" sz="1600" b="0" dirty="0">
                <a:ea typeface="Calibri" panose="020F0502020204030204" pitchFamily="34" charset="0"/>
              </a:rPr>
              <a:t>WCSC Sept. call, the Jan 2022 Wireless Interim will be electronic/virtual.</a:t>
            </a:r>
          </a:p>
          <a:p>
            <a:pPr marL="400050" lvl="1">
              <a:spcBef>
                <a:spcPts val="0"/>
              </a:spcBef>
              <a:spcAft>
                <a:spcPts val="600"/>
              </a:spcAft>
              <a:buFont typeface="Arial" panose="020B0604020202020204" pitchFamily="34" charset="0"/>
              <a:buChar char="•"/>
            </a:pPr>
            <a:r>
              <a:rPr lang="en-US" sz="1600" b="1" dirty="0">
                <a:solidFill>
                  <a:srgbClr val="4472C4"/>
                </a:solidFill>
                <a:effectLst/>
                <a:ea typeface="Calibri" panose="020F0502020204030204" pitchFamily="34" charset="0"/>
              </a:rPr>
              <a:t>FEES &amp; DEADLINES</a:t>
            </a:r>
            <a:endParaRPr lang="en-US" sz="1600" dirty="0">
              <a:effectLst/>
              <a:ea typeface="Calibri" panose="020F0502020204030204" pitchFamily="34" charset="0"/>
            </a:endParaRPr>
          </a:p>
          <a:p>
            <a:pPr marL="628650" lvl="1">
              <a:spcBef>
                <a:spcPts val="0"/>
              </a:spcBef>
              <a:spcAft>
                <a:spcPts val="0"/>
              </a:spcAft>
              <a:buFont typeface="Arial" panose="020B0604020202020204" pitchFamily="34" charset="0"/>
              <a:buChar char="•"/>
            </a:pPr>
            <a:r>
              <a:rPr lang="en-US" sz="1600" b="1" dirty="0">
                <a:solidFill>
                  <a:srgbClr val="000000"/>
                </a:solidFill>
                <a:effectLst/>
                <a:ea typeface="Calibri" panose="020F0502020204030204" pitchFamily="34" charset="0"/>
              </a:rPr>
              <a:t>Early Registration:  </a:t>
            </a:r>
            <a:r>
              <a:rPr lang="en-US" sz="1600" b="1" dirty="0">
                <a:solidFill>
                  <a:srgbClr val="000000"/>
                </a:solidFill>
                <a:effectLst/>
                <a:highlight>
                  <a:srgbClr val="D5F4FF"/>
                </a:highlight>
                <a:ea typeface="Calibri" panose="020F0502020204030204" pitchFamily="34" charset="0"/>
              </a:rPr>
              <a:t>Until 23:59 PM Eastern Time Thursday December 30, 2021 </a:t>
            </a:r>
            <a:r>
              <a:rPr lang="en-US" sz="1600" b="1" dirty="0">
                <a:solidFill>
                  <a:srgbClr val="000000"/>
                </a:solidFill>
                <a:effectLst/>
                <a:ea typeface="Calibri" panose="020F0502020204030204" pitchFamily="34" charset="0"/>
              </a:rPr>
              <a:t>		</a:t>
            </a:r>
            <a:r>
              <a:rPr lang="en-US" sz="1600" dirty="0">
                <a:solidFill>
                  <a:srgbClr val="000000"/>
                </a:solidFill>
                <a:effectLst/>
                <a:ea typeface="Calibri" panose="020F0502020204030204" pitchFamily="34" charset="0"/>
              </a:rPr>
              <a:t>$US 50.00 for all attendees </a:t>
            </a:r>
            <a:endParaRPr lang="en-US" sz="1600" dirty="0">
              <a:ea typeface="Calibri" panose="020F0502020204030204" pitchFamily="34" charset="0"/>
            </a:endParaRPr>
          </a:p>
          <a:p>
            <a:pPr marL="628650" lvl="1">
              <a:spcBef>
                <a:spcPts val="0"/>
              </a:spcBef>
              <a:spcAft>
                <a:spcPts val="0"/>
              </a:spcAft>
              <a:buFont typeface="Arial" panose="020B0604020202020204" pitchFamily="34" charset="0"/>
              <a:buChar char="•"/>
            </a:pPr>
            <a:r>
              <a:rPr lang="de-DE" sz="1600" b="1" dirty="0">
                <a:solidFill>
                  <a:srgbClr val="000000"/>
                </a:solidFill>
                <a:effectLst/>
                <a:ea typeface="Calibri" panose="020F0502020204030204" pitchFamily="34" charset="0"/>
              </a:rPr>
              <a:t>Standard Registration: After Early, </a:t>
            </a:r>
            <a:r>
              <a:rPr lang="en-US" sz="1600" b="1" dirty="0">
                <a:solidFill>
                  <a:srgbClr val="000000"/>
                </a:solidFill>
                <a:effectLst/>
                <a:ea typeface="Calibri" panose="020F0502020204030204" pitchFamily="34" charset="0"/>
              </a:rPr>
              <a:t>Until 23:59 PM Eastern Time Friday January 14, 2022	 </a:t>
            </a:r>
            <a:r>
              <a:rPr lang="en-US" sz="1600" dirty="0">
                <a:solidFill>
                  <a:srgbClr val="000000"/>
                </a:solidFill>
                <a:effectLst/>
                <a:ea typeface="Calibri" panose="020F0502020204030204" pitchFamily="34" charset="0"/>
              </a:rPr>
              <a:t>$US 75.00 for all attendees </a:t>
            </a:r>
            <a:endParaRPr lang="en-US" sz="1600" dirty="0">
              <a:ea typeface="Calibri" panose="020F0502020204030204" pitchFamily="34" charset="0"/>
            </a:endParaRPr>
          </a:p>
          <a:p>
            <a:pPr marL="628650" lvl="1">
              <a:spcBef>
                <a:spcPts val="0"/>
              </a:spcBef>
              <a:spcAft>
                <a:spcPts val="0"/>
              </a:spcAft>
              <a:buFont typeface="Arial" panose="020B0604020202020204" pitchFamily="34" charset="0"/>
              <a:buChar char="•"/>
            </a:pPr>
            <a:r>
              <a:rPr lang="de-DE" sz="1600" b="1" dirty="0">
                <a:solidFill>
                  <a:srgbClr val="000000"/>
                </a:solidFill>
                <a:effectLst/>
                <a:ea typeface="Calibri" panose="020F0502020204030204" pitchFamily="34" charset="0"/>
              </a:rPr>
              <a:t>Late Registration:  </a:t>
            </a:r>
            <a:r>
              <a:rPr lang="en-US" sz="1600" b="1" dirty="0">
                <a:solidFill>
                  <a:srgbClr val="000000"/>
                </a:solidFill>
                <a:effectLst/>
                <a:ea typeface="Calibri" panose="020F0502020204030204" pitchFamily="34" charset="0"/>
              </a:rPr>
              <a:t>After 23:59 PM Eastern Time Friday January 14, 2022 		 	</a:t>
            </a:r>
            <a:r>
              <a:rPr lang="en-US" sz="1600" dirty="0">
                <a:solidFill>
                  <a:srgbClr val="000000"/>
                </a:solidFill>
                <a:effectLst/>
                <a:ea typeface="Calibri" panose="020F0502020204030204" pitchFamily="34" charset="0"/>
              </a:rPr>
              <a:t>$US 125.00 for all attendees </a:t>
            </a:r>
            <a:endParaRPr lang="en-US" sz="1600" dirty="0">
              <a:effectLst/>
              <a:ea typeface="Calibri" panose="020F0502020204030204" pitchFamily="34" charset="0"/>
            </a:endParaRPr>
          </a:p>
          <a:p>
            <a:pPr marL="400050" lvl="1">
              <a:spcBef>
                <a:spcPts val="0"/>
              </a:spcBef>
              <a:spcAft>
                <a:spcPts val="600"/>
              </a:spcAft>
              <a:buFont typeface="Arial" panose="020B0604020202020204" pitchFamily="34" charset="0"/>
              <a:buChar char="•"/>
            </a:pPr>
            <a:r>
              <a:rPr lang="en-US" sz="1600" b="1" dirty="0">
                <a:solidFill>
                  <a:srgbClr val="4472C4"/>
                </a:solidFill>
              </a:rPr>
              <a:t>MTG Events - REGISTRATION WEBSITE:    </a:t>
            </a:r>
            <a:r>
              <a:rPr lang="en-US" sz="1600" b="1" u="sng" dirty="0">
                <a:solidFill>
                  <a:srgbClr val="4472C4"/>
                </a:solidFill>
                <a:effectLst/>
                <a:ea typeface="Calibri" panose="020F0502020204030204" pitchFamily="34" charset="0"/>
                <a:cs typeface="Tahoma" panose="020B0604030504040204" pitchFamily="34" charset="0"/>
                <a:hlinkClick r:id="rId3"/>
              </a:rPr>
              <a:t>Link to website.</a:t>
            </a:r>
            <a:r>
              <a:rPr lang="en-US" sz="1600" b="1" dirty="0">
                <a:solidFill>
                  <a:srgbClr val="4472C4"/>
                </a:solidFill>
                <a:effectLst/>
                <a:ea typeface="Calibri" panose="020F0502020204030204" pitchFamily="34" charset="0"/>
              </a:rPr>
              <a:t>    </a:t>
            </a:r>
            <a:r>
              <a:rPr lang="en-US" sz="1600" dirty="0">
                <a:solidFill>
                  <a:srgbClr val="4472C4"/>
                </a:solidFill>
                <a:effectLst/>
                <a:ea typeface="Calibri" panose="020F0502020204030204" pitchFamily="34" charset="0"/>
                <a:sym typeface="Wingdings" panose="05000000000000000000" pitchFamily="2" charset="2"/>
              </a:rPr>
              <a:t>different from last couple of virtual meetings</a:t>
            </a:r>
            <a:endParaRPr lang="en-US" sz="1600" dirty="0">
              <a:effectLst/>
              <a:ea typeface="Calibri" panose="020F0502020204030204" pitchFamily="34" charset="0"/>
            </a:endParaRPr>
          </a:p>
          <a:p>
            <a:pPr marL="685800" lvl="1">
              <a:spcBef>
                <a:spcPts val="0"/>
              </a:spcBef>
              <a:buFont typeface="Arial" panose="020B0604020202020204" pitchFamily="34" charset="0"/>
              <a:buChar char="•"/>
            </a:pPr>
            <a:r>
              <a:rPr lang="en-US" sz="1600" dirty="0">
                <a:ea typeface="Calibri" panose="020F0502020204030204" pitchFamily="34" charset="0"/>
              </a:rPr>
              <a:t>.18 will be our normal weekly times and call-in, Thursday’s 20</a:t>
            </a:r>
            <a:r>
              <a:rPr lang="en-US" sz="1600" baseline="30000" dirty="0">
                <a:ea typeface="Calibri" panose="020F0502020204030204" pitchFamily="34" charset="0"/>
              </a:rPr>
              <a:t>th</a:t>
            </a:r>
            <a:r>
              <a:rPr lang="en-US" sz="1600" dirty="0">
                <a:ea typeface="Calibri" panose="020F0502020204030204" pitchFamily="34" charset="0"/>
              </a:rPr>
              <a:t> and 27</a:t>
            </a:r>
            <a:r>
              <a:rPr lang="en-US" sz="1600" baseline="30000" dirty="0">
                <a:ea typeface="Calibri" panose="020F0502020204030204" pitchFamily="34" charset="0"/>
              </a:rPr>
              <a:t>th</a:t>
            </a:r>
            <a:r>
              <a:rPr lang="en-US" sz="1600" dirty="0">
                <a:ea typeface="Calibri" panose="020F0502020204030204" pitchFamily="34" charset="0"/>
              </a:rPr>
              <a:t> Jan22, </a:t>
            </a:r>
          </a:p>
          <a:p>
            <a:pPr marL="1085850" lvl="2">
              <a:spcBef>
                <a:spcPts val="0"/>
              </a:spcBef>
              <a:buFont typeface="Arial" panose="020B0604020202020204" pitchFamily="34" charset="0"/>
              <a:buChar char="•"/>
            </a:pPr>
            <a:r>
              <a:rPr lang="en-US" sz="1600" b="1" dirty="0">
                <a:ea typeface="Calibri" panose="020F0502020204030204" pitchFamily="34" charset="0"/>
              </a:rPr>
              <a:t>and the .18 chair declares this an accredited interim and will have voting participation credit. </a:t>
            </a:r>
            <a:endParaRPr lang="en-US" sz="1600" b="1" dirty="0">
              <a:effectLst/>
              <a:ea typeface="Calibri" panose="020F0502020204030204" pitchFamily="34" charset="0"/>
            </a:endParaRPr>
          </a:p>
          <a:p>
            <a:pPr lvl="3">
              <a:spcBef>
                <a:spcPts val="0"/>
              </a:spcBef>
              <a:spcAft>
                <a:spcPts val="0"/>
              </a:spcAft>
              <a:buFont typeface="Wingdings" panose="05000000000000000000" pitchFamily="2" charset="2"/>
              <a:buChar char="v"/>
            </a:pPr>
            <a:endParaRPr lang="en-US" altLang="en-US" sz="600" b="0" dirty="0">
              <a:solidFill>
                <a:schemeClr val="tx1"/>
              </a:solidFill>
            </a:endParaRPr>
          </a:p>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will stay electronic and they also approved:  </a:t>
            </a:r>
          </a:p>
          <a:p>
            <a:pPr marL="1028700" lvl="2">
              <a:spcBef>
                <a:spcPts val="0"/>
              </a:spcBef>
              <a:spcAft>
                <a:spcPts val="0"/>
              </a:spcAft>
              <a:buFont typeface="Arial" panose="020B0604020202020204" pitchFamily="34" charset="0"/>
              <a:buChar char="•"/>
            </a:pPr>
            <a:r>
              <a:rPr lang="en-US" b="1" dirty="0">
                <a:solidFill>
                  <a:srgbClr val="000000"/>
                </a:solidFill>
                <a:effectLst/>
                <a:ea typeface="Calibri" panose="020F0502020204030204" pitchFamily="34" charset="0"/>
              </a:rPr>
              <a:t>Early:  Before 12:00 PM UTC, Friday, January 21, 2022 		   </a:t>
            </a:r>
            <a:r>
              <a:rPr lang="en-US" dirty="0">
                <a:effectLst/>
                <a:ea typeface="Calibri" panose="020F0502020204030204" pitchFamily="34" charset="0"/>
              </a:rPr>
              <a:t>$US 75.00 </a:t>
            </a:r>
            <a:r>
              <a:rPr lang="en-US" dirty="0">
                <a:solidFill>
                  <a:srgbClr val="000000"/>
                </a:solidFill>
                <a:effectLst/>
                <a:ea typeface="Times New Roman" panose="02020603050405020304" pitchFamily="18" charset="0"/>
              </a:rPr>
              <a:t>for </a:t>
            </a:r>
            <a:r>
              <a:rPr lang="en-US" u="sng" dirty="0">
                <a:solidFill>
                  <a:srgbClr val="000000"/>
                </a:solidFill>
                <a:effectLst/>
                <a:ea typeface="Times New Roman" panose="02020603050405020304" pitchFamily="18" charset="0"/>
              </a:rPr>
              <a:t>all</a:t>
            </a:r>
            <a:r>
              <a:rPr lang="en-US" dirty="0">
                <a:solidFill>
                  <a:srgbClr val="000000"/>
                </a:solidFill>
                <a:effectLst/>
                <a:ea typeface="Times New Roman" panose="02020603050405020304" pitchFamily="18" charset="0"/>
              </a:rPr>
              <a:t> attendees </a:t>
            </a:r>
            <a:endParaRPr lang="en-US" dirty="0">
              <a:effectLst/>
              <a:ea typeface="Calibri" panose="020F0502020204030204" pitchFamily="34" charset="0"/>
            </a:endParaRPr>
          </a:p>
          <a:p>
            <a:pPr marL="1028700" lvl="2">
              <a:spcBef>
                <a:spcPts val="0"/>
              </a:spcBef>
              <a:spcAft>
                <a:spcPts val="0"/>
              </a:spcAft>
              <a:buFont typeface="Arial" panose="020B0604020202020204" pitchFamily="34" charset="0"/>
              <a:buChar char="•"/>
            </a:pPr>
            <a:r>
              <a:rPr lang="en-US" b="1" dirty="0">
                <a:effectLst/>
                <a:ea typeface="Calibri" panose="020F0502020204030204" pitchFamily="34" charset="0"/>
              </a:rPr>
              <a:t>Standard:  Before </a:t>
            </a:r>
            <a:r>
              <a:rPr lang="en-US" b="1" dirty="0">
                <a:solidFill>
                  <a:srgbClr val="000000"/>
                </a:solidFill>
                <a:effectLst/>
                <a:ea typeface="Calibri" panose="020F0502020204030204" pitchFamily="34" charset="0"/>
              </a:rPr>
              <a:t>12:00 PM UTC, Friday, February 25, 2022 	   </a:t>
            </a:r>
            <a:r>
              <a:rPr lang="en-US" dirty="0">
                <a:effectLst/>
                <a:ea typeface="Calibri" panose="020F0502020204030204" pitchFamily="34" charset="0"/>
              </a:rPr>
              <a:t>$US 100.00 </a:t>
            </a:r>
            <a:r>
              <a:rPr lang="en-US" dirty="0">
                <a:solidFill>
                  <a:srgbClr val="000000"/>
                </a:solidFill>
                <a:effectLst/>
                <a:ea typeface="Times New Roman" panose="02020603050405020304" pitchFamily="18" charset="0"/>
              </a:rPr>
              <a:t>for </a:t>
            </a:r>
            <a:r>
              <a:rPr lang="en-US" u="sng" dirty="0">
                <a:solidFill>
                  <a:srgbClr val="000000"/>
                </a:solidFill>
                <a:effectLst/>
                <a:ea typeface="Times New Roman" panose="02020603050405020304" pitchFamily="18" charset="0"/>
              </a:rPr>
              <a:t>all</a:t>
            </a:r>
            <a:r>
              <a:rPr lang="en-US" dirty="0">
                <a:solidFill>
                  <a:srgbClr val="000000"/>
                </a:solidFill>
                <a:effectLst/>
                <a:ea typeface="Times New Roman" panose="02020603050405020304" pitchFamily="18" charset="0"/>
              </a:rPr>
              <a:t> attendees </a:t>
            </a:r>
            <a:endParaRPr lang="en-US" dirty="0">
              <a:effectLst/>
              <a:ea typeface="Times New Roman" panose="02020603050405020304" pitchFamily="18" charset="0"/>
            </a:endParaRPr>
          </a:p>
          <a:p>
            <a:pPr marL="1028700" lvl="2">
              <a:spcBef>
                <a:spcPts val="0"/>
              </a:spcBef>
              <a:spcAft>
                <a:spcPts val="0"/>
              </a:spcAft>
              <a:buFont typeface="Arial" panose="020B0604020202020204" pitchFamily="34" charset="0"/>
              <a:buChar char="•"/>
            </a:pPr>
            <a:r>
              <a:rPr lang="en-US" b="1" dirty="0">
                <a:effectLst/>
                <a:ea typeface="Calibri" panose="020F0502020204030204" pitchFamily="34" charset="0"/>
              </a:rPr>
              <a:t>Late/On-site:  After </a:t>
            </a:r>
            <a:r>
              <a:rPr lang="en-US" b="1" dirty="0">
                <a:solidFill>
                  <a:srgbClr val="000000"/>
                </a:solidFill>
                <a:effectLst/>
                <a:ea typeface="Calibri" panose="020F0502020204030204" pitchFamily="34" charset="0"/>
              </a:rPr>
              <a:t>12:00 PM UTC, Friday, February 25, 2022   </a:t>
            </a:r>
            <a:r>
              <a:rPr lang="en-US" dirty="0">
                <a:solidFill>
                  <a:srgbClr val="000000"/>
                </a:solidFill>
              </a:rPr>
              <a:t>$US 150.00 for all attendees </a:t>
            </a:r>
          </a:p>
          <a:p>
            <a:pPr marL="685800" lvl="1">
              <a:spcBef>
                <a:spcPts val="0"/>
              </a:spcBef>
              <a:spcAft>
                <a:spcPts val="0"/>
              </a:spcAft>
              <a:buFont typeface="Arial" panose="020B0604020202020204" pitchFamily="34" charset="0"/>
              <a:buChar char="•"/>
            </a:pPr>
            <a:r>
              <a:rPr lang="en-US" sz="1800" b="1" i="1" u="sng" dirty="0"/>
              <a:t>Expect </a:t>
            </a:r>
            <a:r>
              <a:rPr lang="en-US" sz="1800" b="1" dirty="0"/>
              <a:t>Plenary dates to be 4-18 March </a:t>
            </a:r>
            <a:r>
              <a:rPr lang="en-US" sz="1600" b="1" dirty="0"/>
              <a:t>(</a:t>
            </a:r>
            <a:r>
              <a:rPr lang="en-US" sz="1600" dirty="0"/>
              <a:t>Avoids conflict with IEEE-SA Meetings March 22-24.)</a:t>
            </a:r>
          </a:p>
          <a:p>
            <a:pPr marL="685800" lvl="1">
              <a:spcBef>
                <a:spcPts val="0"/>
              </a:spcBef>
              <a:spcAft>
                <a:spcPts val="0"/>
              </a:spcAft>
              <a:buFont typeface="Arial" panose="020B0604020202020204" pitchFamily="34" charset="0"/>
              <a:buChar char="•"/>
            </a:pPr>
            <a:r>
              <a:rPr lang="en-US" sz="1800" b="1" dirty="0"/>
              <a:t>Deadbeat day = June 18, 2022</a:t>
            </a:r>
          </a:p>
          <a:p>
            <a:pPr marL="685800" lvl="1">
              <a:spcBef>
                <a:spcPts val="0"/>
              </a:spcBef>
              <a:spcAft>
                <a:spcPts val="0"/>
              </a:spcAft>
              <a:buFont typeface="Arial" panose="020B0604020202020204" pitchFamily="34" charset="0"/>
              <a:buChar char="•"/>
            </a:pPr>
            <a:r>
              <a:rPr lang="en-US" sz="1800" dirty="0">
                <a:ea typeface="Calibri" panose="020F0502020204030204" pitchFamily="34" charset="0"/>
              </a:rPr>
              <a:t>.18 will be our normal weekly times and call-in, expect Thursday’s 10</a:t>
            </a:r>
            <a:r>
              <a:rPr lang="en-US" sz="1800" baseline="30000" dirty="0">
                <a:ea typeface="Calibri" panose="020F0502020204030204" pitchFamily="34" charset="0"/>
              </a:rPr>
              <a:t>th</a:t>
            </a:r>
            <a:r>
              <a:rPr lang="en-US" sz="1800" dirty="0">
                <a:ea typeface="Calibri" panose="020F0502020204030204" pitchFamily="34" charset="0"/>
              </a:rPr>
              <a:t> and 17</a:t>
            </a:r>
            <a:r>
              <a:rPr lang="en-US" sz="1800" baseline="30000" dirty="0">
                <a:ea typeface="Calibri" panose="020F0502020204030204" pitchFamily="34" charset="0"/>
              </a:rPr>
              <a:t>th</a:t>
            </a:r>
            <a:r>
              <a:rPr lang="en-US" sz="1800" dirty="0">
                <a:ea typeface="Calibri" panose="020F0502020204030204" pitchFamily="34" charset="0"/>
              </a:rPr>
              <a:t> march2022. </a:t>
            </a:r>
          </a:p>
          <a:p>
            <a:pPr marL="685800" lvl="1">
              <a:spcBef>
                <a:spcPts val="0"/>
              </a:spcBef>
              <a:spcAft>
                <a:spcPts val="0"/>
              </a:spcAft>
              <a:buFont typeface="Arial" panose="020B0604020202020204" pitchFamily="34" charset="0"/>
              <a:buChar char="•"/>
            </a:pPr>
            <a:endParaRPr lang="en-US" sz="1800" b="1" dirty="0"/>
          </a:p>
          <a:p>
            <a:pPr marL="285750">
              <a:spcBef>
                <a:spcPts val="0"/>
              </a:spcBef>
              <a:spcAft>
                <a:spcPts val="0"/>
              </a:spcAft>
              <a:buFont typeface="Arial" panose="020B0604020202020204" pitchFamily="34" charset="0"/>
              <a:buChar char="•"/>
            </a:pPr>
            <a:r>
              <a:rPr lang="en-US" sz="1800" dirty="0"/>
              <a:t>The next 802 technical plenaries are </a:t>
            </a:r>
            <a:r>
              <a:rPr lang="en-US" sz="1800" dirty="0" err="1"/>
              <a:t>thursdays</a:t>
            </a:r>
            <a:r>
              <a:rPr lang="en-US" sz="1800" dirty="0"/>
              <a:t>, 13jan22 and 03mar21 @ 09:00et. </a:t>
            </a:r>
          </a:p>
          <a:p>
            <a:pPr>
              <a:spcBef>
                <a:spcPts val="0"/>
              </a:spcBef>
              <a:spcAft>
                <a:spcPts val="0"/>
              </a:spcAft>
              <a:buFont typeface="Wingdings" panose="05000000000000000000" pitchFamily="2" charset="2"/>
              <a:buChar char="v"/>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16dec21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63396</TotalTime>
  <Words>7441</Words>
  <Application>Microsoft Office PowerPoint</Application>
  <PresentationFormat>Widescreen</PresentationFormat>
  <Paragraphs>759</Paragraphs>
  <Slides>28</Slides>
  <Notes>18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28</vt:i4>
      </vt:variant>
    </vt:vector>
  </HeadingPairs>
  <TitlesOfParts>
    <vt:vector size="41" baseType="lpstr">
      <vt:lpstr>Arial</vt:lpstr>
      <vt:lpstr>Calibri</vt:lpstr>
      <vt:lpstr>Consolas</vt:lpstr>
      <vt:lpstr>Helvetica</vt:lpstr>
      <vt:lpstr>Mina</vt:lpstr>
      <vt:lpstr>Monotype Sorts</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-1b</vt:lpstr>
      <vt:lpstr>EU items to share -2</vt:lpstr>
      <vt:lpstr>Other regions (outside EU-Stds and USA), items to share</vt:lpstr>
      <vt:lpstr>ITU-R items to share  -</vt:lpstr>
      <vt:lpstr>General Discussion Items </vt:lpstr>
      <vt:lpstr>General Discussion Items – ongoing fyi - MSGs 6 GHz &amp; FCC</vt:lpstr>
      <vt:lpstr>General Discussion Items – ongoing fyi - IEEE 802 Stds Table of Frequency Bands </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General Discussion</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4003</cp:revision>
  <cp:lastPrinted>1601-01-01T00:00:00Z</cp:lastPrinted>
  <dcterms:created xsi:type="dcterms:W3CDTF">2016-03-03T14:54:45Z</dcterms:created>
  <dcterms:modified xsi:type="dcterms:W3CDTF">2021-12-16T14:34:24Z</dcterms:modified>
</cp:coreProperties>
</file>