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0"/>
  </p:notesMasterIdLst>
  <p:handoutMasterIdLst>
    <p:handoutMasterId r:id="rId31"/>
  </p:handoutMasterIdLst>
  <p:sldIdLst>
    <p:sldId id="256" r:id="rId2"/>
    <p:sldId id="341" r:id="rId3"/>
    <p:sldId id="329" r:id="rId4"/>
    <p:sldId id="604" r:id="rId5"/>
    <p:sldId id="624" r:id="rId6"/>
    <p:sldId id="605" r:id="rId7"/>
    <p:sldId id="776" r:id="rId8"/>
    <p:sldId id="596" r:id="rId9"/>
    <p:sldId id="690" r:id="rId10"/>
    <p:sldId id="798" r:id="rId11"/>
    <p:sldId id="823" r:id="rId12"/>
    <p:sldId id="818" r:id="rId13"/>
    <p:sldId id="608" r:id="rId14"/>
    <p:sldId id="796" r:id="rId15"/>
    <p:sldId id="826" r:id="rId16"/>
    <p:sldId id="827" r:id="rId17"/>
    <p:sldId id="650" r:id="rId18"/>
    <p:sldId id="498" r:id="rId19"/>
    <p:sldId id="402" r:id="rId20"/>
    <p:sldId id="403" r:id="rId21"/>
    <p:sldId id="797" r:id="rId22"/>
    <p:sldId id="829" r:id="rId23"/>
    <p:sldId id="778" r:id="rId24"/>
    <p:sldId id="828" r:id="rId25"/>
    <p:sldId id="795" r:id="rId26"/>
    <p:sldId id="728" r:id="rId27"/>
    <p:sldId id="656" r:id="rId28"/>
    <p:sldId id="655"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85DFFF"/>
    <a:srgbClr val="FF9999"/>
    <a:srgbClr val="FF7C80"/>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49" autoAdjust="0"/>
    <p:restoredTop sz="96400" autoAdjust="0"/>
  </p:normalViewPr>
  <p:slideViewPr>
    <p:cSldViewPr>
      <p:cViewPr varScale="1">
        <p:scale>
          <a:sx n="109" d="100"/>
          <a:sy n="109" d="100"/>
        </p:scale>
        <p:origin x="595" y="86"/>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10-Dec-21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0.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se/se-24/"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www.ecodocdb.dk/download/cc03c766-35f8/ECC%20Report%20302.pdf"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se/se-21/client/introduction/" TargetMode="External"/><Relationship Id="rId10" Type="http://schemas.openxmlformats.org/officeDocument/2006/relationships/hyperlink" Target="https://cept.org/ecc/groups/ecc/wg-fm/fm-57/" TargetMode="External"/><Relationship Id="rId4" Type="http://schemas.openxmlformats.org/officeDocument/2006/relationships/hyperlink" Target="https://cept.org/ecc/groups/ecc/wg-se/se-19/client/introduction/" TargetMode="External"/><Relationship Id="rId9" Type="http://schemas.openxmlformats.org/officeDocument/2006/relationships/hyperlink" Target="https://cept.org/ecc/groups/ecc/wg-se/se-45/"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26.xm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8204528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9683985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ea typeface="Calibri" panose="020F0502020204030204" pitchFamily="34" charset="0"/>
              </a:rPr>
              <a:t>15july:  yes:	19	no;	13	no result:	4		total  #: 36</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2813125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64241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2000969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1517888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proposed:  WG P&amp;P – 4.2 - </a:t>
            </a: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a one that has been declared by the Working Group Chair or Technical Advisory Group Chair.</a:t>
            </a:r>
          </a:p>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4.2.1 - </a:t>
            </a:r>
            <a:r>
              <a:rPr lang="en-US" sz="1800" b="0" dirty="0">
                <a:solidFill>
                  <a:srgbClr val="FF0000"/>
                </a:solidFill>
                <a:effectLst/>
                <a:latin typeface="Times New Roman" panose="02020603050405020304" pitchFamily="18" charset="0"/>
                <a:ea typeface="Times New Roman" panose="02020603050405020304" pitchFamily="18" charset="0"/>
              </a:rPr>
              <a:t>Membership is retained by attaining Session Attendance Credit in at least two of the last four plenary sessions. One duly constituted recent interim Working Group or Task Group session may be substituted for one of the two plenary sessions.</a:t>
            </a:r>
            <a:endParaRPr lang="en-US" sz="1800" b="1" dirty="0">
              <a:solidFill>
                <a:srgbClr val="FF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8989417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&lt;SE19&gt;</a:t>
            </a:r>
            <a:r>
              <a:rPr lang="en-US" altLang="en-US" sz="1800" b="0" dirty="0"/>
              <a:t> 	</a:t>
            </a:r>
            <a:r>
              <a:rPr lang="en-US" altLang="en-US" sz="1800" dirty="0"/>
              <a:t>next call</a:t>
            </a:r>
            <a:r>
              <a:rPr lang="en-US" sz="1800" dirty="0">
                <a:sym typeface="Wingdings" panose="05000000000000000000" pitchFamily="2" charset="2"/>
              </a:rPr>
              <a:t> #88 30Sep-01Oct21</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15jul: 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5"/>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a:spcBef>
                <a:spcPts val="0"/>
              </a:spcBef>
              <a:spcAft>
                <a:spcPts val="0"/>
              </a:spcAft>
              <a:buFont typeface="Arial" panose="020B0604020202020204" pitchFamily="34" charset="0"/>
              <a:buChar char="•"/>
            </a:pPr>
            <a:r>
              <a:rPr lang="en-US" sz="1800" dirty="0">
                <a:solidFill>
                  <a:schemeClr val="tx1"/>
                </a:solidFill>
              </a:rPr>
              <a:t>CEPT–ECC  </a:t>
            </a:r>
            <a:r>
              <a:rPr lang="en-US" sz="1800" b="0" dirty="0">
                <a:solidFill>
                  <a:schemeClr val="tx1"/>
                </a:solidFill>
                <a:hlinkClick r:id="rId6"/>
              </a:rPr>
              <a:t>&lt;SE24&gt;</a:t>
            </a:r>
            <a:r>
              <a:rPr lang="en-US" sz="1800" b="0" dirty="0">
                <a:solidFill>
                  <a:schemeClr val="tx1"/>
                </a:solidFill>
              </a:rPr>
              <a:t> </a:t>
            </a:r>
            <a:r>
              <a:rPr lang="en-US" sz="1800" dirty="0">
                <a:solidFill>
                  <a:schemeClr val="tx1"/>
                </a:solidFill>
              </a:rPr>
              <a:t>next virtual meeting, #M105 10-12Jan22</a:t>
            </a:r>
          </a:p>
          <a:p>
            <a:pPr lvl="1">
              <a:spcBef>
                <a:spcPts val="0"/>
              </a:spcBef>
              <a:spcAft>
                <a:spcPts val="0"/>
              </a:spcAft>
              <a:buFont typeface="Arial" panose="020B0604020202020204" pitchFamily="34" charset="0"/>
              <a:buChar char="•"/>
            </a:pPr>
            <a:r>
              <a:rPr lang="en-US" sz="1600" b="1" dirty="0">
                <a:solidFill>
                  <a:schemeClr val="tx1"/>
                </a:solidFill>
              </a:rPr>
              <a:t>02sep: </a:t>
            </a:r>
            <a:r>
              <a:rPr lang="en-US" sz="1600" dirty="0">
                <a:solidFill>
                  <a:schemeClr val="tx1"/>
                </a:solidFill>
              </a:rPr>
              <a:t>Looking at UWB radiodetermination applications in 116 – 260GHz for vehicular use.</a:t>
            </a:r>
            <a:endParaRPr lang="en-US" sz="1600" dirty="0">
              <a:solidFill>
                <a:schemeClr val="bg1">
                  <a:lumMod val="65000"/>
                </a:schemeClr>
              </a:solidFill>
            </a:endParaRP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7"/>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7"/>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6"/>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8"/>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fr-FR" sz="1200" b="0" i="0" u="none" strike="noStrike" kern="1200" dirty="0">
                <a:solidFill>
                  <a:srgbClr val="000000"/>
                </a:solidFill>
                <a:effectLst/>
                <a:latin typeface="Times New Roman" pitchFamily="16" charset="0"/>
                <a:ea typeface="+mn-ea"/>
                <a:cs typeface="+mn-cs"/>
                <a:hlinkClick r:id="rId8"/>
              </a:rPr>
              <a:t>SE 24 - Short Range </a:t>
            </a:r>
            <a:r>
              <a:rPr lang="fr-FR" sz="1200" b="0" i="0" u="none" strike="noStrike" kern="1200" dirty="0" err="1">
                <a:solidFill>
                  <a:srgbClr val="000000"/>
                </a:solidFill>
                <a:effectLst/>
                <a:latin typeface="Times New Roman" pitchFamily="16" charset="0"/>
                <a:ea typeface="+mn-ea"/>
                <a:cs typeface="+mn-cs"/>
                <a:hlinkClick r:id="rId8"/>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10"/>
            </a:endParaRPr>
          </a:p>
          <a:p>
            <a:r>
              <a:rPr lang="en-US" sz="1200" b="0" i="0" u="none" strike="noStrike" kern="1200" dirty="0">
                <a:solidFill>
                  <a:srgbClr val="000000"/>
                </a:solidFill>
                <a:effectLst/>
                <a:latin typeface="Times New Roman" pitchFamily="16" charset="0"/>
                <a:ea typeface="+mn-ea"/>
                <a:cs typeface="+mn-cs"/>
                <a:hlinkClick r:id="rId10"/>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2813414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lgn="l">
              <a:buFont typeface="Arial" panose="020B0604020202020204" pitchFamily="34" charset="0"/>
              <a:buChar char="•"/>
            </a:pPr>
            <a:r>
              <a:rPr lang="en-US" sz="1800" dirty="0">
                <a:solidFill>
                  <a:schemeClr val="tx1"/>
                </a:solidFill>
                <a:effectLst/>
                <a:ea typeface="Calibri" panose="020F0502020204030204" pitchFamily="34" charset="0"/>
                <a:cs typeface="Times New Roman" panose="02020603050405020304" pitchFamily="18" charset="0"/>
              </a:rPr>
              <a:t>Vietnam –MIT - </a:t>
            </a:r>
            <a:r>
              <a:rPr lang="en-US" sz="1800" b="0" i="0" u="none" strike="noStrike" baseline="0" dirty="0">
                <a:solidFill>
                  <a:srgbClr val="000000"/>
                </a:solidFill>
              </a:rPr>
              <a:t>Circular 08/2021/TT-BTTTT goes into effect on 28nov21:</a:t>
            </a:r>
          </a:p>
          <a:p>
            <a:pPr lvl="1">
              <a:buFont typeface="Arial" panose="020B0604020202020204" pitchFamily="34" charset="0"/>
              <a:buChar char="•"/>
            </a:pPr>
            <a:r>
              <a:rPr lang="en-US" sz="1600" b="0" i="0" u="none" strike="noStrike" baseline="0" dirty="0">
                <a:solidFill>
                  <a:srgbClr val="000000"/>
                </a:solidFill>
              </a:rPr>
              <a:t>Addition of new equipment types including: </a:t>
            </a:r>
          </a:p>
          <a:p>
            <a:pPr lvl="2">
              <a:buFont typeface="Arial" panose="020B0604020202020204" pitchFamily="34" charset="0"/>
              <a:buChar char="•"/>
            </a:pPr>
            <a:r>
              <a:rPr lang="en-US" sz="1400" b="0" i="0" u="none" strike="noStrike" baseline="0" dirty="0">
                <a:solidFill>
                  <a:srgbClr val="000000"/>
                </a:solidFill>
              </a:rPr>
              <a:t>Wireless charging devices in the bands of 100 – 190 kHz, 326.5 kHz, 340 kHz, 353 – 373.5 kHz, 1.64 – 1.78 MHz, 6.765 – 6.795 MHz </a:t>
            </a:r>
          </a:p>
          <a:p>
            <a:pPr lvl="2">
              <a:buFont typeface="Arial" panose="020B0604020202020204" pitchFamily="34" charset="0"/>
              <a:buChar char="•"/>
            </a:pPr>
            <a:r>
              <a:rPr lang="en-US" sz="1400" b="0" i="0" u="none" strike="noStrike" baseline="0" dirty="0">
                <a:solidFill>
                  <a:srgbClr val="000000"/>
                </a:solidFill>
              </a:rPr>
              <a:t>LPWAN devices in the bands of 433.05 – 434.79 MHz and 920 – 923 MHz </a:t>
            </a:r>
          </a:p>
          <a:p>
            <a:pPr lvl="1">
              <a:buFont typeface="Arial" panose="020B0604020202020204" pitchFamily="34" charset="0"/>
              <a:buChar char="•"/>
            </a:pPr>
            <a:r>
              <a:rPr lang="en-US" sz="1600" b="0" i="0" u="none" strike="noStrike" baseline="0" dirty="0">
                <a:solidFill>
                  <a:srgbClr val="000000"/>
                </a:solidFill>
              </a:rPr>
              <a:t>Addition of new frequency bands for RF products including: </a:t>
            </a:r>
            <a:endParaRPr lang="en-US" b="0" i="0" u="none" strike="noStrike" baseline="0" dirty="0">
              <a:solidFill>
                <a:srgbClr val="000000"/>
              </a:solidFill>
            </a:endParaRPr>
          </a:p>
          <a:p>
            <a:pPr lvl="2">
              <a:buFont typeface="Arial" panose="020B0604020202020204" pitchFamily="34" charset="0"/>
              <a:buChar char="•"/>
            </a:pPr>
            <a:r>
              <a:rPr lang="en-US" sz="1400" b="0" i="0" u="none" strike="noStrike" baseline="0" dirty="0">
                <a:solidFill>
                  <a:srgbClr val="000000"/>
                </a:solidFill>
              </a:rPr>
              <a:t>- 2400 – 2483.5 MHz and 5725 – 5850 MHz for remote control devices </a:t>
            </a:r>
          </a:p>
          <a:p>
            <a:pPr lvl="2">
              <a:buFont typeface="Arial" panose="020B0604020202020204" pitchFamily="34" charset="0"/>
              <a:buChar char="•"/>
            </a:pPr>
            <a:r>
              <a:rPr lang="en-US" sz="1400" b="0" i="0" u="none" strike="noStrike" baseline="0" dirty="0">
                <a:solidFill>
                  <a:srgbClr val="000000"/>
                </a:solidFill>
              </a:rPr>
              <a:t>- 7238.4 – 9000 MHz for UWB devices </a:t>
            </a:r>
          </a:p>
          <a:p>
            <a:pPr lvl="2">
              <a:buFont typeface="Arial" panose="020B0604020202020204" pitchFamily="34" charset="0"/>
              <a:buChar char="•"/>
            </a:pPr>
            <a:r>
              <a:rPr lang="en-US" sz="1400" b="0" i="0" u="none" strike="noStrike" baseline="0" dirty="0">
                <a:solidFill>
                  <a:srgbClr val="000000"/>
                </a:solidFill>
              </a:rPr>
              <a:t>- 5.725 – 5.850 GHz; 8.5 –10 GHz; 57– 64 GHz; 75 – 85 GHz for radio telemetry devices (Short range measurement radars installed in the tank) </a:t>
            </a:r>
          </a:p>
          <a:p>
            <a:pPr lvl="2">
              <a:buFont typeface="Arial" panose="020B0604020202020204" pitchFamily="34" charset="0"/>
              <a:buChar char="•"/>
            </a:pPr>
            <a:r>
              <a:rPr lang="en-US" sz="1400" b="0" i="0" u="none" strike="noStrike" baseline="0" dirty="0">
                <a:solidFill>
                  <a:srgbClr val="000000"/>
                </a:solidFill>
              </a:rPr>
              <a:t>- 57– 64 GHz for non-specific short-range devices </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936825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09dec21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09dec21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09dec21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802.18-21/0144r01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docbox.etsi.org/BRAN/BRAN/05-CONTRIBUTIONS/2021/BRAN(21)112001r1_Draft_agenda_for_ETSI_TC_BRAN_meeting__112.xls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se/se-45/client/introduction/" TargetMode="External"/><Relationship Id="rId5" Type="http://schemas.openxmlformats.org/officeDocument/2006/relationships/hyperlink" Target="https://docdb.cept.org/download/3501" TargetMode="External"/><Relationship Id="rId4" Type="http://schemas.openxmlformats.org/officeDocument/2006/relationships/hyperlink" Target="https://docdb.cept.org/document/22112" TargetMode="External"/><Relationship Id="rId9" Type="http://schemas.openxmlformats.org/officeDocument/2006/relationships/hyperlink" Target="https://docdb.cept.org/implementation/16737"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ofcom.org.uk/__data/assets/pdf_file/0032/228929/terahertz-spectrum-paper.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s://mentor.ieee.org/802.18/dcn/21/18-21-0134-00-0000-uk-ofcom-terahertz-spectrum-paper.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mentor.ieee.org/802.18/dcn/21/18-21-0039-01-0000-ieee-802-viewpoints-on-wrc-23-agenda-items.pptx" TargetMode="External"/><Relationship Id="rId5" Type="http://schemas.openxmlformats.org/officeDocument/2006/relationships/hyperlink" Target="https://mentor.ieee.org/802.18/dcn/20/18-20-0107-01-0000-res-811-wrc-19-wrc-23-agenda-items.docx" TargetMode="External"/><Relationship Id="rId4" Type="http://schemas.openxmlformats.org/officeDocument/2006/relationships/hyperlink" Target="https://www.itu.int/dms_pub/itu-r/oth/0c/0a/R0C0A00000D0041PDFE.pdf"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6ghz.wirelessinnovation.org/work-group-products" TargetMode="External"/><Relationship Id="rId7" Type="http://schemas.openxmlformats.org/officeDocument/2006/relationships/hyperlink" Target="https://groups.wirelessinnovation.org/wg/6GHz-MSG-WS1/document/download/16761"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groups.wirelessinnovation.org/wg/6MSG/dashboard" TargetMode="External"/><Relationship Id="rId5" Type="http://schemas.openxmlformats.org/officeDocument/2006/relationships/hyperlink" Target="https://www.wi-fi.org/file/afc-specification-and-test-plans" TargetMode="External"/><Relationship Id="rId4" Type="http://schemas.openxmlformats.org/officeDocument/2006/relationships/hyperlink" Target="https://www.wirelessinnovation.org/6ghz-multistakeholder-committee"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1/18-21-0036-09-0000-frequency-table-template.xls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slide" Target="slide28.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standards.ieee.org/about/sasb/patcom/materials.html" TargetMode="External"/><Relationship Id="rId13" Type="http://schemas.openxmlformats.org/officeDocument/2006/relationships/oleObject" Target="../embeddings/oleObject3.bin"/><Relationship Id="rId3" Type="http://schemas.openxmlformats.org/officeDocument/2006/relationships/hyperlink" Target="mailto:apetrick@ieee.org" TargetMode="External"/><Relationship Id="rId7" Type="http://schemas.openxmlformats.org/officeDocument/2006/relationships/hyperlink" Target="http://www.ieee802.org/devdocs.shtml" TargetMode="External"/><Relationship Id="rId12" Type="http://schemas.openxmlformats.org/officeDocument/2006/relationships/image" Target="../media/image2.wmf"/><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tandards.ieee.org/resources/antitrust-guidelines.pdf" TargetMode="External"/><Relationship Id="rId11" Type="http://schemas.openxmlformats.org/officeDocument/2006/relationships/oleObject" Target="../embeddings/oleObject2.bin"/><Relationship Id="rId5" Type="http://schemas.openxmlformats.org/officeDocument/2006/relationships/hyperlink" Target="http://standards.ieee.org/faqs/affiliationFAQ.html" TargetMode="External"/><Relationship Id="rId10" Type="http://schemas.openxmlformats.org/officeDocument/2006/relationships/hyperlink" Target="http://standards.ieee.org/develop/policies/opman/sb_om.pdf" TargetMode="External"/><Relationship Id="rId4" Type="http://schemas.openxmlformats.org/officeDocument/2006/relationships/hyperlink" Target="mailto:stuart@ok-brit.com" TargetMode="External"/><Relationship Id="rId9" Type="http://schemas.openxmlformats.org/officeDocument/2006/relationships/hyperlink" Target="https://standards.ieee.org/faqs/copyrights/index.html#1" TargetMode="External"/><Relationship Id="rId14" Type="http://schemas.openxmlformats.org/officeDocument/2006/relationships/image" Target="../media/image3.e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urldefense.com/v3/__https:/help.webex.com__;!!F7jv3iA!jCBl5s5eGKzBF4MkDQTa2ChIH-WVjo5hkjsnCammh2xoSMGRlyzKtOZ0ZhPq5y5gPA$" TargetMode="External"/><Relationship Id="rId3" Type="http://schemas.openxmlformats.org/officeDocument/2006/relationships/hyperlink" Target="https://ieeesa.webex.com/ieeesa/j.php?MTID=mb227025e23b552d59ce66c69fe99c16c" TargetMode="External"/><Relationship Id="rId7" Type="http://schemas.openxmlformats.org/officeDocument/2006/relationships/hyperlink" Target="file:///C:\Users\jholcomb\OneDrive%20-%20Itron\Documents\2standards\+stuff_stds\%20sip:1790339055@ieeesa.webex.co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0c0a99901c915619e327fd39faffe6a3__;!!F7jv3iA!jCBl5s5eGKzBF4MkDQTa2ChIH-WVjo5hkjsnCammh2xoSMGRlyzKtOZ0ZhNmaw_E8g$" TargetMode="External"/><Relationship Id="rId5" Type="http://schemas.openxmlformats.org/officeDocument/2006/relationships/hyperlink" Target="tel:%2B1-213-306-3065,,*01*1790339055%23%23*01*" TargetMode="External"/><Relationship Id="rId4" Type="http://schemas.openxmlformats.org/officeDocument/2006/relationships/hyperlink" Target="tel:%2B1-646-992-2010,,*01*1790339055%23%23*01*"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urldefense.com/v3/__https:/help.webex.com__;!!F7jv3iA!gM8v_SJtvQnL5Cnr-NOU0HPp5WGt1JfaumEwByZoeUhkpsM3ISI0ou1J0YPTEQ-vmw$" TargetMode="External"/><Relationship Id="rId3" Type="http://schemas.openxmlformats.org/officeDocument/2006/relationships/hyperlink" Target="https://ieeesa.webex.com/ieeesa/j.php?MTID=m91b36f4c80de69b002c6b1e7296833ef" TargetMode="External"/><Relationship Id="rId7" Type="http://schemas.openxmlformats.org/officeDocument/2006/relationships/hyperlink" Target="file:///C:\Users\jholcomb\OneDrive%20-%20Itron\Documents\2standards\+stuff_stds\%20sip:23482965390@ieeesa.webex.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e2440d86732cb212a836b1fc3810b588__;!!F7jv3iA!gM8v_SJtvQnL5Cnr-NOU0HPp5WGt1JfaumEwByZoeUhkpsM3ISI0ou1J0YPdsRcv7w$" TargetMode="External"/><Relationship Id="rId5" Type="http://schemas.openxmlformats.org/officeDocument/2006/relationships/hyperlink" Target="tel:%2B1-213-306-3065,,*01*23482965390%23%23*01*" TargetMode="External"/><Relationship Id="rId4" Type="http://schemas.openxmlformats.org/officeDocument/2006/relationships/hyperlink" Target="tel:%2B1-646-992-2010,,*01*23482965390%23%23*01*"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urldefense.com/v3/__https:/help.webex.com__;!!F7jv3iA!kp0ip5X6dzqStW2ad4s7nPt_NnilbQKrA6fogXmvgpBFbH9psOj7yznMZR7IOPHE1g$" TargetMode="External"/><Relationship Id="rId3" Type="http://schemas.openxmlformats.org/officeDocument/2006/relationships/hyperlink" Target="https://ieeesa.webex.com/ieeesa/j.php?MTID=m1061a2ba9b9ed633099730be61dc2647" TargetMode="External"/><Relationship Id="rId7" Type="http://schemas.openxmlformats.org/officeDocument/2006/relationships/hyperlink" Target="file:///C:\Users\jholcomb\OneDrive%20-%20Itron\Documents\2standards\+stuff_stds\%20sip:23370726473@ieeesa.webex.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4bdf49c46e0d3965e96679d8bf9b988d__;!!F7jv3iA!kp0ip5X6dzqStW2ad4s7nPt_NnilbQKrA6fogXmvgpBFbH9psOj7yznMZR4448KFYw$" TargetMode="External"/><Relationship Id="rId5" Type="http://schemas.openxmlformats.org/officeDocument/2006/relationships/hyperlink" Target="tel:%2B1-213-306-3065,,*01*23370726473%23%23*01*" TargetMode="External"/><Relationship Id="rId4" Type="http://schemas.openxmlformats.org/officeDocument/2006/relationships/hyperlink" Target="tel:%2B1-646-992-2010,,*01*23370726473%23%23*01*"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urldefense.com/v3/__https:/help.webex.com__;!!F7jv3iA!hHSHorgLqol_U2RCNyI1HWujvpSxHLaGk6JGj7Sdgc_ctxU-bIyU7Ugstn1UGVzgHQ$" TargetMode="External"/><Relationship Id="rId3" Type="http://schemas.openxmlformats.org/officeDocument/2006/relationships/hyperlink" Target="https://ieeesa.webex.com/ieeesa/j.php?MTID=m55ca5484c290321aba5a38f8837afa0b" TargetMode="External"/><Relationship Id="rId7" Type="http://schemas.openxmlformats.org/officeDocument/2006/relationships/hyperlink" Target="file:///C:\Users\jholcomb\OneDrive%20-%20Itron\Documents\2standards\+stuff_stds\%20sip:23374836851@ieeesa.webex.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6c80bf76e9fa06e057f0c86c5612ba0__;!!F7jv3iA!hHSHorgLqol_U2RCNyI1HWujvpSxHLaGk6JGj7Sdgc_ctxU-bIyU7Ugstn1NkuY65A$" TargetMode="External"/><Relationship Id="rId5" Type="http://schemas.openxmlformats.org/officeDocument/2006/relationships/hyperlink" Target="tel:%2B1-213-306-3065,,*01*23374836851%23%23*01*" TargetMode="External"/><Relationship Id="rId4" Type="http://schemas.openxmlformats.org/officeDocument/2006/relationships/hyperlink" Target="tel:%2B1-646-992-2010,,*01*23374836851%23%23*01*"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18.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142-00-0000-minutes-02dec21-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urldefense.com/v3/__https:/touchpoint.eventsair.com/ieee-802-wireless-interim-session-jan-2022__;!!F7jv3iA!nrBVgCSpfikQRI3YkHn54N92xnRzChCl3roGsrfxTk71DDFhWPhLLIq9WHi8ySM27w$"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a:t>09dec21</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09 December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spid="_x0000_s2153" name="Document" r:id="rId4" imgW="8338058" imgH="1347970" progId="Word.Document.8">
                  <p:embed/>
                </p:oleObj>
              </mc:Choice>
              <mc:Fallback>
                <p:oleObj name="Document" r:id="rId4" imgW="8338058" imgH="1347970" progId="Word.Document.8">
                  <p:embed/>
                  <p:pic>
                    <p:nvPicPr>
                      <p:cNvPr id="0" name="Picture 3"/>
                      <p:cNvPicPr>
                        <a:picLocks noChangeAspect="1" noChangeArrowheads="1"/>
                      </p:cNvPicPr>
                      <p:nvPr/>
                    </p:nvPicPr>
                    <p:blipFill>
                      <a:blip r:embed="rId5"/>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-1b</a:t>
            </a:r>
            <a:endParaRPr lang="en-US" sz="1200" dirty="0"/>
          </a:p>
        </p:txBody>
      </p:sp>
      <p:sp>
        <p:nvSpPr>
          <p:cNvPr id="3" name="Content Placeholder 2"/>
          <p:cNvSpPr>
            <a:spLocks noGrp="1"/>
          </p:cNvSpPr>
          <p:nvPr>
            <p:ph idx="1"/>
          </p:nvPr>
        </p:nvSpPr>
        <p:spPr>
          <a:xfrm>
            <a:off x="914400" y="963613"/>
            <a:ext cx="10668000" cy="5511801"/>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p>
          <a:p>
            <a:pPr lvl="1">
              <a:spcBef>
                <a:spcPts val="0"/>
              </a:spcBef>
              <a:buFont typeface="Arial" panose="020B0604020202020204" pitchFamily="34" charset="0"/>
              <a:buChar char="•"/>
            </a:pPr>
            <a:r>
              <a:rPr lang="en-US" sz="1400" dirty="0">
                <a:solidFill>
                  <a:srgbClr val="0070C0"/>
                </a:solidFill>
              </a:rPr>
              <a:t>for reference, ad hoc meetings can make decisions, rapporteur meetings cannot. </a:t>
            </a:r>
            <a:endParaRPr lang="en-US" sz="1400" dirty="0">
              <a:solidFill>
                <a:schemeClr val="tx1"/>
              </a:solidFill>
            </a:endParaRPr>
          </a:p>
          <a:p>
            <a:pPr lvl="3">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dirty="0">
                <a:solidFill>
                  <a:schemeClr val="tx1"/>
                </a:solidFill>
                <a:sym typeface="Wingdings" panose="05000000000000000000" pitchFamily="2" charset="2"/>
              </a:rPr>
              <a:t>ne</a:t>
            </a:r>
            <a:r>
              <a:rPr lang="en-US" sz="1800" dirty="0">
                <a:solidFill>
                  <a:schemeClr val="tx1"/>
                </a:solidFill>
                <a:sym typeface="Wingdings" panose="05000000000000000000" pitchFamily="2" charset="2"/>
              </a:rPr>
              <a:t>xt call #112, 13-17dec21</a:t>
            </a:r>
            <a:r>
              <a:rPr lang="en-US" sz="1800">
                <a:solidFill>
                  <a:schemeClr val="tx1"/>
                </a:solidFill>
                <a:sym typeface="Wingdings" panose="05000000000000000000" pitchFamily="2" charset="2"/>
              </a:rPr>
              <a:t>; </a:t>
            </a:r>
            <a:r>
              <a:rPr lang="en-US" sz="1800" b="1">
                <a:effectLst/>
                <a:latin typeface="Times New Roman" panose="02020603050405020304" pitchFamily="18" charset="0"/>
                <a:ea typeface="SimSun" panose="02010600030101010101" pitchFamily="2" charset="-122"/>
              </a:rPr>
              <a:t>(#113, 04-14feb22)</a:t>
            </a:r>
            <a:endParaRPr lang="en-US" sz="1400" b="1" dirty="0">
              <a:solidFill>
                <a:schemeClr val="tx1"/>
              </a:solidFill>
            </a:endParaRPr>
          </a:p>
          <a:p>
            <a:pPr lvl="1">
              <a:spcBef>
                <a:spcPts val="0"/>
              </a:spcBef>
              <a:buFont typeface="Arial" panose="020B0604020202020204" pitchFamily="34" charset="0"/>
              <a:buChar char="•"/>
            </a:pPr>
            <a:r>
              <a:rPr lang="en-US" sz="1600" dirty="0">
                <a:solidFill>
                  <a:schemeClr val="tx1"/>
                </a:solidFill>
              </a:rPr>
              <a:t>Update on EN 303 722 (60 GHz) goes to ENAP starting tomorrow, the 10</a:t>
            </a:r>
            <a:r>
              <a:rPr lang="en-US" sz="1600" baseline="30000" dirty="0">
                <a:solidFill>
                  <a:schemeClr val="tx1"/>
                </a:solidFill>
              </a:rPr>
              <a:t>th</a:t>
            </a:r>
            <a:r>
              <a:rPr lang="en-US" sz="1600" dirty="0">
                <a:solidFill>
                  <a:schemeClr val="tx1"/>
                </a:solidFill>
              </a:rPr>
              <a:t> of dec. </a:t>
            </a:r>
          </a:p>
          <a:p>
            <a:pPr lvl="1">
              <a:spcBef>
                <a:spcPts val="0"/>
              </a:spcBef>
              <a:buFont typeface="Arial" panose="020B0604020202020204" pitchFamily="34" charset="0"/>
              <a:buChar char="•"/>
            </a:pPr>
            <a:r>
              <a:rPr lang="en-US" sz="1600" dirty="0">
                <a:solidFill>
                  <a:schemeClr val="tx1"/>
                </a:solidFill>
              </a:rPr>
              <a:t>Around 30 docs to discuss next week. </a:t>
            </a:r>
          </a:p>
          <a:p>
            <a:pPr lvl="1">
              <a:spcBef>
                <a:spcPts val="0"/>
              </a:spcBef>
              <a:buFont typeface="Arial" panose="020B0604020202020204" pitchFamily="34" charset="0"/>
              <a:buChar char="•"/>
            </a:pPr>
            <a:r>
              <a:rPr lang="en-US" sz="1600" dirty="0">
                <a:solidFill>
                  <a:schemeClr val="tx1"/>
                </a:solidFill>
              </a:rPr>
              <a:t>BRAN(21)112019, provided by 3 countries authorities, many mixed points are being brought up. e.g. NB FH, Client to Client, in-band blocking, UAR, and etc.   </a:t>
            </a:r>
          </a:p>
          <a:p>
            <a:pPr lvl="1">
              <a:spcBef>
                <a:spcPts val="0"/>
              </a:spcBef>
              <a:buFont typeface="Arial" panose="020B0604020202020204" pitchFamily="34" charset="0"/>
              <a:buChar char="•"/>
            </a:pPr>
            <a:r>
              <a:rPr lang="sv-SE" sz="1600" dirty="0">
                <a:solidFill>
                  <a:schemeClr val="tx1"/>
                </a:solidFill>
              </a:rPr>
              <a:t>BRAN#112 draft agenda 112001r1, to see more.  </a:t>
            </a:r>
            <a:r>
              <a:rPr lang="en-US" sz="1600" dirty="0">
                <a:solidFill>
                  <a:schemeClr val="tx1"/>
                </a:solidFill>
              </a:rPr>
              <a:t> </a:t>
            </a:r>
            <a:r>
              <a:rPr lang="en-US" sz="1600" dirty="0">
                <a:solidFill>
                  <a:schemeClr val="tx1"/>
                </a:solidFill>
                <a:hlinkClick r:id="rId7"/>
              </a:rPr>
              <a:t>https://docbox.etsi.org/BRAN/BRAN/05-CONTRIBUTIONS/2021/BRAN(21)112001r1_Draft_agenda_for_ETSI_TC_BRAN_meeting__112.xlsx</a:t>
            </a:r>
            <a:r>
              <a:rPr lang="en-US" sz="1600" dirty="0">
                <a:solidFill>
                  <a:schemeClr val="tx1"/>
                </a:solidFill>
              </a:rPr>
              <a:t> </a:t>
            </a:r>
          </a:p>
          <a:p>
            <a:pPr lvl="1">
              <a:spcBef>
                <a:spcPts val="0"/>
              </a:spcBef>
              <a:buFont typeface="Arial" panose="020B0604020202020204" pitchFamily="34" charset="0"/>
              <a:buChar char="•"/>
            </a:pPr>
            <a:endParaRPr lang="en-US" sz="1400" b="1" dirty="0">
              <a:solidFill>
                <a:schemeClr val="tx1"/>
              </a:solidFill>
            </a:endParaRPr>
          </a:p>
          <a:p>
            <a:pPr lvl="1">
              <a:spcBef>
                <a:spcPts val="0"/>
              </a:spcBef>
              <a:buFont typeface="Arial" panose="020B0604020202020204" pitchFamily="34" charset="0"/>
              <a:buChar char="•"/>
            </a:pPr>
            <a:endParaRPr lang="en-US" sz="1400" b="1" dirty="0">
              <a:solidFill>
                <a:schemeClr val="tx1"/>
              </a:solidFill>
            </a:endParaRPr>
          </a:p>
          <a:p>
            <a:pPr lvl="1">
              <a:spcBef>
                <a:spcPts val="0"/>
              </a:spcBef>
              <a:buFont typeface="Arial" panose="020B0604020202020204" pitchFamily="34" charset="0"/>
              <a:buChar char="•"/>
            </a:pPr>
            <a:r>
              <a:rPr lang="en-US" sz="1400" b="1" dirty="0">
                <a:solidFill>
                  <a:schemeClr val="tx1"/>
                </a:solidFill>
              </a:rPr>
              <a:t>02dec:</a:t>
            </a:r>
            <a:r>
              <a:rPr lang="en-US" sz="1400" dirty="0">
                <a:solidFill>
                  <a:schemeClr val="tx1"/>
                </a:solidFill>
              </a:rPr>
              <a:t> Calls this week on 6 GHz and 5 GHz, then tomorrow another call on 6GHz.</a:t>
            </a:r>
          </a:p>
          <a:p>
            <a:pPr lvl="2">
              <a:spcBef>
                <a:spcPts val="0"/>
              </a:spcBef>
              <a:buFont typeface="Arial" panose="020B0604020202020204" pitchFamily="34" charset="0"/>
              <a:buChar char="•"/>
            </a:pPr>
            <a:r>
              <a:rPr lang="en-US" sz="1400" dirty="0">
                <a:solidFill>
                  <a:schemeClr val="tx1"/>
                </a:solidFill>
              </a:rPr>
              <a:t>The call on meshing this week was very short. </a:t>
            </a:r>
          </a:p>
          <a:p>
            <a:pPr lvl="2">
              <a:spcBef>
                <a:spcPts val="0"/>
              </a:spcBef>
              <a:buFont typeface="Arial" panose="020B0604020202020204" pitchFamily="34" charset="0"/>
              <a:buChar char="•"/>
            </a:pPr>
            <a:r>
              <a:rPr lang="en-US" sz="1400" dirty="0">
                <a:solidFill>
                  <a:schemeClr val="tx1"/>
                </a:solidFill>
              </a:rPr>
              <a:t>5 GHz have gotten through about 2/3s of the draft and doing some editorial updates</a:t>
            </a:r>
          </a:p>
          <a:p>
            <a:pPr lvl="2">
              <a:spcBef>
                <a:spcPts val="0"/>
              </a:spcBef>
              <a:buFont typeface="Arial" panose="020B0604020202020204" pitchFamily="34" charset="0"/>
              <a:buChar char="•"/>
            </a:pPr>
            <a:r>
              <a:rPr lang="en-US" sz="1400" dirty="0">
                <a:solidFill>
                  <a:schemeClr val="tx1"/>
                </a:solidFill>
              </a:rPr>
              <a:t>6 GHz NB FH still being worked and how to get in the standard.   Discussions on blocking ongoing.   And, Client to Client comms is close to being accepted in ISM, but not DFS bands that still needs more work.  </a:t>
            </a:r>
          </a:p>
          <a:p>
            <a:pPr lvl="3">
              <a:spcBef>
                <a:spcPts val="0"/>
              </a:spcBef>
              <a:buFont typeface="Arial" panose="020B0604020202020204" pitchFamily="34" charset="0"/>
              <a:buChar char="•"/>
            </a:pPr>
            <a:r>
              <a:rPr lang="en-US" sz="1400" dirty="0">
                <a:solidFill>
                  <a:schemeClr val="tx1"/>
                </a:solidFill>
              </a:rPr>
              <a:t>Having to work out how to prove  they are  indoors.   keep in mind  in the EU there is LPI and VLP so as long as you can hear the indoor AP, then your confedered indoor. </a:t>
            </a:r>
          </a:p>
          <a:p>
            <a:pPr lvl="3">
              <a:spcBef>
                <a:spcPts val="0"/>
              </a:spcBef>
              <a:buFont typeface="Arial" panose="020B0604020202020204" pitchFamily="34" charset="0"/>
              <a:buChar char="•"/>
            </a:pPr>
            <a:r>
              <a:rPr lang="en-US" sz="1400" dirty="0">
                <a:solidFill>
                  <a:schemeClr val="tx1"/>
                </a:solidFill>
              </a:rPr>
              <a:t>802.11ax E.2.7 explains use of Transmit Power Envelope.</a:t>
            </a:r>
          </a:p>
          <a:p>
            <a:pPr lvl="2">
              <a:spcBef>
                <a:spcPts val="0"/>
              </a:spcBef>
              <a:buFont typeface="Arial" panose="020B0604020202020204" pitchFamily="34" charset="0"/>
              <a:buChar char="•"/>
            </a:pPr>
            <a:r>
              <a:rPr lang="en-US" sz="1400" dirty="0">
                <a:solidFill>
                  <a:schemeClr val="tx1"/>
                </a:solidFill>
              </a:rPr>
              <a:t>At the recent WP 5A ITU-R meeting, the BRAN chair shared the liaison from BRAN to ITU-R related to the M.1450 recommendation.</a:t>
            </a:r>
          </a:p>
          <a:p>
            <a:pPr lvl="2">
              <a:spcBef>
                <a:spcPts val="0"/>
              </a:spcBef>
              <a:buFont typeface="Arial" panose="020B0604020202020204" pitchFamily="34" charset="0"/>
              <a:buChar char="•"/>
            </a:pPr>
            <a:r>
              <a:rPr lang="en-US" sz="1400" dirty="0">
                <a:solidFill>
                  <a:schemeClr val="tx1"/>
                </a:solidFill>
              </a:rPr>
              <a:t>Will have 47 total BRAN meetings in 2021</a:t>
            </a: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09dec21</a:t>
            </a:r>
            <a:endParaRPr lang="en-GB" dirty="0"/>
          </a:p>
        </p:txBody>
      </p:sp>
    </p:spTree>
    <p:extLst>
      <p:ext uri="{BB962C8B-B14F-4D97-AF65-F5344CB8AC3E}">
        <p14:creationId xmlns:p14="http://schemas.microsoft.com/office/powerpoint/2010/main" val="37921192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827587"/>
            <a:ext cx="11277600" cy="5791200"/>
          </a:xfrm>
        </p:spPr>
        <p:txBody>
          <a:bodyPr/>
          <a:lstStyle/>
          <a:p>
            <a:pPr lvl="3">
              <a:buFont typeface="Arial" panose="020B0604020202020204" pitchFamily="34" charset="0"/>
              <a:buChar char="•"/>
            </a:pPr>
            <a:endParaRPr lang="en-US"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more) </a:t>
            </a:r>
            <a:r>
              <a:rPr lang="en-US" sz="1800" b="1" dirty="0">
                <a:effectLst/>
                <a:latin typeface="Times New Roman" panose="02020603050405020304" pitchFamily="18" charset="0"/>
                <a:ea typeface="SimSun" panose="02010600030101010101" pitchFamily="2" charset="-122"/>
              </a:rPr>
              <a:t>next call, #58  01-04mar22, 				or just in general</a:t>
            </a:r>
            <a:endParaRPr lang="en-US" sz="1800" dirty="0">
              <a:solidFill>
                <a:schemeClr val="tx1"/>
              </a:solidFill>
            </a:endParaRPr>
          </a:p>
          <a:p>
            <a:pPr marL="685800" lvl="1">
              <a:spcBef>
                <a:spcPts val="0"/>
              </a:spcBef>
              <a:buFont typeface="Arial" panose="020B0604020202020204" pitchFamily="34" charset="0"/>
              <a:buChar char="•"/>
            </a:pPr>
            <a:r>
              <a:rPr lang="en-US" dirty="0">
                <a:solidFill>
                  <a:schemeClr val="tx1"/>
                </a:solidFill>
              </a:rPr>
              <a:t> </a:t>
            </a:r>
          </a:p>
          <a:p>
            <a:pPr marL="685800" lvl="1">
              <a:spcBef>
                <a:spcPts val="0"/>
              </a:spcBef>
              <a:buFont typeface="Arial" panose="020B0604020202020204" pitchFamily="34" charset="0"/>
              <a:buChar char="•"/>
            </a:pPr>
            <a:r>
              <a:rPr lang="en-US" sz="1600" b="1" dirty="0">
                <a:solidFill>
                  <a:schemeClr val="tx1"/>
                </a:solidFill>
              </a:rPr>
              <a:t>02dec: </a:t>
            </a:r>
            <a:r>
              <a:rPr lang="en-US" sz="1600" dirty="0">
                <a:solidFill>
                  <a:schemeClr val="tx1"/>
                </a:solidFill>
              </a:rPr>
              <a:t>France has opened the lower ½ of the 6 GHz band.  This was quicker than some had thought. </a:t>
            </a:r>
          </a:p>
          <a:p>
            <a:pPr marL="685800" lvl="1">
              <a:spcBef>
                <a:spcPts val="0"/>
              </a:spcBef>
              <a:buFont typeface="Arial" panose="020B0604020202020204" pitchFamily="34" charset="0"/>
              <a:buChar char="•"/>
            </a:pPr>
            <a:r>
              <a:rPr lang="en-US" sz="1600" b="1" i="0" dirty="0">
                <a:solidFill>
                  <a:srgbClr val="222222"/>
                </a:solidFill>
                <a:effectLst/>
              </a:rPr>
              <a:t>18nov: </a:t>
            </a:r>
            <a:r>
              <a:rPr lang="en-US" sz="1600" b="0" i="0" dirty="0">
                <a:solidFill>
                  <a:srgbClr val="222222"/>
                </a:solidFill>
                <a:effectLst/>
              </a:rPr>
              <a:t>the ECC Report 327 has been published covering the UWB band above 6GHz with the following point:</a:t>
            </a:r>
          </a:p>
          <a:p>
            <a:pPr marL="1543050" lvl="3">
              <a:spcBef>
                <a:spcPts val="0"/>
              </a:spcBef>
              <a:buFont typeface="Arial" panose="020B0604020202020204" pitchFamily="34" charset="0"/>
              <a:buChar char="•"/>
            </a:pPr>
            <a:r>
              <a:rPr lang="en-US" sz="1400" b="0" i="0" dirty="0">
                <a:solidFill>
                  <a:srgbClr val="222222"/>
                </a:solidFill>
                <a:effectLst/>
              </a:rPr>
              <a:t>- Fixed outdoor used</a:t>
            </a:r>
          </a:p>
          <a:p>
            <a:pPr marL="1543050" lvl="3">
              <a:spcBef>
                <a:spcPts val="0"/>
              </a:spcBef>
              <a:buFont typeface="Arial" panose="020B0604020202020204" pitchFamily="34" charset="0"/>
              <a:buChar char="•"/>
            </a:pPr>
            <a:r>
              <a:rPr lang="en-US" sz="1400" b="0" i="0" dirty="0">
                <a:solidFill>
                  <a:srgbClr val="222222"/>
                </a:solidFill>
                <a:effectLst/>
              </a:rPr>
              <a:t>- simplified vehicular use cases </a:t>
            </a:r>
          </a:p>
          <a:p>
            <a:pPr marL="1543050" lvl="3">
              <a:spcBef>
                <a:spcPts val="0"/>
              </a:spcBef>
              <a:buFont typeface="Arial" panose="020B0604020202020204" pitchFamily="34" charset="0"/>
              <a:buChar char="•"/>
            </a:pPr>
            <a:r>
              <a:rPr lang="en-US" sz="1400" b="0" i="0" dirty="0">
                <a:solidFill>
                  <a:srgbClr val="222222"/>
                </a:solidFill>
                <a:effectLst/>
              </a:rPr>
              <a:t>- higher power pf -31.3dBm/MHz indoor.</a:t>
            </a:r>
          </a:p>
          <a:p>
            <a:pPr marL="1085850" lvl="2">
              <a:spcBef>
                <a:spcPts val="0"/>
              </a:spcBef>
              <a:buFont typeface="Arial" panose="020B0604020202020204" pitchFamily="34" charset="0"/>
              <a:buChar char="•"/>
            </a:pPr>
            <a:r>
              <a:rPr lang="en-US" sz="1400" b="0" i="0" dirty="0">
                <a:solidFill>
                  <a:srgbClr val="222222"/>
                </a:solidFill>
                <a:effectLst/>
              </a:rPr>
              <a:t>Link: </a:t>
            </a:r>
            <a:r>
              <a:rPr lang="en-US" sz="1400" b="0" i="0" dirty="0">
                <a:solidFill>
                  <a:srgbClr val="1155CC"/>
                </a:solidFill>
                <a:effectLst/>
                <a:hlinkClick r:id="rId4"/>
              </a:rPr>
              <a:t>https://docdb.cept.org/document/22112</a:t>
            </a:r>
            <a:r>
              <a:rPr lang="en-US" sz="1400" b="0" i="0" dirty="0">
                <a:solidFill>
                  <a:srgbClr val="222222"/>
                </a:solidFill>
                <a:effectLst/>
              </a:rPr>
              <a:t> </a:t>
            </a:r>
          </a:p>
          <a:p>
            <a:pPr marL="1085850" lvl="2">
              <a:spcBef>
                <a:spcPts val="0"/>
              </a:spcBef>
              <a:buFont typeface="Arial" panose="020B0604020202020204" pitchFamily="34" charset="0"/>
              <a:buChar char="•"/>
            </a:pPr>
            <a:r>
              <a:rPr lang="en-US" sz="1400" b="0" i="0" dirty="0">
                <a:solidFill>
                  <a:srgbClr val="222222"/>
                </a:solidFill>
                <a:effectLst/>
              </a:rPr>
              <a:t>Also review ECC </a:t>
            </a:r>
            <a:r>
              <a:rPr lang="fr-FR" sz="1400" b="0" i="0" dirty="0">
                <a:solidFill>
                  <a:srgbClr val="222222"/>
                </a:solidFill>
                <a:effectLst/>
              </a:rPr>
              <a:t>Report 330 on 5.8 GHz coexistence</a:t>
            </a:r>
            <a:r>
              <a:rPr lang="en-US" sz="1400" b="0" i="0" dirty="0">
                <a:solidFill>
                  <a:srgbClr val="222222"/>
                </a:solidFill>
                <a:effectLst/>
              </a:rPr>
              <a:t> - </a:t>
            </a:r>
            <a:r>
              <a:rPr lang="en-US" sz="1400" b="0" i="0" dirty="0">
                <a:solidFill>
                  <a:srgbClr val="222222"/>
                </a:solidFill>
                <a:effectLst/>
                <a:hlinkClick r:id="rId5"/>
              </a:rPr>
              <a:t>https://docdb.cept.org/download/3501</a:t>
            </a:r>
            <a:r>
              <a:rPr lang="en-US" sz="1400" b="0" i="0" dirty="0">
                <a:solidFill>
                  <a:srgbClr val="222222"/>
                </a:solidFill>
                <a:effectLst/>
              </a:rPr>
              <a:t> </a:t>
            </a:r>
          </a:p>
          <a:p>
            <a:pPr marL="1085850" lvl="2">
              <a:spcBef>
                <a:spcPts val="0"/>
              </a:spcBef>
              <a:buFont typeface="Arial" panose="020B0604020202020204" pitchFamily="34" charset="0"/>
              <a:buChar char="•"/>
            </a:pPr>
            <a:r>
              <a:rPr lang="en-US" sz="1400" dirty="0">
                <a:solidFill>
                  <a:srgbClr val="222222"/>
                </a:solidFill>
              </a:rPr>
              <a:t>note: 2 members have volunteered to put together a few slides the EC, ECC, ETSI, CEPT and all interconnect. </a:t>
            </a:r>
            <a:endParaRPr lang="en-US" sz="1400" b="0" i="0" dirty="0">
              <a:solidFill>
                <a:srgbClr val="222222"/>
              </a:solidFill>
              <a:effectLst/>
            </a:endParaRPr>
          </a:p>
          <a:p>
            <a:pPr>
              <a:spcBef>
                <a:spcPts val="0"/>
              </a:spcBef>
              <a:spcAft>
                <a:spcPts val="0"/>
              </a:spcAft>
              <a:buFont typeface="Arial" panose="020B0604020202020204" pitchFamily="34" charset="0"/>
              <a:buChar char="•"/>
            </a:pPr>
            <a:endParaRPr lang="en-US" sz="14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dirty="0">
                <a:hlinkClick r:id="rId6"/>
              </a:rPr>
              <a:t>&lt;SE45&gt;</a:t>
            </a:r>
            <a:r>
              <a:rPr lang="en-US" altLang="en-US" sz="1800" dirty="0"/>
              <a:t> </a:t>
            </a:r>
            <a:r>
              <a:rPr lang="en-US" altLang="en-US" sz="1800" b="0" dirty="0"/>
              <a:t>	</a:t>
            </a:r>
            <a:r>
              <a:rPr lang="en-US" altLang="en-US" sz="1800" dirty="0"/>
              <a:t>next call #15, 03-04mar22, e-meeting</a:t>
            </a:r>
          </a:p>
          <a:p>
            <a:pPr lvl="1">
              <a:spcBef>
                <a:spcPts val="0"/>
              </a:spcBef>
              <a:spcAft>
                <a:spcPts val="0"/>
              </a:spcAft>
              <a:buFont typeface="Arial" panose="020B0604020202020204" pitchFamily="34" charset="0"/>
              <a:buChar char="•"/>
            </a:pPr>
            <a:r>
              <a:rPr lang="en-US" sz="1600" dirty="0">
                <a:solidFill>
                  <a:schemeClr val="tx1"/>
                </a:solidFill>
              </a:rPr>
              <a:t> </a:t>
            </a:r>
          </a:p>
          <a:p>
            <a:pPr marL="0">
              <a:spcBef>
                <a:spcPts val="0"/>
              </a:spcBef>
              <a:spcAft>
                <a:spcPts val="0"/>
              </a:spcAft>
              <a:buFont typeface="Arial" panose="020B0604020202020204" pitchFamily="34" charset="0"/>
              <a:buChar char="•"/>
            </a:pPr>
            <a:endParaRPr lang="en-US" sz="1400" dirty="0">
              <a:solidFill>
                <a:schemeClr val="tx1"/>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7"/>
              </a:rPr>
              <a:t>&lt;WGFM&gt; </a:t>
            </a:r>
            <a:r>
              <a:rPr lang="en-US" sz="1800" dirty="0">
                <a:solidFill>
                  <a:schemeClr val="tx1"/>
                </a:solidFill>
              </a:rPr>
              <a:t> next meeting #101, 07-11feb22, Tentative, ECO (no virtual)</a:t>
            </a:r>
          </a:p>
          <a:p>
            <a:pPr lvl="1">
              <a:spcBef>
                <a:spcPts val="0"/>
              </a:spcBef>
              <a:buFont typeface="Arial" panose="020B0604020202020204" pitchFamily="34" charset="0"/>
              <a:buChar char="•"/>
            </a:pPr>
            <a:r>
              <a:rPr lang="en-US" sz="1600" dirty="0">
                <a:solidFill>
                  <a:schemeClr val="tx1"/>
                </a:solidFill>
              </a:rPr>
              <a:t> </a:t>
            </a:r>
            <a:endParaRPr lang="en-US" sz="14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09dec21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a:extLst>
              <a:ext uri="{FF2B5EF4-FFF2-40B4-BE49-F238E27FC236}">
                <a16:creationId xmlns:a16="http://schemas.microsoft.com/office/drawing/2014/main" id="{ACB67C1B-5070-491E-A682-F025CEC9697A}"/>
              </a:ext>
            </a:extLst>
          </p:cNvPr>
          <p:cNvSpPr txBox="1"/>
          <p:nvPr/>
        </p:nvSpPr>
        <p:spPr>
          <a:xfrm>
            <a:off x="1219200" y="6129190"/>
            <a:ext cx="9563515" cy="369332"/>
          </a:xfrm>
          <a:prstGeom prst="rect">
            <a:avLst/>
          </a:prstGeom>
          <a:noFill/>
        </p:spPr>
        <p:txBody>
          <a:bodyPr wrap="none" rtlCol="0">
            <a:spAutoFit/>
          </a:bodyPr>
          <a:lstStyle/>
          <a:p>
            <a:pPr marL="285750" indent="-285750">
              <a:buFont typeface="Wingdings" panose="05000000000000000000" pitchFamily="2" charset="2"/>
              <a:buChar char="Ø"/>
            </a:pPr>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9"/>
              </a:rPr>
              <a:t>https://docdb.cept.org/implementation/16737</a:t>
            </a:r>
            <a:endParaRPr lang="en-US" dirty="0"/>
          </a:p>
        </p:txBody>
      </p:sp>
      <p:cxnSp>
        <p:nvCxnSpPr>
          <p:cNvPr id="8" name="Straight Connector 7">
            <a:extLst>
              <a:ext uri="{FF2B5EF4-FFF2-40B4-BE49-F238E27FC236}">
                <a16:creationId xmlns:a16="http://schemas.microsoft.com/office/drawing/2014/main" id="{23AF8064-EEFE-406F-8608-B76137B51063}"/>
              </a:ext>
            </a:extLst>
          </p:cNvPr>
          <p:cNvCxnSpPr>
            <a:cxnSpLocks/>
          </p:cNvCxnSpPr>
          <p:nvPr/>
        </p:nvCxnSpPr>
        <p:spPr bwMode="auto">
          <a:xfrm>
            <a:off x="914400" y="6172200"/>
            <a:ext cx="1047538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2843233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838200"/>
            <a:ext cx="11125200" cy="5637214"/>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UK – OFCOM – </a:t>
            </a:r>
            <a:r>
              <a:rPr lang="en-US" sz="1800" b="0" dirty="0">
                <a:solidFill>
                  <a:schemeClr val="tx1"/>
                </a:solidFill>
                <a:ea typeface="Times New Roman" panose="02020603050405020304" pitchFamily="18" charset="0"/>
                <a:cs typeface="Times New Roman" panose="02020603050405020304" pitchFamily="18" charset="0"/>
              </a:rPr>
              <a:t>has </a:t>
            </a:r>
            <a:r>
              <a:rPr lang="de-DE" sz="1800" b="0" dirty="0">
                <a:effectLst/>
                <a:latin typeface="Times New Roman" panose="02020603050405020304" pitchFamily="18" charset="0"/>
                <a:ea typeface="Calibri" panose="020F0502020204030204" pitchFamily="34" charset="0"/>
              </a:rPr>
              <a:t>posted a discussion paper entitled "Unlocking the potential of Terahertz radio spectrum" on:</a:t>
            </a:r>
            <a:br>
              <a:rPr lang="de-DE" sz="1800" dirty="0">
                <a:effectLst/>
                <a:latin typeface="Times New Roman" panose="02020603050405020304" pitchFamily="18" charset="0"/>
                <a:ea typeface="Calibri" panose="020F0502020204030204" pitchFamily="34" charset="0"/>
              </a:rPr>
            </a:br>
            <a:r>
              <a:rPr lang="de-DE" sz="1800" u="sng" dirty="0">
                <a:solidFill>
                  <a:srgbClr val="0000FF"/>
                </a:solidFill>
                <a:effectLst/>
                <a:latin typeface="Times New Roman" panose="02020603050405020304" pitchFamily="18" charset="0"/>
                <a:ea typeface="Calibri" panose="020F0502020204030204" pitchFamily="34" charset="0"/>
                <a:hlinkClick r:id="rId3"/>
              </a:rPr>
              <a:t>https://www.ofcom.org.uk/__data/assets/pdf_file/0032/228929/terahertz-spectrum-paper.pdf</a:t>
            </a:r>
            <a:r>
              <a:rPr lang="en-US" sz="1800" dirty="0">
                <a:solidFill>
                  <a:schemeClr val="tx1"/>
                </a:solidFill>
                <a:ea typeface="Times New Roman" panose="02020603050405020304" pitchFamily="18" charset="0"/>
                <a:cs typeface="Times New Roman" panose="02020603050405020304" pitchFamily="18" charset="0"/>
              </a:rPr>
              <a:t> </a:t>
            </a:r>
          </a:p>
          <a:p>
            <a:pPr lvl="1">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or : </a:t>
            </a:r>
            <a:r>
              <a:rPr lang="en-US" sz="1800" dirty="0">
                <a:solidFill>
                  <a:schemeClr val="tx1"/>
                </a:solidFill>
                <a:ea typeface="Times New Roman" panose="02020603050405020304" pitchFamily="18" charset="0"/>
                <a:cs typeface="Times New Roman" panose="02020603050405020304" pitchFamily="18" charset="0"/>
                <a:hlinkClick r:id="rId4"/>
              </a:rPr>
              <a:t>https://mentor.ieee.org/802.18/dcn/21/18-21-0134-00-0000-uk-ofcom-terahertz-spectrum-paper.docx</a:t>
            </a:r>
            <a:r>
              <a:rPr lang="en-US" sz="1800" dirty="0">
                <a:solidFill>
                  <a:schemeClr val="tx1"/>
                </a:solidFill>
                <a:ea typeface="Times New Roman" panose="02020603050405020304" pitchFamily="18" charset="0"/>
                <a:cs typeface="Times New Roman" panose="02020603050405020304" pitchFamily="18" charset="0"/>
              </a:rPr>
              <a:t> </a:t>
            </a:r>
          </a:p>
          <a:p>
            <a:pPr>
              <a:buFont typeface="Arial" panose="020B0604020202020204" pitchFamily="34" charset="0"/>
              <a:buChar char="•"/>
            </a:pPr>
            <a:r>
              <a:rPr lang="de-DE" sz="1800" b="0" dirty="0">
                <a:effectLst/>
                <a:latin typeface="Times New Roman" panose="02020603050405020304" pitchFamily="18" charset="0"/>
                <a:ea typeface="Calibri" panose="020F0502020204030204" pitchFamily="34" charset="0"/>
              </a:rPr>
              <a:t>Ofcom is interested in hearing public opinions on this discussion paper.  Although there is no official comment submission deadline, it said "We will share the feedback received and our evolving thinking in our Spectrum Roadmap, which we plan to publish in Spring 2022"</a:t>
            </a:r>
            <a:r>
              <a:rPr lang="en-US" sz="1800" b="0" dirty="0">
                <a:solidFill>
                  <a:schemeClr val="tx1"/>
                </a:solidFill>
                <a:cs typeface="Times New Roman" panose="02020603050405020304" pitchFamily="18" charset="0"/>
              </a:rPr>
              <a:t> </a:t>
            </a:r>
          </a:p>
          <a:p>
            <a:pPr lvl="1">
              <a:buFont typeface="Arial" panose="020B0604020202020204" pitchFamily="34" charset="0"/>
              <a:buChar char="•"/>
            </a:pPr>
            <a:r>
              <a:rPr lang="en-US" sz="1800" dirty="0">
                <a:solidFill>
                  <a:schemeClr val="tx1"/>
                </a:solidFill>
                <a:cs typeface="Times New Roman" panose="02020603050405020304" pitchFamily="18" charset="0"/>
              </a:rPr>
              <a:t>The 802.15 SC THz will be preparing something for the January Interim session. </a:t>
            </a:r>
            <a:endParaRPr lang="en-US" sz="1800" b="0" dirty="0">
              <a:solidFill>
                <a:schemeClr val="tx1"/>
              </a:solidFill>
              <a:cs typeface="Times New Roman" panose="02020603050405020304" pitchFamily="18" charset="0"/>
            </a:endParaRPr>
          </a:p>
          <a:p>
            <a:pPr>
              <a:buFont typeface="Arial" panose="020B0604020202020204" pitchFamily="34" charset="0"/>
              <a:buChar char="•"/>
            </a:pPr>
            <a:endParaRPr lang="en-US" sz="1800" b="0" dirty="0">
              <a:solidFill>
                <a:schemeClr val="tx1"/>
              </a:solidFill>
              <a:cs typeface="Times New Roman" panose="02020603050405020304" pitchFamily="18" charset="0"/>
            </a:endParaRPr>
          </a:p>
          <a:p>
            <a:pPr>
              <a:buFont typeface="Arial" panose="020B0604020202020204" pitchFamily="34" charset="0"/>
              <a:buChar char="•"/>
            </a:pPr>
            <a:endParaRPr lang="en-US" sz="1800" b="0" dirty="0">
              <a:solidFill>
                <a:schemeClr val="tx1"/>
              </a:solidFill>
              <a:cs typeface="Times New Roman" panose="02020603050405020304" pitchFamily="18" charset="0"/>
            </a:endParaRPr>
          </a:p>
          <a:p>
            <a:pPr>
              <a:buFont typeface="Arial" panose="020B0604020202020204" pitchFamily="34" charset="0"/>
              <a:buChar char="•"/>
            </a:pPr>
            <a:endParaRPr lang="en-US" sz="1800" b="0" dirty="0">
              <a:solidFill>
                <a:schemeClr val="tx1"/>
              </a:solidFill>
              <a:cs typeface="Times New Roman" panose="02020603050405020304" pitchFamily="18" charset="0"/>
            </a:endParaRPr>
          </a:p>
          <a:p>
            <a:pPr>
              <a:buFont typeface="Arial" panose="020B0604020202020204" pitchFamily="34" charset="0"/>
              <a:buChar char="•"/>
            </a:pPr>
            <a:r>
              <a:rPr lang="en-US" sz="2000" b="0" dirty="0">
                <a:solidFill>
                  <a:schemeClr val="tx1"/>
                </a:solidFill>
              </a:rPr>
              <a:t>Anything else to share today?  nothing heard</a:t>
            </a:r>
            <a:endParaRPr lang="en-US" sz="2000" b="0" i="0" u="none" strike="noStrike" baseline="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09dec21</a:t>
            </a:r>
            <a:endParaRPr lang="en-GB" dirty="0"/>
          </a:p>
        </p:txBody>
      </p:sp>
    </p:spTree>
    <p:extLst>
      <p:ext uri="{BB962C8B-B14F-4D97-AF65-F5344CB8AC3E}">
        <p14:creationId xmlns:p14="http://schemas.microsoft.com/office/powerpoint/2010/main" val="3711811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201400" cy="5481225"/>
          </a:xfrm>
        </p:spPr>
        <p:txBody>
          <a:bodyPr/>
          <a:lstStyle/>
          <a:p>
            <a:pPr lvl="0">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rPr>
              <a:t>Anything to share today?  </a:t>
            </a:r>
            <a:endParaRPr lang="en-US" sz="1800" b="0" dirty="0">
              <a:latin typeface="Times New Roman" panose="02020603050405020304" pitchFamily="18" charset="0"/>
              <a:ea typeface="Calibri" panose="020F0502020204030204" pitchFamily="34" charset="0"/>
            </a:endParaRPr>
          </a:p>
          <a:p>
            <a:pPr marL="857250" lvl="3">
              <a:spcBef>
                <a:spcPts val="0"/>
              </a:spcBef>
              <a:buFont typeface="Arial" panose="020B0604020202020204" pitchFamily="34" charset="0"/>
              <a:buChar char="•"/>
            </a:pPr>
            <a:r>
              <a:rPr lang="en-US" b="1" dirty="0">
                <a:effectLst/>
                <a:ea typeface="Calibri" panose="020F0502020204030204" pitchFamily="34" charset="0"/>
              </a:rPr>
              <a:t> </a:t>
            </a:r>
            <a:r>
              <a:rPr lang="en-US" dirty="0">
                <a:effectLst/>
                <a:ea typeface="Calibri" panose="020F0502020204030204" pitchFamily="34" charset="0"/>
              </a:rPr>
              <a:t>BRAN 112017 is their M.1450 update a submission for discussion.  BRAN will review next week. </a:t>
            </a:r>
          </a:p>
          <a:p>
            <a:pPr marL="857250" lvl="3">
              <a:spcBef>
                <a:spcPts val="0"/>
              </a:spcBef>
              <a:buFont typeface="Arial" panose="020B0604020202020204" pitchFamily="34" charset="0"/>
              <a:buChar char="•"/>
            </a:pPr>
            <a:endParaRPr lang="en-US" b="1" dirty="0">
              <a:ea typeface="Calibri" panose="020F0502020204030204" pitchFamily="34" charset="0"/>
            </a:endParaRPr>
          </a:p>
          <a:p>
            <a:pPr marL="857250" lvl="3">
              <a:spcBef>
                <a:spcPts val="0"/>
              </a:spcBef>
              <a:buFont typeface="Arial" panose="020B0604020202020204" pitchFamily="34" charset="0"/>
              <a:buChar char="•"/>
            </a:pPr>
            <a:endParaRPr lang="en-US" b="1" dirty="0">
              <a:ea typeface="Calibri" panose="020F0502020204030204" pitchFamily="34" charset="0"/>
            </a:endParaRPr>
          </a:p>
          <a:p>
            <a:pPr marL="857250" lvl="3">
              <a:spcBef>
                <a:spcPts val="0"/>
              </a:spcBef>
              <a:buFont typeface="Arial" panose="020B0604020202020204" pitchFamily="34" charset="0"/>
              <a:buChar char="•"/>
            </a:pPr>
            <a:r>
              <a:rPr lang="en-US" sz="1400" b="1" dirty="0">
                <a:effectLst/>
                <a:ea typeface="Calibri" panose="020F0502020204030204" pitchFamily="34" charset="0"/>
              </a:rPr>
              <a:t>02dec:</a:t>
            </a:r>
            <a:r>
              <a:rPr lang="en-US" sz="1400" b="0" dirty="0">
                <a:effectLst/>
                <a:ea typeface="Calibri" panose="020F0502020204030204" pitchFamily="34" charset="0"/>
              </a:rPr>
              <a:t> WP 5A had meetings in th</a:t>
            </a:r>
            <a:r>
              <a:rPr lang="en-US" sz="1400" dirty="0">
                <a:ea typeface="Calibri" panose="020F0502020204030204" pitchFamily="34" charset="0"/>
              </a:rPr>
              <a:t>e </a:t>
            </a:r>
            <a:r>
              <a:rPr lang="en-US" sz="1400" b="0" dirty="0">
                <a:effectLst/>
                <a:ea typeface="Calibri" panose="020F0502020204030204" pitchFamily="34" charset="0"/>
              </a:rPr>
              <a:t>last weeks.  </a:t>
            </a:r>
          </a:p>
          <a:p>
            <a:pPr marL="1314450" lvl="4">
              <a:spcBef>
                <a:spcPts val="0"/>
              </a:spcBef>
              <a:buFont typeface="Arial" panose="020B0604020202020204" pitchFamily="34" charset="0"/>
              <a:buChar char="•"/>
            </a:pPr>
            <a:r>
              <a:rPr lang="en-US" sz="1400" b="0" dirty="0">
                <a:effectLst/>
                <a:ea typeface="Calibri" panose="020F0502020204030204" pitchFamily="34" charset="0"/>
              </a:rPr>
              <a:t>The 2 liaisons from IEEE 802 (802.11), were presented and </a:t>
            </a:r>
            <a:r>
              <a:rPr lang="en-US" sz="1400" dirty="0">
                <a:ea typeface="Calibri" panose="020F0502020204030204" pitchFamily="34" charset="0"/>
              </a:rPr>
              <a:t>are</a:t>
            </a:r>
            <a:r>
              <a:rPr lang="en-US" sz="1400" b="0" dirty="0">
                <a:effectLst/>
                <a:ea typeface="Calibri" panose="020F0502020204030204" pitchFamily="34" charset="0"/>
              </a:rPr>
              <a:t> being carried forward </a:t>
            </a:r>
            <a:r>
              <a:rPr lang="en-US" sz="1400" dirty="0">
                <a:ea typeface="Calibri" panose="020F0502020204030204" pitchFamily="34" charset="0"/>
              </a:rPr>
              <a:t>in the </a:t>
            </a:r>
            <a:r>
              <a:rPr lang="en-US" sz="1400" b="0" dirty="0">
                <a:effectLst/>
                <a:ea typeface="Calibri" panose="020F0502020204030204" pitchFamily="34" charset="0"/>
              </a:rPr>
              <a:t>Chairman’s report.   </a:t>
            </a:r>
          </a:p>
          <a:p>
            <a:pPr marL="1314450" lvl="4">
              <a:spcBef>
                <a:spcPts val="0"/>
              </a:spcBef>
              <a:buFont typeface="Arial" panose="020B0604020202020204" pitchFamily="34" charset="0"/>
              <a:buChar char="•"/>
            </a:pPr>
            <a:r>
              <a:rPr lang="en-US" sz="1400" dirty="0">
                <a:ea typeface="Calibri" panose="020F0502020204030204" pitchFamily="34" charset="0"/>
              </a:rPr>
              <a:t>One country brought up is it nomadic or mobile for </a:t>
            </a:r>
            <a:r>
              <a:rPr lang="en-US" sz="1400" dirty="0" err="1">
                <a:ea typeface="Calibri" panose="020F0502020204030204" pitchFamily="34" charset="0"/>
              </a:rPr>
              <a:t>WiFi</a:t>
            </a:r>
            <a:r>
              <a:rPr lang="en-US" sz="1400" dirty="0">
                <a:ea typeface="Calibri" panose="020F0502020204030204" pitchFamily="34" charset="0"/>
              </a:rPr>
              <a:t> (.11ax), which designation?   Nomadic seems more appropriate. </a:t>
            </a:r>
          </a:p>
          <a:p>
            <a:pPr marL="1314450" lvl="4">
              <a:spcBef>
                <a:spcPts val="0"/>
              </a:spcBef>
              <a:buFont typeface="Arial" panose="020B0604020202020204" pitchFamily="34" charset="0"/>
              <a:buChar char="•"/>
            </a:pPr>
            <a:r>
              <a:rPr lang="en-US" sz="1400" b="0" dirty="0">
                <a:effectLst/>
                <a:ea typeface="Calibri" panose="020F0502020204030204" pitchFamily="34" charset="0"/>
              </a:rPr>
              <a:t>So may want to submit a contribution to support </a:t>
            </a:r>
            <a:r>
              <a:rPr lang="en-US" sz="1400" dirty="0">
                <a:ea typeface="Calibri" panose="020F0502020204030204" pitchFamily="34" charset="0"/>
              </a:rPr>
              <a:t>the nomadic operation. The .11 ITU ad hoc will work on a liaison to bring to .18 and to the LMSC. Note: the n</a:t>
            </a:r>
            <a:r>
              <a:rPr lang="en-US" sz="1400" b="0" dirty="0">
                <a:effectLst/>
                <a:ea typeface="Calibri" panose="020F0502020204030204" pitchFamily="34" charset="0"/>
              </a:rPr>
              <a:t>ext WP 5A meeting is 23may21-03jun22.  </a:t>
            </a:r>
          </a:p>
          <a:p>
            <a:pPr marL="1314450" lvl="4">
              <a:spcBef>
                <a:spcPts val="0"/>
              </a:spcBef>
              <a:buFont typeface="Arial" panose="020B0604020202020204" pitchFamily="34" charset="0"/>
              <a:buChar char="•"/>
            </a:pPr>
            <a:r>
              <a:rPr lang="en-US" sz="1400" dirty="0">
                <a:ea typeface="Calibri" panose="020F0502020204030204" pitchFamily="34" charset="0"/>
              </a:rPr>
              <a:t>Still questions on are sharing agreements need to be worked on. </a:t>
            </a:r>
          </a:p>
          <a:p>
            <a:pPr marL="1314450" lvl="4">
              <a:spcBef>
                <a:spcPts val="0"/>
              </a:spcBef>
              <a:buFont typeface="Arial" panose="020B0604020202020204" pitchFamily="34" charset="0"/>
              <a:buChar char="•"/>
            </a:pPr>
            <a:r>
              <a:rPr lang="en-US" sz="1400" dirty="0">
                <a:ea typeface="Calibri" panose="020F0502020204030204" pitchFamily="34" charset="0"/>
              </a:rPr>
              <a:t>Other sections of our liaisons had good responses. </a:t>
            </a:r>
          </a:p>
          <a:p>
            <a:pPr>
              <a:spcBef>
                <a:spcPts val="0"/>
              </a:spcBef>
              <a:buFont typeface="Arial" panose="020B0604020202020204" pitchFamily="34" charset="0"/>
              <a:buChar char="•"/>
            </a:pPr>
            <a:endParaRPr lang="en-US" sz="1600" b="0" dirty="0">
              <a:ea typeface="Calibri" panose="020F0502020204030204" pitchFamily="34" charset="0"/>
            </a:endParaRPr>
          </a:p>
          <a:p>
            <a:pPr>
              <a:spcBef>
                <a:spcPts val="0"/>
              </a:spcBef>
              <a:buFont typeface="Arial" panose="020B0604020202020204" pitchFamily="34" charset="0"/>
              <a:buChar char="•"/>
            </a:pPr>
            <a:r>
              <a:rPr lang="en-US" sz="1600" dirty="0">
                <a:ea typeface="Calibri" panose="020F0502020204030204" pitchFamily="34" charset="0"/>
              </a:rPr>
              <a:t>standing by for this spring (2022):  </a:t>
            </a:r>
            <a:r>
              <a:rPr lang="en-US" sz="1600" b="0" dirty="0">
                <a:ea typeface="Calibri" panose="020F0502020204030204" pitchFamily="34" charset="0"/>
              </a:rPr>
              <a:t>Additional WP 1A light communications and 2 WP 5A submissions from IEEE 802. </a:t>
            </a:r>
          </a:p>
          <a:p>
            <a:pPr lvl="0">
              <a:buFont typeface="Arial" panose="020B0604020202020204" pitchFamily="34" charset="0"/>
              <a:buChar char="•"/>
            </a:pPr>
            <a:r>
              <a:rPr lang="en-US" sz="1600" dirty="0">
                <a:solidFill>
                  <a:schemeClr val="tx1"/>
                </a:solidFill>
              </a:rPr>
              <a:t>ongoing: WRC-23 agenda items, the list is on the ITU-R website at: </a:t>
            </a:r>
          </a:p>
          <a:p>
            <a:pPr lvl="2">
              <a:spcBef>
                <a:spcPts val="0"/>
              </a:spcBef>
              <a:buFont typeface="Arial" panose="020B0604020202020204" pitchFamily="34" charset="0"/>
              <a:buChar char="•"/>
            </a:pPr>
            <a:r>
              <a:rPr lang="en-US" sz="1400" dirty="0">
                <a:hlinkClick r:id="rId3"/>
              </a:rPr>
              <a:t>https://www.itu.int/en/ITU-R/study-groups/rcpm/Pages/wrc-23-studies.aspx</a:t>
            </a:r>
            <a:r>
              <a:rPr lang="en-US" sz="1400" dirty="0">
                <a:solidFill>
                  <a:srgbClr val="00B0F0"/>
                </a:solidFill>
              </a:rPr>
              <a:t>  </a:t>
            </a:r>
            <a:r>
              <a:rPr lang="en-US" sz="1400" dirty="0">
                <a:solidFill>
                  <a:srgbClr val="7030A0"/>
                </a:solidFill>
              </a:rPr>
              <a:t> (updated 26Aug20)</a:t>
            </a:r>
          </a:p>
          <a:p>
            <a:pPr lvl="2">
              <a:spcBef>
                <a:spcPts val="0"/>
              </a:spcBef>
              <a:buFont typeface="Arial" panose="020B0604020202020204" pitchFamily="34" charset="0"/>
              <a:buChar char="•"/>
            </a:pPr>
            <a:r>
              <a:rPr lang="en-US" sz="1400" dirty="0">
                <a:hlinkClick r:id="rId4"/>
              </a:rPr>
              <a:t>https://www.itu.int/dms_pub/itu-r/oth/0c/0a/R0C0A00000D0041PDFE.pdf</a:t>
            </a:r>
            <a:endParaRPr lang="en-US" sz="1400" dirty="0"/>
          </a:p>
          <a:p>
            <a:pPr lvl="1">
              <a:spcBef>
                <a:spcPts val="0"/>
              </a:spcBef>
              <a:buFont typeface="Arial" panose="020B0604020202020204" pitchFamily="34" charset="0"/>
              <a:buChar char="•"/>
            </a:pPr>
            <a:r>
              <a:rPr lang="en-US" sz="1400" dirty="0">
                <a:solidFill>
                  <a:srgbClr val="00B0F0"/>
                </a:solidFill>
                <a:hlinkClick r:id="rId5"/>
              </a:rPr>
              <a:t>https://mentor.ieee.org/802.18/dcn/20/18-20-0107-01-0000-res-811-wrc-19-wrc-23-agenda-items.docx</a:t>
            </a:r>
            <a:r>
              <a:rPr lang="en-US" sz="1400" dirty="0">
                <a:solidFill>
                  <a:srgbClr val="00B0F0"/>
                </a:solidFill>
              </a:rPr>
              <a:t> </a:t>
            </a:r>
            <a:r>
              <a:rPr lang="en-US" sz="1600" b="1" dirty="0">
                <a:solidFill>
                  <a:schemeClr val="tx1"/>
                </a:solidFill>
              </a:rPr>
              <a:t>	</a:t>
            </a:r>
            <a:r>
              <a:rPr lang="en-US" sz="1600" b="0" dirty="0">
                <a:solidFill>
                  <a:schemeClr val="tx1"/>
                </a:solidFill>
              </a:rPr>
              <a:t> </a:t>
            </a:r>
          </a:p>
          <a:p>
            <a:pPr marL="685800" lvl="1">
              <a:spcBef>
                <a:spcPts val="0"/>
              </a:spcBef>
              <a:buFont typeface="Arial" panose="020B0604020202020204" pitchFamily="34" charset="0"/>
              <a:buChar char="•"/>
            </a:pPr>
            <a:r>
              <a:rPr lang="en-US" sz="1400" dirty="0">
                <a:solidFill>
                  <a:schemeClr val="tx1"/>
                </a:solidFill>
              </a:rPr>
              <a:t>IEEE 802 viewpoints on WRC-23 agenda items. </a:t>
            </a:r>
            <a:endParaRPr lang="en-US" sz="1400" b="0" dirty="0">
              <a:solidFill>
                <a:schemeClr val="tx1"/>
              </a:solidFill>
            </a:endParaRPr>
          </a:p>
          <a:p>
            <a:pPr lvl="2">
              <a:spcBef>
                <a:spcPts val="0"/>
              </a:spcBef>
              <a:buFont typeface="Arial" panose="020B0604020202020204" pitchFamily="34" charset="0"/>
              <a:buChar char="•"/>
            </a:pPr>
            <a:r>
              <a:rPr lang="en-US" sz="1600" dirty="0">
                <a:solidFill>
                  <a:schemeClr val="tx1"/>
                </a:solidFill>
              </a:rPr>
              <a:t>Doc for viewpoints updated (</a:t>
            </a:r>
            <a:r>
              <a:rPr lang="en-US" sz="1600" dirty="0">
                <a:solidFill>
                  <a:srgbClr val="00B0F0"/>
                </a:solidFill>
              </a:rPr>
              <a:t>actions items in notes on this slide</a:t>
            </a:r>
            <a:r>
              <a:rPr lang="en-US" sz="1600" dirty="0">
                <a:solidFill>
                  <a:schemeClr val="tx1"/>
                </a:solidFill>
              </a:rPr>
              <a:t>):  </a:t>
            </a:r>
          </a:p>
          <a:p>
            <a:pPr lvl="2">
              <a:spcBef>
                <a:spcPts val="0"/>
              </a:spcBef>
              <a:buFont typeface="Arial" panose="020B0604020202020204" pitchFamily="34" charset="0"/>
              <a:buChar char="•"/>
            </a:pPr>
            <a:r>
              <a:rPr lang="en-US" sz="1400" dirty="0">
                <a:solidFill>
                  <a:schemeClr val="tx1"/>
                </a:solidFill>
                <a:hlinkClick r:id="rId6"/>
              </a:rPr>
              <a:t>https://mentor.ieee.org/802.18/dcn/21/18-21-0039-01-0000-ieee-802-viewpoints-on-wrc-23-agenda-items.pptx</a:t>
            </a:r>
            <a:endParaRPr lang="en-US" sz="1400" dirty="0">
              <a:solidFill>
                <a:schemeClr val="tx1"/>
              </a:solidFill>
            </a:endParaRPr>
          </a:p>
          <a:p>
            <a:pPr lvl="1">
              <a:spcBef>
                <a:spcPts val="0"/>
              </a:spcBef>
              <a:buFont typeface="Arial" panose="020B0604020202020204" pitchFamily="34" charset="0"/>
              <a:buChar char="•"/>
            </a:pPr>
            <a:r>
              <a:rPr lang="en-US" sz="1400" b="0" dirty="0">
                <a:solidFill>
                  <a:schemeClr val="tx1"/>
                </a:solidFill>
                <a:effectLst/>
                <a:ea typeface="Calibri" panose="020F0502020204030204" pitchFamily="34" charset="0"/>
              </a:rPr>
              <a:t>Sometime, will review actions </a:t>
            </a:r>
            <a:r>
              <a:rPr lang="en-US" sz="1200" b="0" dirty="0">
                <a:solidFill>
                  <a:schemeClr val="tx1"/>
                </a:solidFill>
                <a:ea typeface="Calibri" panose="020F0502020204030204" pitchFamily="34" charset="0"/>
              </a:rPr>
              <a:t>noted at the July Plenary. </a:t>
            </a:r>
            <a:endParaRPr lang="en-US" sz="12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09dec21</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120632"/>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a:t>
            </a:r>
            <a:endParaRPr lang="en-US" sz="2400" dirty="0"/>
          </a:p>
        </p:txBody>
      </p:sp>
      <p:sp>
        <p:nvSpPr>
          <p:cNvPr id="3" name="Content Placeholder 2"/>
          <p:cNvSpPr>
            <a:spLocks noGrp="1"/>
          </p:cNvSpPr>
          <p:nvPr>
            <p:ph idx="1"/>
          </p:nvPr>
        </p:nvSpPr>
        <p:spPr>
          <a:xfrm>
            <a:off x="914400" y="962625"/>
            <a:ext cx="11049000" cy="5477022"/>
          </a:xfrm>
        </p:spPr>
        <p:txBody>
          <a:bodyPr/>
          <a:lstStyle/>
          <a:p>
            <a:pPr>
              <a:buFont typeface="Arial" panose="020B0604020202020204" pitchFamily="34" charset="0"/>
              <a:buChar char="•"/>
            </a:pPr>
            <a:r>
              <a:rPr lang="en-US" sz="1800" dirty="0">
                <a:effectLst/>
              </a:rPr>
              <a:t> none today </a:t>
            </a:r>
          </a:p>
          <a:p>
            <a:pPr>
              <a:buFont typeface="Arial" panose="020B0604020202020204" pitchFamily="34" charset="0"/>
              <a:buChar char="•"/>
            </a:pPr>
            <a:r>
              <a:rPr lang="en-US" sz="18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09dec21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28242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1"/>
            <a:ext cx="8597510" cy="273050"/>
          </a:xfrm>
        </p:spPr>
        <p:txBody>
          <a:bodyPr/>
          <a:lstStyle/>
          <a:p>
            <a:r>
              <a:rPr lang="en-US" altLang="en-US" sz="2400" dirty="0"/>
              <a:t>General Discussion Items – ongoing fyi - MSGs 6 GHz &amp; FCC</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09dec21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803365"/>
            <a:ext cx="11032375" cy="5570463"/>
          </a:xfrm>
        </p:spPr>
        <p:txBody>
          <a:bodyPr/>
          <a:lstStyle/>
          <a:p>
            <a:pPr>
              <a:buFont typeface="Arial" panose="020B0604020202020204" pitchFamily="34" charset="0"/>
              <a:buChar char="•"/>
            </a:pPr>
            <a:r>
              <a:rPr lang="en-US" sz="1400" dirty="0"/>
              <a:t>   </a:t>
            </a:r>
            <a:r>
              <a:rPr lang="en-US" sz="1600" dirty="0"/>
              <a:t> </a:t>
            </a:r>
            <a:r>
              <a:rPr lang="en-US" sz="1400" dirty="0"/>
              <a:t>1. The </a:t>
            </a:r>
            <a:r>
              <a:rPr lang="en-US" sz="1400" dirty="0" err="1"/>
              <a:t>WInnforum</a:t>
            </a:r>
            <a:r>
              <a:rPr lang="en-US" sz="1400" dirty="0"/>
              <a:t> “6 GHz </a:t>
            </a:r>
            <a:r>
              <a:rPr lang="en-US" sz="1400" u="sng" dirty="0"/>
              <a:t>Committee</a:t>
            </a:r>
            <a:r>
              <a:rPr lang="en-US" sz="1400" dirty="0"/>
              <a:t>”, 	all groups meet every 2 weeks except </a:t>
            </a:r>
            <a:r>
              <a:rPr lang="en-US" sz="1400" i="1" u="sng" dirty="0"/>
              <a:t>Incumbent Information, interference and Test &amp; Certification</a:t>
            </a:r>
            <a:r>
              <a:rPr lang="en-US" sz="1400" dirty="0"/>
              <a:t> - weekly  (168 people);            		some docs:  </a:t>
            </a:r>
            <a:r>
              <a:rPr lang="en-US" sz="1400" u="sng" dirty="0">
                <a:solidFill>
                  <a:srgbClr val="0000FF"/>
                </a:solidFill>
                <a:effectLst/>
                <a:ea typeface="Calibri" panose="020F0502020204030204" pitchFamily="34" charset="0"/>
                <a:hlinkClick r:id="rId3"/>
              </a:rPr>
              <a:t>https://6ghz.wirelessinnovation.org/work-group-products</a:t>
            </a:r>
            <a:r>
              <a:rPr lang="en-US" sz="1400" u="sng" dirty="0">
                <a:solidFill>
                  <a:srgbClr val="0000FF"/>
                </a:solidFill>
                <a:effectLst/>
                <a:ea typeface="Calibri" panose="020F0502020204030204" pitchFamily="34" charset="0"/>
              </a:rPr>
              <a:t> </a:t>
            </a:r>
            <a:endParaRPr lang="en-US" sz="1400" b="0" dirty="0"/>
          </a:p>
          <a:p>
            <a:pPr lvl="2">
              <a:spcBef>
                <a:spcPts val="0"/>
              </a:spcBef>
              <a:buFont typeface="Arial" panose="020B0604020202020204" pitchFamily="34" charset="0"/>
              <a:buChar char="•"/>
            </a:pPr>
            <a:r>
              <a:rPr lang="en-US" sz="1400" u="sng" dirty="0">
                <a:solidFill>
                  <a:srgbClr val="0563C1"/>
                </a:solidFill>
                <a:ea typeface="Calibri" panose="020F0502020204030204" pitchFamily="34" charset="0"/>
                <a:hlinkClick r:id="rId4"/>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Org: 2 focus areas: </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1)  AFC Functional Specification -WG – includes: Interference-TG,  Incumbent Info-TG,  security and Protocols </a:t>
            </a:r>
            <a:r>
              <a:rPr lang="en-US" sz="1200" strike="dblStrike" dirty="0">
                <a:solidFill>
                  <a:schemeClr val="tx1">
                    <a:lumMod val="50000"/>
                    <a:lumOff val="50000"/>
                  </a:schemeClr>
                </a:solidFill>
                <a:ea typeface="Times New Roman" panose="02020603050405020304" pitchFamily="18" charset="0"/>
              </a:rPr>
              <a:t>3GPP</a:t>
            </a:r>
            <a:r>
              <a:rPr lang="en-US" sz="12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2) AFC Test and Certification-WG</a:t>
            </a:r>
            <a:endParaRPr lang="en-US" sz="1200" dirty="0">
              <a:solidFill>
                <a:schemeClr val="bg1">
                  <a:lumMod val="50000"/>
                </a:schemeClr>
              </a:solidFill>
            </a:endParaRPr>
          </a:p>
          <a:p>
            <a:pPr marL="866775" lvl="2">
              <a:spcBef>
                <a:spcPts val="0"/>
              </a:spcBef>
              <a:spcAft>
                <a:spcPts val="0"/>
              </a:spcAft>
              <a:buFont typeface="Arial" panose="020B0604020202020204" pitchFamily="34" charset="0"/>
              <a:buChar char="•"/>
            </a:pPr>
            <a:r>
              <a:rPr lang="en-GB" sz="1600" dirty="0">
                <a:solidFill>
                  <a:schemeClr val="accent1">
                    <a:lumMod val="50000"/>
                  </a:schemeClr>
                </a:solidFill>
                <a:ea typeface="Calibri" panose="020F0502020204030204" pitchFamily="34" charset="0"/>
              </a:rPr>
              <a:t>Request for petition stay (by 14dec) and petition for rule making by utility and public safety.  e.g. concept on beacons causing interference.  more to come.   </a:t>
            </a:r>
          </a:p>
          <a:p>
            <a:pPr marL="2238375" lvl="5">
              <a:spcBef>
                <a:spcPts val="0"/>
              </a:spcBef>
              <a:spcAft>
                <a:spcPts val="0"/>
              </a:spcAft>
              <a:buFont typeface="Arial" panose="020B0604020202020204" pitchFamily="34" charset="0"/>
              <a:buChar char="•"/>
            </a:pPr>
            <a:endParaRPr lang="en-GB" sz="1200" b="1" dirty="0">
              <a:ea typeface="Calibri" panose="020F0502020204030204" pitchFamily="34" charset="0"/>
            </a:endParaRPr>
          </a:p>
          <a:p>
            <a:pPr marL="866775" lvl="2">
              <a:spcBef>
                <a:spcPts val="0"/>
              </a:spcBef>
              <a:spcAft>
                <a:spcPts val="0"/>
              </a:spcAft>
              <a:buFont typeface="Arial" panose="020B0604020202020204" pitchFamily="34" charset="0"/>
              <a:buChar char="•"/>
            </a:pPr>
            <a:r>
              <a:rPr lang="en-GB" sz="1400" b="1" dirty="0">
                <a:ea typeface="Calibri" panose="020F0502020204030204" pitchFamily="34" charset="0"/>
              </a:rPr>
              <a:t>18nov: </a:t>
            </a:r>
            <a:r>
              <a:rPr lang="en-GB" sz="1400" b="0" dirty="0" err="1">
                <a:ea typeface="Calibri" panose="020F0502020204030204" pitchFamily="34" charset="0"/>
              </a:rPr>
              <a:t>WInnforum</a:t>
            </a:r>
            <a:r>
              <a:rPr lang="en-GB" sz="1400" b="0" dirty="0">
                <a:ea typeface="Calibri" panose="020F0502020204030204" pitchFamily="34" charset="0"/>
              </a:rPr>
              <a:t> met with the OET today to discuss AFC testing.  (WFA also meet with OET)</a:t>
            </a:r>
          </a:p>
          <a:p>
            <a:pPr marL="1323975" lvl="3">
              <a:spcBef>
                <a:spcPts val="0"/>
              </a:spcBef>
              <a:spcAft>
                <a:spcPts val="0"/>
              </a:spcAft>
              <a:buFont typeface="Arial" panose="020B0604020202020204" pitchFamily="34" charset="0"/>
              <a:buChar char="•"/>
            </a:pPr>
            <a:r>
              <a:rPr lang="en-GB" sz="1400" dirty="0">
                <a:ea typeface="Calibri" panose="020F0502020204030204" pitchFamily="34" charset="0"/>
              </a:rPr>
              <a:t>ex </a:t>
            </a:r>
            <a:r>
              <a:rPr lang="en-GB" sz="1400" dirty="0" err="1">
                <a:ea typeface="Calibri" panose="020F0502020204030204" pitchFamily="34" charset="0"/>
              </a:rPr>
              <a:t>partes</a:t>
            </a:r>
            <a:r>
              <a:rPr lang="en-GB" sz="1400" dirty="0">
                <a:ea typeface="Calibri" panose="020F0502020204030204" pitchFamily="34" charset="0"/>
              </a:rPr>
              <a:t> will be out soon.  </a:t>
            </a:r>
            <a:r>
              <a:rPr lang="en-GB" sz="1400" dirty="0" err="1">
                <a:ea typeface="Calibri" panose="020F0502020204030204" pitchFamily="34" charset="0"/>
              </a:rPr>
              <a:t>WInnforum</a:t>
            </a:r>
            <a:r>
              <a:rPr lang="en-GB" sz="1400" dirty="0">
                <a:ea typeface="Calibri" panose="020F0502020204030204" pitchFamily="34" charset="0"/>
              </a:rPr>
              <a:t> is about 9 slides.  One point is asking about more than 1 test lab and how they would work. </a:t>
            </a:r>
            <a:endParaRPr lang="en-US" sz="1400" b="1" dirty="0">
              <a:ea typeface="Calibri" panose="020F0502020204030204" pitchFamily="34" charset="0"/>
            </a:endParaRPr>
          </a:p>
          <a:p>
            <a:pPr marL="866775" lvl="2">
              <a:spcBef>
                <a:spcPts val="0"/>
              </a:spcBef>
              <a:spcAft>
                <a:spcPts val="0"/>
              </a:spcAft>
              <a:buFont typeface="Arial" panose="020B0604020202020204" pitchFamily="34" charset="0"/>
              <a:buChar char="•"/>
            </a:pPr>
            <a:r>
              <a:rPr lang="en-US" sz="1400" b="1" dirty="0">
                <a:ea typeface="Calibri" panose="020F0502020204030204" pitchFamily="34" charset="0"/>
              </a:rPr>
              <a:t>21oct: </a:t>
            </a:r>
            <a:r>
              <a:rPr lang="en-US" sz="1400" dirty="0">
                <a:effectLst/>
                <a:ea typeface="Calibri" panose="020F0502020204030204" pitchFamily="34" charset="0"/>
              </a:rPr>
              <a:t>TR-1014 (IR3) is in internal ballot, being shared with WFA AFC TG</a:t>
            </a:r>
          </a:p>
          <a:p>
            <a:pPr marL="1323975" lvl="3">
              <a:spcBef>
                <a:spcPts val="0"/>
              </a:spcBef>
              <a:spcAft>
                <a:spcPts val="0"/>
              </a:spcAft>
              <a:buFont typeface="Arial" panose="020B0604020202020204" pitchFamily="34" charset="0"/>
              <a:buChar char="•"/>
            </a:pPr>
            <a:r>
              <a:rPr lang="en-US" sz="1400" dirty="0">
                <a:ea typeface="Calibri" panose="020F0502020204030204" pitchFamily="34" charset="0"/>
              </a:rPr>
              <a:t>The process of coordination with the different organization has improve and time to approval is quicker. </a:t>
            </a:r>
          </a:p>
          <a:p>
            <a:pPr marL="1323975" lvl="3">
              <a:spcBef>
                <a:spcPts val="0"/>
              </a:spcBef>
              <a:spcAft>
                <a:spcPts val="0"/>
              </a:spcAft>
              <a:buFont typeface="Arial" panose="020B0604020202020204" pitchFamily="34" charset="0"/>
              <a:buChar char="•"/>
            </a:pPr>
            <a:r>
              <a:rPr lang="en-US" sz="1400" dirty="0">
                <a:effectLst/>
                <a:ea typeface="Calibri" panose="020F0502020204030204" pitchFamily="34" charset="0"/>
                <a:hlinkClick r:id="rId5"/>
              </a:rPr>
              <a:t>https://www.wi-fi.org/file/afc-specification-and-test-plans</a:t>
            </a:r>
            <a:r>
              <a:rPr lang="en-US" sz="1400" dirty="0">
                <a:effectLst/>
                <a:ea typeface="Calibri" panose="020F0502020204030204" pitchFamily="34" charset="0"/>
              </a:rPr>
              <a:t>  (open to all, just need contact info and privacy agreement)  </a:t>
            </a:r>
          </a:p>
          <a:p>
            <a:pPr marL="2238375" lvl="5">
              <a:spcBef>
                <a:spcPts val="0"/>
              </a:spcBef>
              <a:spcAft>
                <a:spcPts val="0"/>
              </a:spcAft>
              <a:buFont typeface="Arial" panose="020B0604020202020204" pitchFamily="34" charset="0"/>
              <a:buChar char="•"/>
            </a:pPr>
            <a:endParaRPr lang="en-US" sz="900" dirty="0">
              <a:solidFill>
                <a:schemeClr val="tx1"/>
              </a:solidFill>
            </a:endParaRPr>
          </a:p>
          <a:p>
            <a:pPr>
              <a:buFont typeface="Arial" panose="020B0604020202020204" pitchFamily="34" charset="0"/>
              <a:buChar char="•"/>
            </a:pPr>
            <a:r>
              <a:rPr lang="en-US" sz="14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400" dirty="0">
                <a:solidFill>
                  <a:srgbClr val="1155CC"/>
                </a:solidFill>
                <a:hlinkClick r:id="rId6"/>
              </a:rPr>
              <a:t>https://groups.wirelessinnovation.org/wg/6MSG/dashboard</a:t>
            </a:r>
            <a:r>
              <a:rPr lang="en-US" sz="1400" dirty="0">
                <a:solidFill>
                  <a:srgbClr val="1155CC"/>
                </a:solidFill>
              </a:rPr>
              <a:t>. </a:t>
            </a:r>
            <a:endParaRPr lang="en-US" sz="1400" kern="1200" dirty="0">
              <a:cs typeface="+mn-cs"/>
            </a:endParaRPr>
          </a:p>
          <a:p>
            <a:pPr marL="1323975" lvl="3">
              <a:spcBef>
                <a:spcPts val="0"/>
              </a:spcBef>
              <a:spcAft>
                <a:spcPts val="0"/>
              </a:spcAft>
              <a:buFont typeface="Arial" panose="020B0604020202020204" pitchFamily="34" charset="0"/>
              <a:buChar char="•"/>
            </a:pPr>
            <a:r>
              <a:rPr lang="en-US" sz="1100" dirty="0">
                <a:solidFill>
                  <a:schemeClr val="tx1"/>
                </a:solidFill>
              </a:rPr>
              <a:t>Work stream 1 - interference protection and resolution (</a:t>
            </a:r>
            <a:r>
              <a:rPr lang="en-US" sz="1100" dirty="0" err="1">
                <a:solidFill>
                  <a:schemeClr val="tx1"/>
                </a:solidFill>
              </a:rPr>
              <a:t>CableLabs</a:t>
            </a:r>
            <a:r>
              <a:rPr lang="en-US" sz="1100" dirty="0">
                <a:solidFill>
                  <a:schemeClr val="tx1"/>
                </a:solidFill>
              </a:rPr>
              <a:t>, EPRI, Lake </a:t>
            </a:r>
            <a:r>
              <a:rPr lang="en-US" sz="1100" dirty="0" err="1">
                <a:solidFill>
                  <a:schemeClr val="tx1"/>
                </a:solidFill>
              </a:rPr>
              <a:t>Cty</a:t>
            </a:r>
            <a:r>
              <a:rPr lang="en-US" sz="1100" dirty="0">
                <a:solidFill>
                  <a:schemeClr val="tx1"/>
                </a:solidFill>
              </a:rPr>
              <a:t>, APCO)  Meets biweekly, from 28Jan21-10:00 et, </a:t>
            </a:r>
          </a:p>
          <a:p>
            <a:pPr marL="1323975" lvl="3">
              <a:spcBef>
                <a:spcPts val="0"/>
              </a:spcBef>
              <a:spcAft>
                <a:spcPts val="0"/>
              </a:spcAft>
              <a:buFont typeface="Arial" panose="020B0604020202020204" pitchFamily="34" charset="0"/>
              <a:buChar char="•"/>
            </a:pPr>
            <a:r>
              <a:rPr lang="en-US" sz="1100" dirty="0">
                <a:solidFill>
                  <a:schemeClr val="tx1"/>
                </a:solidFill>
              </a:rPr>
              <a:t>Work stream 2 - correct incumbent data (ULS) (</a:t>
            </a:r>
            <a:r>
              <a:rPr lang="en-US" sz="1100" dirty="0" err="1">
                <a:solidFill>
                  <a:schemeClr val="tx1"/>
                </a:solidFill>
              </a:rPr>
              <a:t>Comsearch</a:t>
            </a:r>
            <a:r>
              <a:rPr lang="en-US" sz="1100" dirty="0">
                <a:solidFill>
                  <a:schemeClr val="tx1"/>
                </a:solidFill>
              </a:rPr>
              <a:t>, APCO) </a:t>
            </a:r>
          </a:p>
          <a:p>
            <a:pPr marL="1323975" lvl="3">
              <a:spcBef>
                <a:spcPts val="0"/>
              </a:spcBef>
              <a:spcAft>
                <a:spcPts val="0"/>
              </a:spcAft>
              <a:buFont typeface="Arial" panose="020B0604020202020204" pitchFamily="34" charset="0"/>
              <a:buChar char="•"/>
            </a:pPr>
            <a:r>
              <a:rPr lang="en-US" sz="1100"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sz="1100" dirty="0">
                <a:solidFill>
                  <a:schemeClr val="tx1"/>
                </a:solidFill>
              </a:rPr>
              <a:t>Overall Co-chairs:  NPSTC, UTC, WFA, WISPA. </a:t>
            </a:r>
            <a:r>
              <a:rPr lang="en-US" sz="11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GB" sz="1600" dirty="0">
                <a:solidFill>
                  <a:schemeClr val="accent1">
                    <a:lumMod val="50000"/>
                  </a:schemeClr>
                </a:solidFill>
                <a:ea typeface="Calibri" panose="020F0502020204030204" pitchFamily="34" charset="0"/>
              </a:rPr>
              <a:t>Tomorrow is a meeting, and what to do with the final report, as consensus was not reach on everything. </a:t>
            </a:r>
          </a:p>
          <a:p>
            <a:pPr marL="866775" lvl="2">
              <a:spcBef>
                <a:spcPts val="0"/>
              </a:spcBef>
              <a:spcAft>
                <a:spcPts val="0"/>
              </a:spcAft>
              <a:buFont typeface="Arial" panose="020B0604020202020204" pitchFamily="34" charset="0"/>
              <a:buChar char="•"/>
            </a:pPr>
            <a:endParaRPr lang="en-GB" sz="1400" b="1" dirty="0">
              <a:solidFill>
                <a:schemeClr val="tx1"/>
              </a:solidFill>
              <a:ea typeface="Calibri" panose="020F0502020204030204" pitchFamily="34" charset="0"/>
            </a:endParaRPr>
          </a:p>
          <a:p>
            <a:pPr marL="866775" lvl="2">
              <a:spcBef>
                <a:spcPts val="0"/>
              </a:spcBef>
              <a:spcAft>
                <a:spcPts val="0"/>
              </a:spcAft>
              <a:buFont typeface="Arial" panose="020B0604020202020204" pitchFamily="34" charset="0"/>
              <a:buChar char="•"/>
            </a:pPr>
            <a:r>
              <a:rPr lang="en-GB" sz="1400" b="1" dirty="0">
                <a:solidFill>
                  <a:schemeClr val="tx1"/>
                </a:solidFill>
                <a:ea typeface="Calibri" panose="020F0502020204030204" pitchFamily="34" charset="0"/>
              </a:rPr>
              <a:t>18nov: WS</a:t>
            </a:r>
            <a:r>
              <a:rPr lang="en-GB" sz="1400" b="0" dirty="0">
                <a:solidFill>
                  <a:schemeClr val="tx1"/>
                </a:solidFill>
                <a:ea typeface="Calibri" panose="020F0502020204030204" pitchFamily="34" charset="0"/>
              </a:rPr>
              <a:t>#1 reviewed final report, made one change and will present to 10Dec MSG full group for approval. </a:t>
            </a:r>
            <a:r>
              <a:rPr lang="en-GB" sz="1400" b="0" dirty="0">
                <a:solidFill>
                  <a:schemeClr val="tx1"/>
                </a:solidFill>
                <a:ea typeface="Calibri" panose="020F0502020204030204" pitchFamily="34" charset="0"/>
                <a:hlinkClick r:id="rId7"/>
              </a:rPr>
              <a:t>https://groups.wirelessinnovation.org/wg/6GHz-MSG-WS1/document/download/16761</a:t>
            </a:r>
            <a:r>
              <a:rPr lang="en-GB" sz="1400" b="0" dirty="0">
                <a:solidFill>
                  <a:schemeClr val="tx1"/>
                </a:solidFill>
                <a:ea typeface="Calibri" panose="020F0502020204030204" pitchFamily="34" charset="0"/>
              </a:rPr>
              <a:t> </a:t>
            </a:r>
            <a:endParaRPr lang="en-US" sz="1400" dirty="0">
              <a:effectLst/>
              <a:ea typeface="Calibri" panose="020F0502020204030204" pitchFamily="34" charset="0"/>
            </a:endParaRPr>
          </a:p>
          <a:p>
            <a:pPr marL="1323975" lvl="3">
              <a:spcBef>
                <a:spcPts val="0"/>
              </a:spcBef>
              <a:spcAft>
                <a:spcPts val="0"/>
              </a:spcAft>
              <a:buFont typeface="Arial" panose="020B0604020202020204" pitchFamily="34" charset="0"/>
              <a:buChar char="•"/>
            </a:pPr>
            <a:r>
              <a:rPr lang="en-GB" sz="1400" b="1" dirty="0">
                <a:solidFill>
                  <a:schemeClr val="tx1"/>
                </a:solidFill>
                <a:ea typeface="Calibri" panose="020F0502020204030204" pitchFamily="34" charset="0"/>
              </a:rPr>
              <a:t>21dec21 is when AFC applications are due. </a:t>
            </a:r>
            <a:endParaRPr lang="en-US" sz="1400" b="1" dirty="0">
              <a:solidFill>
                <a:schemeClr val="tx1"/>
              </a:solidFill>
            </a:endParaRPr>
          </a:p>
          <a:p>
            <a:pPr marL="638175" lvl="2" indent="0">
              <a:spcBef>
                <a:spcPts val="0"/>
              </a:spcBef>
              <a:spcAft>
                <a:spcPts val="0"/>
              </a:spcAft>
            </a:pPr>
            <a:endParaRPr lang="en-US" sz="1600" b="1" dirty="0">
              <a:ea typeface="Calibri" panose="020F0502020204030204" pitchFamily="34" charset="0"/>
            </a:endParaRPr>
          </a:p>
        </p:txBody>
      </p:sp>
    </p:spTree>
    <p:extLst>
      <p:ext uri="{BB962C8B-B14F-4D97-AF65-F5344CB8AC3E}">
        <p14:creationId xmlns:p14="http://schemas.microsoft.com/office/powerpoint/2010/main" val="2203913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1900"/>
            <a:ext cx="10972800" cy="464123"/>
          </a:xfrm>
        </p:spPr>
        <p:txBody>
          <a:bodyPr/>
          <a:lstStyle/>
          <a:p>
            <a:r>
              <a:rPr lang="en-US" altLang="en-US" sz="2400" dirty="0"/>
              <a:t>General Discussion Items – ongoing fyi - </a:t>
            </a:r>
            <a:r>
              <a:rPr lang="en-US" sz="2400" dirty="0"/>
              <a:t>IEEE 802 Stds Table of Frequency Bands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09dec21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439400" cy="5382854"/>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https://mentor.ieee.org/802.18/dcn/21/18-21-0036-09-0000-frequency-table-template.xlsx</a:t>
            </a:r>
            <a:endParaRPr lang="en-US" sz="1800" dirty="0">
              <a:solidFill>
                <a:srgbClr val="0070C0"/>
              </a:solidFill>
              <a:ea typeface="Times New Roman" panose="02020603050405020304" pitchFamily="18" charset="0"/>
            </a:endParaRPr>
          </a:p>
          <a:p>
            <a:pPr marL="28575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From ad hoc call on 23nov21</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Clarified 802.22 orig. std.; filled in many specific freq. ranges for 802.11 </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Updates a few UWB ranges and </a:t>
            </a:r>
            <a:r>
              <a:rPr lang="en-US" sz="1600" b="1" dirty="0">
                <a:solidFill>
                  <a:srgbClr val="333333"/>
                </a:solidFill>
                <a:ea typeface="Times New Roman" panose="02020603050405020304" pitchFamily="18" charset="0"/>
              </a:rPr>
              <a:t>added the Light-Ranges Sheet   </a:t>
            </a: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From ad hoc call on 28sept21</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Updated most of the 802.15 cells/rows, less UWB ones.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And proposing to swap columns D&amp;E to get the clause numbers for the current standard by the current standards. and clarified what goes in the clause cell.  </a:t>
            </a:r>
          </a:p>
          <a:p>
            <a:pPr marL="400050" lvl="1" indent="0">
              <a:spcBef>
                <a:spcPts val="0"/>
              </a:spcBef>
              <a:spcAft>
                <a:spcPts val="0"/>
              </a:spcAft>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Times New Roman" panose="02020603050405020304" pitchFamily="18" charset="0"/>
              </a:rPr>
              <a:t>The activity is entering the phase to fill in the sheet now, so more intense and time consuming.</a:t>
            </a:r>
            <a:endParaRPr lang="en-US" sz="1800" b="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a:t>
            </a:r>
            <a:r>
              <a:rPr lang="en-US" sz="1800" dirty="0">
                <a:solidFill>
                  <a:schemeClr val="tx1"/>
                </a:solidFill>
                <a:ea typeface="Times New Roman" panose="02020603050405020304" pitchFamily="18" charset="0"/>
              </a:rPr>
              <a:t>next meeting will be 11jan22.  </a:t>
            </a:r>
            <a:r>
              <a:rPr lang="en-US" sz="1800" b="0" dirty="0">
                <a:solidFill>
                  <a:schemeClr val="tx1"/>
                </a:solidFill>
                <a:ea typeface="Times New Roman" panose="02020603050405020304" pitchFamily="18" charset="0"/>
              </a:rPr>
              <a:t>(call-in in agenda backup slides)</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1747771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1125200" cy="3469327"/>
          </a:xfrm>
        </p:spPr>
        <p:txBody>
          <a:bodyPr/>
          <a:lstStyle/>
          <a:p>
            <a:pPr marL="285750" indent="-285750">
              <a:buClr>
                <a:srgbClr val="00B0F0"/>
              </a:buClr>
              <a:buFont typeface="Wingdings" panose="05000000000000000000" pitchFamily="2" charset="2"/>
              <a:buChar char="q"/>
            </a:pPr>
            <a:r>
              <a:rPr lang="en-US" sz="1800" dirty="0">
                <a:solidFill>
                  <a:srgbClr val="00B0F0"/>
                </a:solidFill>
                <a:effectLst/>
                <a:latin typeface="Times New Roman" panose="02020603050405020304" pitchFamily="18" charset="0"/>
                <a:ea typeface="SimSun" panose="02010600030101010101" pitchFamily="2" charset="-122"/>
              </a:rPr>
              <a:t> n/a</a:t>
            </a:r>
          </a:p>
          <a:p>
            <a:pPr marL="285750" indent="-285750">
              <a:buClr>
                <a:srgbClr val="00B0F0"/>
              </a:buClr>
              <a:buFont typeface="Wingdings" panose="05000000000000000000" pitchFamily="2" charset="2"/>
              <a:buChar char="q"/>
            </a:pPr>
            <a:r>
              <a:rPr lang="en-US" sz="1800" dirty="0">
                <a:solidFill>
                  <a:srgbClr val="00B0F0"/>
                </a:solidFill>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600" dirty="0">
                <a:solidFill>
                  <a:srgbClr val="00B0F0"/>
                </a:solidFill>
                <a:latin typeface="Times New Roman" panose="02020603050405020304" pitchFamily="18" charset="0"/>
                <a:ea typeface="SimSun" panose="02010600030101010101" pitchFamily="2" charset="-122"/>
              </a:rPr>
              <a:t>ongoing: </a:t>
            </a:r>
          </a:p>
          <a:p>
            <a:pPr marL="685800" lvl="1">
              <a:buClr>
                <a:srgbClr val="00B0F0"/>
              </a:buClr>
              <a:buFont typeface="Wingdings" panose="05000000000000000000" pitchFamily="2" charset="2"/>
              <a:buChar char="q"/>
            </a:pPr>
            <a:r>
              <a:rPr lang="en-US" sz="1600" dirty="0">
                <a:solidFill>
                  <a:srgbClr val="00B0F0"/>
                </a:solidFill>
                <a:effectLst/>
                <a:latin typeface="Times New Roman" panose="02020603050405020304" pitchFamily="18" charset="0"/>
                <a:ea typeface="SimSun" panose="02010600030101010101" pitchFamily="2" charset="-122"/>
              </a:rPr>
              <a:t>For IEEE 802 viewpoints on WRC-23 AIs, reach out to those identified, looking for input on the viewpoints.  </a:t>
            </a: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09dec21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1147018" y="4244034"/>
            <a:ext cx="10260694" cy="2231380"/>
          </a:xfrm>
          <a:prstGeom prst="rect">
            <a:avLst/>
          </a:prstGeom>
          <a:noFill/>
        </p:spPr>
        <p:txBody>
          <a:bodyPr wrap="none" rtlCol="0">
            <a:spAutoFit/>
          </a:bodyPr>
          <a:lstStyle/>
          <a:p>
            <a:pPr>
              <a:spcBef>
                <a:spcPts val="0"/>
              </a:spcBef>
              <a:buFont typeface="Arial" panose="020B0604020202020204" pitchFamily="34" charset="0"/>
              <a:buChar char="•"/>
            </a:pPr>
            <a:r>
              <a:rPr lang="en-US" sz="1600" b="1" dirty="0">
                <a:solidFill>
                  <a:schemeClr val="tx1"/>
                </a:solidFill>
              </a:rPr>
              <a:t>Proactive Spectrum Sharing – Contact Rich Kennedy if you can help or have inputs. or want to join the task force.</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WPT use of license-exempt bands and UWB in cell phones</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4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1125200" cy="5332414"/>
          </a:xfrm>
        </p:spPr>
        <p:txBody>
          <a:bodyPr/>
          <a:lstStyle/>
          <a:p>
            <a:pPr marL="0" indent="0"/>
            <a:r>
              <a:rPr lang="en-US" sz="1050" dirty="0"/>
              <a:t> </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2000" b="0" dirty="0">
                <a:solidFill>
                  <a:schemeClr val="tx1"/>
                </a:solidFill>
                <a:ea typeface="Calibri" panose="020F0502020204030204" pitchFamily="34" charset="0"/>
              </a:rPr>
              <a:t>none heard </a:t>
            </a:r>
          </a:p>
          <a:p>
            <a:pPr marL="0">
              <a:spcBef>
                <a:spcPts val="0"/>
              </a:spcBef>
              <a:spcAft>
                <a:spcPts val="0"/>
              </a:spcAft>
              <a:buFont typeface="Arial" panose="020B0604020202020204" pitchFamily="34" charset="0"/>
              <a:buChar char="•"/>
            </a:pPr>
            <a:endParaRPr lang="en-US" sz="2000" b="0" dirty="0">
              <a:solidFill>
                <a:schemeClr val="bg1">
                  <a:lumMod val="75000"/>
                </a:schemeClr>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endParaRPr lang="en-US" sz="14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09dec21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972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__20__ and voters on-line: _18__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19may22):</a:t>
            </a:r>
            <a:r>
              <a:rPr lang="en-US" sz="1800" dirty="0"/>
              <a:t>  16dec21 –</a:t>
            </a:r>
            <a:r>
              <a:rPr lang="en-US" sz="1800" i="1" u="sng" dirty="0"/>
              <a:t>15:00–&lt;15:55</a:t>
            </a:r>
            <a:r>
              <a:rPr lang="en-US" sz="1800" dirty="0"/>
              <a:t> et   	</a:t>
            </a:r>
            <a:r>
              <a:rPr lang="en-US" sz="2000" dirty="0">
                <a:highlight>
                  <a:srgbClr val="FFFF00"/>
                </a:highlight>
              </a:rPr>
              <a:t>no calls:  23 and 30dec</a:t>
            </a:r>
            <a:endParaRPr lang="en-US" sz="1800" dirty="0">
              <a:highlight>
                <a:srgbClr val="FFFF00"/>
              </a:highlight>
            </a:endParaRPr>
          </a:p>
          <a:p>
            <a:pPr>
              <a:buFont typeface="Arial" panose="020B0604020202020204" pitchFamily="34" charset="0"/>
              <a:buChar char="•"/>
            </a:pPr>
            <a:endParaRPr lang="en-US" sz="1600" dirty="0">
              <a:highlight>
                <a:srgbClr val="D5F4FF"/>
              </a:highlight>
            </a:endParaRP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https://mentor.ieee.org/802.18/dcn/16/18-16-0038-19-0000-teleconference-call-in-info.pptx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(note: new call-in info starts 20jan22)</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15:26et</a:t>
            </a:r>
          </a:p>
          <a:p>
            <a:pPr lvl="1">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IEEE 802.18 (wireless) interim will be electronic in Jan 2022 with attendance credit.</a:t>
            </a:r>
          </a:p>
          <a:p>
            <a:pPr>
              <a:spcBef>
                <a:spcPts val="0"/>
              </a:spcBef>
              <a:buFont typeface="Arial" panose="020B0604020202020204" pitchFamily="34" charset="0"/>
              <a:buChar char="•"/>
            </a:pPr>
            <a:r>
              <a:rPr lang="en-US" sz="1800" dirty="0">
                <a:latin typeface="Times New Roman" panose="02020603050405020304" pitchFamily="18" charset="0"/>
                <a:ea typeface="SimSun" panose="02010600030101010101" pitchFamily="2" charset="-122"/>
              </a:rPr>
              <a:t>The IEEE 802.18 plenary will be electronic in March 2022 with attendance credit. </a:t>
            </a:r>
            <a:endParaRPr lang="en-US" sz="1800" b="1" dirty="0">
              <a:effectLst/>
              <a:latin typeface="Times New Roman" panose="02020603050405020304" pitchFamily="18" charset="0"/>
              <a:ea typeface="SimSun" panose="02010600030101010101" pitchFamily="2" charset="-122"/>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09dec21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3"/>
              </a:rPr>
              <a:t>Al Petrick (Skyworks Solutions) </a:t>
            </a:r>
            <a:r>
              <a:rPr lang="en-US" sz="1600" dirty="0"/>
              <a:t>and </a:t>
            </a:r>
            <a:r>
              <a:rPr lang="en-US" sz="1600" dirty="0">
                <a:hlinkClick r:id="rId4"/>
              </a:rPr>
              <a:t>Stuart Kerry (OK-Brit/Self)</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40 (8 on LMSC); Nearly Voters: 4; Aspirant members: 6</a:t>
            </a:r>
          </a:p>
          <a:p>
            <a:pPr lvl="1">
              <a:spcBef>
                <a:spcPts val="0"/>
              </a:spcBef>
              <a:buFont typeface="Arial" panose="020B0604020202020204" pitchFamily="34" charset="0"/>
              <a:buChar char="•"/>
            </a:pPr>
            <a:r>
              <a:rPr lang="en-US" sz="1400" dirty="0">
                <a:solidFill>
                  <a:schemeClr val="tx1"/>
                </a:solidFill>
              </a:rPr>
              <a:t>A quorum is met since this is an announced Wireless Interim and Thursdays 15:00et meetings were announced more than 45 days ago.</a:t>
            </a:r>
          </a:p>
          <a:p>
            <a:pPr lvl="4">
              <a:buFont typeface="Arial" panose="020B0604020202020204" pitchFamily="34" charset="0"/>
              <a:buChar char="•"/>
              <a:defRPr/>
            </a:pPr>
            <a:endParaRPr lang="en-US" sz="1200" dirty="0"/>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5"/>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6"/>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7"/>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8"/>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9"/>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does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10"/>
              </a:rPr>
              <a:t>http://standards.ieee.org/develop/policies/opman/sb_om.pdf</a:t>
            </a:r>
            <a:endParaRPr lang="en-US" sz="1400" u="sng" dirty="0"/>
          </a:p>
          <a:p>
            <a:pPr lvl="1">
              <a:spcBef>
                <a:spcPts val="600"/>
              </a:spcBef>
              <a:defRPr/>
            </a:pPr>
            <a:r>
              <a:rPr lang="en-US" sz="16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09dec21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035017111"/>
              </p:ext>
            </p:extLst>
          </p:nvPr>
        </p:nvGraphicFramePr>
        <p:xfrm>
          <a:off x="7925668" y="4929329"/>
          <a:ext cx="2390775" cy="498475"/>
        </p:xfrm>
        <a:graphic>
          <a:graphicData uri="http://schemas.openxmlformats.org/presentationml/2006/ole">
            <mc:AlternateContent xmlns:mc="http://schemas.openxmlformats.org/markup-compatibility/2006">
              <mc:Choice xmlns:v="urn:schemas-microsoft-com:vml" Requires="v">
                <p:oleObj spid="_x0000_s3280" name="Packager Shell Object" showAsIcon="1" r:id="rId11" imgW="2391120" imgH="534600" progId="Package">
                  <p:embed/>
                </p:oleObj>
              </mc:Choice>
              <mc:Fallback>
                <p:oleObj name="Packager Shell Object" showAsIcon="1" r:id="rId11"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2"/>
                      <a:stretch>
                        <a:fillRect/>
                      </a:stretch>
                    </p:blipFill>
                    <p:spPr>
                      <a:xfrm>
                        <a:off x="7925668" y="4929329"/>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1932007210"/>
              </p:ext>
            </p:extLst>
          </p:nvPr>
        </p:nvGraphicFramePr>
        <p:xfrm>
          <a:off x="9448800" y="4236794"/>
          <a:ext cx="990600" cy="835820"/>
        </p:xfrm>
        <a:graphic>
          <a:graphicData uri="http://schemas.openxmlformats.org/presentationml/2006/ole">
            <mc:AlternateContent xmlns:mc="http://schemas.openxmlformats.org/markup-compatibility/2006">
              <mc:Choice xmlns:v="urn:schemas-microsoft-com:vml" Requires="v">
                <p:oleObj spid="_x0000_s3281" name="Acrobat Document" showAsIcon="1" r:id="rId13" imgW="914400" imgH="771822" progId="AcroExch.Document.DC">
                  <p:embed/>
                </p:oleObj>
              </mc:Choice>
              <mc:Fallback>
                <p:oleObj name="Acrobat Document" showAsIcon="1" r:id="rId13"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4"/>
                      <a:stretch>
                        <a:fillRect/>
                      </a:stretch>
                    </p:blipFill>
                    <p:spPr>
                      <a:xfrm>
                        <a:off x="9448800" y="4236794"/>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09dec21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Tree>
    <p:extLst>
      <p:ext uri="{BB962C8B-B14F-4D97-AF65-F5344CB8AC3E}">
        <p14:creationId xmlns:p14="http://schemas.microsoft.com/office/powerpoint/2010/main" val="436787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09dec21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09-Sep-21 until 13-Jan-22 from 15:00 to 16:00 America/</a:t>
            </a:r>
            <a:r>
              <a:rPr lang="en-US" sz="11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Holcomb(Itron) is inviting you to a scheduled Webex meeting.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September 9, 2021 until Thursday, January 13, 2022 from 3:00 PM to 4:00 PM, (UTC-04:00) Eastern Time (US &amp; Canada)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8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548235"/>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8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179 033 9055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rrtag21c</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1790339055@ieeesa.webex.com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5DFFF"/>
                </a:highlight>
              </a:rPr>
              <a:t>weekly </a:t>
            </a:r>
            <a:r>
              <a:rPr lang="en-US" sz="2400" dirty="0"/>
              <a:t>teleconference call-in, </a:t>
            </a:r>
            <a:r>
              <a:rPr lang="en-US" sz="2400" dirty="0">
                <a:highlight>
                  <a:srgbClr val="85DFFF"/>
                </a:highlight>
              </a:rPr>
              <a:t>09sep21-13jan22</a:t>
            </a:r>
          </a:p>
        </p:txBody>
      </p:sp>
    </p:spTree>
    <p:extLst>
      <p:ext uri="{BB962C8B-B14F-4D97-AF65-F5344CB8AC3E}">
        <p14:creationId xmlns:p14="http://schemas.microsoft.com/office/powerpoint/2010/main" val="6846296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09dec21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every Thursday effective 20-Jan-22 until 19-May-22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https://ieeesa.webex.com/ieeesa/j.php?MTID=m91b36f4c80de69b002c6b1e7296833ef</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solidFill>
                  <a:schemeClr val="tx1"/>
                </a:solidFill>
                <a:effectLst/>
                <a:highlight>
                  <a:srgbClr val="FF00FF"/>
                </a:highlight>
                <a:latin typeface="Calibri" panose="020F0502020204030204" pitchFamily="34" charset="0"/>
                <a:ea typeface="Times New Roman" panose="02020603050405020304" pitchFamily="18" charset="0"/>
                <a:cs typeface="Times New Roman" panose="02020603050405020304" pitchFamily="18" charset="0"/>
              </a:rPr>
              <a:t>Occurs every Thursday effective Thursday, January 20, 2022 until Thursday, May 19, 2022 </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from 3:00 PM to 4:00 PM, (UTC-05:00)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https://ieeesa.webex.com/ieeesa/j.php?MTID=m91b36f4c80de69b002c6b1e7296833ef</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2348 296 5390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rrtag22a</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+1-646-992-2010,,23482965390##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+1-213-306-3065,,23482965390##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23482965390@ieeesa.webex.com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solidFill>
                  <a:schemeClr val="accent6">
                    <a:lumMod val="20000"/>
                    <a:lumOff val="80000"/>
                  </a:schemeClr>
                </a:solidFill>
                <a:highlight>
                  <a:srgbClr val="0000FF"/>
                </a:highlight>
              </a:rPr>
              <a:t>weekly </a:t>
            </a:r>
            <a:r>
              <a:rPr lang="en-US" sz="2400" dirty="0"/>
              <a:t>teleconference call-in, </a:t>
            </a:r>
            <a:r>
              <a:rPr lang="en-US" sz="2400" dirty="0">
                <a:solidFill>
                  <a:schemeClr val="accent6">
                    <a:lumMod val="20000"/>
                    <a:lumOff val="80000"/>
                  </a:schemeClr>
                </a:solidFill>
                <a:highlight>
                  <a:srgbClr val="0000FF"/>
                </a:highlight>
              </a:rPr>
              <a:t>20jan22-19may22</a:t>
            </a:r>
          </a:p>
        </p:txBody>
      </p:sp>
    </p:spTree>
    <p:extLst>
      <p:ext uri="{BB962C8B-B14F-4D97-AF65-F5344CB8AC3E}">
        <p14:creationId xmlns:p14="http://schemas.microsoft.com/office/powerpoint/2010/main" val="42651681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86373" y="351964"/>
            <a:ext cx="2211387" cy="273050"/>
          </a:xfrm>
        </p:spPr>
        <p:txBody>
          <a:bodyPr/>
          <a:lstStyle/>
          <a:p>
            <a:r>
              <a:rPr lang="en-US"/>
              <a:t>09dec21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3" y="1021223"/>
            <a:ext cx="10524054"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802.18-.19 frequency table ad hoc</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Tuesday, 11 January, 2022 15:00-16:00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https://ieeesa.webex.com/ieeesa/j.php?MTID=m1061a2ba9b9ed633099730be61dc2647</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Tuesday, January 11, 2022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https://ieeesa.webex.com/ieeesa/j.php?MTID=m1061a2ba9b9ed633099730be61dc2647</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2337 072 6473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freqtable7</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+1-646-992-2010,,23370726473##</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+1-213-306-3065,,23370726473##</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23370726473@ieeesa.webex.com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11jan22</a:t>
            </a:r>
          </a:p>
        </p:txBody>
      </p:sp>
    </p:spTree>
    <p:extLst>
      <p:ext uri="{BB962C8B-B14F-4D97-AF65-F5344CB8AC3E}">
        <p14:creationId xmlns:p14="http://schemas.microsoft.com/office/powerpoint/2010/main" val="872500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1706" y="317270"/>
            <a:ext cx="2211387" cy="273050"/>
          </a:xfrm>
        </p:spPr>
        <p:txBody>
          <a:bodyPr/>
          <a:lstStyle/>
          <a:p>
            <a:r>
              <a:rPr lang="en-US"/>
              <a:t>09dec21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2" y="1021223"/>
            <a:ext cx="10977027"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802.18-.19 frequency table ad hoc</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the fourth Tuesday of every 1 month(s) effective 22-Feb-22 until 27-Dec-22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https://ieeesa.webex.com/ieeesa/j.php?MTID=m55ca5484c290321aba5a38f8837afa0b</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solidFill>
                  <a:schemeClr val="tx1"/>
                </a:solidFill>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Occurs the fourth Tuesday of every month effective Tuesday, February 22, 2022 until Tuesday, December 27, 2022 </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from 3:00 PM to 4:00 PM, (UTC-05:00)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https://ieeesa.webex.com/ieeesa/j.php?MTID=m55ca5484c290321aba5a38f8837afa0b</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2337 483 6851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freqtable8</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+1-646-992-2010,,23374836851##</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+1-213-306-3065,,23374836851##</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23374836851@ieeesa.webex.com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808000"/>
                </a:highlight>
              </a:rPr>
              <a:t>freq. table ad </a:t>
            </a:r>
            <a:r>
              <a:rPr lang="en-US" sz="2400" dirty="0" err="1">
                <a:highlight>
                  <a:srgbClr val="808000"/>
                </a:highlight>
              </a:rPr>
              <a:t>hoc</a:t>
            </a:r>
            <a:r>
              <a:rPr lang="en-US" sz="2400" dirty="0" err="1"/>
              <a:t>_telecon</a:t>
            </a:r>
            <a:r>
              <a:rPr lang="en-US" sz="2400" dirty="0"/>
              <a:t>. call-in, </a:t>
            </a:r>
            <a:r>
              <a:rPr lang="en-US" sz="2400" dirty="0">
                <a:highlight>
                  <a:srgbClr val="808000"/>
                </a:highlight>
              </a:rPr>
              <a:t>22feb-27dec22</a:t>
            </a:r>
          </a:p>
        </p:txBody>
      </p:sp>
    </p:spTree>
    <p:extLst>
      <p:ext uri="{BB962C8B-B14F-4D97-AF65-F5344CB8AC3E}">
        <p14:creationId xmlns:p14="http://schemas.microsoft.com/office/powerpoint/2010/main" val="2173580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restructuring,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09dec21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0536837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09dec21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09dec21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27</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09dec21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28</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1828800" y="57629"/>
            <a:ext cx="8534399" cy="664883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09dec21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09dec21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09dec21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648200"/>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09dec21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09dec21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61432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600" b="1" dirty="0">
                <a:solidFill>
                  <a:schemeClr val="tx1"/>
                </a:solidFill>
              </a:rPr>
              <a:t>Attendance is not on IMAT (</a:t>
            </a:r>
            <a:r>
              <a:rPr lang="en-US" altLang="en-US" sz="1600" dirty="0">
                <a:solidFill>
                  <a:schemeClr val="tx1"/>
                </a:solidFill>
              </a:rPr>
              <a:t>VC &amp; </a:t>
            </a:r>
            <a:r>
              <a:rPr lang="en-US" altLang="en-US" sz="1600" dirty="0" err="1">
                <a:solidFill>
                  <a:schemeClr val="tx1"/>
                </a:solidFill>
              </a:rPr>
              <a:t>webex</a:t>
            </a:r>
            <a:r>
              <a:rPr lang="en-US" altLang="en-US" sz="1600" dirty="0">
                <a:solidFill>
                  <a:schemeClr val="tx1"/>
                </a:solidFill>
              </a:rPr>
              <a:t>)</a:t>
            </a:r>
          </a:p>
          <a:p>
            <a:pPr lvl="1">
              <a:spcBef>
                <a:spcPts val="0"/>
              </a:spcBef>
              <a:buFont typeface="Arial" panose="020B0604020202020204" pitchFamily="34" charset="0"/>
              <a:buChar char="•"/>
            </a:pPr>
            <a:r>
              <a:rPr lang="en-US" altLang="en-US" sz="1600" b="1" u="sng" dirty="0">
                <a:solidFill>
                  <a:schemeClr val="tx1"/>
                </a:solidFill>
              </a:rPr>
              <a:t>Remember to mute when not speaking, thanks.</a:t>
            </a:r>
          </a:p>
          <a:p>
            <a:pPr lvl="1">
              <a:spcBef>
                <a:spcPts val="0"/>
              </a:spcBef>
              <a:buFont typeface="Arial" panose="020B0604020202020204" pitchFamily="34" charset="0"/>
              <a:buChar char="•"/>
            </a:pPr>
            <a:r>
              <a:rPr lang="en-US" altLang="en-US" sz="1600" b="1" u="sng" dirty="0">
                <a:solidFill>
                  <a:schemeClr val="tx1"/>
                </a:solidFill>
              </a:rPr>
              <a:t>Please request Q in the chat window.</a:t>
            </a:r>
            <a:endParaRPr lang="en-US" sz="1600" dirty="0">
              <a:solidFill>
                <a:srgbClr val="00B0F0"/>
              </a:solidFill>
            </a:endParaRP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_</a:t>
            </a:r>
            <a:r>
              <a:rPr lang="en-US" altLang="en-US" sz="1400" dirty="0" err="1">
                <a:solidFill>
                  <a:schemeClr val="tx1"/>
                </a:solidFill>
              </a:rPr>
              <a:t>PeterE</a:t>
            </a:r>
            <a:r>
              <a:rPr lang="en-US" altLang="en-US" sz="1400" dirty="0">
                <a:solidFill>
                  <a:schemeClr val="tx1"/>
                </a:solidFill>
              </a:rPr>
              <a:t>_</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&amp; administration</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Discussion items for both weeks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sz="1400" dirty="0">
                <a:ea typeface="SimSun" panose="02010600030101010101" pitchFamily="2" charset="-122"/>
              </a:rPr>
              <a:t>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lvl="1">
              <a:spcBef>
                <a:spcPts val="0"/>
              </a:spcBef>
              <a:buFont typeface="Arial" panose="020B0604020202020204" pitchFamily="34" charset="0"/>
              <a:buChar char="•"/>
            </a:pPr>
            <a:r>
              <a:rPr lang="en-US" altLang="en-US" sz="1600" dirty="0">
                <a:solidFill>
                  <a:schemeClr val="tx1"/>
                </a:solidFill>
              </a:rPr>
              <a:t>ongoing: WRC-23 AI Viewpoints &amp; Stds. freq. table fill in</a:t>
            </a:r>
          </a:p>
          <a:p>
            <a:pPr>
              <a:buFont typeface="Arial" panose="020B0604020202020204" pitchFamily="34" charset="0"/>
              <a:buChar char="•"/>
            </a:pPr>
            <a:r>
              <a:rPr lang="en-US" altLang="en-US" sz="1600" dirty="0">
                <a:solidFill>
                  <a:schemeClr val="tx1"/>
                </a:solidFill>
              </a:rPr>
              <a:t>AOB</a:t>
            </a:r>
          </a:p>
          <a:p>
            <a:pPr>
              <a:buFont typeface="Arial" panose="020B0604020202020204" pitchFamily="34" charset="0"/>
              <a:buChar char="•"/>
            </a:pPr>
            <a:r>
              <a:rPr lang="en-US" altLang="en-US" sz="1600" dirty="0">
                <a:solidFill>
                  <a:schemeClr val="tx1"/>
                </a:solidFill>
              </a:rPr>
              <a:t>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43184"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UK Ofcom THz paper</a:t>
            </a:r>
          </a:p>
          <a:p>
            <a:pPr lvl="1">
              <a:spcBef>
                <a:spcPts val="0"/>
              </a:spcBef>
              <a:buFont typeface="Arial" panose="020B0604020202020204" pitchFamily="34" charset="0"/>
              <a:buChar char="•"/>
            </a:pPr>
            <a:r>
              <a:rPr lang="en-US" altLang="en-US" sz="1400" dirty="0">
                <a:solidFill>
                  <a:schemeClr val="tx1"/>
                </a:solidFill>
              </a:rPr>
              <a:t>General items,</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ongoing: IEEE 802 viewpoints on WRC-23 AIs</a:t>
            </a:r>
          </a:p>
          <a:p>
            <a:pPr marL="0"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 </a:t>
            </a:r>
            <a:endParaRPr lang="en-US" sz="1400" dirty="0">
              <a:effectLst/>
            </a:endParaRPr>
          </a:p>
          <a:p>
            <a:pPr lvl="1">
              <a:spcBef>
                <a:spcPts val="0"/>
              </a:spcBef>
              <a:buFont typeface="Arial" panose="020B0604020202020204" pitchFamily="34" charset="0"/>
              <a:buChar char="•"/>
            </a:pPr>
            <a:r>
              <a:rPr lang="en-US" altLang="en-US" sz="1400" kern="0" dirty="0">
                <a:solidFill>
                  <a:schemeClr val="tx1"/>
                </a:solidFill>
              </a:rPr>
              <a:t>ongoing: MSGs  &amp; Stds frequency table</a:t>
            </a: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note: </a:t>
            </a:r>
          </a:p>
          <a:p>
            <a:pPr>
              <a:spcBef>
                <a:spcPts val="0"/>
              </a:spcBef>
              <a:buFont typeface="Arial" panose="020B0604020202020204" pitchFamily="34" charset="0"/>
              <a:buChar char="•"/>
            </a:pPr>
            <a:r>
              <a:rPr lang="en-US" altLang="en-US" sz="1400" b="0" kern="0" dirty="0">
                <a:solidFill>
                  <a:schemeClr val="tx1"/>
                </a:solidFill>
              </a:rPr>
              <a:t>Normal input and process has covered USA items as they come up.  Please speak up if an item is not brought up.   </a:t>
            </a:r>
            <a:endParaRPr lang="en-US" altLang="en-US" sz="1400" kern="0" dirty="0">
              <a:solidFill>
                <a:schemeClr val="tx1"/>
              </a:solidFill>
            </a:endParaRPr>
          </a:p>
        </p:txBody>
      </p:sp>
    </p:spTree>
    <p:extLst>
      <p:ext uri="{BB962C8B-B14F-4D97-AF65-F5344CB8AC3E}">
        <p14:creationId xmlns:p14="http://schemas.microsoft.com/office/powerpoint/2010/main" val="4202320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u="sng" dirty="0">
                <a:solidFill>
                  <a:schemeClr val="tx1"/>
                </a:solidFill>
              </a:rPr>
              <a:t>:</a:t>
            </a:r>
            <a:r>
              <a:rPr lang="en-US" altLang="en-US" sz="1800" dirty="0">
                <a:solidFill>
                  <a:schemeClr val="tx1"/>
                </a:solidFill>
              </a:rPr>
              <a:t> </a:t>
            </a:r>
            <a:r>
              <a:rPr lang="en-US" altLang="en-US" sz="1800" b="0" dirty="0">
                <a:solidFill>
                  <a:schemeClr val="tx1"/>
                </a:solidFill>
              </a:rPr>
              <a:t>To approve the agenda as presented on previous slide</a:t>
            </a:r>
          </a:p>
          <a:p>
            <a:pPr>
              <a:spcBef>
                <a:spcPts val="0"/>
              </a:spcBef>
            </a:pPr>
            <a:r>
              <a:rPr lang="en-US" altLang="en-US" sz="1800"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Mike L</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solidFill>
                <a:schemeClr val="bg1">
                  <a:lumMod val="85000"/>
                </a:schemeClr>
              </a:solidFill>
            </a:endParaRP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a:t>
            </a:r>
            <a:r>
              <a:rPr lang="en-GB" sz="1800" b="0" dirty="0">
                <a:ea typeface="SimSun" panose="02010600030101010101" pitchFamily="2" charset="-122"/>
                <a:hlinkClick r:id="rId3"/>
              </a:rPr>
              <a:t>https://mentor.ieee.org/802.18/dcn/21/18-21-0142-00-0000-minutes-02dec21-rrtag-teleconference.docx</a:t>
            </a:r>
            <a:r>
              <a:rPr lang="en-GB" sz="1800" b="0" dirty="0">
                <a:ea typeface="SimSun" panose="02010600030101010101" pitchFamily="2" charset="-122"/>
              </a:rPr>
              <a:t>   </a:t>
            </a:r>
            <a:r>
              <a:rPr lang="en-GB" sz="1800" b="0" dirty="0">
                <a:solidFill>
                  <a:schemeClr val="bg1">
                    <a:lumMod val="75000"/>
                  </a:schemeClr>
                </a:solidFill>
                <a:ea typeface="SimSun" panose="02010600030101010101" pitchFamily="2" charset="-122"/>
              </a:rPr>
              <a:t>   </a:t>
            </a:r>
            <a:r>
              <a:rPr lang="en-US" sz="1100" b="0" i="0" dirty="0">
                <a:solidFill>
                  <a:srgbClr val="000000"/>
                </a:solidFill>
                <a:effectLst/>
                <a:latin typeface="Verdana" panose="020B0604030504040204" pitchFamily="34" charset="0"/>
              </a:rPr>
              <a:t>03-Dec-2021 09:38:26 ET</a:t>
            </a:r>
            <a:r>
              <a:rPr lang="en-US" sz="1800" b="0" dirty="0">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Al P</a:t>
            </a:r>
          </a:p>
          <a:p>
            <a:pPr marL="0" indent="0">
              <a:spcBef>
                <a:spcPts val="0"/>
              </a:spcBef>
            </a:pPr>
            <a:r>
              <a:rPr lang="en-US" altLang="en-US" sz="1800" b="0" dirty="0">
                <a:solidFill>
                  <a:schemeClr val="tx1"/>
                </a:solidFill>
              </a:rPr>
              <a:t>	Seconded by:  Vijay A</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dirty="0">
              <a:solidFill>
                <a:schemeClr val="bg1">
                  <a:lumMod val="75000"/>
                </a:schemeClr>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09dec21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1049000" cy="5667376"/>
          </a:xfrm>
        </p:spPr>
        <p:txBody>
          <a:bodyPr/>
          <a:lstStyle/>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Jan 2022 Electronic </a:t>
            </a:r>
            <a:r>
              <a:rPr lang="en-US" altLang="en-US" sz="1800" b="0" dirty="0">
                <a:solidFill>
                  <a:schemeClr val="tx1"/>
                </a:solidFill>
              </a:rPr>
              <a:t>Wireless Interim – (was Panama) - Opening is Friday 14Jan21 10:00et</a:t>
            </a:r>
          </a:p>
          <a:p>
            <a:pPr marL="685800" lvl="1">
              <a:spcBef>
                <a:spcPts val="0"/>
              </a:spcBef>
              <a:buFont typeface="Arial" panose="020B0604020202020204" pitchFamily="34" charset="0"/>
              <a:buChar char="•"/>
            </a:pPr>
            <a:r>
              <a:rPr lang="en-US" sz="1600" b="0" dirty="0">
                <a:ea typeface="Calibri" panose="020F0502020204030204" pitchFamily="34" charset="0"/>
              </a:rPr>
              <a:t>WCSC Sept. call, the Jan 2022 Wireless Interim will be electronic/virtual.</a:t>
            </a:r>
          </a:p>
          <a:p>
            <a:pPr marL="400050" lvl="1">
              <a:spcBef>
                <a:spcPts val="0"/>
              </a:spcBef>
              <a:spcAft>
                <a:spcPts val="600"/>
              </a:spcAft>
              <a:buFont typeface="Arial" panose="020B0604020202020204" pitchFamily="34" charset="0"/>
              <a:buChar char="•"/>
            </a:pPr>
            <a:r>
              <a:rPr lang="en-US" sz="1600" b="1" dirty="0">
                <a:solidFill>
                  <a:srgbClr val="4472C4"/>
                </a:solidFill>
                <a:effectLst/>
                <a:ea typeface="Calibri" panose="020F0502020204030204" pitchFamily="34" charset="0"/>
              </a:rPr>
              <a:t>FEES &amp; DEADLINES</a:t>
            </a:r>
            <a:endParaRPr lang="en-US" sz="1600" dirty="0">
              <a:effectLst/>
              <a:ea typeface="Calibri" panose="020F0502020204030204" pitchFamily="34" charset="0"/>
            </a:endParaRPr>
          </a:p>
          <a:p>
            <a:pPr marL="628650" lvl="1">
              <a:spcBef>
                <a:spcPts val="0"/>
              </a:spcBef>
              <a:spcAft>
                <a:spcPts val="0"/>
              </a:spcAft>
              <a:buFont typeface="Arial" panose="020B0604020202020204" pitchFamily="34" charset="0"/>
              <a:buChar char="•"/>
            </a:pPr>
            <a:r>
              <a:rPr lang="en-US" sz="1600" b="1" dirty="0">
                <a:solidFill>
                  <a:srgbClr val="000000"/>
                </a:solidFill>
                <a:effectLst/>
                <a:ea typeface="Calibri" panose="020F0502020204030204" pitchFamily="34" charset="0"/>
              </a:rPr>
              <a:t>Early Registration:  </a:t>
            </a:r>
            <a:r>
              <a:rPr lang="en-US" sz="1600" b="1" dirty="0">
                <a:solidFill>
                  <a:srgbClr val="000000"/>
                </a:solidFill>
                <a:effectLst/>
                <a:highlight>
                  <a:srgbClr val="D5F4FF"/>
                </a:highlight>
                <a:ea typeface="Calibri" panose="020F0502020204030204" pitchFamily="34" charset="0"/>
              </a:rPr>
              <a:t>Until 23:59 PM Eastern Time Thursday December 30, 2021 </a:t>
            </a:r>
            <a:r>
              <a:rPr lang="en-US" sz="1600" b="1" dirty="0">
                <a:solidFill>
                  <a:srgbClr val="000000"/>
                </a:solidFill>
                <a:effectLst/>
                <a:ea typeface="Calibri" panose="020F0502020204030204" pitchFamily="34" charset="0"/>
              </a:rPr>
              <a:t>		</a:t>
            </a:r>
            <a:r>
              <a:rPr lang="en-US" sz="1600" dirty="0">
                <a:solidFill>
                  <a:srgbClr val="000000"/>
                </a:solidFill>
                <a:effectLst/>
                <a:ea typeface="Calibri" panose="020F0502020204030204" pitchFamily="34" charset="0"/>
              </a:rPr>
              <a:t>$US 50.00 for all attendees </a:t>
            </a:r>
            <a:endParaRPr lang="en-US" sz="1600" dirty="0">
              <a:ea typeface="Calibri" panose="020F0502020204030204" pitchFamily="34" charset="0"/>
            </a:endParaRPr>
          </a:p>
          <a:p>
            <a:pPr marL="628650" lvl="1">
              <a:spcBef>
                <a:spcPts val="0"/>
              </a:spcBef>
              <a:spcAft>
                <a:spcPts val="0"/>
              </a:spcAft>
              <a:buFont typeface="Arial" panose="020B0604020202020204" pitchFamily="34" charset="0"/>
              <a:buChar char="•"/>
            </a:pPr>
            <a:r>
              <a:rPr lang="de-DE" sz="1600" b="1" dirty="0">
                <a:solidFill>
                  <a:srgbClr val="000000"/>
                </a:solidFill>
                <a:effectLst/>
                <a:ea typeface="Calibri" panose="020F0502020204030204" pitchFamily="34" charset="0"/>
              </a:rPr>
              <a:t>Standard Registration: After Early, </a:t>
            </a:r>
            <a:r>
              <a:rPr lang="en-US" sz="1600" b="1" dirty="0">
                <a:solidFill>
                  <a:srgbClr val="000000"/>
                </a:solidFill>
                <a:effectLst/>
                <a:ea typeface="Calibri" panose="020F0502020204030204" pitchFamily="34" charset="0"/>
              </a:rPr>
              <a:t>Until 23:59 PM Eastern Time Friday January 14, 2022	 </a:t>
            </a:r>
            <a:r>
              <a:rPr lang="en-US" sz="1600" dirty="0">
                <a:solidFill>
                  <a:srgbClr val="000000"/>
                </a:solidFill>
                <a:effectLst/>
                <a:ea typeface="Calibri" panose="020F0502020204030204" pitchFamily="34" charset="0"/>
              </a:rPr>
              <a:t>$US 75.00 for all attendees </a:t>
            </a:r>
            <a:endParaRPr lang="en-US" sz="1600" dirty="0">
              <a:ea typeface="Calibri" panose="020F0502020204030204" pitchFamily="34" charset="0"/>
            </a:endParaRPr>
          </a:p>
          <a:p>
            <a:pPr marL="628650" lvl="1">
              <a:spcBef>
                <a:spcPts val="0"/>
              </a:spcBef>
              <a:spcAft>
                <a:spcPts val="0"/>
              </a:spcAft>
              <a:buFont typeface="Arial" panose="020B0604020202020204" pitchFamily="34" charset="0"/>
              <a:buChar char="•"/>
            </a:pPr>
            <a:r>
              <a:rPr lang="de-DE" sz="1600" b="1" dirty="0">
                <a:solidFill>
                  <a:srgbClr val="000000"/>
                </a:solidFill>
                <a:effectLst/>
                <a:ea typeface="Calibri" panose="020F0502020204030204" pitchFamily="34" charset="0"/>
              </a:rPr>
              <a:t>Late Registration:  </a:t>
            </a:r>
            <a:r>
              <a:rPr lang="en-US" sz="1600" b="1" dirty="0">
                <a:solidFill>
                  <a:srgbClr val="000000"/>
                </a:solidFill>
                <a:effectLst/>
                <a:ea typeface="Calibri" panose="020F0502020204030204" pitchFamily="34" charset="0"/>
              </a:rPr>
              <a:t>After 23:59 PM Eastern Time Friday January 14, 2022 		 	</a:t>
            </a:r>
            <a:r>
              <a:rPr lang="en-US" sz="1600" dirty="0">
                <a:solidFill>
                  <a:srgbClr val="000000"/>
                </a:solidFill>
                <a:effectLst/>
                <a:ea typeface="Calibri" panose="020F0502020204030204" pitchFamily="34" charset="0"/>
              </a:rPr>
              <a:t>$US 125.00 for all attendees </a:t>
            </a:r>
            <a:endParaRPr lang="en-US" sz="1600" dirty="0">
              <a:effectLst/>
              <a:ea typeface="Calibri" panose="020F0502020204030204" pitchFamily="34" charset="0"/>
            </a:endParaRPr>
          </a:p>
          <a:p>
            <a:pPr marL="400050" lvl="1">
              <a:spcBef>
                <a:spcPts val="0"/>
              </a:spcBef>
              <a:spcAft>
                <a:spcPts val="600"/>
              </a:spcAft>
              <a:buFont typeface="Arial" panose="020B0604020202020204" pitchFamily="34" charset="0"/>
              <a:buChar char="•"/>
            </a:pPr>
            <a:r>
              <a:rPr lang="en-US" sz="1600" b="1" dirty="0">
                <a:solidFill>
                  <a:srgbClr val="4472C4"/>
                </a:solidFill>
              </a:rPr>
              <a:t>MTG Events - REGISTRATION WEBSITE:    </a:t>
            </a:r>
            <a:r>
              <a:rPr lang="en-US" sz="1600" b="1" u="sng" dirty="0">
                <a:solidFill>
                  <a:srgbClr val="4472C4"/>
                </a:solidFill>
                <a:effectLst/>
                <a:ea typeface="Calibri" panose="020F0502020204030204" pitchFamily="34" charset="0"/>
                <a:cs typeface="Tahoma" panose="020B0604030504040204" pitchFamily="34" charset="0"/>
                <a:hlinkClick r:id="rId3"/>
              </a:rPr>
              <a:t>Link to website.</a:t>
            </a:r>
            <a:r>
              <a:rPr lang="en-US" sz="1600" b="1" dirty="0">
                <a:solidFill>
                  <a:srgbClr val="4472C4"/>
                </a:solidFill>
                <a:effectLst/>
                <a:ea typeface="Calibri" panose="020F0502020204030204" pitchFamily="34" charset="0"/>
              </a:rPr>
              <a:t>    </a:t>
            </a:r>
            <a:r>
              <a:rPr lang="en-US" sz="1600" dirty="0">
                <a:solidFill>
                  <a:srgbClr val="4472C4"/>
                </a:solidFill>
                <a:effectLst/>
                <a:ea typeface="Calibri" panose="020F0502020204030204" pitchFamily="34" charset="0"/>
                <a:sym typeface="Wingdings" panose="05000000000000000000" pitchFamily="2" charset="2"/>
              </a:rPr>
              <a:t>different from last couple of virtual meetings</a:t>
            </a:r>
            <a:endParaRPr lang="en-US" sz="1600" dirty="0">
              <a:effectLst/>
              <a:ea typeface="Calibri" panose="020F0502020204030204" pitchFamily="34" charset="0"/>
            </a:endParaRPr>
          </a:p>
          <a:p>
            <a:pPr marL="685800" lvl="1">
              <a:spcBef>
                <a:spcPts val="0"/>
              </a:spcBef>
              <a:buFont typeface="Arial" panose="020B0604020202020204" pitchFamily="34" charset="0"/>
              <a:buChar char="•"/>
            </a:pPr>
            <a:r>
              <a:rPr lang="en-US" sz="1600" dirty="0">
                <a:ea typeface="Calibri" panose="020F0502020204030204" pitchFamily="34" charset="0"/>
              </a:rPr>
              <a:t>.18 will be our normal weekly times and call-in, Thursday’s 20</a:t>
            </a:r>
            <a:r>
              <a:rPr lang="en-US" sz="1600" baseline="30000" dirty="0">
                <a:ea typeface="Calibri" panose="020F0502020204030204" pitchFamily="34" charset="0"/>
              </a:rPr>
              <a:t>th</a:t>
            </a:r>
            <a:r>
              <a:rPr lang="en-US" sz="1600" dirty="0">
                <a:ea typeface="Calibri" panose="020F0502020204030204" pitchFamily="34" charset="0"/>
              </a:rPr>
              <a:t> and 27</a:t>
            </a:r>
            <a:r>
              <a:rPr lang="en-US" sz="1600" baseline="30000" dirty="0">
                <a:ea typeface="Calibri" panose="020F0502020204030204" pitchFamily="34" charset="0"/>
              </a:rPr>
              <a:t>th</a:t>
            </a:r>
            <a:r>
              <a:rPr lang="en-US" sz="1600" dirty="0">
                <a:ea typeface="Calibri" panose="020F0502020204030204" pitchFamily="34" charset="0"/>
              </a:rPr>
              <a:t> Jan22, </a:t>
            </a:r>
          </a:p>
          <a:p>
            <a:pPr marL="1085850" lvl="2">
              <a:spcBef>
                <a:spcPts val="0"/>
              </a:spcBef>
              <a:buFont typeface="Arial" panose="020B0604020202020204" pitchFamily="34" charset="0"/>
              <a:buChar char="•"/>
            </a:pPr>
            <a:r>
              <a:rPr lang="en-US" sz="1600" b="1" dirty="0">
                <a:ea typeface="Calibri" panose="020F0502020204030204" pitchFamily="34" charset="0"/>
              </a:rPr>
              <a:t>and the .18 chair declares this an accredited interim and will have voting participation credit. </a:t>
            </a:r>
            <a:endParaRPr lang="en-US" sz="1600" b="1" dirty="0">
              <a:effectLst/>
              <a:ea typeface="Calibri" panose="020F0502020204030204" pitchFamily="34" charset="0"/>
            </a:endParaRPr>
          </a:p>
          <a:p>
            <a:pPr>
              <a:spcBef>
                <a:spcPts val="0"/>
              </a:spcBef>
              <a:spcAft>
                <a:spcPts val="0"/>
              </a:spcAft>
              <a:buFont typeface="Wingdings" panose="05000000000000000000" pitchFamily="2" charset="2"/>
              <a:buChar char="v"/>
            </a:pPr>
            <a:endParaRPr lang="en-US" altLang="en-US" sz="1400" b="0" dirty="0">
              <a:solidFill>
                <a:schemeClr val="tx1"/>
              </a:solidFill>
            </a:endParaRPr>
          </a:p>
          <a:p>
            <a:pPr marL="285750">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2022 </a:t>
            </a:r>
            <a:r>
              <a:rPr lang="en-US" altLang="en-US" sz="1800" b="0" dirty="0">
                <a:solidFill>
                  <a:schemeClr val="tx1"/>
                </a:solidFill>
              </a:rPr>
              <a:t>Plenary (was Orlando)</a:t>
            </a:r>
          </a:p>
          <a:p>
            <a:pPr marL="685800" lvl="1">
              <a:spcBef>
                <a:spcPts val="0"/>
              </a:spcBef>
              <a:buFont typeface="Arial" panose="020B0604020202020204" pitchFamily="34" charset="0"/>
              <a:buChar char="•"/>
            </a:pPr>
            <a:r>
              <a:rPr lang="en-US" sz="1800" dirty="0">
                <a:ea typeface="Calibri" panose="020F0502020204030204" pitchFamily="34" charset="0"/>
              </a:rPr>
              <a:t>Decision point was on LMSC/EC call Tuesday/07dec21; will stay electronic and they also approved:  </a:t>
            </a:r>
          </a:p>
          <a:p>
            <a:pPr marL="1028700" lvl="2">
              <a:spcBef>
                <a:spcPts val="0"/>
              </a:spcBef>
              <a:spcAft>
                <a:spcPts val="0"/>
              </a:spcAft>
              <a:buFont typeface="Arial" panose="020B0604020202020204" pitchFamily="34" charset="0"/>
              <a:buChar char="•"/>
            </a:pPr>
            <a:r>
              <a:rPr lang="en-US" b="1" dirty="0">
                <a:solidFill>
                  <a:srgbClr val="000000"/>
                </a:solidFill>
                <a:effectLst/>
                <a:ea typeface="Calibri" panose="020F0502020204030204" pitchFamily="34" charset="0"/>
              </a:rPr>
              <a:t>Early:  Before 12:00 PM UTC, Friday, January 21, 2022 		   </a:t>
            </a:r>
            <a:r>
              <a:rPr lang="en-US" dirty="0">
                <a:effectLst/>
                <a:ea typeface="Calibri" panose="020F0502020204030204" pitchFamily="34" charset="0"/>
              </a:rPr>
              <a:t>$US 75.00 </a:t>
            </a:r>
            <a:r>
              <a:rPr lang="en-US" dirty="0">
                <a:solidFill>
                  <a:srgbClr val="000000"/>
                </a:solidFill>
                <a:effectLst/>
                <a:ea typeface="Times New Roman" panose="02020603050405020304" pitchFamily="18" charset="0"/>
              </a:rPr>
              <a:t>for </a:t>
            </a:r>
            <a:r>
              <a:rPr lang="en-US" u="sng" dirty="0">
                <a:solidFill>
                  <a:srgbClr val="000000"/>
                </a:solidFill>
                <a:effectLst/>
                <a:ea typeface="Times New Roman" panose="02020603050405020304" pitchFamily="18" charset="0"/>
              </a:rPr>
              <a:t>all</a:t>
            </a:r>
            <a:r>
              <a:rPr lang="en-US" dirty="0">
                <a:solidFill>
                  <a:srgbClr val="000000"/>
                </a:solidFill>
                <a:effectLst/>
                <a:ea typeface="Times New Roman" panose="02020603050405020304" pitchFamily="18" charset="0"/>
              </a:rPr>
              <a:t> attendees </a:t>
            </a:r>
            <a:endParaRPr lang="en-US" dirty="0">
              <a:effectLst/>
              <a:ea typeface="Calibri" panose="020F0502020204030204" pitchFamily="34" charset="0"/>
            </a:endParaRPr>
          </a:p>
          <a:p>
            <a:pPr marL="1028700" lvl="2">
              <a:spcBef>
                <a:spcPts val="0"/>
              </a:spcBef>
              <a:spcAft>
                <a:spcPts val="0"/>
              </a:spcAft>
              <a:buFont typeface="Arial" panose="020B0604020202020204" pitchFamily="34" charset="0"/>
              <a:buChar char="•"/>
            </a:pPr>
            <a:r>
              <a:rPr lang="en-US" b="1" dirty="0">
                <a:effectLst/>
                <a:ea typeface="Calibri" panose="020F0502020204030204" pitchFamily="34" charset="0"/>
              </a:rPr>
              <a:t>Standard:  Before </a:t>
            </a:r>
            <a:r>
              <a:rPr lang="en-US" b="1" dirty="0">
                <a:solidFill>
                  <a:srgbClr val="000000"/>
                </a:solidFill>
                <a:effectLst/>
                <a:ea typeface="Calibri" panose="020F0502020204030204" pitchFamily="34" charset="0"/>
              </a:rPr>
              <a:t>12:00 PM UTC, Friday, February 25, 2022 	   </a:t>
            </a:r>
            <a:r>
              <a:rPr lang="en-US" dirty="0">
                <a:effectLst/>
                <a:ea typeface="Calibri" panose="020F0502020204030204" pitchFamily="34" charset="0"/>
              </a:rPr>
              <a:t>$US 100.00 </a:t>
            </a:r>
            <a:r>
              <a:rPr lang="en-US" dirty="0">
                <a:solidFill>
                  <a:srgbClr val="000000"/>
                </a:solidFill>
                <a:effectLst/>
                <a:ea typeface="Times New Roman" panose="02020603050405020304" pitchFamily="18" charset="0"/>
              </a:rPr>
              <a:t>for </a:t>
            </a:r>
            <a:r>
              <a:rPr lang="en-US" u="sng" dirty="0">
                <a:solidFill>
                  <a:srgbClr val="000000"/>
                </a:solidFill>
                <a:effectLst/>
                <a:ea typeface="Times New Roman" panose="02020603050405020304" pitchFamily="18" charset="0"/>
              </a:rPr>
              <a:t>all</a:t>
            </a:r>
            <a:r>
              <a:rPr lang="en-US" dirty="0">
                <a:solidFill>
                  <a:srgbClr val="000000"/>
                </a:solidFill>
                <a:effectLst/>
                <a:ea typeface="Times New Roman" panose="02020603050405020304" pitchFamily="18" charset="0"/>
              </a:rPr>
              <a:t> attendees </a:t>
            </a:r>
            <a:endParaRPr lang="en-US" dirty="0">
              <a:effectLst/>
              <a:ea typeface="Times New Roman" panose="02020603050405020304" pitchFamily="18" charset="0"/>
            </a:endParaRPr>
          </a:p>
          <a:p>
            <a:pPr marL="1028700" lvl="2">
              <a:spcBef>
                <a:spcPts val="0"/>
              </a:spcBef>
              <a:spcAft>
                <a:spcPts val="0"/>
              </a:spcAft>
              <a:buFont typeface="Arial" panose="020B0604020202020204" pitchFamily="34" charset="0"/>
              <a:buChar char="•"/>
            </a:pPr>
            <a:r>
              <a:rPr lang="en-US" b="1" dirty="0">
                <a:effectLst/>
                <a:ea typeface="Calibri" panose="020F0502020204030204" pitchFamily="34" charset="0"/>
              </a:rPr>
              <a:t>Late/On-site:  After </a:t>
            </a:r>
            <a:r>
              <a:rPr lang="en-US" b="1" dirty="0">
                <a:solidFill>
                  <a:srgbClr val="000000"/>
                </a:solidFill>
                <a:effectLst/>
                <a:ea typeface="Calibri" panose="020F0502020204030204" pitchFamily="34" charset="0"/>
              </a:rPr>
              <a:t>12:00 PM UTC, Friday, February 25, 2022   </a:t>
            </a:r>
            <a:r>
              <a:rPr lang="en-US" dirty="0">
                <a:solidFill>
                  <a:srgbClr val="000000"/>
                </a:solidFill>
              </a:rPr>
              <a:t>$US 150.00 for all attendees </a:t>
            </a:r>
          </a:p>
          <a:p>
            <a:pPr marL="685800" lvl="1">
              <a:spcBef>
                <a:spcPts val="0"/>
              </a:spcBef>
              <a:spcAft>
                <a:spcPts val="0"/>
              </a:spcAft>
              <a:buFont typeface="Arial" panose="020B0604020202020204" pitchFamily="34" charset="0"/>
              <a:buChar char="•"/>
            </a:pPr>
            <a:r>
              <a:rPr lang="en-US" sz="1800" b="1" i="1" u="sng" dirty="0"/>
              <a:t>Expect </a:t>
            </a:r>
            <a:r>
              <a:rPr lang="en-US" sz="1800" b="1" dirty="0"/>
              <a:t>Plenary dates to be 4-18 March </a:t>
            </a:r>
            <a:r>
              <a:rPr lang="en-US" sz="1600" b="1" dirty="0"/>
              <a:t>(</a:t>
            </a:r>
            <a:r>
              <a:rPr lang="en-US" sz="1600" dirty="0"/>
              <a:t>Avoids conflict with IEEE-SA Meetings March 22-24.)</a:t>
            </a:r>
          </a:p>
          <a:p>
            <a:pPr marL="685800" lvl="1">
              <a:spcBef>
                <a:spcPts val="0"/>
              </a:spcBef>
              <a:spcAft>
                <a:spcPts val="0"/>
              </a:spcAft>
              <a:buFont typeface="Arial" panose="020B0604020202020204" pitchFamily="34" charset="0"/>
              <a:buChar char="•"/>
            </a:pPr>
            <a:r>
              <a:rPr lang="en-US" sz="1800" b="1" dirty="0"/>
              <a:t>Deadbeat day = June 18, 2022</a:t>
            </a:r>
          </a:p>
          <a:p>
            <a:pPr marL="685800" lvl="1">
              <a:spcBef>
                <a:spcPts val="0"/>
              </a:spcBef>
              <a:spcAft>
                <a:spcPts val="0"/>
              </a:spcAft>
              <a:buFont typeface="Arial" panose="020B0604020202020204" pitchFamily="34" charset="0"/>
              <a:buChar char="•"/>
            </a:pPr>
            <a:r>
              <a:rPr lang="en-US" sz="1800" dirty="0">
                <a:ea typeface="Calibri" panose="020F0502020204030204" pitchFamily="34" charset="0"/>
              </a:rPr>
              <a:t>.18 will be our normal weekly times and call-in, expect Thursday’s 10</a:t>
            </a:r>
            <a:r>
              <a:rPr lang="en-US" sz="1800" baseline="30000" dirty="0">
                <a:ea typeface="Calibri" panose="020F0502020204030204" pitchFamily="34" charset="0"/>
              </a:rPr>
              <a:t>th</a:t>
            </a:r>
            <a:r>
              <a:rPr lang="en-US" sz="1800" dirty="0">
                <a:ea typeface="Calibri" panose="020F0502020204030204" pitchFamily="34" charset="0"/>
              </a:rPr>
              <a:t> and 17</a:t>
            </a:r>
            <a:r>
              <a:rPr lang="en-US" sz="1800" baseline="30000" dirty="0">
                <a:ea typeface="Calibri" panose="020F0502020204030204" pitchFamily="34" charset="0"/>
              </a:rPr>
              <a:t>th</a:t>
            </a:r>
            <a:r>
              <a:rPr lang="en-US" sz="1800" dirty="0">
                <a:ea typeface="Calibri" panose="020F0502020204030204" pitchFamily="34" charset="0"/>
              </a:rPr>
              <a:t> march2022, </a:t>
            </a:r>
            <a:endParaRPr lang="en-US" sz="1800" b="1" dirty="0"/>
          </a:p>
          <a:p>
            <a:pPr>
              <a:spcBef>
                <a:spcPts val="0"/>
              </a:spcBef>
              <a:spcAft>
                <a:spcPts val="0"/>
              </a:spcAft>
              <a:buFont typeface="Wingdings" panose="05000000000000000000" pitchFamily="2" charset="2"/>
              <a:buChar char="v"/>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09dec21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63312</TotalTime>
  <Words>7627</Words>
  <Application>Microsoft Office PowerPoint</Application>
  <PresentationFormat>Widescreen</PresentationFormat>
  <Paragraphs>759</Paragraphs>
  <Slides>28</Slides>
  <Notes>18</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3</vt:i4>
      </vt:variant>
      <vt:variant>
        <vt:lpstr>Slide Titles</vt:lpstr>
      </vt:variant>
      <vt:variant>
        <vt:i4>28</vt:i4>
      </vt:variant>
    </vt:vector>
  </HeadingPairs>
  <TitlesOfParts>
    <vt:vector size="40" baseType="lpstr">
      <vt:lpstr>Arial</vt:lpstr>
      <vt:lpstr>Calibri</vt:lpstr>
      <vt:lpstr>Consolas</vt:lpstr>
      <vt:lpstr>Helvetica</vt:lpstr>
      <vt:lpstr>Monotype Sorts</vt:lpstr>
      <vt:lpstr>Times New Roman</vt:lpstr>
      <vt:lpstr>Verdana</vt:lpstr>
      <vt:lpstr>Wingdings</vt:lpstr>
      <vt:lpstr>Office Theme</vt:lpstr>
      <vt:lpstr>Document</vt:lpstr>
      <vt:lpstr>Packager Shell Object</vt:lpstr>
      <vt:lpstr>Acrobat Document</vt:lpstr>
      <vt:lpstr>IEEE 802.18 RR-TAG Weekly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EU items to share -1b</vt:lpstr>
      <vt:lpstr>EU items to share -2</vt:lpstr>
      <vt:lpstr>Other regions (outside EU-Stds and USA), items to share</vt:lpstr>
      <vt:lpstr>ITU-R items to share  -</vt:lpstr>
      <vt:lpstr>General Discussion Items </vt:lpstr>
      <vt:lpstr>General Discussion Items – ongoing fyi - MSGs 6 GHz &amp; FCC</vt:lpstr>
      <vt:lpstr>General Discussion Items – ongoing fyi - IEEE 802 Stds Table of Frequency Bands </vt:lpstr>
      <vt:lpstr>Actions Required</vt:lpstr>
      <vt:lpstr>Any Other Business</vt:lpstr>
      <vt:lpstr>Adjourn</vt:lpstr>
      <vt:lpstr>PowerPoint Presentation</vt:lpstr>
      <vt:lpstr>PowerPoint Presentation</vt:lpstr>
      <vt:lpstr>PowerPoint Presentation</vt:lpstr>
      <vt:lpstr>PowerPoint Presentation</vt:lpstr>
      <vt:lpstr>PowerPoint Presentation</vt:lpstr>
      <vt:lpstr>General Discussion</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author</cp:lastModifiedBy>
  <cp:revision>3994</cp:revision>
  <cp:lastPrinted>1601-01-01T00:00:00Z</cp:lastPrinted>
  <dcterms:created xsi:type="dcterms:W3CDTF">2016-03-03T14:54:45Z</dcterms:created>
  <dcterms:modified xsi:type="dcterms:W3CDTF">2021-12-10T18:01:27Z</dcterms:modified>
</cp:coreProperties>
</file>