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0"/>
  </p:notesMasterIdLst>
  <p:handoutMasterIdLst>
    <p:handoutMasterId r:id="rId31"/>
  </p:handoutMasterIdLst>
  <p:sldIdLst>
    <p:sldId id="256" r:id="rId2"/>
    <p:sldId id="341" r:id="rId3"/>
    <p:sldId id="329" r:id="rId4"/>
    <p:sldId id="604" r:id="rId5"/>
    <p:sldId id="624" r:id="rId6"/>
    <p:sldId id="605" r:id="rId7"/>
    <p:sldId id="776" r:id="rId8"/>
    <p:sldId id="596" r:id="rId9"/>
    <p:sldId id="690" r:id="rId10"/>
    <p:sldId id="798" r:id="rId11"/>
    <p:sldId id="823" r:id="rId12"/>
    <p:sldId id="818" r:id="rId13"/>
    <p:sldId id="608" r:id="rId14"/>
    <p:sldId id="796" r:id="rId15"/>
    <p:sldId id="826" r:id="rId16"/>
    <p:sldId id="827" r:id="rId17"/>
    <p:sldId id="650" r:id="rId18"/>
    <p:sldId id="498" r:id="rId19"/>
    <p:sldId id="402" r:id="rId20"/>
    <p:sldId id="403" r:id="rId21"/>
    <p:sldId id="797" r:id="rId22"/>
    <p:sldId id="829" r:id="rId23"/>
    <p:sldId id="778" r:id="rId24"/>
    <p:sldId id="828" r:id="rId25"/>
    <p:sldId id="795" r:id="rId26"/>
    <p:sldId id="728" r:id="rId27"/>
    <p:sldId id="656" r:id="rId28"/>
    <p:sldId id="655"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85DF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6400" autoAdjust="0"/>
  </p:normalViewPr>
  <p:slideViewPr>
    <p:cSldViewPr>
      <p:cViewPr varScale="1">
        <p:scale>
          <a:sx n="101" d="100"/>
          <a:sy n="101" d="100"/>
        </p:scale>
        <p:origin x="444" y="10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09-Dec-21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6.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lgn="l">
              <a:buFont typeface="Arial" panose="020B0604020202020204" pitchFamily="34" charset="0"/>
              <a:buChar char="•"/>
            </a:pPr>
            <a:r>
              <a:rPr lang="en-US" sz="1800" dirty="0">
                <a:solidFill>
                  <a:schemeClr val="tx1"/>
                </a:solidFill>
                <a:effectLst/>
                <a:ea typeface="Calibri" panose="020F0502020204030204" pitchFamily="34" charset="0"/>
                <a:cs typeface="Times New Roman" panose="02020603050405020304" pitchFamily="18" charset="0"/>
              </a:rPr>
              <a:t>Vietnam –MIT - </a:t>
            </a:r>
            <a:r>
              <a:rPr lang="en-US" sz="1800" b="0" i="0" u="none" strike="noStrike" baseline="0" dirty="0">
                <a:solidFill>
                  <a:srgbClr val="000000"/>
                </a:solidFill>
              </a:rPr>
              <a:t>Circular 08/2021/TT-BTTTT goes into effect on 28nov21:</a:t>
            </a:r>
          </a:p>
          <a:p>
            <a:pPr lvl="1">
              <a:buFont typeface="Arial" panose="020B0604020202020204" pitchFamily="34" charset="0"/>
              <a:buChar char="•"/>
            </a:pPr>
            <a:r>
              <a:rPr lang="en-US" sz="1600" b="0" i="0" u="none" strike="noStrike" baseline="0" dirty="0">
                <a:solidFill>
                  <a:srgbClr val="000000"/>
                </a:solidFill>
              </a:rPr>
              <a:t>Addition of new equipment types including: </a:t>
            </a:r>
          </a:p>
          <a:p>
            <a:pPr lvl="2">
              <a:buFont typeface="Arial" panose="020B0604020202020204" pitchFamily="34" charset="0"/>
              <a:buChar char="•"/>
            </a:pPr>
            <a:r>
              <a:rPr lang="en-US" sz="1400" b="0" i="0" u="none" strike="noStrike" baseline="0" dirty="0">
                <a:solidFill>
                  <a:srgbClr val="000000"/>
                </a:solidFill>
              </a:rPr>
              <a:t>Wireless charging devices in the bands of 100 – 190 kHz, 326.5 kHz, 340 kHz, 353 – 373.5 kHz, 1.64 – 1.78 MHz, 6.765 – 6.795 MHz </a:t>
            </a:r>
          </a:p>
          <a:p>
            <a:pPr lvl="2">
              <a:buFont typeface="Arial" panose="020B0604020202020204" pitchFamily="34" charset="0"/>
              <a:buChar char="•"/>
            </a:pPr>
            <a:r>
              <a:rPr lang="en-US" sz="1400" b="0" i="0" u="none" strike="noStrike" baseline="0" dirty="0">
                <a:solidFill>
                  <a:srgbClr val="000000"/>
                </a:solidFill>
              </a:rPr>
              <a:t>LPWAN devices in the bands of 433.05 – 434.79 MHz and 920 – 923 MHz </a:t>
            </a:r>
          </a:p>
          <a:p>
            <a:pPr lvl="1">
              <a:buFont typeface="Arial" panose="020B0604020202020204" pitchFamily="34" charset="0"/>
              <a:buChar char="•"/>
            </a:pPr>
            <a:r>
              <a:rPr lang="en-US" sz="1600" b="0" i="0" u="none" strike="noStrike" baseline="0" dirty="0">
                <a:solidFill>
                  <a:srgbClr val="000000"/>
                </a:solidFill>
              </a:rPr>
              <a:t>Addition of new frequency bands for RF products including: </a:t>
            </a:r>
            <a:endParaRPr lang="en-US" b="0" i="0" u="none" strike="noStrike" baseline="0" dirty="0">
              <a:solidFill>
                <a:srgbClr val="000000"/>
              </a:solidFill>
            </a:endParaRPr>
          </a:p>
          <a:p>
            <a:pPr lvl="2">
              <a:buFont typeface="Arial" panose="020B0604020202020204" pitchFamily="34" charset="0"/>
              <a:buChar char="•"/>
            </a:pPr>
            <a:r>
              <a:rPr lang="en-US" sz="1400" b="0" i="0" u="none" strike="noStrike" baseline="0" dirty="0">
                <a:solidFill>
                  <a:srgbClr val="000000"/>
                </a:solidFill>
              </a:rPr>
              <a:t>- 2400 – 2483.5 MHz and 5725 – 5850 MHz for remote control devices </a:t>
            </a:r>
          </a:p>
          <a:p>
            <a:pPr lvl="2">
              <a:buFont typeface="Arial" panose="020B0604020202020204" pitchFamily="34" charset="0"/>
              <a:buChar char="•"/>
            </a:pPr>
            <a:r>
              <a:rPr lang="en-US" sz="1400" b="0" i="0" u="none" strike="noStrike" baseline="0" dirty="0">
                <a:solidFill>
                  <a:srgbClr val="000000"/>
                </a:solidFill>
              </a:rPr>
              <a:t>- 7238.4 – 9000 MHz for UWB devices </a:t>
            </a:r>
          </a:p>
          <a:p>
            <a:pPr lvl="2">
              <a:buFont typeface="Arial" panose="020B0604020202020204" pitchFamily="34" charset="0"/>
              <a:buChar char="•"/>
            </a:pPr>
            <a:r>
              <a:rPr lang="en-US" sz="1400" b="0" i="0" u="none" strike="noStrike" baseline="0" dirty="0">
                <a:solidFill>
                  <a:srgbClr val="000000"/>
                </a:solidFill>
              </a:rPr>
              <a:t>- 5.725 – 5.850 GHz; 8.5 –10 GHz; 57– 64 GHz; 75 – 85 GHz for radio telemetry devices (Short range measurement radars installed in the tank) </a:t>
            </a:r>
          </a:p>
          <a:p>
            <a:pPr lvl="2">
              <a:buFont typeface="Arial" panose="020B0604020202020204" pitchFamily="34" charset="0"/>
              <a:buChar char="•"/>
            </a:pPr>
            <a:r>
              <a:rPr lang="en-US" sz="1400" b="0" i="0" u="none" strike="noStrike" baseline="0" dirty="0">
                <a:solidFill>
                  <a:srgbClr val="000000"/>
                </a:solidFill>
              </a:rPr>
              <a:t>- 57– 64 GHz for non-specific short-range devices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936825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09dec21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09dec21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09dec21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802.18-21/0144r00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5" Type="http://schemas.openxmlformats.org/officeDocument/2006/relationships/hyperlink" Target="https://docdb.cept.org/download/3501" TargetMode="External"/><Relationship Id="rId4" Type="http://schemas.openxmlformats.org/officeDocument/2006/relationships/hyperlink" Target="https://docdb.cept.org/document/22112" TargetMode="External"/><Relationship Id="rId9" Type="http://schemas.openxmlformats.org/officeDocument/2006/relationships/hyperlink" Target="https://docdb.cept.org/implementation/16737"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fcom.org.uk/__data/assets/pdf_file/0032/228929/terahertz-spectrum-paper.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mentor.ieee.org/802.18/dcn/21/18-21-0134-00-0000-uk-ofcom-terahertz-spectrum-paper.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7" Type="http://schemas.openxmlformats.org/officeDocument/2006/relationships/hyperlink" Target="https://groups.wirelessinnovation.org/wg/6GHz-MSG-WS1/document/download/16761"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wi-fi.org/file/afc-specification-and-test-plans" TargetMode="External"/><Relationship Id="rId4" Type="http://schemas.openxmlformats.org/officeDocument/2006/relationships/hyperlink" Target="https://www.wirelessinnovation.org/6ghz-multistakeholder-committe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9-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apetrick@ieee.org"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stuart@ok-brit.com"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kp0ip5X6dzqStW2ad4s7nPt_NnilbQKrA6fogXmvgpBFbH9psOj7yznMZR7IOPHE1g$" TargetMode="External"/><Relationship Id="rId3" Type="http://schemas.openxmlformats.org/officeDocument/2006/relationships/hyperlink" Target="https://ieeesa.webex.com/ieeesa/j.php?MTID=m1061a2ba9b9ed633099730be61dc2647" TargetMode="External"/><Relationship Id="rId7" Type="http://schemas.openxmlformats.org/officeDocument/2006/relationships/hyperlink" Target="file:///C:\Users\jholcomb\OneDrive%20-%20Itron\Documents\2standards\+stuff_stds\%20sip:23370726473@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4bdf49c46e0d3965e96679d8bf9b988d__;!!F7jv3iA!kp0ip5X6dzqStW2ad4s7nPt_NnilbQKrA6fogXmvgpBFbH9psOj7yznMZR4448KFYw$" TargetMode="External"/><Relationship Id="rId5" Type="http://schemas.openxmlformats.org/officeDocument/2006/relationships/hyperlink" Target="tel:%2B1-213-306-3065,,*01*23370726473%23%23*01*" TargetMode="External"/><Relationship Id="rId4" Type="http://schemas.openxmlformats.org/officeDocument/2006/relationships/hyperlink" Target="tel:%2B1-646-992-2010,,*01*23370726473%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8.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42-00-0000-minutes-02dec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touchpoint.eventsair.com/ieee-802-wireless-interim-session-jan-2022__;!!F7jv3iA!nrBVgCSpfikQRI3YkHn54N92xnRzChCl3roGsrfxTk71DDFhWPhLLIq9WHi8ySM27w$"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09dec21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09 December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145"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963613"/>
            <a:ext cx="10668000" cy="5511801"/>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#112 13-17dec21; </a:t>
            </a:r>
            <a:endParaRPr lang="en-US" sz="1400" b="1" dirty="0">
              <a:solidFill>
                <a:schemeClr val="tx1"/>
              </a:solidFill>
            </a:endParaRPr>
          </a:p>
          <a:p>
            <a:pPr lvl="1">
              <a:spcBef>
                <a:spcPts val="0"/>
              </a:spcBef>
              <a:buFont typeface="Arial" panose="020B0604020202020204" pitchFamily="34" charset="0"/>
              <a:buChar char="•"/>
            </a:pPr>
            <a:r>
              <a:rPr lang="en-US" sz="1400" b="1" dirty="0">
                <a:solidFill>
                  <a:schemeClr val="tx1"/>
                </a:solidFill>
              </a:rPr>
              <a:t> </a:t>
            </a:r>
          </a:p>
          <a:p>
            <a:pPr lvl="1">
              <a:spcBef>
                <a:spcPts val="0"/>
              </a:spcBef>
              <a:buFont typeface="Arial" panose="020B0604020202020204" pitchFamily="34" charset="0"/>
              <a:buChar char="•"/>
            </a:pPr>
            <a:r>
              <a:rPr lang="en-US" sz="1400" b="1" dirty="0">
                <a:solidFill>
                  <a:schemeClr val="tx1"/>
                </a:solidFill>
              </a:rPr>
              <a:t> </a:t>
            </a:r>
          </a:p>
          <a:p>
            <a:pPr lvl="1">
              <a:spcBef>
                <a:spcPts val="0"/>
              </a:spcBef>
              <a:buFont typeface="Arial" panose="020B0604020202020204" pitchFamily="34" charset="0"/>
              <a:buChar char="•"/>
            </a:pPr>
            <a:r>
              <a:rPr lang="en-US" sz="1400" b="1" dirty="0">
                <a:solidFill>
                  <a:schemeClr val="tx1"/>
                </a:solidFill>
              </a:rPr>
              <a:t> </a:t>
            </a:r>
          </a:p>
          <a:p>
            <a:pPr lvl="1">
              <a:spcBef>
                <a:spcPts val="0"/>
              </a:spcBef>
              <a:buFont typeface="Arial" panose="020B0604020202020204" pitchFamily="34" charset="0"/>
              <a:buChar char="•"/>
            </a:pPr>
            <a:r>
              <a:rPr lang="en-US" sz="1400" b="1" dirty="0">
                <a:solidFill>
                  <a:schemeClr val="tx1"/>
                </a:solidFill>
              </a:rPr>
              <a:t> </a:t>
            </a:r>
          </a:p>
          <a:p>
            <a:pPr lvl="1">
              <a:spcBef>
                <a:spcPts val="0"/>
              </a:spcBef>
              <a:buFont typeface="Arial" panose="020B0604020202020204" pitchFamily="34" charset="0"/>
              <a:buChar char="•"/>
            </a:pPr>
            <a:r>
              <a:rPr lang="en-US" sz="1400" b="1" dirty="0">
                <a:solidFill>
                  <a:schemeClr val="tx1"/>
                </a:solidFill>
              </a:rPr>
              <a:t>02dec:</a:t>
            </a:r>
            <a:r>
              <a:rPr lang="en-US" sz="1400" dirty="0">
                <a:solidFill>
                  <a:schemeClr val="tx1"/>
                </a:solidFill>
              </a:rPr>
              <a:t> Calls this week on 6 GHz and 5 GHz, then tomorrow another call on 6GHz.</a:t>
            </a:r>
          </a:p>
          <a:p>
            <a:pPr lvl="2">
              <a:spcBef>
                <a:spcPts val="0"/>
              </a:spcBef>
              <a:buFont typeface="Arial" panose="020B0604020202020204" pitchFamily="34" charset="0"/>
              <a:buChar char="•"/>
            </a:pPr>
            <a:r>
              <a:rPr lang="en-US" sz="1600" dirty="0">
                <a:solidFill>
                  <a:schemeClr val="tx1"/>
                </a:solidFill>
              </a:rPr>
              <a:t>The call on meshing this week was very short. </a:t>
            </a:r>
          </a:p>
          <a:p>
            <a:pPr lvl="2">
              <a:spcBef>
                <a:spcPts val="0"/>
              </a:spcBef>
              <a:buFont typeface="Arial" panose="020B0604020202020204" pitchFamily="34" charset="0"/>
              <a:buChar char="•"/>
            </a:pPr>
            <a:r>
              <a:rPr lang="en-US" sz="1600" dirty="0">
                <a:solidFill>
                  <a:schemeClr val="tx1"/>
                </a:solidFill>
              </a:rPr>
              <a:t>5 GHz have gotten through about 2/3s of the draft and doing some editorial updates</a:t>
            </a:r>
          </a:p>
          <a:p>
            <a:pPr lvl="2">
              <a:spcBef>
                <a:spcPts val="0"/>
              </a:spcBef>
              <a:buFont typeface="Arial" panose="020B0604020202020204" pitchFamily="34" charset="0"/>
              <a:buChar char="•"/>
            </a:pPr>
            <a:r>
              <a:rPr lang="en-US" sz="1600" dirty="0">
                <a:solidFill>
                  <a:schemeClr val="tx1"/>
                </a:solidFill>
              </a:rPr>
              <a:t>6 GHz NB FH still being worked and how to get in the standard.   Discussions on blocking ongoing.   And, Client to Client comms is close to being accepted in ISM, but not DFS bands that still needs more work.  </a:t>
            </a:r>
          </a:p>
          <a:p>
            <a:pPr lvl="3">
              <a:spcBef>
                <a:spcPts val="0"/>
              </a:spcBef>
              <a:buFont typeface="Arial" panose="020B0604020202020204" pitchFamily="34" charset="0"/>
              <a:buChar char="•"/>
            </a:pPr>
            <a:r>
              <a:rPr lang="en-US" dirty="0">
                <a:solidFill>
                  <a:schemeClr val="tx1"/>
                </a:solidFill>
              </a:rPr>
              <a:t>Having to work out how to prove  they are  indoors.   keep in mind  in the EU there is LPI and VLP so as long as you can hear the indoor AP, then your confedered indoor. </a:t>
            </a:r>
          </a:p>
          <a:p>
            <a:pPr lvl="3">
              <a:spcBef>
                <a:spcPts val="0"/>
              </a:spcBef>
              <a:buFont typeface="Arial" panose="020B0604020202020204" pitchFamily="34" charset="0"/>
              <a:buChar char="•"/>
            </a:pPr>
            <a:r>
              <a:rPr lang="en-US" dirty="0">
                <a:solidFill>
                  <a:schemeClr val="tx1"/>
                </a:solidFill>
              </a:rPr>
              <a:t>802.11ax E.2.7 explains use of Transmit Power Envelope.</a:t>
            </a:r>
          </a:p>
          <a:p>
            <a:pPr lvl="2">
              <a:spcBef>
                <a:spcPts val="0"/>
              </a:spcBef>
              <a:buFont typeface="Arial" panose="020B0604020202020204" pitchFamily="34" charset="0"/>
              <a:buChar char="•"/>
            </a:pPr>
            <a:r>
              <a:rPr lang="en-US" sz="1600" dirty="0">
                <a:solidFill>
                  <a:schemeClr val="tx1"/>
                </a:solidFill>
              </a:rPr>
              <a:t>At the recent WP 5A ITU-R meeting, the BRAN chair shared the liaison from BRAN to ITU-R related to the M.1450 recommendation.</a:t>
            </a:r>
          </a:p>
          <a:p>
            <a:pPr lvl="2">
              <a:spcBef>
                <a:spcPts val="0"/>
              </a:spcBef>
              <a:buFont typeface="Arial" panose="020B0604020202020204" pitchFamily="34" charset="0"/>
              <a:buChar char="•"/>
            </a:pPr>
            <a:r>
              <a:rPr lang="en-US" sz="1600" dirty="0">
                <a:solidFill>
                  <a:schemeClr val="tx1"/>
                </a:solidFill>
              </a:rPr>
              <a:t>Will have 47 total BRAN meetings in 2021</a:t>
            </a:r>
          </a:p>
          <a:p>
            <a:pPr lvl="1">
              <a:spcBef>
                <a:spcPts val="0"/>
              </a:spcBef>
              <a:buFont typeface="Arial" panose="020B0604020202020204" pitchFamily="34" charset="0"/>
              <a:buChar char="•"/>
            </a:pPr>
            <a:r>
              <a:rPr lang="en-US" sz="1800" dirty="0">
                <a:solidFill>
                  <a:schemeClr val="tx1"/>
                </a:solidFill>
              </a:rPr>
              <a:t> </a:t>
            </a:r>
            <a:r>
              <a:rPr lang="en-US" sz="1200" b="1" dirty="0">
                <a:solidFill>
                  <a:schemeClr val="tx1"/>
                </a:solidFill>
              </a:rPr>
              <a:t>18nov: </a:t>
            </a:r>
            <a:r>
              <a:rPr lang="en-US" sz="1200" dirty="0">
                <a:solidFill>
                  <a:schemeClr val="tx1"/>
                </a:solidFill>
              </a:rPr>
              <a:t> Call this week on TR 103 721 made good progress. </a:t>
            </a:r>
          </a:p>
          <a:p>
            <a:pPr lvl="2">
              <a:spcBef>
                <a:spcPts val="0"/>
              </a:spcBef>
              <a:buFont typeface="Arial" panose="020B0604020202020204" pitchFamily="34" charset="0"/>
              <a:buChar char="•"/>
            </a:pPr>
            <a:r>
              <a:rPr lang="en-US" sz="1100" dirty="0">
                <a:solidFill>
                  <a:schemeClr val="tx1"/>
                </a:solidFill>
              </a:rPr>
              <a:t>Calls coming up next week, on 6GHz and 5GHz stds on Tuesday.   Thursday a call on 60GHz.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09dec21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1277600" cy="5791200"/>
          </a:xfrm>
        </p:spPr>
        <p:txBody>
          <a:bodyPr/>
          <a:lstStyle/>
          <a:p>
            <a:pPr lvl="3">
              <a:buFont typeface="Arial" panose="020B0604020202020204" pitchFamily="34" charset="0"/>
              <a:buChar char="•"/>
            </a:pPr>
            <a:endParaRPr lang="en-US"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a:t>
            </a:r>
            <a:r>
              <a:rPr lang="en-US" sz="1800" b="1" dirty="0">
                <a:effectLst/>
                <a:latin typeface="Times New Roman" panose="02020603050405020304" pitchFamily="18" charset="0"/>
                <a:ea typeface="SimSun" panose="02010600030101010101" pitchFamily="2" charset="-122"/>
              </a:rPr>
              <a:t>next call, #58  01-04Mar22, 				or just in general</a:t>
            </a:r>
            <a:endParaRPr lang="en-US" sz="1800" dirty="0">
              <a:solidFill>
                <a:schemeClr val="tx1"/>
              </a:solidFill>
            </a:endParaRPr>
          </a:p>
          <a:p>
            <a:pPr marL="685800" lvl="1">
              <a:spcBef>
                <a:spcPts val="0"/>
              </a:spcBef>
              <a:buFont typeface="Arial" panose="020B0604020202020204" pitchFamily="34" charset="0"/>
              <a:buChar char="•"/>
            </a:pPr>
            <a:r>
              <a:rPr lang="en-US" dirty="0">
                <a:solidFill>
                  <a:schemeClr val="tx1"/>
                </a:solidFill>
              </a:rPr>
              <a:t> </a:t>
            </a:r>
          </a:p>
          <a:p>
            <a:pPr marL="685800" lvl="1">
              <a:spcBef>
                <a:spcPts val="0"/>
              </a:spcBef>
              <a:buFont typeface="Arial" panose="020B0604020202020204" pitchFamily="34" charset="0"/>
              <a:buChar char="•"/>
            </a:pPr>
            <a:r>
              <a:rPr lang="en-US" sz="1600" b="1" dirty="0">
                <a:solidFill>
                  <a:schemeClr val="tx1"/>
                </a:solidFill>
              </a:rPr>
              <a:t>02dec: </a:t>
            </a:r>
            <a:r>
              <a:rPr lang="en-US" sz="1600" dirty="0">
                <a:solidFill>
                  <a:schemeClr val="tx1"/>
                </a:solidFill>
              </a:rPr>
              <a:t>France has opened the lower ½ of the 6 GHz band.  This was quicker than some had thought. </a:t>
            </a:r>
          </a:p>
          <a:p>
            <a:pPr marL="685800" lvl="1">
              <a:spcBef>
                <a:spcPts val="0"/>
              </a:spcBef>
              <a:buFont typeface="Arial" panose="020B0604020202020204" pitchFamily="34" charset="0"/>
              <a:buChar char="•"/>
            </a:pPr>
            <a:r>
              <a:rPr lang="en-US" sz="1600" b="1" i="0" dirty="0">
                <a:solidFill>
                  <a:srgbClr val="222222"/>
                </a:solidFill>
                <a:effectLst/>
              </a:rPr>
              <a:t>18nov: </a:t>
            </a:r>
            <a:r>
              <a:rPr lang="en-US" sz="1600" b="0" i="0" dirty="0">
                <a:solidFill>
                  <a:srgbClr val="222222"/>
                </a:solidFill>
                <a:effectLst/>
              </a:rPr>
              <a:t>the ECC Report 327 has been published covering the UWB band above 6GHz with the following point:</a:t>
            </a:r>
          </a:p>
          <a:p>
            <a:pPr marL="1543050" lvl="3">
              <a:spcBef>
                <a:spcPts val="0"/>
              </a:spcBef>
              <a:buFont typeface="Arial" panose="020B0604020202020204" pitchFamily="34" charset="0"/>
              <a:buChar char="•"/>
            </a:pPr>
            <a:r>
              <a:rPr lang="en-US" sz="1400" b="0" i="0" dirty="0">
                <a:solidFill>
                  <a:srgbClr val="222222"/>
                </a:solidFill>
                <a:effectLst/>
              </a:rPr>
              <a:t>- Fixed outdoor used</a:t>
            </a:r>
          </a:p>
          <a:p>
            <a:pPr marL="1543050" lvl="3">
              <a:spcBef>
                <a:spcPts val="0"/>
              </a:spcBef>
              <a:buFont typeface="Arial" panose="020B0604020202020204" pitchFamily="34" charset="0"/>
              <a:buChar char="•"/>
            </a:pPr>
            <a:r>
              <a:rPr lang="en-US" sz="1400" b="0" i="0" dirty="0">
                <a:solidFill>
                  <a:srgbClr val="222222"/>
                </a:solidFill>
                <a:effectLst/>
              </a:rPr>
              <a:t>- simplified vehicular use cases </a:t>
            </a:r>
          </a:p>
          <a:p>
            <a:pPr marL="1543050" lvl="3">
              <a:spcBef>
                <a:spcPts val="0"/>
              </a:spcBef>
              <a:buFont typeface="Arial" panose="020B0604020202020204" pitchFamily="34" charset="0"/>
              <a:buChar char="•"/>
            </a:pPr>
            <a:r>
              <a:rPr lang="en-US" sz="1400" b="0" i="0" dirty="0">
                <a:solidFill>
                  <a:srgbClr val="222222"/>
                </a:solidFill>
                <a:effectLst/>
              </a:rPr>
              <a:t>- higher power pf -31.3dBm/MHz indoor.</a:t>
            </a:r>
          </a:p>
          <a:p>
            <a:pPr marL="1085850" lvl="2">
              <a:spcBef>
                <a:spcPts val="0"/>
              </a:spcBef>
              <a:buFont typeface="Arial" panose="020B0604020202020204" pitchFamily="34" charset="0"/>
              <a:buChar char="•"/>
            </a:pPr>
            <a:r>
              <a:rPr lang="en-US" sz="1400" b="0" i="0" dirty="0">
                <a:solidFill>
                  <a:srgbClr val="222222"/>
                </a:solidFill>
                <a:effectLst/>
              </a:rPr>
              <a:t>Link: </a:t>
            </a:r>
            <a:r>
              <a:rPr lang="en-US" sz="1400" b="0" i="0" dirty="0">
                <a:solidFill>
                  <a:srgbClr val="1155CC"/>
                </a:solidFill>
                <a:effectLst/>
                <a:hlinkClick r:id="rId4"/>
              </a:rPr>
              <a:t>https://docdb.cept.org/document/22112</a:t>
            </a:r>
            <a:r>
              <a:rPr lang="en-US" sz="1400" b="0" i="0" dirty="0">
                <a:solidFill>
                  <a:srgbClr val="222222"/>
                </a:solidFill>
                <a:effectLst/>
              </a:rPr>
              <a:t> </a:t>
            </a:r>
          </a:p>
          <a:p>
            <a:pPr marL="1085850" lvl="2">
              <a:spcBef>
                <a:spcPts val="0"/>
              </a:spcBef>
              <a:buFont typeface="Arial" panose="020B0604020202020204" pitchFamily="34" charset="0"/>
              <a:buChar char="•"/>
            </a:pPr>
            <a:r>
              <a:rPr lang="en-US" sz="1400" b="0" i="0" dirty="0">
                <a:solidFill>
                  <a:srgbClr val="222222"/>
                </a:solidFill>
                <a:effectLst/>
              </a:rPr>
              <a:t>Also review ECC </a:t>
            </a:r>
            <a:r>
              <a:rPr lang="fr-FR" sz="1400" b="0" i="0" dirty="0">
                <a:solidFill>
                  <a:srgbClr val="222222"/>
                </a:solidFill>
                <a:effectLst/>
              </a:rPr>
              <a:t>Report 330 on 5.8 GHz coexistence</a:t>
            </a:r>
            <a:r>
              <a:rPr lang="en-US" sz="1400" b="0" i="0" dirty="0">
                <a:solidFill>
                  <a:srgbClr val="222222"/>
                </a:solidFill>
                <a:effectLst/>
              </a:rPr>
              <a:t> - </a:t>
            </a:r>
            <a:r>
              <a:rPr lang="en-US" sz="1400" b="0" i="0" dirty="0">
                <a:solidFill>
                  <a:srgbClr val="222222"/>
                </a:solidFill>
                <a:effectLst/>
                <a:hlinkClick r:id="rId5"/>
              </a:rPr>
              <a:t>https://docdb.cept.org/download/3501</a:t>
            </a:r>
            <a:r>
              <a:rPr lang="en-US" sz="1400" b="0" i="0" dirty="0">
                <a:solidFill>
                  <a:srgbClr val="222222"/>
                </a:solidFill>
                <a:effectLst/>
              </a:rPr>
              <a:t> </a:t>
            </a:r>
          </a:p>
          <a:p>
            <a:pPr marL="1085850" lvl="2">
              <a:spcBef>
                <a:spcPts val="0"/>
              </a:spcBef>
              <a:buFont typeface="Arial" panose="020B0604020202020204" pitchFamily="34" charset="0"/>
              <a:buChar char="•"/>
            </a:pPr>
            <a:r>
              <a:rPr lang="en-US" sz="1400" dirty="0">
                <a:solidFill>
                  <a:srgbClr val="222222"/>
                </a:solidFill>
              </a:rPr>
              <a:t>note: 2 members have volunteered to put together a few slides the EC, ECC, ETSI, CEPT and all interconnect. </a:t>
            </a:r>
            <a:endParaRPr lang="en-US" sz="1400" b="0" i="0" dirty="0">
              <a:solidFill>
                <a:srgbClr val="222222"/>
              </a:solidFill>
              <a:effectLst/>
            </a:endParaRPr>
          </a:p>
          <a:p>
            <a:pPr>
              <a:spcBef>
                <a:spcPts val="0"/>
              </a:spcBef>
              <a:spcAft>
                <a:spcPts val="0"/>
              </a:spcAft>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dirty="0">
                <a:hlinkClick r:id="rId6"/>
              </a:rPr>
              <a:t>&lt;SE45&gt;</a:t>
            </a:r>
            <a:r>
              <a:rPr lang="en-US" altLang="en-US" sz="1800" dirty="0"/>
              <a:t> </a:t>
            </a:r>
            <a:r>
              <a:rPr lang="en-US" altLang="en-US" sz="1800" b="0" dirty="0"/>
              <a:t>	</a:t>
            </a:r>
            <a:r>
              <a:rPr lang="en-US" altLang="en-US" sz="1800" dirty="0"/>
              <a:t>next call #15 ______</a:t>
            </a:r>
          </a:p>
          <a:p>
            <a:pPr lvl="1">
              <a:spcBef>
                <a:spcPts val="0"/>
              </a:spcBef>
              <a:buFont typeface="Arial" panose="020B0604020202020204" pitchFamily="34" charset="0"/>
              <a:buChar char="•"/>
            </a:pPr>
            <a:r>
              <a:rPr lang="en-US" sz="1400" dirty="0">
                <a:solidFill>
                  <a:schemeClr val="tx1"/>
                </a:solidFill>
              </a:rPr>
              <a:t> </a:t>
            </a:r>
          </a:p>
          <a:p>
            <a:pPr marL="0">
              <a:spcBef>
                <a:spcPts val="0"/>
              </a:spcBef>
              <a:spcAft>
                <a:spcPts val="0"/>
              </a:spcAft>
              <a:buFont typeface="Arial" panose="020B0604020202020204" pitchFamily="34" charset="0"/>
              <a:buChar char="•"/>
            </a:pPr>
            <a:endParaRPr lang="en-US" sz="14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7"/>
              </a:rPr>
              <a:t>&lt;WGFM&gt; </a:t>
            </a:r>
            <a:r>
              <a:rPr lang="en-US" sz="1800" dirty="0">
                <a:solidFill>
                  <a:schemeClr val="tx1"/>
                </a:solidFill>
              </a:rPr>
              <a:t> next meeting #101 07-11Feb22, Tentative, ECO (no virtual)</a:t>
            </a:r>
          </a:p>
          <a:p>
            <a:pPr lvl="1">
              <a:spcBef>
                <a:spcPts val="0"/>
              </a:spcBef>
              <a:buFont typeface="Arial" panose="020B0604020202020204" pitchFamily="34" charset="0"/>
              <a:buChar char="•"/>
            </a:pPr>
            <a:r>
              <a:rPr lang="en-US" sz="1600" dirty="0">
                <a:solidFill>
                  <a:schemeClr val="tx1"/>
                </a:solidFill>
              </a:rPr>
              <a:t> </a:t>
            </a: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09dec21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1219200" y="6129190"/>
            <a:ext cx="9563515" cy="369332"/>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9"/>
              </a:rPr>
              <a:t>https://docdb.cept.org/implementation/16737</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61722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838200"/>
            <a:ext cx="11125200" cy="5637214"/>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UK – OFCOM – </a:t>
            </a:r>
            <a:r>
              <a:rPr lang="en-US" sz="1800" b="0" dirty="0">
                <a:solidFill>
                  <a:schemeClr val="tx1"/>
                </a:solidFill>
                <a:ea typeface="Times New Roman" panose="02020603050405020304" pitchFamily="18" charset="0"/>
                <a:cs typeface="Times New Roman" panose="02020603050405020304" pitchFamily="18" charset="0"/>
              </a:rPr>
              <a:t>has </a:t>
            </a:r>
            <a:r>
              <a:rPr lang="de-DE" sz="1800" b="0" dirty="0">
                <a:effectLst/>
                <a:latin typeface="Times New Roman" panose="02020603050405020304" pitchFamily="18" charset="0"/>
                <a:ea typeface="Calibri" panose="020F0502020204030204" pitchFamily="34" charset="0"/>
              </a:rPr>
              <a:t>posted a discussion paper entitled "Unlocking the potential of Terahertz radio spectrum" on:</a:t>
            </a:r>
            <a:br>
              <a:rPr lang="de-DE" sz="1800" dirty="0">
                <a:effectLst/>
                <a:latin typeface="Times New Roman" panose="02020603050405020304" pitchFamily="18" charset="0"/>
                <a:ea typeface="Calibri" panose="020F0502020204030204" pitchFamily="34" charset="0"/>
              </a:rPr>
            </a:br>
            <a:r>
              <a:rPr lang="de-DE" sz="1800" u="sng" dirty="0">
                <a:solidFill>
                  <a:srgbClr val="0000FF"/>
                </a:solidFill>
                <a:effectLst/>
                <a:latin typeface="Times New Roman" panose="02020603050405020304" pitchFamily="18" charset="0"/>
                <a:ea typeface="Calibri" panose="020F0502020204030204" pitchFamily="34" charset="0"/>
                <a:hlinkClick r:id="rId3"/>
              </a:rPr>
              <a:t>https://www.ofcom.org.uk/__data/assets/pdf_file/0032/228929/terahertz-spectrum-paper.pdf</a:t>
            </a:r>
            <a:r>
              <a:rPr lang="en-US" sz="1800" dirty="0">
                <a:solidFill>
                  <a:schemeClr val="tx1"/>
                </a:solidFill>
                <a:ea typeface="Times New Roman" panose="02020603050405020304" pitchFamily="18" charset="0"/>
                <a:cs typeface="Times New Roman" panose="02020603050405020304" pitchFamily="18" charset="0"/>
              </a:rPr>
              <a:t> </a:t>
            </a:r>
          </a:p>
          <a:p>
            <a:pPr lvl="1">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or : </a:t>
            </a:r>
            <a:r>
              <a:rPr lang="en-US" sz="1800" dirty="0">
                <a:solidFill>
                  <a:schemeClr val="tx1"/>
                </a:solidFill>
                <a:ea typeface="Times New Roman" panose="02020603050405020304" pitchFamily="18" charset="0"/>
                <a:cs typeface="Times New Roman" panose="02020603050405020304" pitchFamily="18" charset="0"/>
                <a:hlinkClick r:id="rId4"/>
              </a:rPr>
              <a:t>https://mentor.ieee.org/802.18/dcn/21/18-21-0134-00-0000-uk-ofcom-terahertz-spectrum-paper.docx</a:t>
            </a:r>
            <a:r>
              <a:rPr lang="en-US" sz="1800" dirty="0">
                <a:solidFill>
                  <a:schemeClr val="tx1"/>
                </a:solidFill>
                <a:ea typeface="Times New Roman" panose="02020603050405020304" pitchFamily="18" charset="0"/>
                <a:cs typeface="Times New Roman" panose="02020603050405020304" pitchFamily="18" charset="0"/>
              </a:rPr>
              <a:t> </a:t>
            </a:r>
          </a:p>
          <a:p>
            <a:pPr>
              <a:buFont typeface="Arial" panose="020B0604020202020204" pitchFamily="34" charset="0"/>
              <a:buChar char="•"/>
            </a:pPr>
            <a:r>
              <a:rPr lang="de-DE" sz="1800" b="0" dirty="0">
                <a:effectLst/>
                <a:latin typeface="Times New Roman" panose="02020603050405020304" pitchFamily="18" charset="0"/>
                <a:ea typeface="Calibri" panose="020F0502020204030204" pitchFamily="34" charset="0"/>
              </a:rPr>
              <a:t>Ofcom is interested in hearing public opinions on this discussion paper.  Although there is no official comment submission deadline, it said "We will share the feedback received and our evolving thinking in our Spectrum Roadmap, which we plan to publish in Spring 2022"</a:t>
            </a:r>
            <a:r>
              <a:rPr lang="en-US" sz="1800" b="0" dirty="0">
                <a:solidFill>
                  <a:schemeClr val="tx1"/>
                </a:solidFill>
                <a:cs typeface="Times New Roman" panose="02020603050405020304" pitchFamily="18" charset="0"/>
              </a:rPr>
              <a:t> </a:t>
            </a:r>
          </a:p>
          <a:p>
            <a:pPr lvl="1">
              <a:buFont typeface="Arial" panose="020B0604020202020204" pitchFamily="34" charset="0"/>
              <a:buChar char="•"/>
            </a:pPr>
            <a:r>
              <a:rPr lang="en-US" sz="1800" dirty="0">
                <a:solidFill>
                  <a:schemeClr val="tx1"/>
                </a:solidFill>
                <a:cs typeface="Times New Roman" panose="02020603050405020304" pitchFamily="18" charset="0"/>
              </a:rPr>
              <a:t>The 802.15 SC THz will be preparing something for the January Interim session. </a:t>
            </a:r>
            <a:endParaRPr lang="en-US" sz="1800" b="0" dirty="0">
              <a:solidFill>
                <a:schemeClr val="tx1"/>
              </a:solidFill>
              <a:cs typeface="Times New Roman" panose="02020603050405020304" pitchFamily="18" charset="0"/>
            </a:endParaRPr>
          </a:p>
          <a:p>
            <a:pPr>
              <a:buFont typeface="Arial" panose="020B0604020202020204" pitchFamily="34" charset="0"/>
              <a:buChar char="•"/>
            </a:pPr>
            <a:endParaRPr lang="en-US" sz="1800" b="0" dirty="0">
              <a:solidFill>
                <a:schemeClr val="tx1"/>
              </a:solidFill>
              <a:cs typeface="Times New Roman" panose="02020603050405020304" pitchFamily="18" charset="0"/>
            </a:endParaRPr>
          </a:p>
          <a:p>
            <a:pPr>
              <a:buFont typeface="Arial" panose="020B0604020202020204" pitchFamily="34" charset="0"/>
              <a:buChar char="•"/>
            </a:pPr>
            <a:endParaRPr lang="en-US" sz="1800" b="0" dirty="0">
              <a:solidFill>
                <a:schemeClr val="tx1"/>
              </a:solidFill>
              <a:cs typeface="Times New Roman" panose="02020603050405020304" pitchFamily="18" charset="0"/>
            </a:endParaRPr>
          </a:p>
          <a:p>
            <a:pPr>
              <a:buFont typeface="Arial" panose="020B0604020202020204" pitchFamily="34" charset="0"/>
              <a:buChar char="•"/>
            </a:pPr>
            <a:endParaRPr lang="en-US" sz="1800" b="0" dirty="0">
              <a:solidFill>
                <a:schemeClr val="tx1"/>
              </a:solidFill>
              <a:cs typeface="Times New Roman" panose="02020603050405020304" pitchFamily="18" charset="0"/>
            </a:endParaRPr>
          </a:p>
          <a:p>
            <a:pPr>
              <a:buFont typeface="Arial" panose="020B0604020202020204" pitchFamily="34" charset="0"/>
              <a:buChar char="•"/>
            </a:pPr>
            <a:r>
              <a:rPr lang="en-US" sz="2000" b="0" dirty="0">
                <a:solidFill>
                  <a:schemeClr val="tx1"/>
                </a:solidFill>
              </a:rPr>
              <a:t>Anything else to share today?  nothing heard</a:t>
            </a:r>
            <a:endParaRPr lang="en-US" sz="2000" b="0" i="0" u="none" strike="noStrike" baseline="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09dec21</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2014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a:t>
            </a:r>
            <a:endParaRPr lang="en-US" sz="1800" b="0" dirty="0">
              <a:latin typeface="Times New Roman" panose="02020603050405020304" pitchFamily="18" charset="0"/>
              <a:ea typeface="Calibri" panose="020F0502020204030204" pitchFamily="34" charset="0"/>
            </a:endParaRPr>
          </a:p>
          <a:p>
            <a:pPr marL="857250" lvl="3">
              <a:spcBef>
                <a:spcPts val="0"/>
              </a:spcBef>
              <a:buFont typeface="Arial" panose="020B0604020202020204" pitchFamily="34" charset="0"/>
              <a:buChar char="•"/>
            </a:pPr>
            <a:r>
              <a:rPr lang="en-US" b="1" dirty="0">
                <a:effectLst/>
                <a:ea typeface="Calibri" panose="020F0502020204030204" pitchFamily="34" charset="0"/>
              </a:rPr>
              <a:t> </a:t>
            </a:r>
          </a:p>
          <a:p>
            <a:pPr marL="857250" lvl="3">
              <a:spcBef>
                <a:spcPts val="0"/>
              </a:spcBef>
              <a:buFont typeface="Arial" panose="020B0604020202020204" pitchFamily="34" charset="0"/>
              <a:buChar char="•"/>
            </a:pPr>
            <a:endParaRPr lang="en-US" b="1" dirty="0">
              <a:ea typeface="Calibri" panose="020F0502020204030204" pitchFamily="34" charset="0"/>
            </a:endParaRPr>
          </a:p>
          <a:p>
            <a:pPr marL="857250" lvl="3">
              <a:spcBef>
                <a:spcPts val="0"/>
              </a:spcBef>
              <a:buFont typeface="Arial" panose="020B0604020202020204" pitchFamily="34" charset="0"/>
              <a:buChar char="•"/>
            </a:pPr>
            <a:r>
              <a:rPr lang="en-US" b="1" dirty="0">
                <a:effectLst/>
                <a:ea typeface="Calibri" panose="020F0502020204030204" pitchFamily="34" charset="0"/>
              </a:rPr>
              <a:t>02dec:</a:t>
            </a:r>
            <a:r>
              <a:rPr lang="en-US" b="0" dirty="0">
                <a:effectLst/>
                <a:ea typeface="Calibri" panose="020F0502020204030204" pitchFamily="34" charset="0"/>
              </a:rPr>
              <a:t> WP 5A had meetings in th</a:t>
            </a:r>
            <a:r>
              <a:rPr lang="en-US" dirty="0">
                <a:ea typeface="Calibri" panose="020F0502020204030204" pitchFamily="34" charset="0"/>
              </a:rPr>
              <a:t>e </a:t>
            </a:r>
            <a:r>
              <a:rPr lang="en-US" b="0" dirty="0">
                <a:effectLst/>
                <a:ea typeface="Calibri" panose="020F0502020204030204" pitchFamily="34" charset="0"/>
              </a:rPr>
              <a:t>last weeks.  </a:t>
            </a:r>
          </a:p>
          <a:p>
            <a:pPr marL="1314450" lvl="4">
              <a:spcBef>
                <a:spcPts val="0"/>
              </a:spcBef>
              <a:buFont typeface="Arial" panose="020B0604020202020204" pitchFamily="34" charset="0"/>
              <a:buChar char="•"/>
            </a:pPr>
            <a:r>
              <a:rPr lang="en-US" b="0" dirty="0">
                <a:effectLst/>
                <a:ea typeface="Calibri" panose="020F0502020204030204" pitchFamily="34" charset="0"/>
              </a:rPr>
              <a:t>The 2 liaisons from IEEE 802 (802.11), were presented and </a:t>
            </a:r>
            <a:r>
              <a:rPr lang="en-US" dirty="0">
                <a:ea typeface="Calibri" panose="020F0502020204030204" pitchFamily="34" charset="0"/>
              </a:rPr>
              <a:t>are</a:t>
            </a:r>
            <a:r>
              <a:rPr lang="en-US" b="0" dirty="0">
                <a:effectLst/>
                <a:ea typeface="Calibri" panose="020F0502020204030204" pitchFamily="34" charset="0"/>
              </a:rPr>
              <a:t> being carried forward </a:t>
            </a:r>
            <a:r>
              <a:rPr lang="en-US" dirty="0">
                <a:ea typeface="Calibri" panose="020F0502020204030204" pitchFamily="34" charset="0"/>
              </a:rPr>
              <a:t>in the </a:t>
            </a:r>
            <a:r>
              <a:rPr lang="en-US" b="0" dirty="0">
                <a:effectLst/>
                <a:ea typeface="Calibri" panose="020F0502020204030204" pitchFamily="34" charset="0"/>
              </a:rPr>
              <a:t>Chairman’s report.   </a:t>
            </a:r>
          </a:p>
          <a:p>
            <a:pPr marL="1314450" lvl="4">
              <a:spcBef>
                <a:spcPts val="0"/>
              </a:spcBef>
              <a:buFont typeface="Arial" panose="020B0604020202020204" pitchFamily="34" charset="0"/>
              <a:buChar char="•"/>
            </a:pPr>
            <a:r>
              <a:rPr lang="en-US" dirty="0">
                <a:ea typeface="Calibri" panose="020F0502020204030204" pitchFamily="34" charset="0"/>
              </a:rPr>
              <a:t>One country brought up is it nomadic or mobile for </a:t>
            </a:r>
            <a:r>
              <a:rPr lang="en-US" dirty="0" err="1">
                <a:ea typeface="Calibri" panose="020F0502020204030204" pitchFamily="34" charset="0"/>
              </a:rPr>
              <a:t>WiFi</a:t>
            </a:r>
            <a:r>
              <a:rPr lang="en-US" dirty="0">
                <a:ea typeface="Calibri" panose="020F0502020204030204" pitchFamily="34" charset="0"/>
              </a:rPr>
              <a:t> (.11ax), which designation?   Nomadic seems more appropriate. </a:t>
            </a:r>
          </a:p>
          <a:p>
            <a:pPr marL="1314450" lvl="4">
              <a:spcBef>
                <a:spcPts val="0"/>
              </a:spcBef>
              <a:buFont typeface="Arial" panose="020B0604020202020204" pitchFamily="34" charset="0"/>
              <a:buChar char="•"/>
            </a:pPr>
            <a:r>
              <a:rPr lang="en-US" b="0" dirty="0">
                <a:effectLst/>
                <a:ea typeface="Calibri" panose="020F0502020204030204" pitchFamily="34" charset="0"/>
              </a:rPr>
              <a:t>So may want to submit a contribution to support </a:t>
            </a:r>
            <a:r>
              <a:rPr lang="en-US" dirty="0">
                <a:ea typeface="Calibri" panose="020F0502020204030204" pitchFamily="34" charset="0"/>
              </a:rPr>
              <a:t>the nomadic operation. The .11 ITU ad hoc will work on a liaison to bring to .18 and to the LMSC. Note: the n</a:t>
            </a:r>
            <a:r>
              <a:rPr lang="en-US" b="0" dirty="0">
                <a:effectLst/>
                <a:ea typeface="Calibri" panose="020F0502020204030204" pitchFamily="34" charset="0"/>
              </a:rPr>
              <a:t>ext WP 5A meeting is 23may21-03jun22.  </a:t>
            </a:r>
          </a:p>
          <a:p>
            <a:pPr marL="1314450" lvl="4">
              <a:spcBef>
                <a:spcPts val="0"/>
              </a:spcBef>
              <a:buFont typeface="Arial" panose="020B0604020202020204" pitchFamily="34" charset="0"/>
              <a:buChar char="•"/>
            </a:pPr>
            <a:r>
              <a:rPr lang="en-US" dirty="0">
                <a:ea typeface="Calibri" panose="020F0502020204030204" pitchFamily="34" charset="0"/>
              </a:rPr>
              <a:t>Still questions on are sharing agreements need to be worked on. </a:t>
            </a:r>
          </a:p>
          <a:p>
            <a:pPr marL="1314450" lvl="4">
              <a:spcBef>
                <a:spcPts val="0"/>
              </a:spcBef>
              <a:buFont typeface="Arial" panose="020B0604020202020204" pitchFamily="34" charset="0"/>
              <a:buChar char="•"/>
            </a:pPr>
            <a:r>
              <a:rPr lang="en-US" dirty="0">
                <a:ea typeface="Calibri" panose="020F0502020204030204" pitchFamily="34" charset="0"/>
              </a:rPr>
              <a:t>Other sections of our liaisons had good responses. </a:t>
            </a: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r>
              <a:rPr lang="en-US" sz="1600" b="0" dirty="0">
                <a:ea typeface="Calibri" panose="020F0502020204030204" pitchFamily="34" charset="0"/>
              </a:rPr>
              <a:t>standing by for this spring (2022):  Additional WP 1A light communications and 2 WP 5A submissions from IEEE 802. </a:t>
            </a:r>
          </a:p>
          <a:p>
            <a:pPr lvl="0">
              <a:buFont typeface="Arial" panose="020B0604020202020204" pitchFamily="34" charset="0"/>
              <a:buChar char="•"/>
            </a:pPr>
            <a:r>
              <a:rPr lang="en-US" sz="16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400" dirty="0">
                <a:hlinkClick r:id="rId3"/>
              </a:rPr>
              <a:t>https://www.itu.int/en/ITU-R/study-groups/rcpm/Pages/wrc-23-studies.aspx</a:t>
            </a:r>
            <a:r>
              <a:rPr lang="en-US" sz="1400" dirty="0">
                <a:solidFill>
                  <a:srgbClr val="00B0F0"/>
                </a:solidFill>
              </a:rPr>
              <a:t>  </a:t>
            </a:r>
            <a:r>
              <a:rPr lang="en-US" sz="1400" dirty="0">
                <a:solidFill>
                  <a:srgbClr val="7030A0"/>
                </a:solidFill>
              </a:rPr>
              <a:t> (updated 26Aug20)</a:t>
            </a:r>
          </a:p>
          <a:p>
            <a:pPr lvl="2">
              <a:spcBef>
                <a:spcPts val="0"/>
              </a:spcBef>
              <a:buFont typeface="Arial" panose="020B0604020202020204" pitchFamily="34" charset="0"/>
              <a:buChar char="•"/>
            </a:pPr>
            <a:r>
              <a:rPr lang="en-US" sz="1400" dirty="0">
                <a:hlinkClick r:id="rId4"/>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5"/>
              </a:rPr>
              <a:t>https://mentor.ieee.org/802.18/dcn/20/18-20-0107-01-0000-res-811-wrc-19-wrc-23-agenda-items.docx</a:t>
            </a:r>
            <a:r>
              <a:rPr lang="en-US" sz="1400" dirty="0">
                <a:solidFill>
                  <a:srgbClr val="00B0F0"/>
                </a:solidFill>
              </a:rPr>
              <a:t> </a:t>
            </a:r>
            <a:r>
              <a:rPr lang="en-US" sz="1600" b="1" dirty="0">
                <a:solidFill>
                  <a:schemeClr val="tx1"/>
                </a:solidFill>
              </a:rPr>
              <a:t>	</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IEEE 802 viewpoints on WRC-23 agenda items. </a:t>
            </a:r>
            <a:endParaRPr lang="en-US" sz="1400" b="0" dirty="0">
              <a:solidFill>
                <a:schemeClr val="tx1"/>
              </a:solidFill>
            </a:endParaRPr>
          </a:p>
          <a:p>
            <a:pPr lvl="2">
              <a:spcBef>
                <a:spcPts val="0"/>
              </a:spcBef>
              <a:buFont typeface="Arial" panose="020B0604020202020204" pitchFamily="34" charset="0"/>
              <a:buChar char="•"/>
            </a:pPr>
            <a:r>
              <a:rPr lang="en-US" sz="1600" dirty="0">
                <a:solidFill>
                  <a:schemeClr val="tx1"/>
                </a:solidFill>
              </a:rPr>
              <a:t>Doc for viewpoints updated (</a:t>
            </a:r>
            <a:r>
              <a:rPr lang="en-US" sz="1600" dirty="0">
                <a:solidFill>
                  <a:srgbClr val="00B0F0"/>
                </a:solidFill>
              </a:rPr>
              <a:t>actions items in notes on this slide</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hlinkClick r:id="rId6"/>
              </a:rPr>
              <a:t>https://mentor.ieee.org/802.18/dcn/21/18-21-0039-01-0000-ieee-802-viewpoints-on-wrc-23-agenda-items.pptx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rPr>
              <a:t>Sometime, will review actions </a:t>
            </a:r>
            <a:r>
              <a:rPr lang="en-US" sz="1200" b="0" dirty="0">
                <a:solidFill>
                  <a:schemeClr val="tx1"/>
                </a:solidFill>
                <a:ea typeface="Calibri" panose="020F0502020204030204" pitchFamily="34" charset="0"/>
              </a:rPr>
              <a:t>noted at the July Plenary. </a:t>
            </a:r>
            <a:endParaRPr lang="en-US" sz="12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09dec21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962625"/>
            <a:ext cx="11049000" cy="5477022"/>
          </a:xfrm>
        </p:spPr>
        <p:txBody>
          <a:bodyPr/>
          <a:lstStyle/>
          <a:p>
            <a:pPr>
              <a:buFont typeface="Arial" panose="020B0604020202020204" pitchFamily="34" charset="0"/>
              <a:buChar char="•"/>
            </a:pPr>
            <a:r>
              <a:rPr lang="en-US" sz="1800" dirty="0">
                <a:effectLst/>
              </a:rPr>
              <a:t>  </a:t>
            </a:r>
          </a:p>
          <a:p>
            <a:pPr>
              <a:buFont typeface="Arial" panose="020B0604020202020204" pitchFamily="34" charset="0"/>
              <a:buChar char="•"/>
            </a:pPr>
            <a:r>
              <a:rPr 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09dec21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1"/>
            <a:ext cx="8597510" cy="273050"/>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09dec21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04950"/>
            <a:ext cx="11032375" cy="5570463"/>
          </a:xfrm>
        </p:spPr>
        <p:txBody>
          <a:bodyPr/>
          <a:lstStyle/>
          <a:p>
            <a:pPr>
              <a:buFont typeface="Arial" panose="020B0604020202020204" pitchFamily="34" charset="0"/>
              <a:buChar char="•"/>
            </a:pPr>
            <a:r>
              <a:rPr lang="en-US" sz="1400" dirty="0"/>
              <a:t>   </a:t>
            </a:r>
            <a:r>
              <a:rPr lang="en-US" sz="1600" dirty="0"/>
              <a:t> </a:t>
            </a:r>
            <a:r>
              <a:rPr lang="en-US" sz="1400" dirty="0"/>
              <a:t>1. The </a:t>
            </a:r>
            <a:r>
              <a:rPr lang="en-US" sz="1400" dirty="0" err="1"/>
              <a:t>WInnforum</a:t>
            </a:r>
            <a:r>
              <a:rPr lang="en-US" sz="1400" dirty="0"/>
              <a:t> “6 GHz </a:t>
            </a:r>
            <a:r>
              <a:rPr lang="en-US" sz="1400" u="sng" dirty="0"/>
              <a:t>Committee</a:t>
            </a:r>
            <a:r>
              <a:rPr lang="en-US" sz="1400" dirty="0"/>
              <a:t>”, 	all groups meet every 2 weeks except </a:t>
            </a:r>
            <a:r>
              <a:rPr lang="en-US" sz="1400" i="1" u="sng" dirty="0"/>
              <a:t>Incumbent Information, interference and Test &amp; Certification</a:t>
            </a:r>
            <a:r>
              <a:rPr lang="en-US" sz="1400" dirty="0"/>
              <a:t> - weekly  (168 people);            		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spcBef>
                <a:spcPts val="0"/>
              </a:spcBef>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dirty="0">
                <a:solidFill>
                  <a:schemeClr val="bg1">
                    <a:lumMod val="75000"/>
                  </a:schemeClr>
                </a:solidFill>
                <a:ea typeface="Calibri" panose="020F0502020204030204" pitchFamily="34" charset="0"/>
              </a:rPr>
              <a:t>General activity picking up. </a:t>
            </a:r>
          </a:p>
          <a:p>
            <a:pPr marL="866775" lvl="2">
              <a:spcBef>
                <a:spcPts val="0"/>
              </a:spcBef>
              <a:spcAft>
                <a:spcPts val="0"/>
              </a:spcAft>
              <a:buFont typeface="Arial" panose="020B0604020202020204" pitchFamily="34" charset="0"/>
              <a:buChar char="•"/>
            </a:pPr>
            <a:endParaRPr lang="en-GB" sz="1400"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GB" sz="1400" b="1" dirty="0">
                <a:ea typeface="Calibri" panose="020F0502020204030204" pitchFamily="34" charset="0"/>
              </a:rPr>
              <a:t>18nov: </a:t>
            </a:r>
            <a:r>
              <a:rPr lang="en-GB" sz="1400" b="0" dirty="0" err="1">
                <a:ea typeface="Calibri" panose="020F0502020204030204" pitchFamily="34" charset="0"/>
              </a:rPr>
              <a:t>WInnforum</a:t>
            </a:r>
            <a:r>
              <a:rPr lang="en-GB" sz="1400" b="0" dirty="0">
                <a:ea typeface="Calibri" panose="020F0502020204030204" pitchFamily="34" charset="0"/>
              </a:rPr>
              <a:t> met with the OET today to discuss AFC testing.  (WFA also meet with OET)</a:t>
            </a:r>
          </a:p>
          <a:p>
            <a:pPr marL="1323975" lvl="3">
              <a:spcBef>
                <a:spcPts val="0"/>
              </a:spcBef>
              <a:spcAft>
                <a:spcPts val="0"/>
              </a:spcAft>
              <a:buFont typeface="Arial" panose="020B0604020202020204" pitchFamily="34" charset="0"/>
              <a:buChar char="•"/>
            </a:pPr>
            <a:r>
              <a:rPr lang="en-GB" sz="1400" dirty="0">
                <a:ea typeface="Calibri" panose="020F0502020204030204" pitchFamily="34" charset="0"/>
              </a:rPr>
              <a:t>ex </a:t>
            </a:r>
            <a:r>
              <a:rPr lang="en-GB" sz="1400" dirty="0" err="1">
                <a:ea typeface="Calibri" panose="020F0502020204030204" pitchFamily="34" charset="0"/>
              </a:rPr>
              <a:t>partes</a:t>
            </a:r>
            <a:r>
              <a:rPr lang="en-GB" sz="1400" dirty="0">
                <a:ea typeface="Calibri" panose="020F0502020204030204" pitchFamily="34" charset="0"/>
              </a:rPr>
              <a:t> will be out soon.  </a:t>
            </a:r>
            <a:r>
              <a:rPr lang="en-GB" sz="1400" dirty="0" err="1">
                <a:ea typeface="Calibri" panose="020F0502020204030204" pitchFamily="34" charset="0"/>
              </a:rPr>
              <a:t>WInnforum</a:t>
            </a:r>
            <a:r>
              <a:rPr lang="en-GB" sz="1400" dirty="0">
                <a:ea typeface="Calibri" panose="020F0502020204030204" pitchFamily="34" charset="0"/>
              </a:rPr>
              <a:t> is about 9 slides.  One point is asking about more than 1 test lab and how they would work. </a:t>
            </a:r>
            <a:endParaRPr lang="en-US" sz="1400"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sz="1400" b="1" dirty="0">
                <a:ea typeface="Calibri" panose="020F0502020204030204" pitchFamily="34" charset="0"/>
              </a:rPr>
              <a:t>21oct: </a:t>
            </a:r>
            <a:r>
              <a:rPr lang="en-US" sz="1400" dirty="0">
                <a:effectLst/>
                <a:ea typeface="Calibri" panose="020F0502020204030204" pitchFamily="34" charset="0"/>
              </a:rPr>
              <a:t>TR-1014 (IR3) is in internal ballot, being shared with WFA AFC TG</a:t>
            </a:r>
          </a:p>
          <a:p>
            <a:pPr marL="1323975" lvl="3">
              <a:spcBef>
                <a:spcPts val="0"/>
              </a:spcBef>
              <a:spcAft>
                <a:spcPts val="0"/>
              </a:spcAft>
              <a:buFont typeface="Arial" panose="020B0604020202020204" pitchFamily="34" charset="0"/>
              <a:buChar char="•"/>
            </a:pPr>
            <a:r>
              <a:rPr lang="en-US" sz="1400" dirty="0">
                <a:ea typeface="Calibri" panose="020F0502020204030204" pitchFamily="34" charset="0"/>
              </a:rPr>
              <a:t>The process of coordination with the different organization has improve and time to approval is quicker. </a:t>
            </a:r>
          </a:p>
          <a:p>
            <a:pPr marL="1323975" lvl="3">
              <a:spcBef>
                <a:spcPts val="0"/>
              </a:spcBef>
              <a:spcAft>
                <a:spcPts val="0"/>
              </a:spcAft>
              <a:buFont typeface="Arial" panose="020B0604020202020204" pitchFamily="34" charset="0"/>
              <a:buChar char="•"/>
            </a:pPr>
            <a:r>
              <a:rPr lang="en-US" sz="1400" dirty="0">
                <a:effectLst/>
                <a:ea typeface="Calibri" panose="020F0502020204030204" pitchFamily="34" charset="0"/>
                <a:hlinkClick r:id="rId5"/>
              </a:rPr>
              <a:t>https://www.wi-fi.org/file/afc-specification-and-test-plans</a:t>
            </a:r>
            <a:r>
              <a:rPr lang="en-US" sz="1400" dirty="0">
                <a:effectLst/>
                <a:ea typeface="Calibri" panose="020F0502020204030204" pitchFamily="34" charset="0"/>
              </a:rPr>
              <a:t>  (open to all, just need contact info and privacy agreement)  </a:t>
            </a:r>
          </a:p>
          <a:p>
            <a:pPr marL="866775" lvl="2">
              <a:spcBef>
                <a:spcPts val="0"/>
              </a:spcBef>
              <a:spcAft>
                <a:spcPts val="0"/>
              </a:spcAft>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4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6"/>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bg1">
                    <a:lumMod val="75000"/>
                  </a:schemeClr>
                </a:solidFill>
                <a:ea typeface="Calibri" panose="020F0502020204030204" pitchFamily="34" charset="0"/>
              </a:rPr>
              <a:t>General activity picking up. </a:t>
            </a:r>
          </a:p>
          <a:p>
            <a:pPr marL="866775" lvl="2">
              <a:spcBef>
                <a:spcPts val="0"/>
              </a:spcBef>
              <a:spcAft>
                <a:spcPts val="0"/>
              </a:spcAft>
              <a:buFont typeface="Arial" panose="020B0604020202020204" pitchFamily="34" charset="0"/>
              <a:buChar char="•"/>
            </a:pPr>
            <a:endParaRPr lang="en-US" sz="1400" b="1"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r>
              <a:rPr lang="en-US" sz="1400" b="1" dirty="0">
                <a:solidFill>
                  <a:schemeClr val="tx1"/>
                </a:solidFill>
                <a:ea typeface="Calibri" panose="020F0502020204030204" pitchFamily="34" charset="0"/>
              </a:rPr>
              <a:t>02dec:</a:t>
            </a:r>
            <a:r>
              <a:rPr lang="en-US" sz="1400" b="0" dirty="0">
                <a:solidFill>
                  <a:schemeClr val="tx1"/>
                </a:solidFill>
                <a:ea typeface="Calibri" panose="020F0502020204030204" pitchFamily="34" charset="0"/>
              </a:rPr>
              <a:t> Final 6 GHz MSG meeting is Dec 10, so no output from MSG WS#1 will happen in 2021.</a:t>
            </a:r>
            <a:endParaRPr lang="en-GB" sz="1400" b="0"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r>
              <a:rPr lang="en-GB" sz="1400" b="1" dirty="0">
                <a:solidFill>
                  <a:schemeClr val="tx1"/>
                </a:solidFill>
                <a:ea typeface="Calibri" panose="020F0502020204030204" pitchFamily="34" charset="0"/>
              </a:rPr>
              <a:t>18nov: WS</a:t>
            </a:r>
            <a:r>
              <a:rPr lang="en-GB" sz="1400" b="0" dirty="0">
                <a:solidFill>
                  <a:schemeClr val="tx1"/>
                </a:solidFill>
                <a:ea typeface="Calibri" panose="020F0502020204030204" pitchFamily="34" charset="0"/>
              </a:rPr>
              <a:t>#1 reviewed final report, made one change and will present to 10Dec MSG full group for approval. </a:t>
            </a:r>
            <a:r>
              <a:rPr lang="en-GB" sz="1400" b="0" dirty="0">
                <a:solidFill>
                  <a:schemeClr val="tx1"/>
                </a:solidFill>
                <a:ea typeface="Calibri" panose="020F0502020204030204" pitchFamily="34" charset="0"/>
                <a:hlinkClick r:id="rId7"/>
              </a:rPr>
              <a:t>https://groups.wirelessinnovation.org/wg/6GHz-MSG-WS1/document/download/16761</a:t>
            </a:r>
            <a:r>
              <a:rPr lang="en-GB" sz="1400" b="0" dirty="0">
                <a:solidFill>
                  <a:schemeClr val="tx1"/>
                </a:solidFill>
                <a:ea typeface="Calibri" panose="020F0502020204030204" pitchFamily="34" charset="0"/>
              </a:rPr>
              <a:t> </a:t>
            </a:r>
            <a:endParaRPr lang="en-US" sz="1400" dirty="0">
              <a:effectLst/>
              <a:ea typeface="Calibri" panose="020F0502020204030204" pitchFamily="34" charset="0"/>
            </a:endParaRPr>
          </a:p>
          <a:p>
            <a:pPr marL="1323975" lvl="3">
              <a:spcBef>
                <a:spcPts val="0"/>
              </a:spcBef>
              <a:spcAft>
                <a:spcPts val="0"/>
              </a:spcAft>
              <a:buFont typeface="Arial" panose="020B0604020202020204" pitchFamily="34" charset="0"/>
              <a:buChar char="•"/>
            </a:pPr>
            <a:r>
              <a:rPr lang="en-GB" sz="1400" b="1" dirty="0">
                <a:solidFill>
                  <a:schemeClr val="tx1"/>
                </a:solidFill>
                <a:ea typeface="Calibri" panose="020F0502020204030204" pitchFamily="34" charset="0"/>
              </a:rPr>
              <a:t>21dec21 is when AFC applications are due. </a:t>
            </a:r>
            <a:endParaRPr lang="en-US" sz="1400" b="1" dirty="0">
              <a:solidFill>
                <a:schemeClr val="tx1"/>
              </a:solidFill>
            </a:endParaRPr>
          </a:p>
          <a:p>
            <a:pPr marL="638175" lvl="2" indent="0">
              <a:spcBef>
                <a:spcPts val="0"/>
              </a:spcBef>
              <a:spcAft>
                <a:spcPts val="0"/>
              </a:spcAft>
            </a:pPr>
            <a:endParaRPr lang="en-US" sz="1600" b="1" dirty="0">
              <a:ea typeface="Calibri" panose="020F0502020204030204" pitchFamily="34" charset="0"/>
            </a:endParaRPr>
          </a:p>
        </p:txBody>
      </p:sp>
    </p:spTree>
    <p:extLst>
      <p:ext uri="{BB962C8B-B14F-4D97-AF65-F5344CB8AC3E}">
        <p14:creationId xmlns:p14="http://schemas.microsoft.com/office/powerpoint/2010/main" val="220391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400" dirty="0"/>
              <a:t>General Discussion Items – ongoing fyi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09dec21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https://mentor.ieee.org/802.18/dcn/21/18-21-0036-09-0000-frequency-table-template.xlsx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23nov21</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Updates a few UWB ranges and </a:t>
            </a:r>
            <a:r>
              <a:rPr lang="en-US" sz="1600" b="1" dirty="0">
                <a:solidFill>
                  <a:srgbClr val="333333"/>
                </a:solidFill>
                <a:ea typeface="Times New Roman" panose="02020603050405020304" pitchFamily="18" charset="0"/>
              </a:rPr>
              <a:t>added the Light-Ranges Sheet   </a:t>
            </a: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28sept21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11jan22.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effectLst/>
                <a:latin typeface="Times New Roman" panose="02020603050405020304" pitchFamily="18" charset="0"/>
                <a:ea typeface="SimSun" panose="02010600030101010101" pitchFamily="2" charset="-122"/>
              </a:rPr>
              <a:t> n/a</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09dec21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bg1">
                    <a:lumMod val="7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2000" b="0" dirty="0">
              <a:solidFill>
                <a:schemeClr val="bg1">
                  <a:lumMod val="75000"/>
                </a:schemeClr>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09dec21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972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 and voters on-line: 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16dec21 –</a:t>
            </a:r>
            <a:r>
              <a:rPr lang="en-US" sz="1800" i="1" u="sng" dirty="0"/>
              <a:t>15:00–&lt;15:55</a:t>
            </a:r>
            <a:r>
              <a:rPr lang="en-US" sz="1800" dirty="0"/>
              <a:t> et   	</a:t>
            </a:r>
            <a:r>
              <a:rPr lang="en-US" sz="2000" dirty="0">
                <a:highlight>
                  <a:srgbClr val="FF00FF"/>
                </a:highlight>
              </a:rPr>
              <a:t>?</a:t>
            </a:r>
            <a:r>
              <a:rPr lang="en-US" sz="2000" dirty="0"/>
              <a:t>no calls:  23 or 30dec</a:t>
            </a:r>
            <a:endParaRPr lang="en-US" sz="1800" dirty="0"/>
          </a:p>
          <a:p>
            <a:pPr>
              <a:buFont typeface="Arial" panose="020B0604020202020204" pitchFamily="34" charset="0"/>
              <a:buChar char="•"/>
            </a:pP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(note: new call-in info starts 20jan22)</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15:_________________57et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 with attendance credit.</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IEEE 802.18 plenary will be electronic in March 2022 with attendance credit.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09dec21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4; Aspirant members: 6</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09dec21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3264"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265"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09dec21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09dec21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09dec21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86373" y="351964"/>
            <a:ext cx="2211387" cy="273050"/>
          </a:xfrm>
        </p:spPr>
        <p:txBody>
          <a:bodyPr/>
          <a:lstStyle/>
          <a:p>
            <a:r>
              <a:rPr lang="en-US"/>
              <a:t>09dec21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Tuesday, 11 January, 2022 15:00-16:00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https://ieeesa.webex.com/ieeesa/j.php?MTID=m1061a2ba9b9ed633099730be61dc2647</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Tuesday, January 11, 2022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https://ieeesa.webex.com/ieeesa/j.php?MTID=m1061a2ba9b9ed633099730be61dc2647</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072 6473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freqtable7</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+1-646-992-2010,,23370726473##</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+1-213-306-3065,,23370726473##</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23370726473@ieeesa.webex.com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11jan22</a:t>
            </a:r>
          </a:p>
        </p:txBody>
      </p:sp>
    </p:spTree>
    <p:extLst>
      <p:ext uri="{BB962C8B-B14F-4D97-AF65-F5344CB8AC3E}">
        <p14:creationId xmlns:p14="http://schemas.microsoft.com/office/powerpoint/2010/main" val="87250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09dec21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restructuring,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09dec21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09dec21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09dec21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27</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09dec21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28</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09dec21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09dec21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09dec21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09dec21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09dec21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not on IMAT (</a:t>
            </a:r>
            <a:r>
              <a:rPr lang="en-US" altLang="en-US" sz="1600" dirty="0">
                <a:solidFill>
                  <a:schemeClr val="tx1"/>
                </a:solidFill>
              </a:rPr>
              <a:t>VC &amp; </a:t>
            </a:r>
            <a:r>
              <a:rPr lang="en-US" altLang="en-US" sz="1600" dirty="0" err="1">
                <a:solidFill>
                  <a:schemeClr val="tx1"/>
                </a:solidFill>
              </a:rPr>
              <a:t>webex</a:t>
            </a:r>
            <a:r>
              <a:rPr lang="en-US" altLang="en-US" sz="1600" dirty="0">
                <a:solidFill>
                  <a:schemeClr val="tx1"/>
                </a:solidFill>
              </a:rPr>
              <a:t>)</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a:t>
            </a:r>
            <a:r>
              <a:rPr lang="en-US" altLang="en-US" sz="1400" dirty="0" err="1">
                <a:solidFill>
                  <a:schemeClr val="bg1">
                    <a:lumMod val="75000"/>
                  </a:schemeClr>
                </a:solidFill>
              </a:rPr>
              <a:t>PeterE</a:t>
            </a:r>
            <a:r>
              <a:rPr lang="en-US" altLang="en-US" sz="1400" dirty="0">
                <a:solidFill>
                  <a:schemeClr val="tx1"/>
                </a:solidFill>
              </a:rPr>
              <a:t>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administration</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4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600" dirty="0">
                <a:solidFill>
                  <a:schemeClr val="tx1"/>
                </a:solidFill>
              </a:rPr>
              <a:t>ongoing: WRC-23 AI Viewpoints &amp; Stds.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UK Ofcom THz paper</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endParaRPr lang="en-US" sz="1400" dirty="0">
              <a:effectLst/>
            </a:endParaRPr>
          </a:p>
          <a:p>
            <a:pPr lvl="1">
              <a:spcBef>
                <a:spcPts val="0"/>
              </a:spcBef>
              <a:buFont typeface="Arial" panose="020B0604020202020204" pitchFamily="34" charset="0"/>
              <a:buChar char="•"/>
            </a:pPr>
            <a:r>
              <a:rPr lang="en-US" altLang="en-US" sz="1400" kern="0" dirty="0">
                <a:solidFill>
                  <a:schemeClr val="tx1"/>
                </a:solidFill>
              </a:rPr>
              <a:t>ongoing: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Vijay A</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85000"/>
                </a:schemeClr>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https://mentor.ieee.org/802.18/dcn/21/18-21-0142-00-0000-minutes-02dec21-rrtag-teleconference.docx</a:t>
            </a:r>
            <a:r>
              <a:rPr lang="en-GB" sz="1800" b="0" dirty="0">
                <a:ea typeface="SimSun" panose="02010600030101010101" pitchFamily="2" charset="-122"/>
              </a:rPr>
              <a:t>   </a:t>
            </a:r>
            <a:r>
              <a:rPr lang="en-GB" sz="1800" b="0" dirty="0">
                <a:solidFill>
                  <a:schemeClr val="bg1">
                    <a:lumMod val="75000"/>
                  </a:schemeClr>
                </a:solidFill>
                <a:ea typeface="SimSun" panose="02010600030101010101" pitchFamily="2" charset="-122"/>
              </a:rPr>
              <a:t>   </a:t>
            </a:r>
            <a:r>
              <a:rPr lang="en-US" sz="1100" b="0" i="0" dirty="0">
                <a:solidFill>
                  <a:srgbClr val="000000"/>
                </a:solidFill>
                <a:effectLst/>
                <a:latin typeface="Verdana" panose="020B0604030504040204" pitchFamily="34" charset="0"/>
              </a:rPr>
              <a:t>03-Dec-2021 09:38:26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Al P</a:t>
            </a:r>
          </a:p>
          <a:p>
            <a:pPr marL="0" indent="0">
              <a:spcBef>
                <a:spcPts val="0"/>
              </a:spcBef>
            </a:pPr>
            <a:r>
              <a:rPr lang="en-US" altLang="en-US" sz="1800" b="0" dirty="0">
                <a:solidFill>
                  <a:schemeClr val="bg1">
                    <a:lumMod val="75000"/>
                  </a:schemeClr>
                </a:solidFill>
              </a:rPr>
              <a:t>	Seconded by:  Vijay A</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09dec21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600" b="0" dirty="0">
                <a:ea typeface="Calibri" panose="020F0502020204030204" pitchFamily="34" charset="0"/>
              </a:rPr>
              <a:t>WCSC Sept. call, the Jan 2022 Wireless Interim will be electronic/virtual.</a:t>
            </a:r>
          </a:p>
          <a:p>
            <a:pPr marL="400050" lvl="1">
              <a:spcBef>
                <a:spcPts val="0"/>
              </a:spcBef>
              <a:spcAft>
                <a:spcPts val="600"/>
              </a:spcAft>
              <a:buFont typeface="Arial" panose="020B0604020202020204" pitchFamily="34" charset="0"/>
              <a:buChar char="•"/>
            </a:pPr>
            <a:r>
              <a:rPr lang="en-US" sz="1600" b="1" dirty="0">
                <a:solidFill>
                  <a:srgbClr val="4472C4"/>
                </a:solidFill>
                <a:effectLst/>
                <a:ea typeface="Calibri" panose="020F0502020204030204" pitchFamily="34" charset="0"/>
              </a:rPr>
              <a:t>FEES &amp; DEADLINES</a:t>
            </a:r>
            <a:endParaRPr lang="en-US" sz="1600" dirty="0">
              <a:effectLst/>
              <a:ea typeface="Calibri" panose="020F0502020204030204" pitchFamily="34" charset="0"/>
            </a:endParaRPr>
          </a:p>
          <a:p>
            <a:pPr marL="628650" lvl="1">
              <a:spcBef>
                <a:spcPts val="0"/>
              </a:spcBef>
              <a:spcAft>
                <a:spcPts val="0"/>
              </a:spcAft>
              <a:buFont typeface="Arial" panose="020B0604020202020204" pitchFamily="34" charset="0"/>
              <a:buChar char="•"/>
            </a:pPr>
            <a:r>
              <a:rPr lang="en-US" sz="1600" b="1" dirty="0">
                <a:solidFill>
                  <a:srgbClr val="000000"/>
                </a:solidFill>
                <a:effectLst/>
                <a:ea typeface="Calibri" panose="020F0502020204030204" pitchFamily="34" charset="0"/>
              </a:rPr>
              <a:t>Early Registration:  </a:t>
            </a:r>
            <a:r>
              <a:rPr lang="en-US" sz="1600" b="1" dirty="0">
                <a:solidFill>
                  <a:srgbClr val="000000"/>
                </a:solidFill>
                <a:effectLst/>
                <a:highlight>
                  <a:srgbClr val="D5F4FF"/>
                </a:highlight>
                <a:ea typeface="Calibri" panose="020F0502020204030204" pitchFamily="34" charset="0"/>
              </a:rPr>
              <a:t>Until 23:59 PM Eastern Time Thursday December 30, 2021 </a:t>
            </a:r>
            <a:r>
              <a:rPr lang="en-US" sz="1600" b="1" dirty="0">
                <a:solidFill>
                  <a:srgbClr val="000000"/>
                </a:solidFill>
                <a:effectLst/>
                <a:ea typeface="Calibri" panose="020F0502020204030204" pitchFamily="34" charset="0"/>
              </a:rPr>
              <a:t>		</a:t>
            </a:r>
            <a:r>
              <a:rPr lang="en-US" sz="1600" dirty="0">
                <a:solidFill>
                  <a:srgbClr val="000000"/>
                </a:solidFill>
                <a:effectLst/>
                <a:ea typeface="Calibri" panose="020F0502020204030204" pitchFamily="34" charset="0"/>
              </a:rPr>
              <a:t>$US 50.00 for all attendees </a:t>
            </a:r>
            <a:endParaRPr lang="en-US" sz="1600" dirty="0">
              <a:ea typeface="Calibri" panose="020F0502020204030204" pitchFamily="34" charset="0"/>
            </a:endParaRPr>
          </a:p>
          <a:p>
            <a:pPr marL="628650" lvl="1">
              <a:spcBef>
                <a:spcPts val="0"/>
              </a:spcBef>
              <a:spcAft>
                <a:spcPts val="0"/>
              </a:spcAft>
              <a:buFont typeface="Arial" panose="020B0604020202020204" pitchFamily="34" charset="0"/>
              <a:buChar char="•"/>
            </a:pPr>
            <a:r>
              <a:rPr lang="de-DE" sz="1600" b="1" dirty="0">
                <a:solidFill>
                  <a:srgbClr val="000000"/>
                </a:solidFill>
                <a:effectLst/>
                <a:ea typeface="Calibri" panose="020F0502020204030204" pitchFamily="34" charset="0"/>
              </a:rPr>
              <a:t>Standard Registration: After Early, </a:t>
            </a:r>
            <a:r>
              <a:rPr lang="en-US" sz="1600" b="1" dirty="0">
                <a:solidFill>
                  <a:srgbClr val="000000"/>
                </a:solidFill>
                <a:effectLst/>
                <a:ea typeface="Calibri" panose="020F0502020204030204" pitchFamily="34" charset="0"/>
              </a:rPr>
              <a:t>Until 23:59 PM Eastern Time Friday January 14, 2022	 </a:t>
            </a:r>
            <a:r>
              <a:rPr lang="en-US" sz="1600" dirty="0">
                <a:solidFill>
                  <a:srgbClr val="000000"/>
                </a:solidFill>
                <a:effectLst/>
                <a:ea typeface="Calibri" panose="020F0502020204030204" pitchFamily="34" charset="0"/>
              </a:rPr>
              <a:t>$US 75.00 for all attendees </a:t>
            </a:r>
            <a:endParaRPr lang="en-US" sz="1600" dirty="0">
              <a:ea typeface="Calibri" panose="020F0502020204030204" pitchFamily="34" charset="0"/>
            </a:endParaRPr>
          </a:p>
          <a:p>
            <a:pPr marL="628650" lvl="1">
              <a:spcBef>
                <a:spcPts val="0"/>
              </a:spcBef>
              <a:spcAft>
                <a:spcPts val="0"/>
              </a:spcAft>
              <a:buFont typeface="Arial" panose="020B0604020202020204" pitchFamily="34" charset="0"/>
              <a:buChar char="•"/>
            </a:pPr>
            <a:r>
              <a:rPr lang="de-DE" sz="1600" b="1" dirty="0">
                <a:solidFill>
                  <a:srgbClr val="000000"/>
                </a:solidFill>
                <a:effectLst/>
                <a:ea typeface="Calibri" panose="020F0502020204030204" pitchFamily="34" charset="0"/>
              </a:rPr>
              <a:t>Late Registration:  </a:t>
            </a:r>
            <a:r>
              <a:rPr lang="en-US" sz="1600" b="1" dirty="0">
                <a:solidFill>
                  <a:srgbClr val="000000"/>
                </a:solidFill>
                <a:effectLst/>
                <a:ea typeface="Calibri" panose="020F0502020204030204" pitchFamily="34" charset="0"/>
              </a:rPr>
              <a:t>After 23:59 PM Eastern Time Friday January 14, 2022 		 	</a:t>
            </a:r>
            <a:r>
              <a:rPr lang="en-US" sz="1600" dirty="0">
                <a:solidFill>
                  <a:srgbClr val="000000"/>
                </a:solidFill>
                <a:effectLst/>
                <a:ea typeface="Calibri" panose="020F0502020204030204" pitchFamily="34" charset="0"/>
              </a:rPr>
              <a:t>$US 125.00 for all attendees </a:t>
            </a:r>
            <a:endParaRPr lang="en-US" sz="1600" dirty="0">
              <a:effectLst/>
              <a:ea typeface="Calibri" panose="020F0502020204030204" pitchFamily="34" charset="0"/>
            </a:endParaRPr>
          </a:p>
          <a:p>
            <a:pPr marL="400050" lvl="1">
              <a:spcBef>
                <a:spcPts val="0"/>
              </a:spcBef>
              <a:spcAft>
                <a:spcPts val="600"/>
              </a:spcAft>
              <a:buFont typeface="Arial" panose="020B0604020202020204" pitchFamily="34" charset="0"/>
              <a:buChar char="•"/>
            </a:pPr>
            <a:r>
              <a:rPr lang="en-US" sz="1600" b="1" dirty="0">
                <a:solidFill>
                  <a:srgbClr val="4472C4"/>
                </a:solidFill>
              </a:rPr>
              <a:t>MTG Events - REGISTRATION WEBSITE:    </a:t>
            </a:r>
            <a:r>
              <a:rPr lang="en-US" sz="1600" b="1" u="sng" dirty="0">
                <a:solidFill>
                  <a:srgbClr val="4472C4"/>
                </a:solidFill>
                <a:effectLst/>
                <a:ea typeface="Calibri" panose="020F0502020204030204" pitchFamily="34" charset="0"/>
                <a:cs typeface="Tahoma" panose="020B0604030504040204" pitchFamily="34" charset="0"/>
                <a:hlinkClick r:id="rId3"/>
              </a:rPr>
              <a:t>Link to website.</a:t>
            </a:r>
            <a:r>
              <a:rPr lang="en-US" sz="1600" b="1" dirty="0">
                <a:solidFill>
                  <a:srgbClr val="4472C4"/>
                </a:solidFill>
                <a:effectLst/>
                <a:ea typeface="Calibri" panose="020F0502020204030204" pitchFamily="34" charset="0"/>
              </a:rPr>
              <a:t>    </a:t>
            </a:r>
            <a:r>
              <a:rPr lang="en-US" sz="1600" dirty="0">
                <a:solidFill>
                  <a:srgbClr val="4472C4"/>
                </a:solidFill>
                <a:effectLst/>
                <a:ea typeface="Calibri" panose="020F0502020204030204" pitchFamily="34" charset="0"/>
                <a:sym typeface="Wingdings" panose="05000000000000000000" pitchFamily="2" charset="2"/>
              </a:rPr>
              <a:t>different from last couple of virtual meetings</a:t>
            </a:r>
            <a:endParaRPr lang="en-US" sz="1600" dirty="0">
              <a:effectLst/>
              <a:ea typeface="Calibri" panose="020F0502020204030204" pitchFamily="34" charset="0"/>
            </a:endParaRPr>
          </a:p>
          <a:p>
            <a:pPr marL="685800" lvl="1">
              <a:spcBef>
                <a:spcPts val="0"/>
              </a:spcBef>
              <a:buFont typeface="Arial" panose="020B0604020202020204" pitchFamily="34" charset="0"/>
              <a:buChar char="•"/>
            </a:pPr>
            <a:r>
              <a:rPr lang="en-US" sz="1600" dirty="0">
                <a:ea typeface="Calibri" panose="020F0502020204030204" pitchFamily="34" charset="0"/>
              </a:rPr>
              <a:t>.18 will be our normal weekly times and call-in, Thursday’s 20</a:t>
            </a:r>
            <a:r>
              <a:rPr lang="en-US" sz="1600" baseline="30000" dirty="0">
                <a:ea typeface="Calibri" panose="020F0502020204030204" pitchFamily="34" charset="0"/>
              </a:rPr>
              <a:t>th</a:t>
            </a:r>
            <a:r>
              <a:rPr lang="en-US" sz="1600" dirty="0">
                <a:ea typeface="Calibri" panose="020F0502020204030204" pitchFamily="34" charset="0"/>
              </a:rPr>
              <a:t> and 27</a:t>
            </a:r>
            <a:r>
              <a:rPr lang="en-US" sz="1600" baseline="30000" dirty="0">
                <a:ea typeface="Calibri" panose="020F0502020204030204" pitchFamily="34" charset="0"/>
              </a:rPr>
              <a:t>th</a:t>
            </a:r>
            <a:r>
              <a:rPr lang="en-US" sz="1600" dirty="0">
                <a:ea typeface="Calibri" panose="020F0502020204030204" pitchFamily="34" charset="0"/>
              </a:rPr>
              <a:t> Jan22, </a:t>
            </a:r>
          </a:p>
          <a:p>
            <a:pPr marL="1085850" lvl="2">
              <a:spcBef>
                <a:spcPts val="0"/>
              </a:spcBef>
              <a:buFont typeface="Arial" panose="020B0604020202020204" pitchFamily="34" charset="0"/>
              <a:buChar char="•"/>
            </a:pPr>
            <a:r>
              <a:rPr lang="en-US" sz="1600" b="1" dirty="0">
                <a:ea typeface="Calibri" panose="020F0502020204030204" pitchFamily="34" charset="0"/>
              </a:rPr>
              <a:t>and the .18 chair declares this an accredited interim and will have voting participation credit. </a:t>
            </a:r>
            <a:endParaRPr lang="en-US" sz="1600" b="1" dirty="0">
              <a:effectLst/>
              <a:ea typeface="Calibri" panose="020F0502020204030204" pitchFamily="34" charset="0"/>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will stay electronic and they also approved:  </a:t>
            </a:r>
          </a:p>
          <a:p>
            <a:pPr marL="1028700" lvl="2">
              <a:spcBef>
                <a:spcPts val="0"/>
              </a:spcBef>
              <a:spcAft>
                <a:spcPts val="0"/>
              </a:spcAft>
              <a:buFont typeface="Arial" panose="020B0604020202020204" pitchFamily="34" charset="0"/>
              <a:buChar char="•"/>
            </a:pPr>
            <a:r>
              <a:rPr lang="en-US" b="1" dirty="0">
                <a:solidFill>
                  <a:srgbClr val="000000"/>
                </a:solidFill>
                <a:effectLst/>
                <a:ea typeface="Calibri" panose="020F0502020204030204" pitchFamily="34" charset="0"/>
              </a:rPr>
              <a:t>Early:  Before 12:00 PM UTC, Friday, January 21, 2022 		   </a:t>
            </a:r>
            <a:r>
              <a:rPr lang="en-US" dirty="0">
                <a:effectLst/>
                <a:ea typeface="Calibri" panose="020F0502020204030204" pitchFamily="34" charset="0"/>
              </a:rPr>
              <a:t>$US 75.00 </a:t>
            </a:r>
            <a:r>
              <a:rPr lang="en-US" dirty="0">
                <a:solidFill>
                  <a:srgbClr val="000000"/>
                </a:solidFill>
                <a:effectLst/>
                <a:ea typeface="Times New Roman" panose="02020603050405020304" pitchFamily="18" charset="0"/>
              </a:rPr>
              <a:t>for </a:t>
            </a:r>
            <a:r>
              <a:rPr lang="en-US" u="sng" dirty="0">
                <a:solidFill>
                  <a:srgbClr val="000000"/>
                </a:solidFill>
                <a:effectLst/>
                <a:ea typeface="Times New Roman" panose="02020603050405020304" pitchFamily="18" charset="0"/>
              </a:rPr>
              <a:t>all</a:t>
            </a:r>
            <a:r>
              <a:rPr lang="en-US" dirty="0">
                <a:solidFill>
                  <a:srgbClr val="000000"/>
                </a:solidFill>
                <a:effectLst/>
                <a:ea typeface="Times New Roman" panose="02020603050405020304" pitchFamily="18" charset="0"/>
              </a:rPr>
              <a:t> attendees </a:t>
            </a:r>
            <a:endParaRPr lang="en-US" dirty="0">
              <a:effectLst/>
              <a:ea typeface="Calibri" panose="020F0502020204030204" pitchFamily="34" charset="0"/>
            </a:endParaRPr>
          </a:p>
          <a:p>
            <a:pPr marL="1028700" lvl="2">
              <a:spcBef>
                <a:spcPts val="0"/>
              </a:spcBef>
              <a:spcAft>
                <a:spcPts val="0"/>
              </a:spcAft>
              <a:buFont typeface="Arial" panose="020B0604020202020204" pitchFamily="34" charset="0"/>
              <a:buChar char="•"/>
            </a:pPr>
            <a:r>
              <a:rPr lang="en-US" b="1" dirty="0">
                <a:effectLst/>
                <a:ea typeface="Calibri" panose="020F0502020204030204" pitchFamily="34" charset="0"/>
              </a:rPr>
              <a:t>Standard:  Before </a:t>
            </a:r>
            <a:r>
              <a:rPr lang="en-US" b="1" dirty="0">
                <a:solidFill>
                  <a:srgbClr val="000000"/>
                </a:solidFill>
                <a:effectLst/>
                <a:ea typeface="Calibri" panose="020F0502020204030204" pitchFamily="34" charset="0"/>
              </a:rPr>
              <a:t>12:00 PM UTC, Friday, February 25, 2022 	   </a:t>
            </a:r>
            <a:r>
              <a:rPr lang="en-US" dirty="0">
                <a:effectLst/>
                <a:ea typeface="Calibri" panose="020F0502020204030204" pitchFamily="34" charset="0"/>
              </a:rPr>
              <a:t>$US 100.00 </a:t>
            </a:r>
            <a:r>
              <a:rPr lang="en-US" dirty="0">
                <a:solidFill>
                  <a:srgbClr val="000000"/>
                </a:solidFill>
                <a:effectLst/>
                <a:ea typeface="Times New Roman" panose="02020603050405020304" pitchFamily="18" charset="0"/>
              </a:rPr>
              <a:t>for </a:t>
            </a:r>
            <a:r>
              <a:rPr lang="en-US" u="sng" dirty="0">
                <a:solidFill>
                  <a:srgbClr val="000000"/>
                </a:solidFill>
                <a:effectLst/>
                <a:ea typeface="Times New Roman" panose="02020603050405020304" pitchFamily="18" charset="0"/>
              </a:rPr>
              <a:t>all</a:t>
            </a:r>
            <a:r>
              <a:rPr lang="en-US" dirty="0">
                <a:solidFill>
                  <a:srgbClr val="000000"/>
                </a:solidFill>
                <a:effectLst/>
                <a:ea typeface="Times New Roman" panose="02020603050405020304" pitchFamily="18" charset="0"/>
              </a:rPr>
              <a:t> attendees </a:t>
            </a:r>
            <a:endParaRPr lang="en-US" dirty="0">
              <a:effectLst/>
              <a:ea typeface="Times New Roman" panose="02020603050405020304" pitchFamily="18" charset="0"/>
            </a:endParaRPr>
          </a:p>
          <a:p>
            <a:pPr marL="1028700" lvl="2">
              <a:spcBef>
                <a:spcPts val="0"/>
              </a:spcBef>
              <a:spcAft>
                <a:spcPts val="0"/>
              </a:spcAft>
              <a:buFont typeface="Arial" panose="020B0604020202020204" pitchFamily="34" charset="0"/>
              <a:buChar char="•"/>
            </a:pPr>
            <a:r>
              <a:rPr lang="en-US" b="1" dirty="0">
                <a:effectLst/>
                <a:ea typeface="Calibri" panose="020F0502020204030204" pitchFamily="34" charset="0"/>
              </a:rPr>
              <a:t>Late/On-site:  After </a:t>
            </a:r>
            <a:r>
              <a:rPr lang="en-US" b="1" dirty="0">
                <a:solidFill>
                  <a:srgbClr val="000000"/>
                </a:solidFill>
                <a:effectLst/>
                <a:ea typeface="Calibri" panose="020F0502020204030204" pitchFamily="34" charset="0"/>
              </a:rPr>
              <a:t>12:00 PM UTC, Friday, February 25, 2022   </a:t>
            </a:r>
            <a:r>
              <a:rPr lang="en-US" dirty="0">
                <a:solidFill>
                  <a:srgbClr val="000000"/>
                </a:solidFill>
              </a:rPr>
              <a:t>$US 150.00 for all attendees </a:t>
            </a:r>
          </a:p>
          <a:p>
            <a:pPr marL="685800" lvl="1">
              <a:spcBef>
                <a:spcPts val="0"/>
              </a:spcBef>
              <a:spcAft>
                <a:spcPts val="0"/>
              </a:spcAft>
              <a:buFont typeface="Arial" panose="020B0604020202020204" pitchFamily="34" charset="0"/>
              <a:buChar char="•"/>
            </a:pPr>
            <a:r>
              <a:rPr lang="en-US" sz="1800" b="1" i="1" u="sng" dirty="0"/>
              <a:t>Expect </a:t>
            </a:r>
            <a:r>
              <a:rPr lang="en-US" sz="1800" b="1" dirty="0"/>
              <a:t>Plenary dates to be 4-18 March </a:t>
            </a:r>
            <a:r>
              <a:rPr lang="en-US" sz="1600" b="1" dirty="0"/>
              <a:t>(</a:t>
            </a:r>
            <a:r>
              <a:rPr lang="en-US" sz="1600" dirty="0"/>
              <a:t>Avoids conflict with IEEE-SA Meetings March 22-24.)</a:t>
            </a:r>
          </a:p>
          <a:p>
            <a:pPr marL="685800" lvl="1">
              <a:spcBef>
                <a:spcPts val="0"/>
              </a:spcBef>
              <a:spcAft>
                <a:spcPts val="0"/>
              </a:spcAft>
              <a:buFont typeface="Arial" panose="020B0604020202020204" pitchFamily="34" charset="0"/>
              <a:buChar char="•"/>
            </a:pPr>
            <a:r>
              <a:rPr lang="en-US" sz="1800" b="1" dirty="0"/>
              <a:t>Deadbeat day = June 18, 2022</a:t>
            </a:r>
          </a:p>
          <a:p>
            <a:pPr marL="685800" lvl="1">
              <a:spcBef>
                <a:spcPts val="0"/>
              </a:spcBef>
              <a:spcAft>
                <a:spcPts val="0"/>
              </a:spcAft>
              <a:buFont typeface="Arial" panose="020B0604020202020204" pitchFamily="34" charset="0"/>
              <a:buChar char="•"/>
            </a:pPr>
            <a:r>
              <a:rPr lang="en-US" sz="1800" dirty="0">
                <a:ea typeface="Calibri" panose="020F0502020204030204" pitchFamily="34" charset="0"/>
              </a:rPr>
              <a:t>.18 will be our normal weekly times and call-in, expect Thursday’s 10</a:t>
            </a:r>
            <a:r>
              <a:rPr lang="en-US" sz="1800" baseline="30000" dirty="0">
                <a:ea typeface="Calibri" panose="020F0502020204030204" pitchFamily="34" charset="0"/>
              </a:rPr>
              <a:t>th</a:t>
            </a:r>
            <a:r>
              <a:rPr lang="en-US" sz="1800" dirty="0">
                <a:ea typeface="Calibri" panose="020F0502020204030204" pitchFamily="34" charset="0"/>
              </a:rPr>
              <a:t> and 17</a:t>
            </a:r>
            <a:r>
              <a:rPr lang="en-US" sz="1800" baseline="30000" dirty="0">
                <a:ea typeface="Calibri" panose="020F0502020204030204" pitchFamily="34" charset="0"/>
              </a:rPr>
              <a:t>th</a:t>
            </a:r>
            <a:r>
              <a:rPr lang="en-US" sz="1800" dirty="0">
                <a:ea typeface="Calibri" panose="020F0502020204030204" pitchFamily="34" charset="0"/>
              </a:rPr>
              <a:t> march2022, </a:t>
            </a:r>
            <a:endParaRPr lang="en-US" sz="1800" b="1" dirty="0"/>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09dec21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63195</TotalTime>
  <Words>7499</Words>
  <Application>Microsoft Office PowerPoint</Application>
  <PresentationFormat>Widescreen</PresentationFormat>
  <Paragraphs>759</Paragraphs>
  <Slides>28</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28</vt:i4>
      </vt:variant>
    </vt:vector>
  </HeadingPairs>
  <TitlesOfParts>
    <vt:vector size="40" baseType="lpstr">
      <vt:lpstr>Arial</vt:lpstr>
      <vt:lpstr>Calibri</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-1b</vt:lpstr>
      <vt:lpstr>EU items to share -2</vt:lpstr>
      <vt:lpstr>Other regions (outside EU-Stds and USA), items to share</vt:lpstr>
      <vt:lpstr>ITU-R items to share  -</vt:lpstr>
      <vt:lpstr>General Discussion Items </vt:lpstr>
      <vt:lpstr>General Discussion Items – ongoing fyi - MSGs 6 GHz &amp; FCC</vt:lpstr>
      <vt:lpstr>General Discussion Items – ongoing fyi - IEEE 802 Stds Table of Frequency Bands </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3986</cp:revision>
  <cp:lastPrinted>1601-01-01T00:00:00Z</cp:lastPrinted>
  <dcterms:created xsi:type="dcterms:W3CDTF">2016-03-03T14:54:45Z</dcterms:created>
  <dcterms:modified xsi:type="dcterms:W3CDTF">2021-12-09T14:23:01Z</dcterms:modified>
</cp:coreProperties>
</file>