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776" r:id="rId8"/>
    <p:sldId id="596" r:id="rId9"/>
    <p:sldId id="690" r:id="rId10"/>
    <p:sldId id="798" r:id="rId11"/>
    <p:sldId id="823" r:id="rId12"/>
    <p:sldId id="818" r:id="rId13"/>
    <p:sldId id="608" r:id="rId14"/>
    <p:sldId id="796" r:id="rId15"/>
    <p:sldId id="826" r:id="rId16"/>
    <p:sldId id="827" r:id="rId17"/>
    <p:sldId id="650" r:id="rId18"/>
    <p:sldId id="498" r:id="rId19"/>
    <p:sldId id="402" r:id="rId20"/>
    <p:sldId id="403" r:id="rId21"/>
    <p:sldId id="797" r:id="rId22"/>
    <p:sldId id="829" r:id="rId23"/>
    <p:sldId id="778" r:id="rId24"/>
    <p:sldId id="828" r:id="rId25"/>
    <p:sldId id="795" r:id="rId26"/>
    <p:sldId id="728" r:id="rId27"/>
    <p:sldId id="656" r:id="rId28"/>
    <p:sldId id="655"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400" autoAdjust="0"/>
  </p:normalViewPr>
  <p:slideViewPr>
    <p:cSldViewPr>
      <p:cViewPr varScale="1">
        <p:scale>
          <a:sx n="106" d="100"/>
          <a:sy n="106" d="100"/>
        </p:scale>
        <p:origin x="918" y="9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03-Dec-21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24/"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10" Type="http://schemas.openxmlformats.org/officeDocument/2006/relationships/hyperlink" Target="https://cept.org/ecc/groups/ecc/wg-fm/fm-57/"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se/se-45/"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8"/>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fr-FR" sz="1200" b="0" i="0" u="none" strike="noStrike" kern="1200" dirty="0">
                <a:solidFill>
                  <a:srgbClr val="000000"/>
                </a:solidFill>
                <a:effectLst/>
                <a:latin typeface="Times New Roman" pitchFamily="16" charset="0"/>
                <a:ea typeface="+mn-ea"/>
                <a:cs typeface="+mn-cs"/>
                <a:hlinkClick r:id="rId8"/>
              </a:rPr>
              <a:t>SE 24 - Short Range </a:t>
            </a:r>
            <a:r>
              <a:rPr lang="fr-FR" sz="1200" b="0" i="0" u="none" strike="noStrike" kern="1200" dirty="0" err="1">
                <a:solidFill>
                  <a:srgbClr val="000000"/>
                </a:solidFill>
                <a:effectLst/>
                <a:latin typeface="Times New Roman" pitchFamily="16" charset="0"/>
                <a:ea typeface="+mn-ea"/>
                <a:cs typeface="+mn-cs"/>
                <a:hlinkClick r:id="rId8"/>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9368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02dec21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02dec21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02dec21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srdmg/cg-uwb/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12"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docdb.cept.org/download/3501" TargetMode="External"/><Relationship Id="rId10" Type="http://schemas.openxmlformats.org/officeDocument/2006/relationships/hyperlink" Target="https://cept.org/files/9522/Draft%20ECC%20Report%20334.docx" TargetMode="External"/><Relationship Id="rId4" Type="http://schemas.openxmlformats.org/officeDocument/2006/relationships/hyperlink" Target="https://docdb.cept.org/document/22112" TargetMode="External"/><Relationship Id="rId9" Type="http://schemas.openxmlformats.org/officeDocument/2006/relationships/hyperlink" Target="https://cept.org/ecc/groups/ecc/wg-fm/srdmg/cg-uwb/client/meeting-calenda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1/18-21-0143-00-0000-apac-update-december-2021.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google.com/calendar/event?eid=XzYxMGphZ2kxNjkwajBiYTI2b28zZWI5azhjbzQ0YmExNzRza2NiYTE4b3FrNGNpNjc1MzM4Y2kzNnMgbHQ2ZGd1N3A3bHJtZTRhZDB0NmJqc3U4ZGtAZw&amp;ctz=America/New_York"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1.ieee802.org/technical-plenar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download/1676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wi-fi.org/file/afc-specification-and-test-plans" TargetMode="External"/><Relationship Id="rId4" Type="http://schemas.openxmlformats.org/officeDocument/2006/relationships/hyperlink" Target="https://www.wirelessinnovation.org/6ghz-multistakeholder-committe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apetrick@ieee.org"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stuart@ok-brit.com"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31-00-0000-minutes-04nov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02dec21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02 December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38"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and calls before then;</a:t>
            </a:r>
          </a:p>
          <a:p>
            <a:pPr lvl="1">
              <a:spcBef>
                <a:spcPts val="0"/>
              </a:spcBef>
              <a:buFont typeface="Arial" panose="020B0604020202020204" pitchFamily="34" charset="0"/>
              <a:buChar char="•"/>
            </a:pPr>
            <a:r>
              <a:rPr lang="en-US" sz="1400" dirty="0">
                <a:solidFill>
                  <a:schemeClr val="tx1"/>
                </a:solidFill>
              </a:rPr>
              <a:t>Calls this week on 6 GHz and 5 GHz, then tomorrow another call on 6GHz.</a:t>
            </a:r>
          </a:p>
          <a:p>
            <a:pPr lvl="1">
              <a:spcBef>
                <a:spcPts val="0"/>
              </a:spcBef>
              <a:buFont typeface="Arial" panose="020B0604020202020204" pitchFamily="34" charset="0"/>
              <a:buChar char="•"/>
            </a:pPr>
            <a:r>
              <a:rPr lang="en-US" sz="1400" dirty="0">
                <a:solidFill>
                  <a:schemeClr val="tx1"/>
                </a:solidFill>
              </a:rPr>
              <a:t>The call on meshing this week was very short. </a:t>
            </a:r>
          </a:p>
          <a:p>
            <a:pPr lvl="1">
              <a:spcBef>
                <a:spcPts val="0"/>
              </a:spcBef>
              <a:buFont typeface="Arial" panose="020B0604020202020204" pitchFamily="34" charset="0"/>
              <a:buChar char="•"/>
            </a:pPr>
            <a:r>
              <a:rPr lang="en-US" sz="1400" dirty="0">
                <a:solidFill>
                  <a:schemeClr val="tx1"/>
                </a:solidFill>
              </a:rPr>
              <a:t>5 GHz have gotten through about 2/3s of the draft and doing some editorial updates</a:t>
            </a:r>
          </a:p>
          <a:p>
            <a:pPr lvl="1">
              <a:spcBef>
                <a:spcPts val="0"/>
              </a:spcBef>
              <a:buFont typeface="Arial" panose="020B0604020202020204" pitchFamily="34" charset="0"/>
              <a:buChar char="•"/>
            </a:pPr>
            <a:r>
              <a:rPr lang="en-US" sz="1400" dirty="0">
                <a:solidFill>
                  <a:schemeClr val="tx1"/>
                </a:solidFill>
              </a:rPr>
              <a:t>6 GHz NB FH still being worked and how to get in the standard.   Discussions on blocking ongoing.   And, Client to Client comms is close to being accepted in ISM, but not DFS bands that still needs more work.  </a:t>
            </a:r>
          </a:p>
          <a:p>
            <a:pPr lvl="2">
              <a:spcBef>
                <a:spcPts val="0"/>
              </a:spcBef>
              <a:buFont typeface="Arial" panose="020B0604020202020204" pitchFamily="34" charset="0"/>
              <a:buChar char="•"/>
            </a:pPr>
            <a:r>
              <a:rPr lang="en-US" sz="1400" dirty="0">
                <a:solidFill>
                  <a:schemeClr val="tx1"/>
                </a:solidFill>
              </a:rPr>
              <a:t>Having to work out how to prove  they are  indoors.   keep in mind  in the EU there is LPI and VLP so as long as you can hear the indoor AP, then your confedered indoor. </a:t>
            </a:r>
          </a:p>
          <a:p>
            <a:pPr lvl="2">
              <a:spcBef>
                <a:spcPts val="0"/>
              </a:spcBef>
              <a:buFont typeface="Arial" panose="020B0604020202020204" pitchFamily="34" charset="0"/>
              <a:buChar char="•"/>
            </a:pPr>
            <a:r>
              <a:rPr lang="en-US" sz="1400" dirty="0">
                <a:solidFill>
                  <a:schemeClr val="tx1"/>
                </a:solidFill>
              </a:rPr>
              <a:t>802.11ax E.2.7 explains use of Transmit Power Envelope.</a:t>
            </a:r>
          </a:p>
          <a:p>
            <a:pPr lvl="1">
              <a:spcBef>
                <a:spcPts val="0"/>
              </a:spcBef>
              <a:buFont typeface="Arial" panose="020B0604020202020204" pitchFamily="34" charset="0"/>
              <a:buChar char="•"/>
            </a:pPr>
            <a:r>
              <a:rPr lang="en-US" sz="1400" dirty="0">
                <a:solidFill>
                  <a:schemeClr val="tx1"/>
                </a:solidFill>
              </a:rPr>
              <a:t>At the recent WP 5A ITU-R meeting, the BRAN chair shared the liaison from BRAN to ITU-R related to the M.1450 recommendation.</a:t>
            </a:r>
          </a:p>
          <a:p>
            <a:pPr lvl="1">
              <a:spcBef>
                <a:spcPts val="0"/>
              </a:spcBef>
              <a:buFont typeface="Arial" panose="020B0604020202020204" pitchFamily="34" charset="0"/>
              <a:buChar char="•"/>
            </a:pPr>
            <a:r>
              <a:rPr lang="en-US" sz="1400" dirty="0">
                <a:solidFill>
                  <a:schemeClr val="tx1"/>
                </a:solidFill>
              </a:rPr>
              <a:t>Will have 47 total BRAN meetings in 2021</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200" b="1" dirty="0">
                <a:solidFill>
                  <a:schemeClr val="tx1"/>
                </a:solidFill>
              </a:rPr>
              <a:t>18nov: </a:t>
            </a:r>
            <a:r>
              <a:rPr lang="en-US" sz="1200" dirty="0">
                <a:solidFill>
                  <a:schemeClr val="tx1"/>
                </a:solidFill>
              </a:rPr>
              <a:t> Call this week on TR 103 721 made good progress. </a:t>
            </a:r>
          </a:p>
          <a:p>
            <a:pPr lvl="2">
              <a:spcBef>
                <a:spcPts val="0"/>
              </a:spcBef>
              <a:buFont typeface="Arial" panose="020B0604020202020204" pitchFamily="34" charset="0"/>
              <a:buChar char="•"/>
            </a:pPr>
            <a:r>
              <a:rPr lang="en-US" sz="1100" dirty="0">
                <a:solidFill>
                  <a:schemeClr val="tx1"/>
                </a:solidFill>
              </a:rPr>
              <a:t>Calls coming up next week, on 6GHz and 5GHz stds on Tuesday.   Thursday a call on 60GHz. </a:t>
            </a:r>
          </a:p>
          <a:p>
            <a:pPr lvl="1">
              <a:spcBef>
                <a:spcPts val="0"/>
              </a:spcBef>
              <a:buFont typeface="Arial" panose="020B0604020202020204" pitchFamily="34" charset="0"/>
              <a:buChar char="•"/>
            </a:pPr>
            <a:r>
              <a:rPr lang="en-US" sz="1200" dirty="0">
                <a:solidFill>
                  <a:schemeClr val="tx1"/>
                </a:solidFill>
              </a:rPr>
              <a:t> </a:t>
            </a:r>
            <a:r>
              <a:rPr lang="en-US" sz="1200" b="1" dirty="0">
                <a:solidFill>
                  <a:schemeClr val="tx1"/>
                </a:solidFill>
              </a:rPr>
              <a:t>11nov21:  </a:t>
            </a:r>
            <a:r>
              <a:rPr lang="en-US" sz="1200" dirty="0">
                <a:solidFill>
                  <a:schemeClr val="tx1"/>
                </a:solidFill>
              </a:rPr>
              <a:t>3 calls since last report: </a:t>
            </a:r>
          </a:p>
          <a:p>
            <a:pPr lvl="2">
              <a:spcBef>
                <a:spcPts val="0"/>
              </a:spcBef>
              <a:buFont typeface="Arial" panose="020B0604020202020204" pitchFamily="34" charset="0"/>
              <a:buChar char="•"/>
            </a:pPr>
            <a:r>
              <a:rPr lang="en-US" sz="1100" dirty="0">
                <a:solidFill>
                  <a:schemeClr val="tx1"/>
                </a:solidFill>
              </a:rPr>
              <a:t>TS 103 754 – multiple AP performance measurement, approved a new draft and making good progress</a:t>
            </a:r>
          </a:p>
          <a:p>
            <a:pPr lvl="2">
              <a:spcBef>
                <a:spcPts val="0"/>
              </a:spcBef>
              <a:buFont typeface="Arial" panose="020B0604020202020204" pitchFamily="34" charset="0"/>
              <a:buChar char="•"/>
            </a:pPr>
            <a:r>
              <a:rPr lang="en-US" sz="1100" dirty="0">
                <a:solidFill>
                  <a:schemeClr val="tx1"/>
                </a:solidFill>
              </a:rPr>
              <a:t>Looking at working with Broad Band Forum, n the TS 103 754 stds. </a:t>
            </a:r>
          </a:p>
          <a:p>
            <a:pPr lvl="2">
              <a:spcBef>
                <a:spcPts val="0"/>
              </a:spcBef>
              <a:buFont typeface="Arial" panose="020B0604020202020204" pitchFamily="34" charset="0"/>
              <a:buChar char="•"/>
            </a:pPr>
            <a:r>
              <a:rPr lang="en-US" sz="1100" dirty="0">
                <a:solidFill>
                  <a:schemeClr val="tx1"/>
                </a:solidFill>
              </a:rPr>
              <a:t>Resolved the comments on TVWS EN 301 598, from the assessment by the EC and the different consultants.  Sent to 90-day ENAP.</a:t>
            </a:r>
          </a:p>
          <a:p>
            <a:pPr lvl="2">
              <a:spcBef>
                <a:spcPts val="0"/>
              </a:spcBef>
              <a:buFont typeface="Arial" panose="020B0604020202020204" pitchFamily="34" charset="0"/>
              <a:buChar char="•"/>
            </a:pPr>
            <a:r>
              <a:rPr lang="en-US" sz="1100" dirty="0">
                <a:solidFill>
                  <a:schemeClr val="tx1"/>
                </a:solidFill>
              </a:rPr>
              <a:t>ad hoc on 2</a:t>
            </a:r>
            <a:r>
              <a:rPr lang="en-US" sz="1100" baseline="30000" dirty="0">
                <a:solidFill>
                  <a:schemeClr val="tx1"/>
                </a:solidFill>
              </a:rPr>
              <a:t>nd</a:t>
            </a:r>
            <a:r>
              <a:rPr lang="en-US" sz="1100" dirty="0">
                <a:solidFill>
                  <a:schemeClr val="tx1"/>
                </a:solidFill>
              </a:rPr>
              <a:t> 60GHz standard, EN 303 722, Response on 1</a:t>
            </a:r>
            <a:r>
              <a:rPr lang="en-US" sz="1100" baseline="30000" dirty="0">
                <a:solidFill>
                  <a:schemeClr val="tx1"/>
                </a:solidFill>
              </a:rPr>
              <a:t>st</a:t>
            </a:r>
            <a:r>
              <a:rPr lang="en-US" sz="1100" dirty="0">
                <a:solidFill>
                  <a:schemeClr val="tx1"/>
                </a:solidFill>
              </a:rPr>
              <a:t> ENAP technical comment resolved, now to 2</a:t>
            </a:r>
            <a:r>
              <a:rPr lang="en-US" sz="1100" baseline="30000" dirty="0">
                <a:solidFill>
                  <a:schemeClr val="tx1"/>
                </a:solidFill>
              </a:rPr>
              <a:t>nd</a:t>
            </a:r>
            <a:r>
              <a:rPr lang="en-US" sz="1100" dirty="0">
                <a:solidFill>
                  <a:schemeClr val="tx1"/>
                </a:solidFill>
              </a:rPr>
              <a:t> 90-day ENAP.</a:t>
            </a:r>
          </a:p>
          <a:p>
            <a:pPr lvl="2">
              <a:spcBef>
                <a:spcPts val="0"/>
              </a:spcBef>
              <a:buFont typeface="Arial" panose="020B0604020202020204" pitchFamily="34" charset="0"/>
              <a:buChar char="•"/>
            </a:pPr>
            <a:r>
              <a:rPr lang="en-US" sz="1100" dirty="0">
                <a:solidFill>
                  <a:schemeClr val="tx1"/>
                </a:solidFill>
              </a:rPr>
              <a:t>VC nominations end tomorrow and current VC are standing. </a:t>
            </a:r>
          </a:p>
          <a:p>
            <a:pPr lvl="2">
              <a:spcBef>
                <a:spcPts val="0"/>
              </a:spcBef>
              <a:buFont typeface="Arial" panose="020B0604020202020204" pitchFamily="34" charset="0"/>
              <a:buChar char="•"/>
            </a:pPr>
            <a:r>
              <a:rPr lang="en-US" sz="1100" dirty="0">
                <a:solidFill>
                  <a:schemeClr val="tx1"/>
                </a:solidFill>
              </a:rPr>
              <a:t>Call next week on TR 103 721 (</a:t>
            </a:r>
            <a:r>
              <a:rPr lang="en-US" sz="1050" b="0" i="0" dirty="0">
                <a:solidFill>
                  <a:srgbClr val="000000"/>
                </a:solidFill>
                <a:effectLst/>
                <a:latin typeface="Arial" panose="020B0604020202020204" pitchFamily="34" charset="0"/>
              </a:rPr>
              <a:t>Feasibility assessment of applying mitigation techniques to WAS/RLAN to enable coexistence in the 5 725 MHz to 5 850 MHz band</a:t>
            </a:r>
            <a:r>
              <a:rPr lang="en-US" sz="1100" b="0" i="0" dirty="0">
                <a:solidFill>
                  <a:schemeClr val="tx1"/>
                </a:solidFill>
                <a:effectLst/>
                <a:latin typeface="Arial" panose="020B0604020202020204" pitchFamily="34" charset="0"/>
              </a:rPr>
              <a:t>)</a:t>
            </a:r>
            <a:endParaRPr lang="en-US" sz="1100" dirty="0">
              <a:solidFill>
                <a:schemeClr val="tx1"/>
              </a:solidFill>
            </a:endParaRPr>
          </a:p>
          <a:p>
            <a:pPr lvl="2">
              <a:spcBef>
                <a:spcPts val="0"/>
              </a:spcBef>
              <a:buFont typeface="Arial" panose="020B0604020202020204" pitchFamily="34" charset="0"/>
              <a:buChar char="•"/>
            </a:pPr>
            <a:r>
              <a:rPr lang="en-US" sz="1100" dirty="0">
                <a:solidFill>
                  <a:schemeClr val="tx1"/>
                </a:solidFill>
              </a:rPr>
              <a:t>FYI: Sounds like updates to the RED being discussed.  Activating article 3.3 for IoT devices with security.  protecting privacy, etc. </a:t>
            </a: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1277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(and more) </a:t>
            </a:r>
            <a:r>
              <a:rPr lang="en-US" sz="1600" b="1" dirty="0">
                <a:effectLst/>
                <a:latin typeface="Times New Roman" panose="02020603050405020304" pitchFamily="18" charset="0"/>
                <a:ea typeface="SimSun" panose="02010600030101010101" pitchFamily="2" charset="-122"/>
              </a:rPr>
              <a:t>next call, #58  01-04Mar22, 				or just in general</a:t>
            </a:r>
            <a:endParaRPr lang="en-US" sz="1600" dirty="0">
              <a:solidFill>
                <a:schemeClr val="tx1"/>
              </a:solidFill>
            </a:endParaRPr>
          </a:p>
          <a:p>
            <a:pPr marL="1085850" lvl="2">
              <a:spcBef>
                <a:spcPts val="0"/>
              </a:spcBef>
              <a:buFont typeface="Arial" panose="020B0604020202020204" pitchFamily="34" charset="0"/>
              <a:buChar char="•"/>
            </a:pPr>
            <a:r>
              <a:rPr lang="en-US" sz="1600" dirty="0">
                <a:solidFill>
                  <a:schemeClr val="tx1"/>
                </a:solidFill>
              </a:rPr>
              <a:t>France has opened the lower ½ of the 6 GHz band.  This was quicker than some had thought. </a:t>
            </a:r>
          </a:p>
          <a:p>
            <a:pPr marL="1085850" lvl="2">
              <a:spcBef>
                <a:spcPts val="0"/>
              </a:spcBef>
              <a:buFont typeface="Arial" panose="020B0604020202020204" pitchFamily="34" charset="0"/>
              <a:buChar char="•"/>
            </a:pPr>
            <a:endParaRPr lang="en-US" sz="1400" b="1" i="0" dirty="0">
              <a:solidFill>
                <a:srgbClr val="222222"/>
              </a:solidFill>
              <a:effectLst/>
            </a:endParaRPr>
          </a:p>
          <a:p>
            <a:pPr marL="685800" lvl="1">
              <a:spcBef>
                <a:spcPts val="0"/>
              </a:spcBef>
              <a:buFont typeface="Arial" panose="020B0604020202020204" pitchFamily="34" charset="0"/>
              <a:buChar char="•"/>
            </a:pPr>
            <a:r>
              <a:rPr lang="en-US" sz="1600" b="1" i="0" dirty="0">
                <a:solidFill>
                  <a:srgbClr val="222222"/>
                </a:solidFill>
                <a:effectLst/>
              </a:rPr>
              <a:t>18nov: </a:t>
            </a:r>
            <a:r>
              <a:rPr lang="en-US" sz="1600" b="0" i="0" dirty="0">
                <a:solidFill>
                  <a:srgbClr val="222222"/>
                </a:solidFill>
                <a:effectLst/>
              </a:rPr>
              <a:t>the ECC Report 327 has been published covering the UWB band above 6GHz with the following point:</a:t>
            </a:r>
          </a:p>
          <a:p>
            <a:pPr marL="1543050" lvl="3">
              <a:spcBef>
                <a:spcPts val="0"/>
              </a:spcBef>
              <a:buFont typeface="Arial" panose="020B0604020202020204" pitchFamily="34" charset="0"/>
              <a:buChar char="•"/>
            </a:pPr>
            <a:r>
              <a:rPr lang="en-US" sz="1400" b="0" i="0" dirty="0">
                <a:solidFill>
                  <a:srgbClr val="222222"/>
                </a:solidFill>
                <a:effectLst/>
              </a:rPr>
              <a:t>- Fixed outdoor used</a:t>
            </a:r>
          </a:p>
          <a:p>
            <a:pPr marL="1543050" lvl="3">
              <a:spcBef>
                <a:spcPts val="0"/>
              </a:spcBef>
              <a:buFont typeface="Arial" panose="020B0604020202020204" pitchFamily="34" charset="0"/>
              <a:buChar char="•"/>
            </a:pPr>
            <a:r>
              <a:rPr lang="en-US" sz="1400" b="0" i="0" dirty="0">
                <a:solidFill>
                  <a:srgbClr val="222222"/>
                </a:solidFill>
                <a:effectLst/>
              </a:rPr>
              <a:t>- simplified vehicular use cases </a:t>
            </a:r>
          </a:p>
          <a:p>
            <a:pPr marL="1543050" lvl="3">
              <a:spcBef>
                <a:spcPts val="0"/>
              </a:spcBef>
              <a:buFont typeface="Arial" panose="020B0604020202020204" pitchFamily="34" charset="0"/>
              <a:buChar char="•"/>
            </a:pPr>
            <a:r>
              <a:rPr lang="en-US" sz="1400" b="0" i="0" dirty="0">
                <a:solidFill>
                  <a:srgbClr val="222222"/>
                </a:solidFill>
                <a:effectLst/>
              </a:rPr>
              <a:t>- higher power pf -31.3dBm/MHz indoor.</a:t>
            </a:r>
          </a:p>
          <a:p>
            <a:pPr marL="1085850" lvl="2">
              <a:spcBef>
                <a:spcPts val="0"/>
              </a:spcBef>
              <a:buFont typeface="Arial" panose="020B0604020202020204" pitchFamily="34" charset="0"/>
              <a:buChar char="•"/>
            </a:pPr>
            <a:r>
              <a:rPr lang="en-US" sz="1400" b="0" i="0" dirty="0">
                <a:solidFill>
                  <a:srgbClr val="222222"/>
                </a:solidFill>
                <a:effectLst/>
              </a:rPr>
              <a:t>Link: </a:t>
            </a:r>
            <a:r>
              <a:rPr lang="en-US" sz="1400" b="0" i="0" dirty="0">
                <a:solidFill>
                  <a:srgbClr val="1155CC"/>
                </a:solidFill>
                <a:effectLst/>
                <a:hlinkClick r:id="rId4"/>
              </a:rPr>
              <a:t>https://docdb.cept.org/document/22112</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b="0" i="0" dirty="0">
                <a:solidFill>
                  <a:srgbClr val="222222"/>
                </a:solidFill>
                <a:effectLst/>
              </a:rPr>
              <a:t>Also review ECC </a:t>
            </a:r>
            <a:r>
              <a:rPr lang="fr-FR" sz="1400" b="0" i="0" dirty="0">
                <a:solidFill>
                  <a:srgbClr val="222222"/>
                </a:solidFill>
                <a:effectLst/>
              </a:rPr>
              <a:t>Report 330 on 5.8 GHz coexistence</a:t>
            </a:r>
            <a:r>
              <a:rPr lang="en-US" sz="1400" b="0" i="0" dirty="0">
                <a:solidFill>
                  <a:srgbClr val="222222"/>
                </a:solidFill>
                <a:effectLst/>
              </a:rPr>
              <a:t> - </a:t>
            </a:r>
            <a:r>
              <a:rPr lang="en-US" sz="1400" b="0" i="0" dirty="0">
                <a:solidFill>
                  <a:srgbClr val="222222"/>
                </a:solidFill>
                <a:effectLst/>
                <a:hlinkClick r:id="rId5"/>
              </a:rPr>
              <a:t>https://docdb.cept.org/download/3501</a:t>
            </a:r>
            <a:r>
              <a:rPr lang="en-US" sz="1400" b="0" i="0" dirty="0">
                <a:solidFill>
                  <a:srgbClr val="222222"/>
                </a:solidFill>
                <a:effectLst/>
              </a:rPr>
              <a:t> </a:t>
            </a:r>
          </a:p>
          <a:p>
            <a:pPr marL="1085850" lvl="2">
              <a:spcBef>
                <a:spcPts val="0"/>
              </a:spcBef>
              <a:buFont typeface="Arial" panose="020B0604020202020204" pitchFamily="34" charset="0"/>
              <a:buChar char="•"/>
            </a:pPr>
            <a:r>
              <a:rPr lang="en-US" sz="1400" dirty="0">
                <a:solidFill>
                  <a:srgbClr val="222222"/>
                </a:solidFill>
              </a:rPr>
              <a:t>note: 2 members have volunteered to put together a few slides the EC, ECC, ETSI, CEPT and all interconnect. </a:t>
            </a:r>
            <a:endParaRPr lang="en-US" sz="1400" b="0" i="0" dirty="0">
              <a:solidFill>
                <a:srgbClr val="222222"/>
              </a:solidFill>
              <a:effectLst/>
            </a:endParaRP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dirty="0">
                <a:hlinkClick r:id="rId6"/>
              </a:rPr>
              <a:t>&lt;SE45&gt;</a:t>
            </a:r>
            <a:r>
              <a:rPr lang="en-US" altLang="en-US" sz="1400" dirty="0"/>
              <a:t> </a:t>
            </a:r>
            <a:r>
              <a:rPr lang="en-US" altLang="en-US" sz="1400" b="0" dirty="0"/>
              <a:t>	</a:t>
            </a:r>
            <a:r>
              <a:rPr lang="en-US" altLang="en-US" sz="1400" dirty="0"/>
              <a:t>next call #15 ______</a:t>
            </a:r>
          </a:p>
          <a:p>
            <a:pPr lvl="1">
              <a:spcBef>
                <a:spcPts val="0"/>
              </a:spcBef>
              <a:buFont typeface="Arial" panose="020B0604020202020204" pitchFamily="34" charset="0"/>
              <a:buChar char="•"/>
            </a:pPr>
            <a:r>
              <a:rPr lang="en-US" sz="1400" dirty="0">
                <a:solidFill>
                  <a:schemeClr val="tx1"/>
                </a:solidFill>
              </a:rPr>
              <a:t> </a:t>
            </a:r>
          </a:p>
          <a:p>
            <a:pPr marL="0">
              <a:spcBef>
                <a:spcPts val="0"/>
              </a:spcBef>
              <a:spcAft>
                <a:spcPts val="0"/>
              </a:spcAft>
              <a:buFont typeface="Arial" panose="020B0604020202020204" pitchFamily="34" charset="0"/>
              <a:buChar char="•"/>
            </a:pPr>
            <a:r>
              <a:rPr lang="en-US" sz="1400" dirty="0">
                <a:solidFill>
                  <a:schemeClr val="tx1"/>
                </a:solidFill>
              </a:rPr>
              <a:t>CEPT – ECC </a:t>
            </a:r>
            <a:r>
              <a:rPr lang="en-US" sz="1400" dirty="0">
                <a:solidFill>
                  <a:schemeClr val="tx1"/>
                </a:solidFill>
                <a:hlinkClick r:id="rId7"/>
              </a:rPr>
              <a:t>&lt;WGFM&gt; </a:t>
            </a:r>
            <a:r>
              <a:rPr lang="en-US" sz="1400" dirty="0">
                <a:solidFill>
                  <a:schemeClr val="tx1"/>
                </a:solidFill>
              </a:rPr>
              <a:t> next meeting #101 07-11Feb22, Tentative, ECO (no virtual)</a:t>
            </a:r>
          </a:p>
          <a:p>
            <a:pPr lvl="1">
              <a:spcBef>
                <a:spcPts val="0"/>
              </a:spcBef>
              <a:buFont typeface="Arial" panose="020B0604020202020204" pitchFamily="34" charset="0"/>
              <a:buChar char="•"/>
            </a:pPr>
            <a:r>
              <a:rPr lang="en-US" sz="1400" dirty="0">
                <a:solidFill>
                  <a:schemeClr val="tx1"/>
                </a:solidFill>
              </a:rPr>
              <a:t> </a:t>
            </a:r>
          </a:p>
          <a:p>
            <a:pPr>
              <a:buFont typeface="Arial" panose="020B0604020202020204" pitchFamily="34" charset="0"/>
              <a:buChar char="•"/>
            </a:pPr>
            <a:r>
              <a:rPr lang="en-US" sz="1800" dirty="0">
                <a:solidFill>
                  <a:schemeClr val="tx1"/>
                </a:solidFill>
              </a:rPr>
              <a:t>CEPT – ECC  </a:t>
            </a:r>
            <a:r>
              <a:rPr lang="en-US" sz="1800" dirty="0">
                <a:solidFill>
                  <a:schemeClr val="tx1"/>
                </a:solidFill>
                <a:hlinkClick r:id="rId8"/>
              </a:rPr>
              <a:t>&lt;CG-UWB&gt;</a:t>
            </a:r>
            <a:r>
              <a:rPr lang="en-US" sz="1800" dirty="0">
                <a:solidFill>
                  <a:schemeClr val="tx1"/>
                </a:solidFill>
              </a:rPr>
              <a:t>  next meeting and this #1 19Nov21  (Correspondence Group) </a:t>
            </a:r>
          </a:p>
          <a:p>
            <a:pPr lvl="1">
              <a:spcBef>
                <a:spcPts val="0"/>
              </a:spcBef>
              <a:buFont typeface="Arial" panose="020B0604020202020204" pitchFamily="34" charset="0"/>
              <a:buChar char="•"/>
            </a:pPr>
            <a:r>
              <a:rPr lang="en-US" sz="1600" b="1" dirty="0"/>
              <a:t> </a:t>
            </a:r>
          </a:p>
          <a:p>
            <a:pPr lvl="1">
              <a:spcBef>
                <a:spcPts val="0"/>
              </a:spcBef>
              <a:buFont typeface="Arial" panose="020B0604020202020204" pitchFamily="34" charset="0"/>
              <a:buChar char="•"/>
            </a:pPr>
            <a:r>
              <a:rPr lang="en-US" sz="1600" b="1" dirty="0"/>
              <a:t>18nov: </a:t>
            </a:r>
            <a:r>
              <a:rPr lang="en-US" sz="1400" dirty="0"/>
              <a:t>CEPT WGFM has created a Correspondence Group on UWB in SRDMG with the objective  to:</a:t>
            </a:r>
          </a:p>
          <a:p>
            <a:pPr lvl="2">
              <a:spcBef>
                <a:spcPts val="0"/>
              </a:spcBef>
              <a:buFont typeface="Arial" panose="020B0604020202020204" pitchFamily="34" charset="0"/>
              <a:buChar char="•"/>
            </a:pPr>
            <a:r>
              <a:rPr lang="en-US" sz="1200" dirty="0"/>
              <a:t>- Create a draft CEPT Report on UWB based on ECC Report 327 and ECC Report 334 (UWB above 100GHz)</a:t>
            </a:r>
          </a:p>
          <a:p>
            <a:pPr lvl="2">
              <a:spcBef>
                <a:spcPts val="0"/>
              </a:spcBef>
              <a:buFont typeface="Arial" panose="020B0604020202020204" pitchFamily="34" charset="0"/>
              <a:buChar char="•"/>
            </a:pPr>
            <a:r>
              <a:rPr lang="en-US" sz="1200" dirty="0"/>
              <a:t>- Develop draft UWB regulations including ECC decisions for the parameters investigated on ECC Report 327 and ECC Report 334</a:t>
            </a:r>
          </a:p>
          <a:p>
            <a:pPr lvl="2">
              <a:spcBef>
                <a:spcPts val="0"/>
              </a:spcBef>
              <a:buFont typeface="Arial" panose="020B0604020202020204" pitchFamily="34" charset="0"/>
              <a:buChar char="•"/>
            </a:pPr>
            <a:r>
              <a:rPr lang="en-US" sz="1200" dirty="0"/>
              <a:t>- First Meeting of CG UWB: Friday 19.11. 10:00 - 12:00 </a:t>
            </a:r>
          </a:p>
          <a:p>
            <a:pPr lvl="2">
              <a:spcBef>
                <a:spcPts val="0"/>
              </a:spcBef>
              <a:buFont typeface="Arial" panose="020B0604020202020204" pitchFamily="34" charset="0"/>
              <a:buChar char="•"/>
            </a:pPr>
            <a:r>
              <a:rPr lang="en-US" sz="1200" dirty="0"/>
              <a:t>- Link to meeting: </a:t>
            </a:r>
            <a:r>
              <a:rPr lang="en-US" sz="1200" dirty="0">
                <a:solidFill>
                  <a:srgbClr val="1155CC"/>
                </a:solidFill>
                <a:effectLst/>
                <a:hlinkClick r:id="rId9"/>
              </a:rPr>
              <a:t>https://cept.org/ecc/groups/ecc/wg-fm/srdmg/cg-uwb/client/meeting-calendar/</a:t>
            </a:r>
            <a:r>
              <a:rPr lang="en-US" sz="1200" dirty="0">
                <a:effectLst/>
              </a:rPr>
              <a:t> </a:t>
            </a:r>
            <a:endParaRPr lang="en-US" sz="1200" dirty="0"/>
          </a:p>
          <a:p>
            <a:pPr lvl="2">
              <a:spcBef>
                <a:spcPts val="0"/>
              </a:spcBef>
              <a:buFont typeface="Arial" panose="020B0604020202020204" pitchFamily="34" charset="0"/>
              <a:buChar char="•"/>
            </a:pPr>
            <a:r>
              <a:rPr lang="en-US" sz="1200" dirty="0"/>
              <a:t>- Link to draft ECC Report 334: </a:t>
            </a:r>
            <a:r>
              <a:rPr lang="en-US" sz="1200" dirty="0">
                <a:solidFill>
                  <a:srgbClr val="1155CC"/>
                </a:solidFill>
                <a:effectLst/>
                <a:hlinkClick r:id="rId10"/>
              </a:rPr>
              <a:t>Draft ECC Report 334</a:t>
            </a:r>
            <a:r>
              <a:rPr lang="en-US" sz="1200" dirty="0"/>
              <a:t> </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1219200" y="6129190"/>
            <a:ext cx="9563515" cy="369332"/>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2"/>
              </a:rPr>
              <a:t>https://docdb.cept.org/implementation/16737</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14400" y="61722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r>
              <a:rPr lang="en-US" sz="2000" b="0" i="0" u="none" strike="noStrike" baseline="0" dirty="0">
                <a:solidFill>
                  <a:srgbClr val="000000"/>
                </a:solidFill>
              </a:rPr>
              <a:t>APAC update: </a:t>
            </a:r>
            <a:endParaRPr lang="en-US" sz="1800" b="0" i="0" u="none" strike="noStrike" baseline="0" dirty="0">
              <a:solidFill>
                <a:srgbClr val="000000"/>
              </a:solidFill>
            </a:endParaRPr>
          </a:p>
          <a:p>
            <a:pPr lvl="1">
              <a:buFont typeface="Arial" panose="020B0604020202020204" pitchFamily="34" charset="0"/>
              <a:buChar char="•"/>
            </a:pPr>
            <a:r>
              <a:rPr lang="en-GB" sz="1800" dirty="0">
                <a:ea typeface="BatangChe" panose="02030609000101010101" pitchFamily="49" charset="-127"/>
              </a:rPr>
              <a:t>This slide deck provides a high-level overview of the activities in APAC (related to Wi-Fi and WPAN) between November 2021 and December 2021.</a:t>
            </a:r>
            <a:endParaRPr lang="en-US" sz="1800" dirty="0"/>
          </a:p>
          <a:p>
            <a:pPr lvl="1">
              <a:buFont typeface="Arial" panose="020B0604020202020204" pitchFamily="34" charset="0"/>
              <a:buChar char="•"/>
            </a:pPr>
            <a:r>
              <a:rPr lang="en-US" sz="1800" b="0" i="0" u="none" strike="noStrike" baseline="0" dirty="0">
                <a:solidFill>
                  <a:schemeClr val="tx1"/>
                </a:solidFill>
                <a:hlinkClick r:id="rId3"/>
              </a:rPr>
              <a:t>https://mentor.ieee.org/802.18/dcn/21/18-21-0143-00-0000-apac-update-december-2021.pptx</a:t>
            </a:r>
            <a:r>
              <a:rPr lang="en-US" sz="1800" b="0" i="0" u="none" strike="noStrike" baseline="0" dirty="0">
                <a:solidFill>
                  <a:schemeClr val="tx1"/>
                </a:solidFill>
              </a:rPr>
              <a:t>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b="0" i="0" u="none" strike="noStrike" baseline="0" dirty="0">
              <a:solidFill>
                <a:schemeClr val="tx1"/>
              </a:solidFill>
            </a:endParaRPr>
          </a:p>
          <a:p>
            <a:pPr>
              <a:buFont typeface="Arial" panose="020B0604020202020204" pitchFamily="34" charset="0"/>
              <a:buChar char="•"/>
            </a:pPr>
            <a:r>
              <a:rPr lang="en-US" sz="2000" b="0" dirty="0">
                <a:solidFill>
                  <a:schemeClr val="tx1"/>
                </a:solidFill>
              </a:rPr>
              <a:t>Anything else to share today?  nothing heard</a:t>
            </a:r>
            <a:endParaRPr lang="en-US" sz="20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02dec21</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endParaRPr lang="en-US" sz="1800" b="0" dirty="0">
              <a:latin typeface="Times New Roman" panose="02020603050405020304" pitchFamily="18" charset="0"/>
              <a:ea typeface="Calibri" panose="020F0502020204030204" pitchFamily="34" charset="0"/>
            </a:endParaRPr>
          </a:p>
          <a:p>
            <a:pPr marL="857250" lvl="3">
              <a:spcBef>
                <a:spcPts val="0"/>
              </a:spcBef>
              <a:buFont typeface="Arial" panose="020B0604020202020204" pitchFamily="34" charset="0"/>
              <a:buChar char="•"/>
            </a:pPr>
            <a:r>
              <a:rPr lang="en-US" b="0" dirty="0">
                <a:effectLst/>
                <a:ea typeface="Calibri" panose="020F0502020204030204" pitchFamily="34" charset="0"/>
              </a:rPr>
              <a:t>WP 5A had meetings in th</a:t>
            </a:r>
            <a:r>
              <a:rPr lang="en-US" dirty="0">
                <a:ea typeface="Calibri" panose="020F0502020204030204" pitchFamily="34" charset="0"/>
              </a:rPr>
              <a:t>e </a:t>
            </a:r>
            <a:r>
              <a:rPr lang="en-US" b="0" dirty="0">
                <a:effectLst/>
                <a:ea typeface="Calibri" panose="020F0502020204030204" pitchFamily="34" charset="0"/>
              </a:rPr>
              <a:t>last weeks.  </a:t>
            </a:r>
          </a:p>
          <a:p>
            <a:pPr marL="857250" lvl="3">
              <a:spcBef>
                <a:spcPts val="0"/>
              </a:spcBef>
              <a:buFont typeface="Arial" panose="020B0604020202020204" pitchFamily="34" charset="0"/>
              <a:buChar char="•"/>
            </a:pPr>
            <a:r>
              <a:rPr lang="en-US" b="0" dirty="0">
                <a:effectLst/>
                <a:ea typeface="Calibri" panose="020F0502020204030204" pitchFamily="34" charset="0"/>
              </a:rPr>
              <a:t>The 2 liaisons from IEEE 802 (802.11), were presented and </a:t>
            </a:r>
            <a:r>
              <a:rPr lang="en-US" dirty="0">
                <a:ea typeface="Calibri" panose="020F0502020204030204" pitchFamily="34" charset="0"/>
              </a:rPr>
              <a:t>are</a:t>
            </a:r>
            <a:r>
              <a:rPr lang="en-US" b="0" dirty="0">
                <a:effectLst/>
                <a:ea typeface="Calibri" panose="020F0502020204030204" pitchFamily="34" charset="0"/>
              </a:rPr>
              <a:t> being carried forward </a:t>
            </a:r>
            <a:r>
              <a:rPr lang="en-US" dirty="0">
                <a:ea typeface="Calibri" panose="020F0502020204030204" pitchFamily="34" charset="0"/>
              </a:rPr>
              <a:t>in the </a:t>
            </a:r>
            <a:r>
              <a:rPr lang="en-US" b="0" dirty="0">
                <a:effectLst/>
                <a:ea typeface="Calibri" panose="020F0502020204030204" pitchFamily="34" charset="0"/>
              </a:rPr>
              <a:t>Chairman’s report.   </a:t>
            </a:r>
          </a:p>
          <a:p>
            <a:pPr marL="857250" lvl="3">
              <a:spcBef>
                <a:spcPts val="0"/>
              </a:spcBef>
              <a:buFont typeface="Arial" panose="020B0604020202020204" pitchFamily="34" charset="0"/>
              <a:buChar char="•"/>
            </a:pPr>
            <a:r>
              <a:rPr lang="en-US" dirty="0">
                <a:ea typeface="Calibri" panose="020F0502020204030204" pitchFamily="34" charset="0"/>
              </a:rPr>
              <a:t>One country brought up is it nomadic or mobile for </a:t>
            </a:r>
            <a:r>
              <a:rPr lang="en-US" dirty="0" err="1">
                <a:ea typeface="Calibri" panose="020F0502020204030204" pitchFamily="34" charset="0"/>
              </a:rPr>
              <a:t>WiFi</a:t>
            </a:r>
            <a:r>
              <a:rPr lang="en-US" dirty="0">
                <a:ea typeface="Calibri" panose="020F0502020204030204" pitchFamily="34" charset="0"/>
              </a:rPr>
              <a:t> (.11ax), which designation?   Nomadic seems more appropriate. </a:t>
            </a:r>
          </a:p>
          <a:p>
            <a:pPr marL="857250" lvl="3">
              <a:spcBef>
                <a:spcPts val="0"/>
              </a:spcBef>
              <a:buFont typeface="Arial" panose="020B0604020202020204" pitchFamily="34" charset="0"/>
              <a:buChar char="•"/>
            </a:pPr>
            <a:r>
              <a:rPr lang="en-US" b="0" dirty="0">
                <a:effectLst/>
                <a:ea typeface="Calibri" panose="020F0502020204030204" pitchFamily="34" charset="0"/>
              </a:rPr>
              <a:t>So may want to submit a contribution to support </a:t>
            </a:r>
            <a:r>
              <a:rPr lang="en-US" dirty="0">
                <a:ea typeface="Calibri" panose="020F0502020204030204" pitchFamily="34" charset="0"/>
              </a:rPr>
              <a:t>the nomadic operation. The .11 ITU ad hoc will work on a liaison to bring to .18 and to the LMSC. Note: the n</a:t>
            </a:r>
            <a:r>
              <a:rPr lang="en-US" b="0" dirty="0">
                <a:effectLst/>
                <a:ea typeface="Calibri" panose="020F0502020204030204" pitchFamily="34" charset="0"/>
              </a:rPr>
              <a:t>ext WP 5A meeting is 23may21-03jun22.  </a:t>
            </a:r>
          </a:p>
          <a:p>
            <a:pPr marL="857250" lvl="3">
              <a:spcBef>
                <a:spcPts val="0"/>
              </a:spcBef>
              <a:buFont typeface="Arial" panose="020B0604020202020204" pitchFamily="34" charset="0"/>
              <a:buChar char="•"/>
            </a:pPr>
            <a:r>
              <a:rPr lang="en-US" dirty="0">
                <a:ea typeface="Calibri" panose="020F0502020204030204" pitchFamily="34" charset="0"/>
              </a:rPr>
              <a:t>Still questions on are sharing agreements need to be worked on. </a:t>
            </a:r>
          </a:p>
          <a:p>
            <a:pPr marL="857250" lvl="3">
              <a:spcBef>
                <a:spcPts val="0"/>
              </a:spcBef>
              <a:buFont typeface="Arial" panose="020B0604020202020204" pitchFamily="34" charset="0"/>
              <a:buChar char="•"/>
            </a:pPr>
            <a:r>
              <a:rPr lang="en-US"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800" dirty="0">
              <a:ea typeface="Calibri" panose="020F0502020204030204" pitchFamily="34" charset="0"/>
            </a:endParaRPr>
          </a:p>
          <a:p>
            <a:pPr>
              <a:spcBef>
                <a:spcPts val="0"/>
              </a:spcBef>
              <a:buFont typeface="Arial" panose="020B0604020202020204" pitchFamily="34" charset="0"/>
              <a:buChar char="•"/>
            </a:pPr>
            <a:r>
              <a:rPr lang="en-US" sz="1100" dirty="0">
                <a:ea typeface="Calibri" panose="020F0502020204030204" pitchFamily="34" charset="0"/>
              </a:rPr>
              <a:t>18nov: </a:t>
            </a:r>
            <a:r>
              <a:rPr lang="en-US" sz="1100" b="0" dirty="0">
                <a:ea typeface="Calibri" panose="020F0502020204030204" pitchFamily="34" charset="0"/>
              </a:rPr>
              <a:t>WP 5A is meeting (15-26nov21),  is there a status on IEEE 802 liaisons that are being presented? not today.</a:t>
            </a:r>
          </a:p>
          <a:p>
            <a:pPr lvl="2">
              <a:spcBef>
                <a:spcPts val="0"/>
              </a:spcBef>
              <a:buFont typeface="Arial" panose="020B0604020202020204" pitchFamily="34" charset="0"/>
              <a:buChar char="•"/>
            </a:pPr>
            <a:r>
              <a:rPr lang="en-US" sz="1100" b="0" dirty="0">
                <a:ea typeface="Calibri" panose="020F0502020204030204" pitchFamily="34" charset="0"/>
              </a:rPr>
              <a:t>also, report on ITS is also being worked on with 802.11p and .11bd part of this. </a:t>
            </a:r>
          </a:p>
          <a:p>
            <a:pPr lvl="2">
              <a:spcBef>
                <a:spcPts val="0"/>
              </a:spcBef>
              <a:buFont typeface="Arial" panose="020B0604020202020204" pitchFamily="34" charset="0"/>
              <a:buChar char="•"/>
            </a:pPr>
            <a:r>
              <a:rPr lang="en-US" sz="1100" b="0" i="0" dirty="0">
                <a:solidFill>
                  <a:srgbClr val="222222"/>
                </a:solidFill>
                <a:effectLst/>
              </a:rPr>
              <a:t>WORKING DOCUMENT TOWARDS A PRELIMINARY DRAFT NEW REPORT ITU-R M.[CAV]</a:t>
            </a:r>
          </a:p>
          <a:p>
            <a:pPr lvl="2">
              <a:spcBef>
                <a:spcPts val="0"/>
              </a:spcBef>
              <a:buFont typeface="Arial" panose="020B0604020202020204" pitchFamily="34" charset="0"/>
              <a:buChar char="•"/>
            </a:pPr>
            <a:r>
              <a:rPr lang="en-US" sz="1100" b="0" i="0" dirty="0">
                <a:solidFill>
                  <a:srgbClr val="222222"/>
                </a:solidFill>
                <a:effectLst/>
              </a:rPr>
              <a:t>Connected Automated Vehicles (CAV)</a:t>
            </a:r>
          </a:p>
          <a:p>
            <a:pPr lvl="2">
              <a:spcBef>
                <a:spcPts val="0"/>
              </a:spcBef>
              <a:buFont typeface="Arial" panose="020B0604020202020204" pitchFamily="34" charset="0"/>
              <a:buChar char="•"/>
            </a:pPr>
            <a:r>
              <a:rPr lang="en-US" sz="1100" b="0" i="0" dirty="0">
                <a:solidFill>
                  <a:srgbClr val="222222"/>
                </a:solidFill>
                <a:effectLst/>
              </a:rPr>
              <a:t>Question ITU-R 261/5 </a:t>
            </a:r>
          </a:p>
          <a:p>
            <a:pPr lvl="1">
              <a:spcBef>
                <a:spcPts val="0"/>
              </a:spcBef>
              <a:buFont typeface="Arial" panose="020B0604020202020204" pitchFamily="34" charset="0"/>
              <a:buChar char="•"/>
            </a:pPr>
            <a:r>
              <a:rPr lang="en-US" sz="1100" b="0" dirty="0">
                <a:ea typeface="Calibri" panose="020F0502020204030204" pitchFamily="34" charset="0"/>
              </a:rPr>
              <a:t>For WP 1A, they accepted the IEEE 802 liaison, another liaison could be coming for more.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Soon,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r>
              <a:rPr lang="en-US" sz="1800" dirty="0">
                <a:effectLst/>
              </a:rPr>
              <a:t>802.1 Technical Plenary</a:t>
            </a:r>
          </a:p>
          <a:p>
            <a:pPr lvl="1">
              <a:buFont typeface="Arial" panose="020B0604020202020204" pitchFamily="34" charset="0"/>
              <a:buChar char="•"/>
            </a:pPr>
            <a:r>
              <a:rPr lang="en-US" sz="1600" b="0" i="0" dirty="0">
                <a:solidFill>
                  <a:srgbClr val="333333"/>
                </a:solidFill>
                <a:effectLst/>
              </a:rPr>
              <a:t>The 802.1 Working Group is responsible for the 802 Architecture and interworking between 802 technologies.</a:t>
            </a:r>
          </a:p>
          <a:p>
            <a:pPr lvl="1">
              <a:buFont typeface="Arial" panose="020B0604020202020204" pitchFamily="34" charset="0"/>
              <a:buChar char="•"/>
            </a:pPr>
            <a:r>
              <a:rPr lang="en-US" sz="1600" b="0" i="0" dirty="0">
                <a:solidFill>
                  <a:srgbClr val="333333"/>
                </a:solidFill>
                <a:effectLst/>
              </a:rPr>
              <a:t>The 802.1 Technical Plenary is</a:t>
            </a:r>
            <a:r>
              <a:rPr lang="en-US" sz="1600" b="1" i="0" dirty="0">
                <a:solidFill>
                  <a:srgbClr val="333333"/>
                </a:solidFill>
                <a:effectLst/>
              </a:rPr>
              <a:t> </a:t>
            </a:r>
            <a:r>
              <a:rPr lang="en-US" sz="1600" b="0" i="0" dirty="0">
                <a:solidFill>
                  <a:srgbClr val="333333"/>
                </a:solidFill>
                <a:effectLst/>
              </a:rPr>
              <a:t>a vehicle for addressing specific </a:t>
            </a:r>
            <a:r>
              <a:rPr lang="en-US" sz="1600" b="1" i="0" dirty="0">
                <a:solidFill>
                  <a:srgbClr val="333333"/>
                </a:solidFill>
                <a:effectLst/>
              </a:rPr>
              <a:t>technical</a:t>
            </a:r>
            <a:r>
              <a:rPr lang="en-US" sz="1600" b="0" i="0" dirty="0">
                <a:solidFill>
                  <a:srgbClr val="333333"/>
                </a:solidFill>
                <a:effectLst/>
              </a:rPr>
              <a:t> problems across all 802. It is chaired by the 802.1 WG chair and is convened when there are specific topics identified.</a:t>
            </a:r>
          </a:p>
          <a:p>
            <a:pPr algn="l">
              <a:buFont typeface="Arial" panose="020B0604020202020204" pitchFamily="34" charset="0"/>
              <a:buChar char="•"/>
            </a:pPr>
            <a:r>
              <a:rPr lang="en-US" sz="1800" b="0" i="0" dirty="0">
                <a:solidFill>
                  <a:srgbClr val="333333"/>
                </a:solidFill>
                <a:effectLst/>
              </a:rPr>
              <a:t>This is the first in a series to kick off a wider discussion on the 802 Overview &amp; Architecture will be on: </a:t>
            </a:r>
          </a:p>
          <a:p>
            <a:pPr lvl="1">
              <a:buFont typeface="Arial" panose="020B0604020202020204" pitchFamily="34" charset="0"/>
              <a:buChar char="•"/>
            </a:pPr>
            <a:r>
              <a:rPr lang="en-US" sz="1800" i="0" u="none" strike="noStrike" dirty="0">
                <a:solidFill>
                  <a:srgbClr val="2487D7"/>
                </a:solidFill>
                <a:effectLst/>
                <a:hlinkClick r:id="rId3"/>
              </a:rPr>
              <a:t>Thursday, December 2, 2021 4pm – 6pm ET</a:t>
            </a:r>
            <a:r>
              <a:rPr lang="en-US" sz="1800" i="0" u="none" strike="noStrike" dirty="0">
                <a:solidFill>
                  <a:srgbClr val="2487D7"/>
                </a:solidFill>
                <a:effectLst/>
              </a:rPr>
              <a:t>			</a:t>
            </a:r>
            <a:r>
              <a:rPr lang="en-US" sz="1800" dirty="0">
                <a:solidFill>
                  <a:srgbClr val="1D2B3E"/>
                </a:solidFill>
                <a:hlinkClick r:id="rId4"/>
              </a:rPr>
              <a:t> https://1.ieee802.org/technical-plenary/</a:t>
            </a:r>
            <a:endParaRPr lang="en-US" sz="1800" i="0" dirty="0">
              <a:solidFill>
                <a:srgbClr val="333333"/>
              </a:solidFill>
              <a:effectLst/>
            </a:endParaRPr>
          </a:p>
          <a:p>
            <a:pPr algn="l">
              <a:buFont typeface="Arial" panose="020B0604020202020204" pitchFamily="34" charset="0"/>
              <a:buChar char="•"/>
            </a:pPr>
            <a:r>
              <a:rPr lang="en-US" sz="1800" b="0" i="0" dirty="0">
                <a:solidFill>
                  <a:srgbClr val="333333"/>
                </a:solidFill>
                <a:effectLst/>
              </a:rPr>
              <a:t>This series of meetings would:</a:t>
            </a:r>
          </a:p>
          <a:p>
            <a:pPr lvl="1">
              <a:spcBef>
                <a:spcPts val="0"/>
              </a:spcBef>
              <a:buFont typeface="Arial" panose="020B0604020202020204" pitchFamily="34" charset="0"/>
              <a:buChar char="•"/>
            </a:pPr>
            <a:r>
              <a:rPr lang="en-US" sz="1400" b="0" i="0" dirty="0">
                <a:solidFill>
                  <a:srgbClr val="333333"/>
                </a:solidFill>
                <a:effectLst/>
              </a:rPr>
              <a:t>Provide wider awareness for the need to revise IEEE Std 802</a:t>
            </a:r>
          </a:p>
          <a:p>
            <a:pPr lvl="1">
              <a:spcBef>
                <a:spcPts val="0"/>
              </a:spcBef>
              <a:buFont typeface="Arial" panose="020B0604020202020204" pitchFamily="34" charset="0"/>
              <a:buChar char="•"/>
            </a:pPr>
            <a:r>
              <a:rPr lang="en-US" sz="1400" b="0" i="0" dirty="0">
                <a:solidFill>
                  <a:srgbClr val="333333"/>
                </a:solidFill>
                <a:effectLst/>
              </a:rPr>
              <a:t>Provide an opportunity to discuss the content – notably should it be the same or should it add more architecture</a:t>
            </a:r>
          </a:p>
          <a:p>
            <a:pPr lvl="1">
              <a:spcBef>
                <a:spcPts val="0"/>
              </a:spcBef>
              <a:buFont typeface="Arial" panose="020B0604020202020204" pitchFamily="34" charset="0"/>
              <a:buChar char="•"/>
            </a:pPr>
            <a:r>
              <a:rPr lang="en-US" sz="1400" b="0" i="0" dirty="0">
                <a:solidFill>
                  <a:srgbClr val="333333"/>
                </a:solidFill>
                <a:effectLst/>
              </a:rPr>
              <a:t>Provide examples of the current 802 architecture (i.e., spread around in 802, .1Q, .1AC, .3, .11, .15.x, …)</a:t>
            </a:r>
          </a:p>
          <a:p>
            <a:pPr lvl="1">
              <a:spcBef>
                <a:spcPts val="0"/>
              </a:spcBef>
              <a:buFont typeface="Arial" panose="020B0604020202020204" pitchFamily="34" charset="0"/>
              <a:buChar char="•"/>
            </a:pPr>
            <a:r>
              <a:rPr lang="en-US" sz="1400" b="0" i="0" dirty="0">
                <a:solidFill>
                  <a:srgbClr val="333333"/>
                </a:solidFill>
                <a:effectLst/>
              </a:rPr>
              <a:t>Identify gaps in the current architecture</a:t>
            </a:r>
          </a:p>
          <a:p>
            <a:pPr>
              <a:buFont typeface="Arial" panose="020B0604020202020204" pitchFamily="34" charset="0"/>
              <a:buChar char="•"/>
            </a:pPr>
            <a:r>
              <a:rPr lang="en-US" sz="1800" b="0" i="0" dirty="0">
                <a:solidFill>
                  <a:srgbClr val="333333"/>
                </a:solidFill>
                <a:effectLst/>
              </a:rPr>
              <a:t>In addition, this would provide the opportunity to discuss technical points across all WGs, for example:</a:t>
            </a:r>
          </a:p>
          <a:p>
            <a:pPr lvl="1">
              <a:buFont typeface="Arial" panose="020B0604020202020204" pitchFamily="34" charset="0"/>
              <a:buChar char="•"/>
            </a:pPr>
            <a:r>
              <a:rPr lang="en-US" sz="1400" b="0" i="0" dirty="0">
                <a:solidFill>
                  <a:srgbClr val="333333"/>
                </a:solidFill>
                <a:effectLst/>
              </a:rPr>
              <a:t>MAC service interface (and its support of 802 MAC/PHYs)</a:t>
            </a:r>
          </a:p>
          <a:p>
            <a:pPr lvl="1">
              <a:buFont typeface="Arial" panose="020B0604020202020204" pitchFamily="34" charset="0"/>
              <a:buChar char="•"/>
            </a:pPr>
            <a:r>
              <a:rPr lang="en-US" sz="1400" b="0" i="0" dirty="0">
                <a:solidFill>
                  <a:srgbClr val="333333"/>
                </a:solidFill>
                <a:effectLst/>
              </a:rPr>
              <a:t>48 and 64 bit bridging</a:t>
            </a:r>
          </a:p>
          <a:p>
            <a:pPr lvl="1">
              <a:buFont typeface="Arial" panose="020B0604020202020204" pitchFamily="34" charset="0"/>
              <a:buChar char="•"/>
            </a:pPr>
            <a:r>
              <a:rPr lang="en-US" sz="1400" b="0" i="0" dirty="0">
                <a:solidFill>
                  <a:srgbClr val="333333"/>
                </a:solidFill>
                <a:effectLst/>
              </a:rPr>
              <a:t>Protocol IDs and their encoding – Length/Type and LLC</a:t>
            </a:r>
          </a:p>
          <a:p>
            <a:pPr algn="l">
              <a:buFont typeface="Arial" panose="020B0604020202020204" pitchFamily="34" charset="0"/>
              <a:buChar char="•"/>
            </a:pPr>
            <a:r>
              <a:rPr lang="en-US" sz="1600" b="0" i="0" dirty="0">
                <a:solidFill>
                  <a:srgbClr val="333333"/>
                </a:solidFill>
                <a:effectLst/>
              </a:rPr>
              <a:t>Attendance is open to all 802 WG participants. </a:t>
            </a:r>
          </a:p>
          <a:p>
            <a:pPr>
              <a:buFont typeface="Arial" panose="020B0604020202020204" pitchFamily="34" charset="0"/>
              <a:buChar char="•"/>
            </a:pPr>
            <a:r>
              <a:rPr lang="en-US" sz="1600" b="0" i="0" dirty="0">
                <a:solidFill>
                  <a:srgbClr val="333333"/>
                </a:solidFill>
                <a:effectLst/>
              </a:rPr>
              <a:t>Topics for discussion can be proposed to the 802.1 WG chair. </a:t>
            </a:r>
          </a:p>
          <a:p>
            <a:pPr lvl="1">
              <a:buFont typeface="Arial" panose="020B0604020202020204" pitchFamily="34" charset="0"/>
              <a:buChar char="•"/>
            </a:pPr>
            <a:r>
              <a:rPr lang="en-US" sz="1200" b="0" i="0" dirty="0">
                <a:solidFill>
                  <a:srgbClr val="333333"/>
                </a:solidFill>
                <a:effectLst/>
              </a:rPr>
              <a:t>The agenda and topics for this meeting will be posted 14 days in advance.</a:t>
            </a:r>
            <a:r>
              <a:rPr lang="en-US" sz="1200" dirty="0">
                <a:solidFill>
                  <a:srgbClr val="1D2B3E"/>
                </a:solidFill>
                <a:hlinkClick r:id="rId4"/>
              </a:rPr>
              <a:t> </a:t>
            </a:r>
            <a:endParaRPr lang="en-US" sz="1200" dirty="0">
              <a:solidFill>
                <a:srgbClr val="1D2B3E"/>
              </a:solidFill>
            </a:endParaRPr>
          </a:p>
          <a:p>
            <a:pPr>
              <a:buFont typeface="Arial" panose="020B0604020202020204" pitchFamily="34" charset="0"/>
              <a:buChar char="•"/>
            </a:pPr>
            <a:r>
              <a:rPr lang="en-US" sz="1600" dirty="0">
                <a:solidFill>
                  <a:srgbClr val="1D2B3E"/>
                </a:solidFill>
                <a:ea typeface="Calibri" panose="020F0502020204030204" pitchFamily="34" charset="0"/>
              </a:rPr>
              <a:t>Will also discuss the follow-on meetings, possibly jan2022 and march2022, tbd. </a:t>
            </a:r>
            <a:r>
              <a:rPr lang="en-US" sz="2000" b="1" dirty="0">
                <a:solidFill>
                  <a:srgbClr val="333333"/>
                </a:solidFill>
                <a:effectLst/>
                <a:ea typeface="Times New Roman" panose="02020603050405020304" pitchFamily="18" charset="0"/>
              </a:rPr>
              <a:t> </a:t>
            </a:r>
            <a:endParaRPr lang="en-US" sz="12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484814"/>
          </a:xfrm>
        </p:spPr>
        <p:txBody>
          <a:bodyPr/>
          <a:lstStyle/>
          <a:p>
            <a:pPr>
              <a:buFont typeface="Arial" panose="020B0604020202020204" pitchFamily="34" charset="0"/>
              <a:buChar char="•"/>
            </a:pPr>
            <a:r>
              <a:rPr lang="en-US" sz="1400" dirty="0"/>
              <a:t>   </a:t>
            </a:r>
            <a:r>
              <a:rPr lang="en-US" sz="1600" dirty="0"/>
              <a:t> </a:t>
            </a: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dirty="0">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GB" sz="1400" b="1" dirty="0">
                <a:ea typeface="Calibri" panose="020F0502020204030204" pitchFamily="34" charset="0"/>
              </a:rPr>
              <a:t>18nov: </a:t>
            </a:r>
            <a:r>
              <a:rPr lang="en-GB" sz="1400" b="0" dirty="0" err="1">
                <a:ea typeface="Calibri" panose="020F0502020204030204" pitchFamily="34" charset="0"/>
              </a:rPr>
              <a:t>WInnforum</a:t>
            </a:r>
            <a:r>
              <a:rPr lang="en-GB" sz="1400" b="0" dirty="0">
                <a:ea typeface="Calibri" panose="020F0502020204030204" pitchFamily="34" charset="0"/>
              </a:rPr>
              <a:t> met with the OET today to discuss AFC testing.  (WFA also meet with OET)</a:t>
            </a:r>
          </a:p>
          <a:p>
            <a:pPr marL="1323975" lvl="3">
              <a:spcBef>
                <a:spcPts val="0"/>
              </a:spcBef>
              <a:spcAft>
                <a:spcPts val="0"/>
              </a:spcAft>
              <a:buFont typeface="Arial" panose="020B0604020202020204" pitchFamily="34" charset="0"/>
              <a:buChar char="•"/>
            </a:pPr>
            <a:r>
              <a:rPr lang="en-GB" sz="1400" dirty="0">
                <a:ea typeface="Calibri" panose="020F0502020204030204" pitchFamily="34" charset="0"/>
              </a:rPr>
              <a:t>ex </a:t>
            </a:r>
            <a:r>
              <a:rPr lang="en-GB" sz="1400" dirty="0" err="1">
                <a:ea typeface="Calibri" panose="020F0502020204030204" pitchFamily="34" charset="0"/>
              </a:rPr>
              <a:t>partes</a:t>
            </a:r>
            <a:r>
              <a:rPr lang="en-GB" sz="1400" dirty="0">
                <a:ea typeface="Calibri" panose="020F0502020204030204" pitchFamily="34" charset="0"/>
              </a:rPr>
              <a:t> will be out soon.  </a:t>
            </a:r>
            <a:r>
              <a:rPr lang="en-GB" sz="1400" dirty="0" err="1">
                <a:ea typeface="Calibri" panose="020F0502020204030204" pitchFamily="34" charset="0"/>
              </a:rPr>
              <a:t>WInnforum</a:t>
            </a:r>
            <a:r>
              <a:rPr lang="en-GB" sz="1400" dirty="0">
                <a:ea typeface="Calibri" panose="020F0502020204030204" pitchFamily="34" charset="0"/>
              </a:rPr>
              <a:t> is about 9 slides.  One point is asking about more than 1 test lab and how they would work. </a:t>
            </a:r>
            <a:endParaRPr lang="en-US" sz="1400" b="1" dirty="0">
              <a:ea typeface="Calibri" panose="020F0502020204030204" pitchFamily="34" charset="0"/>
            </a:endParaRPr>
          </a:p>
          <a:p>
            <a:pPr marL="866775" lvl="2">
              <a:spcBef>
                <a:spcPts val="0"/>
              </a:spcBef>
              <a:spcAft>
                <a:spcPts val="0"/>
              </a:spcAft>
              <a:buFont typeface="Arial" panose="020B0604020202020204" pitchFamily="34" charset="0"/>
              <a:buChar char="•"/>
            </a:pPr>
            <a:r>
              <a:rPr lang="en-US" sz="1400" b="1" dirty="0">
                <a:ea typeface="Calibri" panose="020F0502020204030204" pitchFamily="34" charset="0"/>
              </a:rPr>
              <a:t>21oct: </a:t>
            </a:r>
            <a:r>
              <a:rPr lang="en-US" sz="1400" dirty="0">
                <a:effectLst/>
                <a:ea typeface="Calibri" panose="020F0502020204030204" pitchFamily="34" charset="0"/>
              </a:rPr>
              <a:t>TR-1014 (IR3) is in internal ballot, being shared with WFA AFC TG</a:t>
            </a:r>
          </a:p>
          <a:p>
            <a:pPr marL="1323975" lvl="3">
              <a:spcBef>
                <a:spcPts val="0"/>
              </a:spcBef>
              <a:spcAft>
                <a:spcPts val="0"/>
              </a:spcAft>
              <a:buFont typeface="Arial" panose="020B0604020202020204" pitchFamily="34" charset="0"/>
              <a:buChar char="•"/>
            </a:pPr>
            <a:r>
              <a:rPr lang="en-US" sz="1400" dirty="0">
                <a:ea typeface="Calibri" panose="020F0502020204030204" pitchFamily="34" charset="0"/>
              </a:rPr>
              <a:t>The process of coordination with the different organization has improve and time to approval is quicker. </a:t>
            </a:r>
          </a:p>
          <a:p>
            <a:pPr marL="1323975" lvl="3">
              <a:spcBef>
                <a:spcPts val="0"/>
              </a:spcBef>
              <a:spcAft>
                <a:spcPts val="0"/>
              </a:spcAft>
              <a:buFont typeface="Arial" panose="020B0604020202020204" pitchFamily="34" charset="0"/>
              <a:buChar char="•"/>
            </a:pPr>
            <a:r>
              <a:rPr lang="en-US" sz="1400" dirty="0">
                <a:effectLst/>
                <a:ea typeface="Calibri" panose="020F0502020204030204" pitchFamily="34" charset="0"/>
                <a:hlinkClick r:id="rId5"/>
              </a:rPr>
              <a:t>https://www.wi-fi.org/file/afc-specification-and-test-plans</a:t>
            </a:r>
            <a:r>
              <a:rPr lang="en-US" sz="1400" dirty="0">
                <a:effectLst/>
                <a:ea typeface="Calibri" panose="020F0502020204030204" pitchFamily="34" charset="0"/>
              </a:rPr>
              <a:t>  (open to all, just need contact info and privacy agreement)  </a:t>
            </a:r>
          </a:p>
          <a:p>
            <a:pPr marL="866775" lvl="2">
              <a:spcBef>
                <a:spcPts val="0"/>
              </a:spcBef>
              <a:spcAft>
                <a:spcPts val="0"/>
              </a:spcAft>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6"/>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ea typeface="Calibri" panose="020F0502020204030204" pitchFamily="34" charset="0"/>
              </a:rPr>
              <a:t>General activity picking up. </a:t>
            </a:r>
          </a:p>
          <a:p>
            <a:pPr marL="866775" lvl="2">
              <a:spcBef>
                <a:spcPts val="0"/>
              </a:spcBef>
              <a:spcAft>
                <a:spcPts val="0"/>
              </a:spcAft>
              <a:buFont typeface="Arial" panose="020B0604020202020204" pitchFamily="34" charset="0"/>
              <a:buChar char="•"/>
            </a:pPr>
            <a:r>
              <a:rPr lang="en-US" sz="1600" b="0" dirty="0">
                <a:solidFill>
                  <a:schemeClr val="tx1"/>
                </a:solidFill>
                <a:ea typeface="Calibri" panose="020F0502020204030204" pitchFamily="34" charset="0"/>
              </a:rPr>
              <a:t>Final 6 GHz MSG meeting is Dec 10, so no output from MSG WS#1 will happen in 2021.</a:t>
            </a:r>
            <a:endParaRPr lang="en-GB" sz="1600" b="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endParaRPr lang="en-GB" sz="1600" b="0" dirty="0">
              <a:solidFill>
                <a:schemeClr val="tx1"/>
              </a:solidFill>
              <a:ea typeface="Calibri" panose="020F0502020204030204" pitchFamily="34" charset="0"/>
            </a:endParaRP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18nov: WS</a:t>
            </a:r>
            <a:r>
              <a:rPr lang="en-GB" sz="1400" b="0" dirty="0">
                <a:solidFill>
                  <a:schemeClr val="tx1"/>
                </a:solidFill>
                <a:ea typeface="Calibri" panose="020F0502020204030204" pitchFamily="34" charset="0"/>
              </a:rPr>
              <a:t>#1 reviewed final report, made one change and will present to 10Dec MSG full group for approval. </a:t>
            </a:r>
            <a:r>
              <a:rPr lang="en-GB" sz="1400" b="0" dirty="0">
                <a:solidFill>
                  <a:schemeClr val="tx1"/>
                </a:solidFill>
                <a:ea typeface="Calibri" panose="020F0502020204030204" pitchFamily="34" charset="0"/>
                <a:hlinkClick r:id="rId7"/>
              </a:rPr>
              <a:t>https://groups.wirelessinnovation.org/wg/6GHz-MSG-WS1/document/download/16761</a:t>
            </a:r>
            <a:r>
              <a:rPr lang="en-GB" sz="1400" b="0" dirty="0">
                <a:solidFill>
                  <a:schemeClr val="tx1"/>
                </a:solidFill>
                <a:ea typeface="Calibri" panose="020F0502020204030204" pitchFamily="34" charset="0"/>
              </a:rPr>
              <a:t> </a:t>
            </a:r>
            <a:endParaRPr lang="en-US" sz="1400" dirty="0">
              <a:effectLst/>
              <a:ea typeface="Calibri" panose="020F0502020204030204" pitchFamily="34" charset="0"/>
            </a:endParaRPr>
          </a:p>
          <a:p>
            <a:pPr marL="1323975" lvl="3">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21dec21 is when AFC applications are due. </a:t>
            </a:r>
            <a:endParaRPr lang="en-US" sz="1400" b="1" dirty="0">
              <a:solidFill>
                <a:schemeClr val="tx1"/>
              </a:solidFill>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 n/a</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02dec21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__20__ and voters on-line: _18__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09dec21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15:57et</a:t>
            </a:r>
            <a:endParaRPr lang="en-US" sz="1800" dirty="0"/>
          </a:p>
          <a:p>
            <a:pPr lvl="1">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02dec21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3250"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251"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dirty="0"/>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dirty="0"/>
              <a:t>02dec21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02dec21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02dec21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02dec21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02dec21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02dec21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02dec21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err="1">
                <a:solidFill>
                  <a:schemeClr val="tx1"/>
                </a:solidFill>
              </a:rPr>
              <a:t>PeterE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6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APAC update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r>
              <a:rPr lang="en-US" sz="1400" dirty="0">
                <a:effectLst/>
              </a:rPr>
              <a:t>802.1 Technical Plenary</a:t>
            </a:r>
          </a:p>
          <a:p>
            <a:pPr lvl="1">
              <a:spcBef>
                <a:spcPts val="0"/>
              </a:spcBef>
              <a:buFont typeface="Arial" panose="020B0604020202020204" pitchFamily="34" charset="0"/>
              <a:buChar char="•"/>
            </a:pPr>
            <a:r>
              <a:rPr lang="en-US" altLang="en-US" sz="1400" kern="0" dirty="0">
                <a:solidFill>
                  <a:schemeClr val="tx1"/>
                </a:solidFill>
              </a:rPr>
              <a:t>ongoing: MSGs (new doc)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https://mentor.ieee.org/802.18/dcn/21/18-21-0131-00-0000-minutes-04nov21-rrtag-teleconference.docx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05-Nov-2021 12:47:53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a:t>
            </a:r>
          </a:p>
          <a:p>
            <a:pPr marL="0" indent="0">
              <a:spcBef>
                <a:spcPts val="0"/>
              </a:spcBef>
            </a:pPr>
            <a:r>
              <a:rPr lang="en-US" altLang="en-US" sz="1800" b="0" dirty="0">
                <a:solidFill>
                  <a:schemeClr val="tx1"/>
                </a:solidFill>
              </a:rPr>
              <a:t>	Seconded by:  Vijay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400050" lvl="1">
              <a:spcBef>
                <a:spcPts val="0"/>
              </a:spcBef>
              <a:spcAft>
                <a:spcPts val="600"/>
              </a:spcAft>
              <a:buFont typeface="Arial" panose="020B0604020202020204" pitchFamily="34" charset="0"/>
              <a:buChar char="•"/>
            </a:pPr>
            <a:endParaRPr lang="en-US" sz="1400" b="1" dirty="0">
              <a:solidFill>
                <a:srgbClr val="4472C4"/>
              </a:solidFill>
              <a:effectLst/>
              <a:latin typeface="Arial" panose="020B060402020202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effectLst/>
                <a:latin typeface="Arial" panose="020B0604020202020204" pitchFamily="34" charset="0"/>
                <a:ea typeface="Calibri" panose="020F0502020204030204" pitchFamily="34" charset="0"/>
              </a:rPr>
              <a:t>FEES &amp; DEADLINES</a:t>
            </a:r>
            <a:endParaRPr lang="en-US" sz="140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US" sz="1400" b="1" dirty="0">
                <a:solidFill>
                  <a:srgbClr val="000000"/>
                </a:solidFill>
                <a:effectLst/>
                <a:latin typeface="Arial" panose="020B0604020202020204" pitchFamily="34" charset="0"/>
                <a:ea typeface="Calibri" panose="020F0502020204030204" pitchFamily="34" charset="0"/>
              </a:rPr>
              <a:t>Early Registration:  Until 23:59 PM Eastern Time Thursday December 30, 2021 			</a:t>
            </a:r>
            <a:r>
              <a:rPr lang="en-US" sz="1400" dirty="0">
                <a:solidFill>
                  <a:srgbClr val="000000"/>
                </a:solidFill>
                <a:effectLst/>
                <a:latin typeface="Arial" panose="020B0604020202020204" pitchFamily="34" charset="0"/>
                <a:ea typeface="Calibri" panose="020F0502020204030204" pitchFamily="34" charset="0"/>
              </a:rPr>
              <a:t>$US 50.00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Standard Registration:  After Early, </a:t>
            </a:r>
            <a:r>
              <a:rPr lang="en-US" sz="1400" b="1" dirty="0">
                <a:solidFill>
                  <a:srgbClr val="000000"/>
                </a:solidFill>
                <a:effectLst/>
                <a:latin typeface="Arial" panose="020B0604020202020204" pitchFamily="34" charset="0"/>
                <a:ea typeface="Calibri" panose="020F0502020204030204" pitchFamily="34" charset="0"/>
              </a:rPr>
              <a:t>Until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75.00 for all attendees </a:t>
            </a:r>
            <a:endParaRPr lang="en-US" sz="1400" dirty="0">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de-DE" sz="1400" b="1" dirty="0">
                <a:solidFill>
                  <a:srgbClr val="000000"/>
                </a:solidFill>
                <a:effectLst/>
                <a:latin typeface="Arial" panose="020B0604020202020204" pitchFamily="34" charset="0"/>
                <a:ea typeface="Calibri" panose="020F0502020204030204" pitchFamily="34" charset="0"/>
              </a:rPr>
              <a:t>Late Registration:  </a:t>
            </a:r>
            <a:r>
              <a:rPr lang="en-US" sz="1400" b="1" dirty="0">
                <a:solidFill>
                  <a:srgbClr val="000000"/>
                </a:solidFill>
                <a:effectLst/>
                <a:latin typeface="Arial" panose="020B0604020202020204" pitchFamily="34" charset="0"/>
                <a:ea typeface="Calibri" panose="020F0502020204030204" pitchFamily="34" charset="0"/>
              </a:rPr>
              <a:t>After 23:59 PM Eastern Time Friday January 14, 2022 				       </a:t>
            </a:r>
            <a:r>
              <a:rPr lang="en-US" sz="1400" dirty="0">
                <a:solidFill>
                  <a:srgbClr val="000000"/>
                </a:solidFill>
                <a:effectLst/>
                <a:latin typeface="Arial" panose="020B0604020202020204" pitchFamily="34" charset="0"/>
                <a:ea typeface="Calibri" panose="020F0502020204030204" pitchFamily="34" charset="0"/>
              </a:rPr>
              <a:t>$US 125.00 for all attendees </a:t>
            </a:r>
            <a:endParaRPr lang="en-US" sz="1400" dirty="0">
              <a:effectLst/>
              <a:latin typeface="Calibri" panose="020F0502020204030204" pitchFamily="34" charset="0"/>
              <a:ea typeface="Calibri" panose="020F0502020204030204" pitchFamily="34" charset="0"/>
            </a:endParaRPr>
          </a:p>
          <a:p>
            <a:pPr marL="400050" lvl="1">
              <a:spcBef>
                <a:spcPts val="0"/>
              </a:spcBef>
              <a:spcAft>
                <a:spcPts val="600"/>
              </a:spcAft>
              <a:buFont typeface="Arial" panose="020B0604020202020204" pitchFamily="34" charset="0"/>
              <a:buChar char="•"/>
            </a:pPr>
            <a:endParaRPr lang="en-US" sz="1400" b="1" dirty="0">
              <a:solidFill>
                <a:srgbClr val="4472C4"/>
              </a:solidFill>
              <a:latin typeface="Arial" panose="020B0604020202020204" pitchFamily="34" charset="0"/>
            </a:endParaRPr>
          </a:p>
          <a:p>
            <a:pPr marL="400050" lvl="1">
              <a:spcBef>
                <a:spcPts val="0"/>
              </a:spcBef>
              <a:spcAft>
                <a:spcPts val="600"/>
              </a:spcAft>
              <a:buFont typeface="Arial" panose="020B0604020202020204" pitchFamily="34" charset="0"/>
              <a:buChar char="•"/>
            </a:pPr>
            <a:r>
              <a:rPr lang="en-US" sz="1400" b="1" dirty="0">
                <a:solidFill>
                  <a:srgbClr val="4472C4"/>
                </a:solidFill>
                <a:latin typeface="Arial" panose="020B0604020202020204" pitchFamily="34" charset="0"/>
              </a:rPr>
              <a:t>MTG Events - REGISTRATION WEBSITE:    </a:t>
            </a:r>
            <a:r>
              <a:rPr lang="en-US" sz="1800" b="1" u="sng" dirty="0">
                <a:solidFill>
                  <a:srgbClr val="4472C4"/>
                </a:solidFill>
                <a:effectLst/>
                <a:latin typeface="Arial" panose="020B0604020202020204" pitchFamily="34" charset="0"/>
                <a:ea typeface="Calibri" panose="020F0502020204030204" pitchFamily="34" charset="0"/>
                <a:cs typeface="Tahoma" panose="020B0604030504040204" pitchFamily="34" charset="0"/>
                <a:hlinkClick r:id="rId3"/>
              </a:rPr>
              <a:t>Link to website.</a:t>
            </a:r>
            <a:r>
              <a:rPr lang="en-US" sz="1800" b="1" dirty="0">
                <a:solidFill>
                  <a:srgbClr val="4472C4"/>
                </a:solidFill>
                <a:effectLst/>
                <a:latin typeface="Arial" panose="020B0604020202020204" pitchFamily="34" charset="0"/>
                <a:ea typeface="Calibri" panose="020F0502020204030204" pitchFamily="34" charset="0"/>
              </a:rPr>
              <a:t>    </a:t>
            </a:r>
            <a:r>
              <a:rPr lang="en-US" sz="1800" dirty="0">
                <a:solidFill>
                  <a:srgbClr val="4472C4"/>
                </a:solidFill>
                <a:effectLst/>
                <a:latin typeface="Arial" panose="020B0604020202020204" pitchFamily="34" charset="0"/>
                <a:ea typeface="Calibri" panose="020F0502020204030204" pitchFamily="34" charset="0"/>
                <a:sym typeface="Wingdings" panose="05000000000000000000" pitchFamily="2" charset="2"/>
              </a:rPr>
              <a:t>different from last couple of virtual meetings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Jan22, </a:t>
            </a:r>
          </a:p>
          <a:p>
            <a:pPr marL="1085850" lvl="2">
              <a:spcBef>
                <a:spcPts val="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b="1" dirty="0">
              <a:effectLst/>
              <a:ea typeface="Calibri" panose="020F0502020204030204" pitchFamily="34" charset="0"/>
            </a:endParaRPr>
          </a:p>
          <a:p>
            <a:pPr marL="285750" indent="-285750">
              <a:spcBef>
                <a:spcPts val="0"/>
              </a:spcBef>
              <a:spcAft>
                <a:spcPts val="0"/>
              </a:spcAft>
              <a:buFont typeface="Arial" panose="020B0604020202020204" pitchFamily="34" charset="0"/>
              <a:buChar char="•"/>
            </a:pPr>
            <a:r>
              <a:rPr lang="en-US" altLang="en-US" sz="1800" b="0" dirty="0">
                <a:solidFill>
                  <a:schemeClr val="tx1"/>
                </a:solidFill>
              </a:rPr>
              <a:t>There were some issues with certain credit cards, they has been addressed.</a:t>
            </a: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how it will be held. </a:t>
            </a: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02dec21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63030</TotalTime>
  <Words>7912</Words>
  <Application>Microsoft Office PowerPoint</Application>
  <PresentationFormat>Widescreen</PresentationFormat>
  <Paragraphs>786</Paragraphs>
  <Slides>28</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40"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-1b</vt:lpstr>
      <vt:lpstr>EU items to share -2</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3980</cp:revision>
  <cp:lastPrinted>1601-01-01T00:00:00Z</cp:lastPrinted>
  <dcterms:created xsi:type="dcterms:W3CDTF">2016-03-03T14:54:45Z</dcterms:created>
  <dcterms:modified xsi:type="dcterms:W3CDTF">2021-12-03T14:37:07Z</dcterms:modified>
</cp:coreProperties>
</file>