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3"/>
  </p:notesMasterIdLst>
  <p:handoutMasterIdLst>
    <p:handoutMasterId r:id="rId34"/>
  </p:handoutMasterIdLst>
  <p:sldIdLst>
    <p:sldId id="256" r:id="rId2"/>
    <p:sldId id="341" r:id="rId3"/>
    <p:sldId id="329" r:id="rId4"/>
    <p:sldId id="604" r:id="rId5"/>
    <p:sldId id="624" r:id="rId6"/>
    <p:sldId id="605" r:id="rId7"/>
    <p:sldId id="776" r:id="rId8"/>
    <p:sldId id="596" r:id="rId9"/>
    <p:sldId id="690" r:id="rId10"/>
    <p:sldId id="798" r:id="rId11"/>
    <p:sldId id="823" r:id="rId12"/>
    <p:sldId id="818" r:id="rId13"/>
    <p:sldId id="608" r:id="rId14"/>
    <p:sldId id="796" r:id="rId15"/>
    <p:sldId id="826" r:id="rId16"/>
    <p:sldId id="827" r:id="rId17"/>
    <p:sldId id="650" r:id="rId18"/>
    <p:sldId id="498" r:id="rId19"/>
    <p:sldId id="402" r:id="rId20"/>
    <p:sldId id="403" r:id="rId21"/>
    <p:sldId id="831" r:id="rId22"/>
    <p:sldId id="832" r:id="rId23"/>
    <p:sldId id="797" r:id="rId24"/>
    <p:sldId id="829" r:id="rId25"/>
    <p:sldId id="778" r:id="rId26"/>
    <p:sldId id="828" r:id="rId27"/>
    <p:sldId id="795" r:id="rId28"/>
    <p:sldId id="783" r:id="rId29"/>
    <p:sldId id="728" r:id="rId30"/>
    <p:sldId id="656" r:id="rId31"/>
    <p:sldId id="655" r:id="rId3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49" autoAdjust="0"/>
    <p:restoredTop sz="96400" autoAdjust="0"/>
  </p:normalViewPr>
  <p:slideViewPr>
    <p:cSldViewPr>
      <p:cViewPr varScale="1">
        <p:scale>
          <a:sx n="103" d="100"/>
          <a:sy n="103" d="100"/>
        </p:scale>
        <p:origin x="168" y="10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02-Dec-21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se/se-24/"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www.ecodocdb.dk/download/cc03c766-35f8/ECC%20Report%20302.pdf"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1/client/introduction/" TargetMode="External"/><Relationship Id="rId10" Type="http://schemas.openxmlformats.org/officeDocument/2006/relationships/hyperlink" Target="https://cept.org/ecc/groups/ecc/wg-fm/fm-57/" TargetMode="External"/><Relationship Id="rId4" Type="http://schemas.openxmlformats.org/officeDocument/2006/relationships/hyperlink" Target="https://cept.org/ecc/groups/ecc/wg-se/se-19/client/introduction/" TargetMode="External"/><Relationship Id="rId9" Type="http://schemas.openxmlformats.org/officeDocument/2006/relationships/hyperlink" Target="https://cept.org/ecc/groups/ecc/wg-se/se-45/"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29.xm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8204528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9683985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ea typeface="Calibri" panose="020F0502020204030204" pitchFamily="34" charset="0"/>
              </a:rPr>
              <a:t>15july:  yes:	19	no;	13	no result:	4		total  #: 36</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lgn="l">
              <a:buFont typeface="Arial" panose="020B0604020202020204" pitchFamily="34" charset="0"/>
              <a:buChar char="•"/>
            </a:pPr>
            <a:r>
              <a:rPr lang="en-US" sz="1800" dirty="0">
                <a:solidFill>
                  <a:schemeClr val="tx1"/>
                </a:solidFill>
                <a:effectLst/>
                <a:ea typeface="Calibri" panose="020F0502020204030204" pitchFamily="34" charset="0"/>
                <a:cs typeface="Times New Roman" panose="02020603050405020304" pitchFamily="18" charset="0"/>
              </a:rPr>
              <a:t>Vietnam –MIT - </a:t>
            </a:r>
            <a:r>
              <a:rPr lang="en-US" sz="1800" b="0" i="0" u="none" strike="noStrike" baseline="0" dirty="0">
                <a:solidFill>
                  <a:srgbClr val="000000"/>
                </a:solidFill>
              </a:rPr>
              <a:t>Circular 08/2021/TT-BTTTT goes into effect on 28nov21:</a:t>
            </a:r>
          </a:p>
          <a:p>
            <a:pPr lvl="1">
              <a:buFont typeface="Arial" panose="020B0604020202020204" pitchFamily="34" charset="0"/>
              <a:buChar char="•"/>
            </a:pPr>
            <a:r>
              <a:rPr lang="en-US" sz="1600" b="0" i="0" u="none" strike="noStrike" baseline="0" dirty="0">
                <a:solidFill>
                  <a:srgbClr val="000000"/>
                </a:solidFill>
              </a:rPr>
              <a:t>Addition of new equipment types including: </a:t>
            </a:r>
          </a:p>
          <a:p>
            <a:pPr lvl="2">
              <a:buFont typeface="Arial" panose="020B0604020202020204" pitchFamily="34" charset="0"/>
              <a:buChar char="•"/>
            </a:pPr>
            <a:r>
              <a:rPr lang="en-US" sz="1400" b="0" i="0" u="none" strike="noStrike" baseline="0" dirty="0">
                <a:solidFill>
                  <a:srgbClr val="000000"/>
                </a:solidFill>
              </a:rPr>
              <a:t>Wireless charging devices in the bands of 100 – 190 kHz, 326.5 kHz, 340 kHz, 353 – 373.5 kHz, 1.64 – 1.78 MHz, 6.765 – 6.795 MHz </a:t>
            </a:r>
          </a:p>
          <a:p>
            <a:pPr lvl="2">
              <a:buFont typeface="Arial" panose="020B0604020202020204" pitchFamily="34" charset="0"/>
              <a:buChar char="•"/>
            </a:pPr>
            <a:r>
              <a:rPr lang="en-US" sz="1400" b="0" i="0" u="none" strike="noStrike" baseline="0" dirty="0">
                <a:solidFill>
                  <a:srgbClr val="000000"/>
                </a:solidFill>
              </a:rPr>
              <a:t>LPWAN devices in the bands of 433.05 – 434.79 MHz and 920 – 923 MHz </a:t>
            </a:r>
          </a:p>
          <a:p>
            <a:pPr lvl="1">
              <a:buFont typeface="Arial" panose="020B0604020202020204" pitchFamily="34" charset="0"/>
              <a:buChar char="•"/>
            </a:pPr>
            <a:r>
              <a:rPr lang="en-US" sz="1600" b="0" i="0" u="none" strike="noStrike" baseline="0" dirty="0">
                <a:solidFill>
                  <a:srgbClr val="000000"/>
                </a:solidFill>
              </a:rPr>
              <a:t>Addition of new frequency bands for RF products including: </a:t>
            </a:r>
            <a:endParaRPr lang="en-US" b="0" i="0" u="none" strike="noStrike" baseline="0" dirty="0">
              <a:solidFill>
                <a:srgbClr val="000000"/>
              </a:solidFill>
            </a:endParaRPr>
          </a:p>
          <a:p>
            <a:pPr lvl="2">
              <a:buFont typeface="Arial" panose="020B0604020202020204" pitchFamily="34" charset="0"/>
              <a:buChar char="•"/>
            </a:pPr>
            <a:r>
              <a:rPr lang="en-US" sz="1400" b="0" i="0" u="none" strike="noStrike" baseline="0" dirty="0">
                <a:solidFill>
                  <a:srgbClr val="000000"/>
                </a:solidFill>
              </a:rPr>
              <a:t>- 2400 – 2483.5 MHz and 5725 – 5850 MHz for remote control devices </a:t>
            </a:r>
          </a:p>
          <a:p>
            <a:pPr lvl="2">
              <a:buFont typeface="Arial" panose="020B0604020202020204" pitchFamily="34" charset="0"/>
              <a:buChar char="•"/>
            </a:pPr>
            <a:r>
              <a:rPr lang="en-US" sz="1400" b="0" i="0" u="none" strike="noStrike" baseline="0" dirty="0">
                <a:solidFill>
                  <a:srgbClr val="000000"/>
                </a:solidFill>
              </a:rPr>
              <a:t>- 7238.4 – 9000 MHz for UWB devices </a:t>
            </a:r>
          </a:p>
          <a:p>
            <a:pPr lvl="2">
              <a:buFont typeface="Arial" panose="020B0604020202020204" pitchFamily="34" charset="0"/>
              <a:buChar char="•"/>
            </a:pPr>
            <a:r>
              <a:rPr lang="en-US" sz="1400" b="0" i="0" u="none" strike="noStrike" baseline="0" dirty="0">
                <a:solidFill>
                  <a:srgbClr val="000000"/>
                </a:solidFill>
              </a:rPr>
              <a:t>- 5.725 – 5.850 GHz; 8.5 –10 GHz; 57– 64 GHz; 75 – 85 GHz for radio telemetry devices (Short range measurement radars installed in the tank) </a:t>
            </a:r>
          </a:p>
          <a:p>
            <a:pPr lvl="2">
              <a:buFont typeface="Arial" panose="020B0604020202020204" pitchFamily="34" charset="0"/>
              <a:buChar char="•"/>
            </a:pPr>
            <a:r>
              <a:rPr lang="en-US" sz="1400" b="0" i="0" u="none" strike="noStrike" baseline="0" dirty="0">
                <a:solidFill>
                  <a:srgbClr val="000000"/>
                </a:solidFill>
              </a:rPr>
              <a:t>- 57– 64 GHz for non-specific short-range devices </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2135896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lgn="l">
              <a:buFont typeface="Arial" panose="020B0604020202020204" pitchFamily="34" charset="0"/>
              <a:buChar char="•"/>
            </a:pPr>
            <a:r>
              <a:rPr lang="en-US" sz="1800" dirty="0">
                <a:solidFill>
                  <a:schemeClr val="tx1"/>
                </a:solidFill>
                <a:effectLst/>
                <a:ea typeface="Calibri" panose="020F0502020204030204" pitchFamily="34" charset="0"/>
                <a:cs typeface="Times New Roman" panose="02020603050405020304" pitchFamily="18" charset="0"/>
              </a:rPr>
              <a:t>Vietnam –MIT - </a:t>
            </a:r>
            <a:r>
              <a:rPr lang="en-US" sz="1800" b="0" i="0" u="none" strike="noStrike" baseline="0" dirty="0">
                <a:solidFill>
                  <a:srgbClr val="000000"/>
                </a:solidFill>
              </a:rPr>
              <a:t>Circular 08/2021/TT-BTTTT goes into effect on 28nov21:</a:t>
            </a:r>
          </a:p>
          <a:p>
            <a:pPr lvl="1">
              <a:buFont typeface="Arial" panose="020B0604020202020204" pitchFamily="34" charset="0"/>
              <a:buChar char="•"/>
            </a:pPr>
            <a:r>
              <a:rPr lang="en-US" sz="1600" b="0" i="0" u="none" strike="noStrike" baseline="0" dirty="0">
                <a:solidFill>
                  <a:srgbClr val="000000"/>
                </a:solidFill>
              </a:rPr>
              <a:t>Addition of new equipment types including: </a:t>
            </a:r>
          </a:p>
          <a:p>
            <a:pPr lvl="2">
              <a:buFont typeface="Arial" panose="020B0604020202020204" pitchFamily="34" charset="0"/>
              <a:buChar char="•"/>
            </a:pPr>
            <a:r>
              <a:rPr lang="en-US" sz="1400" b="0" i="0" u="none" strike="noStrike" baseline="0" dirty="0">
                <a:solidFill>
                  <a:srgbClr val="000000"/>
                </a:solidFill>
              </a:rPr>
              <a:t>Wireless charging devices in the bands of 100 – 190 kHz, 326.5 kHz, 340 kHz, 353 – 373.5 kHz, 1.64 – 1.78 MHz, 6.765 – 6.795 MHz </a:t>
            </a:r>
          </a:p>
          <a:p>
            <a:pPr lvl="2">
              <a:buFont typeface="Arial" panose="020B0604020202020204" pitchFamily="34" charset="0"/>
              <a:buChar char="•"/>
            </a:pPr>
            <a:r>
              <a:rPr lang="en-US" sz="1400" b="0" i="0" u="none" strike="noStrike" baseline="0" dirty="0">
                <a:solidFill>
                  <a:srgbClr val="000000"/>
                </a:solidFill>
              </a:rPr>
              <a:t>LPWAN devices in the bands of 433.05 – 434.79 MHz and 920 – 923 MHz </a:t>
            </a:r>
          </a:p>
          <a:p>
            <a:pPr lvl="1">
              <a:buFont typeface="Arial" panose="020B0604020202020204" pitchFamily="34" charset="0"/>
              <a:buChar char="•"/>
            </a:pPr>
            <a:r>
              <a:rPr lang="en-US" sz="1600" b="0" i="0" u="none" strike="noStrike" baseline="0" dirty="0">
                <a:solidFill>
                  <a:srgbClr val="000000"/>
                </a:solidFill>
              </a:rPr>
              <a:t>Addition of new frequency bands for RF products including: </a:t>
            </a:r>
            <a:endParaRPr lang="en-US" b="0" i="0" u="none" strike="noStrike" baseline="0" dirty="0">
              <a:solidFill>
                <a:srgbClr val="000000"/>
              </a:solidFill>
            </a:endParaRPr>
          </a:p>
          <a:p>
            <a:pPr lvl="2">
              <a:buFont typeface="Arial" panose="020B0604020202020204" pitchFamily="34" charset="0"/>
              <a:buChar char="•"/>
            </a:pPr>
            <a:r>
              <a:rPr lang="en-US" sz="1400" b="0" i="0" u="none" strike="noStrike" baseline="0" dirty="0">
                <a:solidFill>
                  <a:srgbClr val="000000"/>
                </a:solidFill>
              </a:rPr>
              <a:t>- 2400 – 2483.5 MHz and 5725 – 5850 MHz for remote control devices </a:t>
            </a:r>
          </a:p>
          <a:p>
            <a:pPr lvl="2">
              <a:buFont typeface="Arial" panose="020B0604020202020204" pitchFamily="34" charset="0"/>
              <a:buChar char="•"/>
            </a:pPr>
            <a:r>
              <a:rPr lang="en-US" sz="1400" b="0" i="0" u="none" strike="noStrike" baseline="0" dirty="0">
                <a:solidFill>
                  <a:srgbClr val="000000"/>
                </a:solidFill>
              </a:rPr>
              <a:t>- 7238.4 – 9000 MHz for UWB devices </a:t>
            </a:r>
          </a:p>
          <a:p>
            <a:pPr lvl="2">
              <a:buFont typeface="Arial" panose="020B0604020202020204" pitchFamily="34" charset="0"/>
              <a:buChar char="•"/>
            </a:pPr>
            <a:r>
              <a:rPr lang="en-US" sz="1400" b="0" i="0" u="none" strike="noStrike" baseline="0" dirty="0">
                <a:solidFill>
                  <a:srgbClr val="000000"/>
                </a:solidFill>
              </a:rPr>
              <a:t>- 5.725 – 5.850 GHz; 8.5 –10 GHz; 57– 64 GHz; 75 – 85 GHz for radio telemetry devices (Short range measurement radars installed in the tank) </a:t>
            </a:r>
          </a:p>
          <a:p>
            <a:pPr lvl="2">
              <a:buFont typeface="Arial" panose="020B0604020202020204" pitchFamily="34" charset="0"/>
              <a:buChar char="•"/>
            </a:pPr>
            <a:r>
              <a:rPr lang="en-US" sz="1400" b="0" i="0" u="none" strike="noStrike" baseline="0" dirty="0">
                <a:solidFill>
                  <a:srgbClr val="000000"/>
                </a:solidFill>
              </a:rPr>
              <a:t>- 57– 64 GHz for non-specific short-range devices </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41932752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2813125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64241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2000969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151788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proposed:  WG P&amp;P – 4.2 - </a:t>
            </a: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4.2.1 - </a:t>
            </a:r>
            <a:r>
              <a:rPr lang="en-US" sz="1800" b="0" dirty="0">
                <a:solidFill>
                  <a:srgbClr val="FF0000"/>
                </a:solidFill>
                <a:effectLst/>
                <a:latin typeface="Times New Roman" panose="02020603050405020304" pitchFamily="18" charset="0"/>
                <a:ea typeface="Times New Roman" panose="02020603050405020304" pitchFamily="18" charset="0"/>
              </a:rPr>
              <a:t>Membership is retained by attaining Session Attendance Credit in at least two of the last four plenary sessions. One duly constituted recent interim Working Group or Task Group session may be substituted for one of the two plenary sessions.</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5"/>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6"/>
              </a:rPr>
              <a:t>&lt;SE24&gt;</a:t>
            </a:r>
            <a:r>
              <a:rPr lang="en-US" sz="1800" b="0" dirty="0">
                <a:solidFill>
                  <a:schemeClr val="tx1"/>
                </a:solidFill>
              </a:rPr>
              <a:t> </a:t>
            </a:r>
            <a:r>
              <a:rPr lang="en-US" sz="1800" dirty="0">
                <a:solidFill>
                  <a:schemeClr val="tx1"/>
                </a:solidFill>
              </a:rPr>
              <a:t>next virtual meeting, #M105 10-12Jan22</a:t>
            </a:r>
          </a:p>
          <a:p>
            <a:pPr lvl="1">
              <a:spcBef>
                <a:spcPts val="0"/>
              </a:spcBef>
              <a:spcAft>
                <a:spcPts val="0"/>
              </a:spcAft>
              <a:buFont typeface="Arial" panose="020B0604020202020204" pitchFamily="34" charset="0"/>
              <a:buChar char="•"/>
            </a:pPr>
            <a:r>
              <a:rPr lang="en-US" sz="1600" b="1" dirty="0">
                <a:solidFill>
                  <a:schemeClr val="tx1"/>
                </a:solidFill>
              </a:rPr>
              <a:t>02sep: </a:t>
            </a:r>
            <a:r>
              <a:rPr lang="en-US" sz="1600" dirty="0">
                <a:solidFill>
                  <a:schemeClr val="tx1"/>
                </a:solidFill>
              </a:rPr>
              <a:t>Looking at UWB radiodetermination applications in 116 – 260GHz for vehicular use.</a:t>
            </a:r>
            <a:endParaRPr lang="en-US" sz="1600" dirty="0">
              <a:solidFill>
                <a:schemeClr val="bg1">
                  <a:lumMod val="65000"/>
                </a:schemeClr>
              </a:solidFill>
            </a:endParaRP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7"/>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7"/>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8"/>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fr-FR" sz="1200" b="0" i="0" u="none" strike="noStrike" kern="1200" dirty="0">
                <a:solidFill>
                  <a:srgbClr val="000000"/>
                </a:solidFill>
                <a:effectLst/>
                <a:latin typeface="Times New Roman" pitchFamily="16" charset="0"/>
                <a:ea typeface="+mn-ea"/>
                <a:cs typeface="+mn-cs"/>
                <a:hlinkClick r:id="rId8"/>
              </a:rPr>
              <a:t>SE 24 - Short Range </a:t>
            </a:r>
            <a:r>
              <a:rPr lang="fr-FR" sz="1200" b="0" i="0" u="none" strike="noStrike" kern="1200" dirty="0" err="1">
                <a:solidFill>
                  <a:srgbClr val="000000"/>
                </a:solidFill>
                <a:effectLst/>
                <a:latin typeface="Times New Roman" pitchFamily="16" charset="0"/>
                <a:ea typeface="+mn-ea"/>
                <a:cs typeface="+mn-cs"/>
                <a:hlinkClick r:id="rId8"/>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10"/>
            </a:endParaRPr>
          </a:p>
          <a:p>
            <a:r>
              <a:rPr lang="en-US" sz="1200" b="0" i="0" u="none" strike="noStrike" kern="1200" dirty="0">
                <a:solidFill>
                  <a:srgbClr val="000000"/>
                </a:solidFill>
                <a:effectLst/>
                <a:latin typeface="Times New Roman" pitchFamily="16" charset="0"/>
                <a:ea typeface="+mn-ea"/>
                <a:cs typeface="+mn-cs"/>
                <a:hlinkClick r:id="rId10"/>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2813414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lgn="l">
              <a:buFont typeface="Arial" panose="020B0604020202020204" pitchFamily="34" charset="0"/>
              <a:buChar char="•"/>
            </a:pPr>
            <a:r>
              <a:rPr lang="en-US" sz="1800" dirty="0">
                <a:solidFill>
                  <a:schemeClr val="tx1"/>
                </a:solidFill>
                <a:effectLst/>
                <a:ea typeface="Calibri" panose="020F0502020204030204" pitchFamily="34" charset="0"/>
                <a:cs typeface="Times New Roman" panose="02020603050405020304" pitchFamily="18" charset="0"/>
              </a:rPr>
              <a:t>Vietnam –MIT - </a:t>
            </a:r>
            <a:r>
              <a:rPr lang="en-US" sz="1800" b="0" i="0" u="none" strike="noStrike" baseline="0" dirty="0">
                <a:solidFill>
                  <a:srgbClr val="000000"/>
                </a:solidFill>
              </a:rPr>
              <a:t>Circular 08/2021/TT-BTTTT goes into effect on 28nov21:</a:t>
            </a:r>
          </a:p>
          <a:p>
            <a:pPr lvl="1">
              <a:buFont typeface="Arial" panose="020B0604020202020204" pitchFamily="34" charset="0"/>
              <a:buChar char="•"/>
            </a:pPr>
            <a:r>
              <a:rPr lang="en-US" sz="1600" b="0" i="0" u="none" strike="noStrike" baseline="0" dirty="0">
                <a:solidFill>
                  <a:srgbClr val="000000"/>
                </a:solidFill>
              </a:rPr>
              <a:t>Addition of new equipment types including: </a:t>
            </a:r>
          </a:p>
          <a:p>
            <a:pPr lvl="2">
              <a:buFont typeface="Arial" panose="020B0604020202020204" pitchFamily="34" charset="0"/>
              <a:buChar char="•"/>
            </a:pPr>
            <a:r>
              <a:rPr lang="en-US" sz="1400" b="0" i="0" u="none" strike="noStrike" baseline="0" dirty="0">
                <a:solidFill>
                  <a:srgbClr val="000000"/>
                </a:solidFill>
              </a:rPr>
              <a:t>Wireless charging devices in the bands of 100 – 190 kHz, 326.5 kHz, 340 kHz, 353 – 373.5 kHz, 1.64 – 1.78 MHz, 6.765 – 6.795 MHz </a:t>
            </a:r>
          </a:p>
          <a:p>
            <a:pPr lvl="2">
              <a:buFont typeface="Arial" panose="020B0604020202020204" pitchFamily="34" charset="0"/>
              <a:buChar char="•"/>
            </a:pPr>
            <a:r>
              <a:rPr lang="en-US" sz="1400" b="0" i="0" u="none" strike="noStrike" baseline="0" dirty="0">
                <a:solidFill>
                  <a:srgbClr val="000000"/>
                </a:solidFill>
              </a:rPr>
              <a:t>LPWAN devices in the bands of 433.05 – 434.79 MHz and 920 – 923 MHz </a:t>
            </a:r>
          </a:p>
          <a:p>
            <a:pPr lvl="1">
              <a:buFont typeface="Arial" panose="020B0604020202020204" pitchFamily="34" charset="0"/>
              <a:buChar char="•"/>
            </a:pPr>
            <a:r>
              <a:rPr lang="en-US" sz="1600" b="0" i="0" u="none" strike="noStrike" baseline="0" dirty="0">
                <a:solidFill>
                  <a:srgbClr val="000000"/>
                </a:solidFill>
              </a:rPr>
              <a:t>Addition of new frequency bands for RF products including: </a:t>
            </a:r>
            <a:endParaRPr lang="en-US" b="0" i="0" u="none" strike="noStrike" baseline="0" dirty="0">
              <a:solidFill>
                <a:srgbClr val="000000"/>
              </a:solidFill>
            </a:endParaRPr>
          </a:p>
          <a:p>
            <a:pPr lvl="2">
              <a:buFont typeface="Arial" panose="020B0604020202020204" pitchFamily="34" charset="0"/>
              <a:buChar char="•"/>
            </a:pPr>
            <a:r>
              <a:rPr lang="en-US" sz="1400" b="0" i="0" u="none" strike="noStrike" baseline="0" dirty="0">
                <a:solidFill>
                  <a:srgbClr val="000000"/>
                </a:solidFill>
              </a:rPr>
              <a:t>- 2400 – 2483.5 MHz and 5725 – 5850 MHz for remote control devices </a:t>
            </a:r>
          </a:p>
          <a:p>
            <a:pPr lvl="2">
              <a:buFont typeface="Arial" panose="020B0604020202020204" pitchFamily="34" charset="0"/>
              <a:buChar char="•"/>
            </a:pPr>
            <a:r>
              <a:rPr lang="en-US" sz="1400" b="0" i="0" u="none" strike="noStrike" baseline="0" dirty="0">
                <a:solidFill>
                  <a:srgbClr val="000000"/>
                </a:solidFill>
              </a:rPr>
              <a:t>- 7238.4 – 9000 MHz for UWB devices </a:t>
            </a:r>
          </a:p>
          <a:p>
            <a:pPr lvl="2">
              <a:buFont typeface="Arial" panose="020B0604020202020204" pitchFamily="34" charset="0"/>
              <a:buChar char="•"/>
            </a:pPr>
            <a:r>
              <a:rPr lang="en-US" sz="1400" b="0" i="0" u="none" strike="noStrike" baseline="0" dirty="0">
                <a:solidFill>
                  <a:srgbClr val="000000"/>
                </a:solidFill>
              </a:rPr>
              <a:t>- 5.725 – 5.850 GHz; 8.5 –10 GHz; 57– 64 GHz; 75 – 85 GHz for radio telemetry devices (Short range measurement radars installed in the tank) </a:t>
            </a:r>
          </a:p>
          <a:p>
            <a:pPr lvl="2">
              <a:buFont typeface="Arial" panose="020B0604020202020204" pitchFamily="34" charset="0"/>
              <a:buChar char="•"/>
            </a:pPr>
            <a:r>
              <a:rPr lang="en-US" sz="1400" b="0" i="0" u="none" strike="noStrike" baseline="0" dirty="0">
                <a:solidFill>
                  <a:srgbClr val="000000"/>
                </a:solidFill>
              </a:rPr>
              <a:t>- 57– 64 GHz for non-specific short-range devices </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936825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02dec21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02dec21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02dec21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802.18-21/0141r00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cept.org/ecc/groups/ecc/wg-fm/srdmg/cg-uwb/client/introduction/"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client/introduction/" TargetMode="External"/><Relationship Id="rId12" Type="http://schemas.openxmlformats.org/officeDocument/2006/relationships/hyperlink" Target="https://docdb.cept.org/implementation/16737"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se/se-45/client/introduction/" TargetMode="External"/><Relationship Id="rId11" Type="http://schemas.openxmlformats.org/officeDocument/2006/relationships/image" Target="../media/image4.wmf"/><Relationship Id="rId5" Type="http://schemas.openxmlformats.org/officeDocument/2006/relationships/hyperlink" Target="https://docdb.cept.org/download/3501" TargetMode="External"/><Relationship Id="rId10" Type="http://schemas.openxmlformats.org/officeDocument/2006/relationships/hyperlink" Target="https://cept.org/files/9522/Draft%20ECC%20Report%20334.docx" TargetMode="External"/><Relationship Id="rId4" Type="http://schemas.openxmlformats.org/officeDocument/2006/relationships/hyperlink" Target="https://docdb.cept.org/document/22112" TargetMode="External"/><Relationship Id="rId9" Type="http://schemas.openxmlformats.org/officeDocument/2006/relationships/hyperlink" Target="https://cept.org/ecc/groups/ecc/wg-fm/srdmg/cg-uwb/client/meeting-calendar/"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21/18-21-0143-00-0000-apac-update-december-2021.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google.com/calendar/event?eid=XzYxMGphZ2kxNjkwajBiYTI2b28zZWI5azhjbzQ0YmExNzRza2NiYTE4b3FrNGNpNjc1MzM4Y2kzNnMgbHQ2ZGd1N3A3bHJtZTRhZDB0NmJqc3U4ZGtAZw&amp;ctz=America/New_York"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1.ieee802.org/technical-plenary/"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6ghz.wirelessinnovation.org/work-group-products" TargetMode="External"/><Relationship Id="rId7" Type="http://schemas.openxmlformats.org/officeDocument/2006/relationships/hyperlink" Target="https://groups.wirelessinnovation.org/wg/6GHz-MSG-WS1/document/download/16761"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groups.wirelessinnovation.org/wg/6MSG/dashboard" TargetMode="External"/><Relationship Id="rId5" Type="http://schemas.openxmlformats.org/officeDocument/2006/relationships/hyperlink" Target="https://www.wi-fi.org/file/afc-specification-and-test-plans" TargetMode="External"/><Relationship Id="rId4" Type="http://schemas.openxmlformats.org/officeDocument/2006/relationships/hyperlink" Target="https://www.wirelessinnovation.org/6ghz-multistakeholder-committee"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1/18-21-0036-09-0000-frequency-table-template.xls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standards.ieee.org/about/sasb/patcom/materials.html" TargetMode="External"/><Relationship Id="rId13" Type="http://schemas.openxmlformats.org/officeDocument/2006/relationships/oleObject" Target="../embeddings/oleObject3.bin"/><Relationship Id="rId3" Type="http://schemas.openxmlformats.org/officeDocument/2006/relationships/hyperlink" Target="mailto:apetrick@ieee.org" TargetMode="External"/><Relationship Id="rId7" Type="http://schemas.openxmlformats.org/officeDocument/2006/relationships/hyperlink" Target="http://www.ieee802.org/devdocs.shtml" TargetMode="External"/><Relationship Id="rId12" Type="http://schemas.openxmlformats.org/officeDocument/2006/relationships/image" Target="../media/image2.wmf"/><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tandards.ieee.org/resources/antitrust-guidelines.pdf" TargetMode="External"/><Relationship Id="rId11" Type="http://schemas.openxmlformats.org/officeDocument/2006/relationships/oleObject" Target="../embeddings/oleObject2.bin"/><Relationship Id="rId5" Type="http://schemas.openxmlformats.org/officeDocument/2006/relationships/hyperlink" Target="http://standards.ieee.org/faqs/affiliationFAQ.html" TargetMode="External"/><Relationship Id="rId10" Type="http://schemas.openxmlformats.org/officeDocument/2006/relationships/hyperlink" Target="http://standards.ieee.org/develop/policies/opman/sb_om.pdf" TargetMode="External"/><Relationship Id="rId4" Type="http://schemas.openxmlformats.org/officeDocument/2006/relationships/hyperlink" Target="mailto:stuart@ok-brit.com" TargetMode="External"/><Relationship Id="rId9" Type="http://schemas.openxmlformats.org/officeDocument/2006/relationships/hyperlink" Target="https://standards.ieee.org/faqs/copyrights/index.html#1" TargetMode="External"/><Relationship Id="rId14" Type="http://schemas.openxmlformats.org/officeDocument/2006/relationships/image" Target="../media/image3.e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21/18-21-"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www.coms-auth.hk/filemanager/en/content_711/cp20211126_e.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soumu.go.jp/main_content/000778276.pdf" TargetMode="External"/><Relationship Id="rId7" Type="http://schemas.openxmlformats.org/officeDocument/2006/relationships/hyperlink" Target="https://www.msit.go.kr/bbs/view.do?sCode=user&amp;mId=109&amp;mPid=103&amp;pageIndex=&amp;bbsSeqNo=84&amp;nttSeqNo=3179348&amp;searchOpt=ALL&amp;searchTxt="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www.soumu.go.jp/menu_news/s-news/01kiban09_02000421.html.M" TargetMode="External"/><Relationship Id="rId5" Type="http://schemas.openxmlformats.org/officeDocument/2006/relationships/hyperlink" Target="https://www.soumu.go.jp/menu_news/s-news/01kiban12_02000132.html" TargetMode="External"/><Relationship Id="rId4" Type="http://schemas.openxmlformats.org/officeDocument/2006/relationships/hyperlink" Target="https://www.soumu.go.jp/main_content/000778275.pdf"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urldefense.com/v3/__https:/help.webex.com__;!!F7jv3iA!jCBl5s5eGKzBF4MkDQTa2ChIH-WVjo5hkjsnCammh2xoSMGRlyzKtOZ0ZhPq5y5gPA$" TargetMode="External"/><Relationship Id="rId3" Type="http://schemas.openxmlformats.org/officeDocument/2006/relationships/hyperlink" Target="https://ieeesa.webex.com/ieeesa/j.php?MTID=mb227025e23b552d59ce66c69fe99c16c" TargetMode="External"/><Relationship Id="rId7" Type="http://schemas.openxmlformats.org/officeDocument/2006/relationships/hyperlink" Target="file:///C:\Users\jholcomb\OneDrive%20-%20Itron\Documents\2standards\+stuff_stds\%20sip:1790339055@ieeesa.webex.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0c0a99901c915619e327fd39faffe6a3__;!!F7jv3iA!jCBl5s5eGKzBF4MkDQTa2ChIH-WVjo5hkjsnCammh2xoSMGRlyzKtOZ0ZhNmaw_E8g$" TargetMode="External"/><Relationship Id="rId5" Type="http://schemas.openxmlformats.org/officeDocument/2006/relationships/hyperlink" Target="tel:%2B1-213-306-3065,,*01*1790339055%23%23*01*" TargetMode="External"/><Relationship Id="rId4" Type="http://schemas.openxmlformats.org/officeDocument/2006/relationships/hyperlink" Target="tel:%2B1-646-992-2010,,*01*1790339055%23%23*01*"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urldefense.com/v3/__https:/help.webex.com__;!!F7jv3iA!gM8v_SJtvQnL5Cnr-NOU0HPp5WGt1JfaumEwByZoeUhkpsM3ISI0ou1J0YPTEQ-vmw$" TargetMode="External"/><Relationship Id="rId3" Type="http://schemas.openxmlformats.org/officeDocument/2006/relationships/hyperlink" Target="https://ieeesa.webex.com/ieeesa/j.php?MTID=m91b36f4c80de69b002c6b1e7296833ef" TargetMode="External"/><Relationship Id="rId7" Type="http://schemas.openxmlformats.org/officeDocument/2006/relationships/hyperlink" Target="file:///C:\Users\jholcomb\OneDrive%20-%20Itron\Documents\2standards\+stuff_stds\%20sip:23482965390@ieeesa.webex.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e2440d86732cb212a836b1fc3810b588__;!!F7jv3iA!gM8v_SJtvQnL5Cnr-NOU0HPp5WGt1JfaumEwByZoeUhkpsM3ISI0ou1J0YPdsRcv7w$" TargetMode="External"/><Relationship Id="rId5" Type="http://schemas.openxmlformats.org/officeDocument/2006/relationships/hyperlink" Target="tel:%2B1-213-306-3065,,*01*23482965390%23%23*01*" TargetMode="External"/><Relationship Id="rId4" Type="http://schemas.openxmlformats.org/officeDocument/2006/relationships/hyperlink" Target="tel:%2B1-646-992-2010,,*01*23482965390%23%23*01*"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urldefense.com/v3/__https:/help.webex.com__;!!F7jv3iA!kp0ip5X6dzqStW2ad4s7nPt_NnilbQKrA6fogXmvgpBFbH9psOj7yznMZR7IOPHE1g$" TargetMode="External"/><Relationship Id="rId3" Type="http://schemas.openxmlformats.org/officeDocument/2006/relationships/hyperlink" Target="https://ieeesa.webex.com/ieeesa/j.php?MTID=m1061a2ba9b9ed633099730be61dc2647" TargetMode="External"/><Relationship Id="rId7" Type="http://schemas.openxmlformats.org/officeDocument/2006/relationships/hyperlink" Target="file:///C:\Users\jholcomb\OneDrive%20-%20Itron\Documents\2standards\+stuff_stds\%20sip:23370726473@ieeesa.webex.com"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4bdf49c46e0d3965e96679d8bf9b988d__;!!F7jv3iA!kp0ip5X6dzqStW2ad4s7nPt_NnilbQKrA6fogXmvgpBFbH9psOj7yznMZR4448KFYw$" TargetMode="External"/><Relationship Id="rId5" Type="http://schemas.openxmlformats.org/officeDocument/2006/relationships/hyperlink" Target="tel:%2B1-213-306-3065,,*01*23370726473%23%23*01*" TargetMode="External"/><Relationship Id="rId4" Type="http://schemas.openxmlformats.org/officeDocument/2006/relationships/hyperlink" Target="tel:%2B1-646-992-2010,,*01*23370726473%23%23*01*"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urldefense.com/v3/__https:/help.webex.com__;!!F7jv3iA!hHSHorgLqol_U2RCNyI1HWujvpSxHLaGk6JGj7Sdgc_ctxU-bIyU7Ugstn1UGVzgHQ$" TargetMode="External"/><Relationship Id="rId3" Type="http://schemas.openxmlformats.org/officeDocument/2006/relationships/hyperlink" Target="https://ieeesa.webex.com/ieeesa/j.php?MTID=m55ca5484c290321aba5a38f8837afa0b" TargetMode="External"/><Relationship Id="rId7" Type="http://schemas.openxmlformats.org/officeDocument/2006/relationships/hyperlink" Target="file:///C:\Users\jholcomb\OneDrive%20-%20Itron\Documents\2standards\+stuff_stds\%20sip:23374836851@ieeesa.webex.com"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6c80bf76e9fa06e057f0c86c5612ba0__;!!F7jv3iA!hHSHorgLqol_U2RCNyI1HWujvpSxHLaGk6JGj7Sdgc_ctxU-bIyU7Ugstn1NkuY65A$" TargetMode="External"/><Relationship Id="rId5" Type="http://schemas.openxmlformats.org/officeDocument/2006/relationships/hyperlink" Target="tel:%2B1-213-306-3065,,*01*23374836851%23%23*01*" TargetMode="External"/><Relationship Id="rId4" Type="http://schemas.openxmlformats.org/officeDocument/2006/relationships/hyperlink" Target="tel:%2B1-646-992-2010,,*01*23374836851%23%23*01*"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1.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131-00-0000-minutes-04nov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urldefense.com/v3/__https:/touchpoint.eventsair.com/ieee-802-wireless-interim-session-jan-2022__;!!F7jv3iA!nrBVgCSpfikQRI3YkHn54N92xnRzChCl3roGsrfxTk71DDFhWPhLLIq9WHi8ySM27w$"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02dec21</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02 December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spid="_x0000_s2130" name="Document" r:id="rId4" imgW="8338058" imgH="1347970" progId="Word.Document.8">
                  <p:embed/>
                </p:oleObj>
              </mc:Choice>
              <mc:Fallback>
                <p:oleObj name="Document" r:id="rId4" imgW="8338058" imgH="1347970" progId="Word.Document.8">
                  <p:embed/>
                  <p:pic>
                    <p:nvPicPr>
                      <p:cNvPr id="0" name="Picture 3"/>
                      <p:cNvPicPr>
                        <a:picLocks noChangeAspect="1" noChangeArrowheads="1"/>
                      </p:cNvPicPr>
                      <p:nvPr/>
                    </p:nvPicPr>
                    <p:blipFill>
                      <a:blip r:embed="rId5"/>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-1b</a:t>
            </a:r>
            <a:endParaRPr lang="en-US" sz="1200" dirty="0"/>
          </a:p>
        </p:txBody>
      </p:sp>
      <p:sp>
        <p:nvSpPr>
          <p:cNvPr id="3" name="Content Placeholder 2"/>
          <p:cNvSpPr>
            <a:spLocks noGrp="1"/>
          </p:cNvSpPr>
          <p:nvPr>
            <p:ph idx="1"/>
          </p:nvPr>
        </p:nvSpPr>
        <p:spPr>
          <a:xfrm>
            <a:off x="914400" y="1131888"/>
            <a:ext cx="10820400" cy="5278437"/>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p>
          <a:p>
            <a:pPr lvl="1">
              <a:spcBef>
                <a:spcPts val="0"/>
              </a:spcBef>
              <a:buFont typeface="Arial" panose="020B0604020202020204" pitchFamily="34" charset="0"/>
              <a:buChar char="•"/>
            </a:pPr>
            <a:r>
              <a:rPr lang="en-US" sz="1400" dirty="0">
                <a:solidFill>
                  <a:srgbClr val="0070C0"/>
                </a:solidFill>
              </a:rPr>
              <a:t>for reference, ad hoc meetings can make decisions, rapporteur meetings cannot. </a:t>
            </a:r>
            <a:endParaRPr lang="en-US" sz="1400" dirty="0">
              <a:solidFill>
                <a:schemeClr val="tx1"/>
              </a:solidFill>
            </a:endParaRPr>
          </a:p>
          <a:p>
            <a:pPr lvl="3">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call #112 13-17dec21; lots of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 and calls before then;</a:t>
            </a:r>
          </a:p>
          <a:p>
            <a:pPr lvl="1">
              <a:spcBef>
                <a:spcPts val="0"/>
              </a:spcBef>
              <a:buFont typeface="Arial" panose="020B0604020202020204" pitchFamily="34" charset="0"/>
              <a:buChar char="•"/>
            </a:pPr>
            <a:r>
              <a:rPr lang="en-US" sz="1400" dirty="0">
                <a:solidFill>
                  <a:schemeClr val="tx1"/>
                </a:solidFill>
              </a:rPr>
              <a:t> </a:t>
            </a: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r>
              <a:rPr lang="en-US" sz="1800" b="1" dirty="0">
                <a:solidFill>
                  <a:schemeClr val="tx1"/>
                </a:solidFill>
              </a:rPr>
              <a:t>18nov: </a:t>
            </a:r>
            <a:r>
              <a:rPr lang="en-US" sz="1800" dirty="0">
                <a:solidFill>
                  <a:schemeClr val="tx1"/>
                </a:solidFill>
              </a:rPr>
              <a:t> Call this week on TR 103 721 made good progress. </a:t>
            </a:r>
          </a:p>
          <a:p>
            <a:pPr lvl="2">
              <a:spcBef>
                <a:spcPts val="0"/>
              </a:spcBef>
              <a:buFont typeface="Arial" panose="020B0604020202020204" pitchFamily="34" charset="0"/>
              <a:buChar char="•"/>
            </a:pPr>
            <a:r>
              <a:rPr lang="en-US" sz="1600" dirty="0">
                <a:solidFill>
                  <a:schemeClr val="tx1"/>
                </a:solidFill>
              </a:rPr>
              <a:t>Calls coming up next week, on 6GHz and 5GHz stds on Tuesday.   Thursday a call on 60GHz. </a:t>
            </a:r>
          </a:p>
          <a:p>
            <a:pPr lvl="1">
              <a:spcBef>
                <a:spcPts val="0"/>
              </a:spcBef>
              <a:buFont typeface="Arial" panose="020B0604020202020204" pitchFamily="34" charset="0"/>
              <a:buChar char="•"/>
            </a:pPr>
            <a:r>
              <a:rPr lang="en-US" sz="1800" dirty="0">
                <a:solidFill>
                  <a:schemeClr val="tx1"/>
                </a:solidFill>
              </a:rPr>
              <a:t> </a:t>
            </a:r>
            <a:r>
              <a:rPr lang="en-US" sz="1800" b="1" dirty="0">
                <a:solidFill>
                  <a:schemeClr val="tx1"/>
                </a:solidFill>
              </a:rPr>
              <a:t>11nov21:  </a:t>
            </a:r>
            <a:r>
              <a:rPr lang="en-US" sz="1800" dirty="0">
                <a:solidFill>
                  <a:schemeClr val="tx1"/>
                </a:solidFill>
              </a:rPr>
              <a:t>3 calls since last report: </a:t>
            </a:r>
          </a:p>
          <a:p>
            <a:pPr lvl="2">
              <a:spcBef>
                <a:spcPts val="0"/>
              </a:spcBef>
              <a:buFont typeface="Arial" panose="020B0604020202020204" pitchFamily="34" charset="0"/>
              <a:buChar char="•"/>
            </a:pPr>
            <a:r>
              <a:rPr lang="en-US" sz="1600" dirty="0">
                <a:solidFill>
                  <a:schemeClr val="tx1"/>
                </a:solidFill>
              </a:rPr>
              <a:t>TS 103 754 – multiple AP performance measurement, approved a new draft and making good progress</a:t>
            </a:r>
          </a:p>
          <a:p>
            <a:pPr lvl="2">
              <a:spcBef>
                <a:spcPts val="0"/>
              </a:spcBef>
              <a:buFont typeface="Arial" panose="020B0604020202020204" pitchFamily="34" charset="0"/>
              <a:buChar char="•"/>
            </a:pPr>
            <a:r>
              <a:rPr lang="en-US" sz="1600" dirty="0">
                <a:solidFill>
                  <a:schemeClr val="tx1"/>
                </a:solidFill>
              </a:rPr>
              <a:t>Looking at working with Broad Band Forum, n the TS 103 754 stds. </a:t>
            </a:r>
          </a:p>
          <a:p>
            <a:pPr lvl="2">
              <a:spcBef>
                <a:spcPts val="0"/>
              </a:spcBef>
              <a:buFont typeface="Arial" panose="020B0604020202020204" pitchFamily="34" charset="0"/>
              <a:buChar char="•"/>
            </a:pPr>
            <a:r>
              <a:rPr lang="en-US" sz="1600" dirty="0">
                <a:solidFill>
                  <a:schemeClr val="tx1"/>
                </a:solidFill>
              </a:rPr>
              <a:t>Resolved the comments on TVWS EN 301 598, from the assessment by the EC and the different consultants.  Sent to 90-day ENAP.</a:t>
            </a:r>
          </a:p>
          <a:p>
            <a:pPr lvl="2">
              <a:spcBef>
                <a:spcPts val="0"/>
              </a:spcBef>
              <a:buFont typeface="Arial" panose="020B0604020202020204" pitchFamily="34" charset="0"/>
              <a:buChar char="•"/>
            </a:pPr>
            <a:r>
              <a:rPr lang="en-US" sz="1600" dirty="0">
                <a:solidFill>
                  <a:schemeClr val="tx1"/>
                </a:solidFill>
              </a:rPr>
              <a:t>ad hoc on 2</a:t>
            </a:r>
            <a:r>
              <a:rPr lang="en-US" sz="1600" baseline="30000" dirty="0">
                <a:solidFill>
                  <a:schemeClr val="tx1"/>
                </a:solidFill>
              </a:rPr>
              <a:t>nd</a:t>
            </a:r>
            <a:r>
              <a:rPr lang="en-US" sz="1600" dirty="0">
                <a:solidFill>
                  <a:schemeClr val="tx1"/>
                </a:solidFill>
              </a:rPr>
              <a:t> 60GHz standard, EN 303 722, Response on 1</a:t>
            </a:r>
            <a:r>
              <a:rPr lang="en-US" sz="1600" baseline="30000" dirty="0">
                <a:solidFill>
                  <a:schemeClr val="tx1"/>
                </a:solidFill>
              </a:rPr>
              <a:t>st</a:t>
            </a:r>
            <a:r>
              <a:rPr lang="en-US" sz="1600" dirty="0">
                <a:solidFill>
                  <a:schemeClr val="tx1"/>
                </a:solidFill>
              </a:rPr>
              <a:t> ENAP technical comment resolved, now to 2</a:t>
            </a:r>
            <a:r>
              <a:rPr lang="en-US" sz="1600" baseline="30000" dirty="0">
                <a:solidFill>
                  <a:schemeClr val="tx1"/>
                </a:solidFill>
              </a:rPr>
              <a:t>nd</a:t>
            </a:r>
            <a:r>
              <a:rPr lang="en-US" sz="1600" dirty="0">
                <a:solidFill>
                  <a:schemeClr val="tx1"/>
                </a:solidFill>
              </a:rPr>
              <a:t> 90-day ENAP.</a:t>
            </a:r>
          </a:p>
          <a:p>
            <a:pPr lvl="2">
              <a:spcBef>
                <a:spcPts val="0"/>
              </a:spcBef>
              <a:buFont typeface="Arial" panose="020B0604020202020204" pitchFamily="34" charset="0"/>
              <a:buChar char="•"/>
            </a:pPr>
            <a:r>
              <a:rPr lang="en-US" sz="1600" dirty="0">
                <a:solidFill>
                  <a:schemeClr val="tx1"/>
                </a:solidFill>
              </a:rPr>
              <a:t>VC nominations end tomorrow and current VC are standing. </a:t>
            </a:r>
          </a:p>
          <a:p>
            <a:pPr lvl="2">
              <a:spcBef>
                <a:spcPts val="0"/>
              </a:spcBef>
              <a:buFont typeface="Arial" panose="020B0604020202020204" pitchFamily="34" charset="0"/>
              <a:buChar char="•"/>
            </a:pPr>
            <a:r>
              <a:rPr lang="en-US" sz="1600" dirty="0">
                <a:solidFill>
                  <a:schemeClr val="tx1"/>
                </a:solidFill>
              </a:rPr>
              <a:t>Call next week on TR 103 721 (</a:t>
            </a:r>
            <a:r>
              <a:rPr lang="en-US" sz="1400" b="0" i="0" dirty="0">
                <a:solidFill>
                  <a:srgbClr val="000000"/>
                </a:solidFill>
                <a:effectLst/>
                <a:latin typeface="Arial" panose="020B0604020202020204" pitchFamily="34" charset="0"/>
              </a:rPr>
              <a:t>Feasibility assessment of applying mitigation techniques to WAS/RLAN to enable coexistence in the 5 725 MHz to 5 850 MHz band</a:t>
            </a:r>
            <a:r>
              <a:rPr lang="en-US" sz="1600" b="0" i="0" dirty="0">
                <a:solidFill>
                  <a:schemeClr val="tx1"/>
                </a:solidFill>
                <a:effectLst/>
                <a:latin typeface="Arial" panose="020B0604020202020204" pitchFamily="34" charset="0"/>
              </a:rPr>
              <a:t>)</a:t>
            </a:r>
            <a:endParaRPr lang="en-US" sz="1600" dirty="0">
              <a:solidFill>
                <a:schemeClr val="tx1"/>
              </a:solidFill>
            </a:endParaRPr>
          </a:p>
          <a:p>
            <a:pPr lvl="2">
              <a:spcBef>
                <a:spcPts val="0"/>
              </a:spcBef>
              <a:buFont typeface="Arial" panose="020B0604020202020204" pitchFamily="34" charset="0"/>
              <a:buChar char="•"/>
            </a:pPr>
            <a:r>
              <a:rPr lang="en-US" sz="1600" dirty="0">
                <a:solidFill>
                  <a:schemeClr val="tx1"/>
                </a:solidFill>
              </a:rPr>
              <a:t>FYI: Sounds like updates to the RED being discussed.  Activating article 3.3 for IoT devices with security.  protecting privacy, etc.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02dec21</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827587"/>
            <a:ext cx="11277600" cy="5791200"/>
          </a:xfrm>
        </p:spPr>
        <p:txBody>
          <a:bodyPr/>
          <a:lstStyle/>
          <a:p>
            <a:pPr lvl="3">
              <a:buFont typeface="Arial" panose="020B0604020202020204" pitchFamily="34" charset="0"/>
              <a:buChar char="•"/>
            </a:pPr>
            <a:endParaRPr lang="en-US" sz="6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more) </a:t>
            </a:r>
            <a:r>
              <a:rPr lang="en-US" sz="1800" b="1" dirty="0">
                <a:effectLst/>
                <a:latin typeface="Times New Roman" panose="02020603050405020304" pitchFamily="18" charset="0"/>
                <a:ea typeface="SimSun" panose="02010600030101010101" pitchFamily="2" charset="-122"/>
              </a:rPr>
              <a:t>next call, #58  01-04Mar22</a:t>
            </a:r>
            <a:endParaRPr lang="en-US" sz="1800" dirty="0">
              <a:solidFill>
                <a:schemeClr val="tx1"/>
              </a:solidFill>
            </a:endParaRPr>
          </a:p>
          <a:p>
            <a:pPr marL="685800" lvl="1">
              <a:spcBef>
                <a:spcPts val="0"/>
              </a:spcBef>
              <a:buFont typeface="Arial" panose="020B0604020202020204" pitchFamily="34" charset="0"/>
              <a:buChar char="•"/>
            </a:pPr>
            <a:r>
              <a:rPr lang="en-US" sz="1600" b="1" i="0" dirty="0">
                <a:solidFill>
                  <a:srgbClr val="222222"/>
                </a:solidFill>
                <a:effectLst/>
              </a:rPr>
              <a:t> </a:t>
            </a:r>
          </a:p>
          <a:p>
            <a:pPr marL="685800" lvl="1">
              <a:spcBef>
                <a:spcPts val="0"/>
              </a:spcBef>
              <a:buFont typeface="Arial" panose="020B0604020202020204" pitchFamily="34" charset="0"/>
              <a:buChar char="•"/>
            </a:pPr>
            <a:r>
              <a:rPr lang="en-US" sz="1600" b="1" i="0" dirty="0">
                <a:solidFill>
                  <a:srgbClr val="222222"/>
                </a:solidFill>
                <a:effectLst/>
              </a:rPr>
              <a:t>18nov: </a:t>
            </a:r>
            <a:r>
              <a:rPr lang="en-US" sz="1600" b="0" i="0" dirty="0">
                <a:solidFill>
                  <a:srgbClr val="222222"/>
                </a:solidFill>
                <a:effectLst/>
              </a:rPr>
              <a:t>the ECC Report 327 has been published covering the UWB band above 6GHz with the following point:</a:t>
            </a:r>
          </a:p>
          <a:p>
            <a:pPr marL="1543050" lvl="3">
              <a:spcBef>
                <a:spcPts val="0"/>
              </a:spcBef>
              <a:buFont typeface="Arial" panose="020B0604020202020204" pitchFamily="34" charset="0"/>
              <a:buChar char="•"/>
            </a:pPr>
            <a:r>
              <a:rPr lang="en-US" sz="1400" b="0" i="0" dirty="0">
                <a:solidFill>
                  <a:srgbClr val="222222"/>
                </a:solidFill>
                <a:effectLst/>
              </a:rPr>
              <a:t>- Fixed outdoor used</a:t>
            </a:r>
          </a:p>
          <a:p>
            <a:pPr marL="1543050" lvl="3">
              <a:spcBef>
                <a:spcPts val="0"/>
              </a:spcBef>
              <a:buFont typeface="Arial" panose="020B0604020202020204" pitchFamily="34" charset="0"/>
              <a:buChar char="•"/>
            </a:pPr>
            <a:r>
              <a:rPr lang="en-US" sz="1400" b="0" i="0" dirty="0">
                <a:solidFill>
                  <a:srgbClr val="222222"/>
                </a:solidFill>
                <a:effectLst/>
              </a:rPr>
              <a:t>- simplified vehicular use cases </a:t>
            </a:r>
          </a:p>
          <a:p>
            <a:pPr marL="1543050" lvl="3">
              <a:spcBef>
                <a:spcPts val="0"/>
              </a:spcBef>
              <a:buFont typeface="Arial" panose="020B0604020202020204" pitchFamily="34" charset="0"/>
              <a:buChar char="•"/>
            </a:pPr>
            <a:r>
              <a:rPr lang="en-US" sz="1400" b="0" i="0" dirty="0">
                <a:solidFill>
                  <a:srgbClr val="222222"/>
                </a:solidFill>
                <a:effectLst/>
              </a:rPr>
              <a:t>- higher power pf -31.3dBm/MHz indoor.</a:t>
            </a:r>
          </a:p>
          <a:p>
            <a:pPr marL="1085850" lvl="2">
              <a:spcBef>
                <a:spcPts val="0"/>
              </a:spcBef>
              <a:buFont typeface="Arial" panose="020B0604020202020204" pitchFamily="34" charset="0"/>
              <a:buChar char="•"/>
            </a:pPr>
            <a:r>
              <a:rPr lang="en-US" sz="1400" b="0" i="0" dirty="0">
                <a:solidFill>
                  <a:srgbClr val="222222"/>
                </a:solidFill>
                <a:effectLst/>
              </a:rPr>
              <a:t>Link: </a:t>
            </a:r>
            <a:r>
              <a:rPr lang="en-US" sz="1400" b="0" i="0" dirty="0">
                <a:solidFill>
                  <a:srgbClr val="1155CC"/>
                </a:solidFill>
                <a:effectLst/>
                <a:hlinkClick r:id="rId4"/>
              </a:rPr>
              <a:t>https://docdb.cept.org/document/22112</a:t>
            </a:r>
            <a:r>
              <a:rPr lang="en-US" sz="1400" b="0" i="0" dirty="0">
                <a:solidFill>
                  <a:srgbClr val="222222"/>
                </a:solidFill>
                <a:effectLst/>
              </a:rPr>
              <a:t> </a:t>
            </a:r>
          </a:p>
          <a:p>
            <a:pPr marL="1085850" lvl="2">
              <a:spcBef>
                <a:spcPts val="0"/>
              </a:spcBef>
              <a:buFont typeface="Arial" panose="020B0604020202020204" pitchFamily="34" charset="0"/>
              <a:buChar char="•"/>
            </a:pPr>
            <a:r>
              <a:rPr lang="en-US" sz="1400" b="0" i="0" dirty="0">
                <a:solidFill>
                  <a:srgbClr val="222222"/>
                </a:solidFill>
                <a:effectLst/>
              </a:rPr>
              <a:t>Also review ECC </a:t>
            </a:r>
            <a:r>
              <a:rPr lang="fr-FR" sz="1400" b="0" i="0" dirty="0">
                <a:solidFill>
                  <a:srgbClr val="222222"/>
                </a:solidFill>
                <a:effectLst/>
              </a:rPr>
              <a:t>Report 330 on 5.8 GHz coexistence</a:t>
            </a:r>
            <a:r>
              <a:rPr lang="en-US" sz="1400" b="0" i="0" dirty="0">
                <a:solidFill>
                  <a:srgbClr val="222222"/>
                </a:solidFill>
                <a:effectLst/>
              </a:rPr>
              <a:t> - </a:t>
            </a:r>
            <a:r>
              <a:rPr lang="en-US" sz="1400" b="0" i="0" dirty="0">
                <a:solidFill>
                  <a:srgbClr val="222222"/>
                </a:solidFill>
                <a:effectLst/>
                <a:hlinkClick r:id="rId5"/>
              </a:rPr>
              <a:t>https://docdb.cept.org/download/3501</a:t>
            </a:r>
            <a:r>
              <a:rPr lang="en-US" sz="1400" b="0" i="0" dirty="0">
                <a:solidFill>
                  <a:srgbClr val="222222"/>
                </a:solidFill>
                <a:effectLst/>
              </a:rPr>
              <a:t> </a:t>
            </a:r>
          </a:p>
          <a:p>
            <a:pPr marL="1085850" lvl="2">
              <a:spcBef>
                <a:spcPts val="0"/>
              </a:spcBef>
              <a:buFont typeface="Arial" panose="020B0604020202020204" pitchFamily="34" charset="0"/>
              <a:buChar char="•"/>
            </a:pPr>
            <a:r>
              <a:rPr lang="en-US" sz="1400" dirty="0">
                <a:solidFill>
                  <a:srgbClr val="222222"/>
                </a:solidFill>
              </a:rPr>
              <a:t>note: 2 members have volunteered to put together a few slides the EC, ECC, ETSI, CEPT and all interconnect. </a:t>
            </a:r>
            <a:endParaRPr lang="en-US" sz="1400" b="0" i="0" dirty="0">
              <a:solidFill>
                <a:srgbClr val="222222"/>
              </a:solidFill>
              <a:effectLst/>
            </a:endParaRPr>
          </a:p>
          <a:p>
            <a:pPr>
              <a:spcBef>
                <a:spcPts val="0"/>
              </a:spcBef>
              <a:spcAft>
                <a:spcPts val="0"/>
              </a:spcAft>
              <a:buFont typeface="Arial" panose="020B0604020202020204" pitchFamily="34" charset="0"/>
              <a:buChar char="•"/>
            </a:pPr>
            <a:r>
              <a:rPr lang="en-US" sz="1400" dirty="0">
                <a:solidFill>
                  <a:schemeClr val="tx1"/>
                </a:solidFill>
              </a:rPr>
              <a:t>CEPT – ECC </a:t>
            </a:r>
            <a:r>
              <a:rPr lang="en-US" altLang="en-US" sz="1400" b="0" dirty="0">
                <a:hlinkClick r:id="rId6"/>
              </a:rPr>
              <a:t>&lt;SE45&gt;</a:t>
            </a:r>
            <a:r>
              <a:rPr lang="en-US" altLang="en-US" sz="1400" b="0" dirty="0"/>
              <a:t> 	</a:t>
            </a:r>
            <a:r>
              <a:rPr lang="en-US" altLang="en-US" sz="1400" dirty="0"/>
              <a:t>next call #15 ______</a:t>
            </a:r>
          </a:p>
          <a:p>
            <a:pPr lvl="1">
              <a:spcBef>
                <a:spcPts val="0"/>
              </a:spcBef>
              <a:buFont typeface="Arial" panose="020B0604020202020204" pitchFamily="34" charset="0"/>
              <a:buChar char="•"/>
            </a:pPr>
            <a:r>
              <a:rPr lang="en-US" sz="1400" dirty="0">
                <a:solidFill>
                  <a:schemeClr val="tx1"/>
                </a:solidFill>
              </a:rPr>
              <a:t>Anything to share today?</a:t>
            </a:r>
          </a:p>
          <a:p>
            <a:pPr marL="0">
              <a:spcBef>
                <a:spcPts val="0"/>
              </a:spcBef>
              <a:spcAft>
                <a:spcPts val="0"/>
              </a:spcAft>
              <a:buFont typeface="Arial" panose="020B0604020202020204" pitchFamily="34" charset="0"/>
              <a:buChar char="•"/>
            </a:pPr>
            <a:r>
              <a:rPr lang="en-US" sz="1400" dirty="0">
                <a:solidFill>
                  <a:schemeClr val="tx1"/>
                </a:solidFill>
              </a:rPr>
              <a:t>CEPT – ECC </a:t>
            </a:r>
            <a:r>
              <a:rPr lang="en-US" sz="1400" dirty="0">
                <a:solidFill>
                  <a:schemeClr val="tx1"/>
                </a:solidFill>
                <a:hlinkClick r:id="rId7"/>
              </a:rPr>
              <a:t>&lt;WGFM&gt; </a:t>
            </a:r>
            <a:r>
              <a:rPr lang="en-US" sz="1400" dirty="0">
                <a:solidFill>
                  <a:schemeClr val="tx1"/>
                </a:solidFill>
              </a:rPr>
              <a:t> next meeting #101 07-11Feb22, Tentative, ECO (no virtual)</a:t>
            </a:r>
          </a:p>
          <a:p>
            <a:pPr lvl="1">
              <a:spcBef>
                <a:spcPts val="0"/>
              </a:spcBef>
              <a:buFont typeface="Arial" panose="020B0604020202020204" pitchFamily="34" charset="0"/>
              <a:buChar char="•"/>
            </a:pPr>
            <a:r>
              <a:rPr lang="en-US" sz="1400" dirty="0">
                <a:solidFill>
                  <a:schemeClr val="tx1"/>
                </a:solidFill>
              </a:rPr>
              <a:t>Anything to share today?</a:t>
            </a:r>
          </a:p>
          <a:p>
            <a:pPr>
              <a:buFont typeface="Arial" panose="020B0604020202020204" pitchFamily="34" charset="0"/>
              <a:buChar char="•"/>
            </a:pPr>
            <a:r>
              <a:rPr lang="en-US" sz="1800" dirty="0">
                <a:solidFill>
                  <a:schemeClr val="tx1"/>
                </a:solidFill>
              </a:rPr>
              <a:t>CEPT – ECC  </a:t>
            </a:r>
            <a:r>
              <a:rPr lang="en-US" sz="1800" dirty="0">
                <a:solidFill>
                  <a:schemeClr val="tx1"/>
                </a:solidFill>
                <a:hlinkClick r:id="rId8"/>
              </a:rPr>
              <a:t>&lt;CG-UWB&gt;</a:t>
            </a:r>
            <a:r>
              <a:rPr lang="en-US" sz="1800" dirty="0">
                <a:solidFill>
                  <a:schemeClr val="tx1"/>
                </a:solidFill>
              </a:rPr>
              <a:t>  next meeting and this #1 19Nov21  (Correspondence Group) </a:t>
            </a:r>
          </a:p>
          <a:p>
            <a:pPr lvl="1">
              <a:spcBef>
                <a:spcPts val="0"/>
              </a:spcBef>
              <a:buFont typeface="Arial" panose="020B0604020202020204" pitchFamily="34" charset="0"/>
              <a:buChar char="•"/>
            </a:pPr>
            <a:r>
              <a:rPr lang="en-US" sz="1600" b="1" dirty="0"/>
              <a:t> </a:t>
            </a:r>
          </a:p>
          <a:p>
            <a:pPr lvl="1">
              <a:spcBef>
                <a:spcPts val="0"/>
              </a:spcBef>
              <a:buFont typeface="Arial" panose="020B0604020202020204" pitchFamily="34" charset="0"/>
              <a:buChar char="•"/>
            </a:pPr>
            <a:r>
              <a:rPr lang="en-US" sz="1600" b="1" dirty="0"/>
              <a:t>18nov: </a:t>
            </a:r>
            <a:r>
              <a:rPr lang="en-US" sz="1400" dirty="0"/>
              <a:t>CEPT WGFM has created a Correspondence Group on UWB in SRDMG with the objective  to:</a:t>
            </a:r>
          </a:p>
          <a:p>
            <a:pPr lvl="2">
              <a:spcBef>
                <a:spcPts val="0"/>
              </a:spcBef>
              <a:buFont typeface="Arial" panose="020B0604020202020204" pitchFamily="34" charset="0"/>
              <a:buChar char="•"/>
            </a:pPr>
            <a:r>
              <a:rPr lang="en-US" sz="1200" dirty="0"/>
              <a:t>- Create a draft CEPT Report on UWB based on ECC Report 327 and ECC Report 334 (UWB above 100GHz)</a:t>
            </a:r>
          </a:p>
          <a:p>
            <a:pPr lvl="2">
              <a:spcBef>
                <a:spcPts val="0"/>
              </a:spcBef>
              <a:buFont typeface="Arial" panose="020B0604020202020204" pitchFamily="34" charset="0"/>
              <a:buChar char="•"/>
            </a:pPr>
            <a:r>
              <a:rPr lang="en-US" sz="1200" dirty="0"/>
              <a:t>- Develop draft UWB regulations including ECC decisions for the parameters investigated on ECC Report 327 and ECC Report 334</a:t>
            </a:r>
          </a:p>
          <a:p>
            <a:pPr lvl="2">
              <a:spcBef>
                <a:spcPts val="0"/>
              </a:spcBef>
              <a:buFont typeface="Arial" panose="020B0604020202020204" pitchFamily="34" charset="0"/>
              <a:buChar char="•"/>
            </a:pPr>
            <a:r>
              <a:rPr lang="en-US" sz="1200" dirty="0"/>
              <a:t>- First Meeting of CG UWB: Friday 19.11. 10:00 - 12:00 </a:t>
            </a:r>
          </a:p>
          <a:p>
            <a:pPr lvl="2">
              <a:spcBef>
                <a:spcPts val="0"/>
              </a:spcBef>
              <a:buFont typeface="Arial" panose="020B0604020202020204" pitchFamily="34" charset="0"/>
              <a:buChar char="•"/>
            </a:pPr>
            <a:r>
              <a:rPr lang="en-US" sz="1200" dirty="0"/>
              <a:t>- Link to meeting: </a:t>
            </a:r>
            <a:r>
              <a:rPr lang="en-US" sz="1200" dirty="0">
                <a:solidFill>
                  <a:srgbClr val="1155CC"/>
                </a:solidFill>
                <a:effectLst/>
                <a:hlinkClick r:id="rId9"/>
              </a:rPr>
              <a:t>https://cept.org/ecc/groups/ecc/wg-fm/srdmg/cg-uwb/client/meeting-calendar/</a:t>
            </a:r>
            <a:r>
              <a:rPr lang="en-US" sz="1200" dirty="0">
                <a:effectLst/>
              </a:rPr>
              <a:t> </a:t>
            </a:r>
            <a:endParaRPr lang="en-US" sz="1200" dirty="0"/>
          </a:p>
          <a:p>
            <a:pPr lvl="2">
              <a:spcBef>
                <a:spcPts val="0"/>
              </a:spcBef>
              <a:buFont typeface="Arial" panose="020B0604020202020204" pitchFamily="34" charset="0"/>
              <a:buChar char="•"/>
            </a:pPr>
            <a:r>
              <a:rPr lang="en-US" sz="1200" dirty="0"/>
              <a:t>- Link to draft ECC Report 334: </a:t>
            </a:r>
            <a:r>
              <a:rPr lang="en-US" sz="1200" dirty="0">
                <a:solidFill>
                  <a:srgbClr val="1155CC"/>
                </a:solidFill>
                <a:effectLst/>
                <a:hlinkClick r:id="rId10"/>
              </a:rPr>
              <a:t>Draft ECC Report 334</a:t>
            </a:r>
            <a:r>
              <a:rPr lang="en-US" sz="1200" dirty="0"/>
              <a:t> </a:t>
            </a:r>
          </a:p>
          <a:p>
            <a:pPr lvl="1">
              <a:spcBef>
                <a:spcPts val="0"/>
              </a:spcBef>
              <a:spcAft>
                <a:spcPts val="0"/>
              </a:spcAft>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02dec21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a:extLst>
              <a:ext uri="{FF2B5EF4-FFF2-40B4-BE49-F238E27FC236}">
                <a16:creationId xmlns:a16="http://schemas.microsoft.com/office/drawing/2014/main" id="{ACB67C1B-5070-491E-A682-F025CEC9697A}"/>
              </a:ext>
            </a:extLst>
          </p:cNvPr>
          <p:cNvSpPr txBox="1"/>
          <p:nvPr/>
        </p:nvSpPr>
        <p:spPr>
          <a:xfrm>
            <a:off x="1219200" y="6129190"/>
            <a:ext cx="9563515" cy="369332"/>
          </a:xfrm>
          <a:prstGeom prst="rect">
            <a:avLst/>
          </a:prstGeom>
          <a:noFill/>
        </p:spPr>
        <p:txBody>
          <a:bodyPr wrap="none" rtlCol="0">
            <a:spAutoFit/>
          </a:bodyPr>
          <a:lstStyle/>
          <a:p>
            <a:pPr marL="285750" indent="-285750">
              <a:buFont typeface="Wingdings" panose="05000000000000000000" pitchFamily="2" charset="2"/>
              <a:buChar char="Ø"/>
            </a:pPr>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12"/>
              </a:rPr>
              <a:t>https://docdb.cept.org/implementation/16737</a:t>
            </a:r>
            <a:endParaRPr lang="en-US" dirty="0"/>
          </a:p>
        </p:txBody>
      </p:sp>
      <p:cxnSp>
        <p:nvCxnSpPr>
          <p:cNvPr id="8" name="Straight Connector 7">
            <a:extLst>
              <a:ext uri="{FF2B5EF4-FFF2-40B4-BE49-F238E27FC236}">
                <a16:creationId xmlns:a16="http://schemas.microsoft.com/office/drawing/2014/main" id="{23AF8064-EEFE-406F-8608-B76137B51063}"/>
              </a:ext>
            </a:extLst>
          </p:cNvPr>
          <p:cNvCxnSpPr>
            <a:cxnSpLocks/>
          </p:cNvCxnSpPr>
          <p:nvPr/>
        </p:nvCxnSpPr>
        <p:spPr bwMode="auto">
          <a:xfrm>
            <a:off x="914400" y="6172200"/>
            <a:ext cx="104753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284323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838200"/>
            <a:ext cx="11125200" cy="5637214"/>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r>
              <a:rPr lang="en-US" sz="2000" b="0" i="0" u="none" strike="noStrike" baseline="0" dirty="0">
                <a:solidFill>
                  <a:srgbClr val="000000"/>
                </a:solidFill>
              </a:rPr>
              <a:t>APAC update: </a:t>
            </a:r>
            <a:endParaRPr lang="en-US" sz="1800" b="0" i="0" u="none" strike="noStrike" baseline="0" dirty="0">
              <a:solidFill>
                <a:srgbClr val="000000"/>
              </a:solidFill>
            </a:endParaRPr>
          </a:p>
          <a:p>
            <a:pPr lvl="1">
              <a:buFont typeface="Arial" panose="020B0604020202020204" pitchFamily="34" charset="0"/>
              <a:buChar char="•"/>
            </a:pPr>
            <a:r>
              <a:rPr lang="en-GB" sz="1800" dirty="0">
                <a:ea typeface="BatangChe" panose="02030609000101010101" pitchFamily="49" charset="-127"/>
              </a:rPr>
              <a:t>This slide deck provides a high-level overview of the activities in APAC (related to Wi-Fi and WPAN) between November 2021 and December 2021.</a:t>
            </a:r>
            <a:endParaRPr lang="en-US" sz="1800" dirty="0"/>
          </a:p>
          <a:p>
            <a:pPr lvl="1">
              <a:buFont typeface="Arial" panose="020B0604020202020204" pitchFamily="34" charset="0"/>
              <a:buChar char="•"/>
            </a:pPr>
            <a:r>
              <a:rPr lang="en-US" sz="1800" b="0" i="0" u="none" strike="noStrike" baseline="0" dirty="0">
                <a:solidFill>
                  <a:schemeClr val="tx1"/>
                </a:solidFill>
                <a:hlinkClick r:id="rId3"/>
              </a:rPr>
              <a:t>https://mentor.ieee.org/802.18/dcn/21/18-21-0143-00-0000-apac-update-december-2021.pptx</a:t>
            </a:r>
            <a:r>
              <a:rPr lang="en-US" sz="1800" b="0" i="0" u="none" strike="noStrike" baseline="0" dirty="0">
                <a:solidFill>
                  <a:schemeClr val="tx1"/>
                </a:solidFill>
              </a:rPr>
              <a:t> </a:t>
            </a: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endParaRPr lang="en-US" sz="1800" b="0" i="0" u="none" strike="noStrike" baseline="0" dirty="0">
              <a:solidFill>
                <a:schemeClr val="tx1"/>
              </a:solidFill>
            </a:endParaRPr>
          </a:p>
          <a:p>
            <a:pPr>
              <a:buFont typeface="Arial" panose="020B0604020202020204" pitchFamily="34" charset="0"/>
              <a:buChar char="•"/>
            </a:pPr>
            <a:r>
              <a:rPr lang="en-US" sz="2000" b="0" dirty="0">
                <a:solidFill>
                  <a:schemeClr val="tx1"/>
                </a:solidFill>
              </a:rPr>
              <a:t>Anything else to share today? </a:t>
            </a:r>
            <a:endParaRPr lang="en-US" sz="2000" b="0" i="0" u="none" strike="noStrike" baseline="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02dec21</a:t>
            </a:r>
            <a:endParaRPr lang="en-GB" dirty="0"/>
          </a:p>
        </p:txBody>
      </p:sp>
    </p:spTree>
    <p:extLst>
      <p:ext uri="{BB962C8B-B14F-4D97-AF65-F5344CB8AC3E}">
        <p14:creationId xmlns:p14="http://schemas.microsoft.com/office/powerpoint/2010/main" val="3711811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201400" cy="5481225"/>
          </a:xfrm>
        </p:spPr>
        <p:txBody>
          <a:bodyPr/>
          <a:lstStyle/>
          <a:p>
            <a:pPr lvl="0">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rPr>
              <a:t>Anything to share today?  </a:t>
            </a:r>
          </a:p>
          <a:p>
            <a:pPr>
              <a:buFont typeface="Arial" panose="020B0604020202020204" pitchFamily="34" charset="0"/>
              <a:buChar char="•"/>
            </a:pPr>
            <a:endParaRPr lang="en-US" sz="1800" dirty="0">
              <a:ea typeface="Calibri" panose="020F0502020204030204" pitchFamily="34" charset="0"/>
            </a:endParaRPr>
          </a:p>
          <a:p>
            <a:pPr>
              <a:buFont typeface="Arial" panose="020B0604020202020204" pitchFamily="34" charset="0"/>
              <a:buChar char="•"/>
            </a:pPr>
            <a:endParaRPr lang="en-US" sz="1800" dirty="0">
              <a:ea typeface="Calibri" panose="020F0502020204030204" pitchFamily="34" charset="0"/>
            </a:endParaRPr>
          </a:p>
          <a:p>
            <a:pPr>
              <a:spcBef>
                <a:spcPts val="0"/>
              </a:spcBef>
              <a:buFont typeface="Arial" panose="020B0604020202020204" pitchFamily="34" charset="0"/>
              <a:buChar char="•"/>
            </a:pPr>
            <a:r>
              <a:rPr lang="en-US" sz="1800" dirty="0">
                <a:ea typeface="Calibri" panose="020F0502020204030204" pitchFamily="34" charset="0"/>
              </a:rPr>
              <a:t>18nov: </a:t>
            </a:r>
            <a:r>
              <a:rPr lang="en-US" sz="1600" b="0" dirty="0">
                <a:ea typeface="Calibri" panose="020F0502020204030204" pitchFamily="34" charset="0"/>
              </a:rPr>
              <a:t>WP 5A is meeting (15-26nov21),  is there a status on IEEE 802 liaisons that are being presented? not today.</a:t>
            </a:r>
          </a:p>
          <a:p>
            <a:pPr lvl="2">
              <a:spcBef>
                <a:spcPts val="0"/>
              </a:spcBef>
              <a:buFont typeface="Arial" panose="020B0604020202020204" pitchFamily="34" charset="0"/>
              <a:buChar char="•"/>
            </a:pPr>
            <a:r>
              <a:rPr lang="en-US" sz="1200" b="0" dirty="0">
                <a:ea typeface="Calibri" panose="020F0502020204030204" pitchFamily="34" charset="0"/>
              </a:rPr>
              <a:t>also, report on ITS is also being worked on with 802.11p and .11bd part of this. </a:t>
            </a:r>
          </a:p>
          <a:p>
            <a:pPr lvl="2">
              <a:spcBef>
                <a:spcPts val="0"/>
              </a:spcBef>
              <a:buFont typeface="Arial" panose="020B0604020202020204" pitchFamily="34" charset="0"/>
              <a:buChar char="•"/>
            </a:pPr>
            <a:r>
              <a:rPr lang="en-US" sz="1200" b="0" i="0" dirty="0">
                <a:solidFill>
                  <a:srgbClr val="222222"/>
                </a:solidFill>
                <a:effectLst/>
              </a:rPr>
              <a:t>WORKING DOCUMENT TOWARDS A PRELIMINARY DRAFT NEW REPORT ITU-R M.[CAV]</a:t>
            </a:r>
          </a:p>
          <a:p>
            <a:pPr lvl="2">
              <a:spcBef>
                <a:spcPts val="0"/>
              </a:spcBef>
              <a:buFont typeface="Arial" panose="020B0604020202020204" pitchFamily="34" charset="0"/>
              <a:buChar char="•"/>
            </a:pPr>
            <a:r>
              <a:rPr lang="en-US" sz="1200" b="0" i="0" dirty="0">
                <a:solidFill>
                  <a:srgbClr val="222222"/>
                </a:solidFill>
                <a:effectLst/>
              </a:rPr>
              <a:t>Connected Automated Vehicles (CAV)</a:t>
            </a:r>
          </a:p>
          <a:p>
            <a:pPr lvl="2">
              <a:spcBef>
                <a:spcPts val="0"/>
              </a:spcBef>
              <a:buFont typeface="Arial" panose="020B0604020202020204" pitchFamily="34" charset="0"/>
              <a:buChar char="•"/>
            </a:pPr>
            <a:r>
              <a:rPr lang="en-US" sz="1200" b="0" i="0" dirty="0">
                <a:solidFill>
                  <a:srgbClr val="222222"/>
                </a:solidFill>
                <a:effectLst/>
              </a:rPr>
              <a:t>Question ITU-R 261/5 </a:t>
            </a:r>
          </a:p>
          <a:p>
            <a:pPr lvl="1">
              <a:spcBef>
                <a:spcPts val="0"/>
              </a:spcBef>
              <a:buFont typeface="Arial" panose="020B0604020202020204" pitchFamily="34" charset="0"/>
              <a:buChar char="•"/>
            </a:pPr>
            <a:r>
              <a:rPr lang="en-US" sz="1400" b="0" dirty="0">
                <a:ea typeface="Calibri" panose="020F0502020204030204" pitchFamily="34" charset="0"/>
              </a:rPr>
              <a:t>For WP 1A, they accepted the IEEE 802 liaison, another liaison could be coming for more. </a:t>
            </a:r>
          </a:p>
          <a:p>
            <a:pPr lvl="2">
              <a:spcBef>
                <a:spcPts val="0"/>
              </a:spcBef>
              <a:buFont typeface="Arial" panose="020B0604020202020204" pitchFamily="34" charset="0"/>
              <a:buChar char="•"/>
            </a:pPr>
            <a:r>
              <a:rPr lang="en-US" sz="1600" dirty="0">
                <a:latin typeface="Times New Roman" panose="02020603050405020304" pitchFamily="18" charset="0"/>
                <a:ea typeface="Calibri" panose="020F0502020204030204" pitchFamily="34" charset="0"/>
              </a:rPr>
              <a:t>Is there a status on the WP 5A meeting a few weeks ago?</a:t>
            </a: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r>
              <a:rPr lang="en-US" sz="1800" dirty="0">
                <a:solidFill>
                  <a:schemeClr val="tx1"/>
                </a:solidFill>
              </a:rPr>
              <a:t>ongoing: WRC-23 agenda items, the list is on the ITU-R website at: </a:t>
            </a:r>
          </a:p>
          <a:p>
            <a:pPr lvl="2">
              <a:spcBef>
                <a:spcPts val="0"/>
              </a:spcBef>
              <a:buFont typeface="Arial" panose="020B0604020202020204" pitchFamily="34" charset="0"/>
              <a:buChar char="•"/>
            </a:pPr>
            <a:r>
              <a:rPr lang="en-US" sz="1600" dirty="0">
                <a:hlinkClick r:id="rId3"/>
              </a:rPr>
              <a:t>https://www.itu.int/en/ITU-R/study-groups/rcpm/Pages/wrc-23-studies.aspx</a:t>
            </a:r>
            <a:r>
              <a:rPr lang="en-US" sz="1600" dirty="0">
                <a:solidFill>
                  <a:srgbClr val="00B0F0"/>
                </a:solidFill>
              </a:rPr>
              <a:t>  </a:t>
            </a:r>
            <a:r>
              <a:rPr lang="en-US" sz="1600" dirty="0">
                <a:solidFill>
                  <a:srgbClr val="7030A0"/>
                </a:solidFill>
              </a:rPr>
              <a:t> (updated 26Aug20)</a:t>
            </a:r>
          </a:p>
          <a:p>
            <a:pPr lvl="2">
              <a:spcBef>
                <a:spcPts val="0"/>
              </a:spcBef>
              <a:buFont typeface="Arial" panose="020B0604020202020204" pitchFamily="34" charset="0"/>
              <a:buChar char="•"/>
            </a:pPr>
            <a:r>
              <a:rPr lang="en-US" sz="1600" dirty="0">
                <a:hlinkClick r:id="rId4"/>
              </a:rPr>
              <a:t>https://www.itu.int/dms_pub/itu-r/oth/0c/0a/R0C0A00000D0041PDFE.pdf</a:t>
            </a:r>
            <a:endParaRPr lang="en-US" sz="1600" dirty="0"/>
          </a:p>
          <a:p>
            <a:pPr lvl="1">
              <a:spcBef>
                <a:spcPts val="0"/>
              </a:spcBef>
              <a:buFont typeface="Arial" panose="020B0604020202020204" pitchFamily="34" charset="0"/>
              <a:buChar char="•"/>
            </a:pPr>
            <a:r>
              <a:rPr lang="en-US" sz="1600" dirty="0">
                <a:solidFill>
                  <a:srgbClr val="00B0F0"/>
                </a:solidFill>
                <a:hlinkClick r:id="rId5"/>
              </a:rPr>
              <a:t>https://mentor.ieee.org/802.18/dcn/20/18-20-0107-01-0000-res-811-wrc-19-wrc-23-agenda-items.docx</a:t>
            </a:r>
            <a:r>
              <a:rPr lang="en-US" sz="1600" dirty="0">
                <a:solidFill>
                  <a:srgbClr val="00B0F0"/>
                </a:solidFill>
              </a:rPr>
              <a:t> </a:t>
            </a:r>
            <a:r>
              <a:rPr lang="en-US" sz="1800" b="1" dirty="0">
                <a:solidFill>
                  <a:schemeClr val="tx1"/>
                </a:solidFill>
              </a:rPr>
              <a:t>	</a:t>
            </a:r>
            <a:r>
              <a:rPr lang="en-US" sz="1800" b="0" dirty="0">
                <a:solidFill>
                  <a:schemeClr val="tx1"/>
                </a:solidFill>
              </a:rPr>
              <a:t> </a:t>
            </a:r>
          </a:p>
          <a:p>
            <a:pPr marL="685800" lvl="1">
              <a:spcBef>
                <a:spcPts val="0"/>
              </a:spcBef>
              <a:buFont typeface="Arial" panose="020B0604020202020204" pitchFamily="34" charset="0"/>
              <a:buChar char="•"/>
            </a:pPr>
            <a:r>
              <a:rPr lang="en-US" sz="1600" dirty="0">
                <a:solidFill>
                  <a:schemeClr val="tx1"/>
                </a:solidFill>
              </a:rPr>
              <a:t>IEEE 802 viewpoints on WRC-23 agenda items. </a:t>
            </a:r>
            <a:endParaRPr lang="en-US" sz="1600" b="0" dirty="0">
              <a:solidFill>
                <a:schemeClr val="tx1"/>
              </a:solidFill>
            </a:endParaRPr>
          </a:p>
          <a:p>
            <a:pPr lvl="2">
              <a:spcBef>
                <a:spcPts val="0"/>
              </a:spcBef>
              <a:buFont typeface="Arial" panose="020B0604020202020204" pitchFamily="34" charset="0"/>
              <a:buChar char="•"/>
            </a:pPr>
            <a:r>
              <a:rPr lang="en-US" dirty="0">
                <a:solidFill>
                  <a:schemeClr val="tx1"/>
                </a:solidFill>
              </a:rPr>
              <a:t>Doc for viewpoints updated (</a:t>
            </a:r>
            <a:r>
              <a:rPr lang="en-US" dirty="0">
                <a:solidFill>
                  <a:srgbClr val="00B0F0"/>
                </a:solidFill>
              </a:rPr>
              <a:t>actions items in notes on this slide</a:t>
            </a:r>
            <a:r>
              <a:rPr lang="en-US" dirty="0">
                <a:solidFill>
                  <a:schemeClr val="tx1"/>
                </a:solidFill>
              </a:rPr>
              <a:t>):  </a:t>
            </a:r>
            <a:r>
              <a:rPr lang="en-US" sz="1600" dirty="0">
                <a:solidFill>
                  <a:schemeClr val="tx1"/>
                </a:solidFill>
                <a:hlinkClick r:id="rId6"/>
              </a:rPr>
              <a:t>https://mentor.ieee.org/802.18/dcn/21/18-21-0039-01-0000-ieee-802-viewpoints-on-wrc-23-agenda-items.pptx</a:t>
            </a:r>
            <a:endParaRPr lang="en-US" sz="1600" dirty="0">
              <a:solidFill>
                <a:schemeClr val="tx1"/>
              </a:solidFill>
            </a:endParaRPr>
          </a:p>
          <a:p>
            <a:pPr lvl="1">
              <a:spcBef>
                <a:spcPts val="0"/>
              </a:spcBef>
              <a:buFont typeface="Arial" panose="020B0604020202020204" pitchFamily="34" charset="0"/>
              <a:buChar char="•"/>
            </a:pPr>
            <a:r>
              <a:rPr lang="en-US" sz="1600" b="0" dirty="0">
                <a:solidFill>
                  <a:schemeClr val="tx1"/>
                </a:solidFill>
                <a:effectLst/>
                <a:ea typeface="Calibri" panose="020F0502020204030204" pitchFamily="34" charset="0"/>
              </a:rPr>
              <a:t>Soon, will review actions </a:t>
            </a:r>
            <a:r>
              <a:rPr lang="en-US" sz="1400" b="0" dirty="0">
                <a:solidFill>
                  <a:schemeClr val="tx1"/>
                </a:solidFill>
                <a:ea typeface="Calibri" panose="020F0502020204030204" pitchFamily="34" charset="0"/>
              </a:rPr>
              <a:t>noted at the July Plenary. </a:t>
            </a:r>
            <a:endParaRPr lang="en-US" sz="14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02dec21</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20632"/>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914400" y="962625"/>
            <a:ext cx="11049000" cy="5477022"/>
          </a:xfrm>
        </p:spPr>
        <p:txBody>
          <a:bodyPr/>
          <a:lstStyle/>
          <a:p>
            <a:pPr>
              <a:buFont typeface="Arial" panose="020B0604020202020204" pitchFamily="34" charset="0"/>
              <a:buChar char="•"/>
            </a:pPr>
            <a:r>
              <a:rPr lang="en-US" sz="1800" dirty="0">
                <a:effectLst/>
              </a:rPr>
              <a:t>802.1 Technical Plenary</a:t>
            </a:r>
          </a:p>
          <a:p>
            <a:pPr lvl="1">
              <a:buFont typeface="Arial" panose="020B0604020202020204" pitchFamily="34" charset="0"/>
              <a:buChar char="•"/>
            </a:pPr>
            <a:r>
              <a:rPr lang="en-US" sz="1600" b="0" i="0" dirty="0">
                <a:solidFill>
                  <a:srgbClr val="333333"/>
                </a:solidFill>
                <a:effectLst/>
              </a:rPr>
              <a:t>The 802.1 Working Group is responsible for the 802 Architecture and interworking between 802 technologies.</a:t>
            </a:r>
          </a:p>
          <a:p>
            <a:pPr lvl="1">
              <a:buFont typeface="Arial" panose="020B0604020202020204" pitchFamily="34" charset="0"/>
              <a:buChar char="•"/>
            </a:pPr>
            <a:r>
              <a:rPr lang="en-US" sz="1600" b="0" i="0" dirty="0">
                <a:solidFill>
                  <a:srgbClr val="333333"/>
                </a:solidFill>
                <a:effectLst/>
              </a:rPr>
              <a:t>The 802.1 Technical Plenary is</a:t>
            </a:r>
            <a:r>
              <a:rPr lang="en-US" sz="1600" b="1" i="0" dirty="0">
                <a:solidFill>
                  <a:srgbClr val="333333"/>
                </a:solidFill>
                <a:effectLst/>
              </a:rPr>
              <a:t> </a:t>
            </a:r>
            <a:r>
              <a:rPr lang="en-US" sz="1600" b="0" i="0" dirty="0">
                <a:solidFill>
                  <a:srgbClr val="333333"/>
                </a:solidFill>
                <a:effectLst/>
              </a:rPr>
              <a:t>a vehicle for addressing specific </a:t>
            </a:r>
            <a:r>
              <a:rPr lang="en-US" sz="1600" b="1" i="0" dirty="0">
                <a:solidFill>
                  <a:srgbClr val="333333"/>
                </a:solidFill>
                <a:effectLst/>
              </a:rPr>
              <a:t>technical</a:t>
            </a:r>
            <a:r>
              <a:rPr lang="en-US" sz="1600" b="0" i="0" dirty="0">
                <a:solidFill>
                  <a:srgbClr val="333333"/>
                </a:solidFill>
                <a:effectLst/>
              </a:rPr>
              <a:t> problems across all 802. It is chaired by the 802.1 WG chair and is convened when there are specific topics identified.</a:t>
            </a:r>
          </a:p>
          <a:p>
            <a:pPr algn="l">
              <a:buFont typeface="Arial" panose="020B0604020202020204" pitchFamily="34" charset="0"/>
              <a:buChar char="•"/>
            </a:pPr>
            <a:r>
              <a:rPr lang="en-US" sz="1800" b="0" i="0" dirty="0">
                <a:solidFill>
                  <a:srgbClr val="333333"/>
                </a:solidFill>
                <a:effectLst/>
              </a:rPr>
              <a:t>This is the first in a series to kick off a wider discussion on the 802 Overview &amp; Architecture will be on: </a:t>
            </a:r>
          </a:p>
          <a:p>
            <a:pPr lvl="1">
              <a:buFont typeface="Arial" panose="020B0604020202020204" pitchFamily="34" charset="0"/>
              <a:buChar char="•"/>
            </a:pPr>
            <a:r>
              <a:rPr lang="en-US" sz="1800" i="0" u="none" strike="noStrike" dirty="0">
                <a:solidFill>
                  <a:srgbClr val="2487D7"/>
                </a:solidFill>
                <a:effectLst/>
                <a:hlinkClick r:id="rId3"/>
              </a:rPr>
              <a:t>Thursday, December 2, 2021 4pm – 6pm ET</a:t>
            </a:r>
            <a:r>
              <a:rPr lang="en-US" sz="1800" i="0" u="none" strike="noStrike" dirty="0">
                <a:solidFill>
                  <a:srgbClr val="2487D7"/>
                </a:solidFill>
                <a:effectLst/>
              </a:rPr>
              <a:t>			</a:t>
            </a:r>
            <a:r>
              <a:rPr lang="en-US" sz="1800" dirty="0">
                <a:solidFill>
                  <a:srgbClr val="1D2B3E"/>
                </a:solidFill>
                <a:hlinkClick r:id="rId4"/>
              </a:rPr>
              <a:t> https://1.ieee802.org/technical-plenary/</a:t>
            </a:r>
            <a:endParaRPr lang="en-US" sz="1800" i="0" dirty="0">
              <a:solidFill>
                <a:srgbClr val="333333"/>
              </a:solidFill>
              <a:effectLst/>
            </a:endParaRPr>
          </a:p>
          <a:p>
            <a:pPr algn="l">
              <a:buFont typeface="Arial" panose="020B0604020202020204" pitchFamily="34" charset="0"/>
              <a:buChar char="•"/>
            </a:pPr>
            <a:r>
              <a:rPr lang="en-US" sz="1800" b="0" i="0" dirty="0">
                <a:solidFill>
                  <a:srgbClr val="333333"/>
                </a:solidFill>
                <a:effectLst/>
              </a:rPr>
              <a:t>This series of meetings would:</a:t>
            </a:r>
          </a:p>
          <a:p>
            <a:pPr lvl="1">
              <a:spcBef>
                <a:spcPts val="0"/>
              </a:spcBef>
              <a:buFont typeface="Arial" panose="020B0604020202020204" pitchFamily="34" charset="0"/>
              <a:buChar char="•"/>
            </a:pPr>
            <a:r>
              <a:rPr lang="en-US" sz="1400" b="0" i="0" dirty="0">
                <a:solidFill>
                  <a:srgbClr val="333333"/>
                </a:solidFill>
                <a:effectLst/>
              </a:rPr>
              <a:t>Provide wider awareness for the need to revise IEEE Std 802</a:t>
            </a:r>
          </a:p>
          <a:p>
            <a:pPr lvl="1">
              <a:spcBef>
                <a:spcPts val="0"/>
              </a:spcBef>
              <a:buFont typeface="Arial" panose="020B0604020202020204" pitchFamily="34" charset="0"/>
              <a:buChar char="•"/>
            </a:pPr>
            <a:r>
              <a:rPr lang="en-US" sz="1400" b="0" i="0" dirty="0">
                <a:solidFill>
                  <a:srgbClr val="333333"/>
                </a:solidFill>
                <a:effectLst/>
              </a:rPr>
              <a:t>Provide an opportunity to discuss the content – notably should it be the same or should it add more architecture</a:t>
            </a:r>
          </a:p>
          <a:p>
            <a:pPr lvl="1">
              <a:spcBef>
                <a:spcPts val="0"/>
              </a:spcBef>
              <a:buFont typeface="Arial" panose="020B0604020202020204" pitchFamily="34" charset="0"/>
              <a:buChar char="•"/>
            </a:pPr>
            <a:r>
              <a:rPr lang="en-US" sz="1400" b="0" i="0" dirty="0">
                <a:solidFill>
                  <a:srgbClr val="333333"/>
                </a:solidFill>
                <a:effectLst/>
              </a:rPr>
              <a:t>Provide examples of the current 802 architecture (i.e., spread around in 802, .1Q, .1AC, .3, .11, .15.x, …)</a:t>
            </a:r>
          </a:p>
          <a:p>
            <a:pPr lvl="1">
              <a:spcBef>
                <a:spcPts val="0"/>
              </a:spcBef>
              <a:buFont typeface="Arial" panose="020B0604020202020204" pitchFamily="34" charset="0"/>
              <a:buChar char="•"/>
            </a:pPr>
            <a:r>
              <a:rPr lang="en-US" sz="1400" b="0" i="0" dirty="0">
                <a:solidFill>
                  <a:srgbClr val="333333"/>
                </a:solidFill>
                <a:effectLst/>
              </a:rPr>
              <a:t>Identify gaps in the current architecture</a:t>
            </a:r>
          </a:p>
          <a:p>
            <a:pPr>
              <a:buFont typeface="Arial" panose="020B0604020202020204" pitchFamily="34" charset="0"/>
              <a:buChar char="•"/>
            </a:pPr>
            <a:r>
              <a:rPr lang="en-US" sz="1800" b="0" i="0" dirty="0">
                <a:solidFill>
                  <a:srgbClr val="333333"/>
                </a:solidFill>
                <a:effectLst/>
              </a:rPr>
              <a:t>In addition, this would provide the opportunity to discuss technical points across all WGs, for example:</a:t>
            </a:r>
          </a:p>
          <a:p>
            <a:pPr lvl="1">
              <a:buFont typeface="Arial" panose="020B0604020202020204" pitchFamily="34" charset="0"/>
              <a:buChar char="•"/>
            </a:pPr>
            <a:r>
              <a:rPr lang="en-US" sz="1400" b="0" i="0" dirty="0">
                <a:solidFill>
                  <a:srgbClr val="333333"/>
                </a:solidFill>
                <a:effectLst/>
              </a:rPr>
              <a:t>MAC service interface (and its support of 802 MAC/PHYs)</a:t>
            </a:r>
          </a:p>
          <a:p>
            <a:pPr lvl="1">
              <a:buFont typeface="Arial" panose="020B0604020202020204" pitchFamily="34" charset="0"/>
              <a:buChar char="•"/>
            </a:pPr>
            <a:r>
              <a:rPr lang="en-US" sz="1400" b="0" i="0" dirty="0">
                <a:solidFill>
                  <a:srgbClr val="333333"/>
                </a:solidFill>
                <a:effectLst/>
              </a:rPr>
              <a:t>48 and 64 bit bridging</a:t>
            </a:r>
          </a:p>
          <a:p>
            <a:pPr lvl="1">
              <a:buFont typeface="Arial" panose="020B0604020202020204" pitchFamily="34" charset="0"/>
              <a:buChar char="•"/>
            </a:pPr>
            <a:r>
              <a:rPr lang="en-US" sz="1400" b="0" i="0" dirty="0">
                <a:solidFill>
                  <a:srgbClr val="333333"/>
                </a:solidFill>
                <a:effectLst/>
              </a:rPr>
              <a:t>Protocol IDs and their encoding – Length/Type and LLC</a:t>
            </a:r>
          </a:p>
          <a:p>
            <a:pPr algn="l">
              <a:buFont typeface="Arial" panose="020B0604020202020204" pitchFamily="34" charset="0"/>
              <a:buChar char="•"/>
            </a:pPr>
            <a:r>
              <a:rPr lang="en-US" sz="1600" b="0" i="0" dirty="0">
                <a:solidFill>
                  <a:srgbClr val="333333"/>
                </a:solidFill>
                <a:effectLst/>
              </a:rPr>
              <a:t>Attendance is open to all 802 WG participants. </a:t>
            </a:r>
          </a:p>
          <a:p>
            <a:pPr>
              <a:buFont typeface="Arial" panose="020B0604020202020204" pitchFamily="34" charset="0"/>
              <a:buChar char="•"/>
            </a:pPr>
            <a:r>
              <a:rPr lang="en-US" sz="1600" b="0" i="0" dirty="0">
                <a:solidFill>
                  <a:srgbClr val="333333"/>
                </a:solidFill>
                <a:effectLst/>
              </a:rPr>
              <a:t>Topics for discussion can be proposed to the 802.1 WG chair. </a:t>
            </a:r>
          </a:p>
          <a:p>
            <a:pPr lvl="1">
              <a:buFont typeface="Arial" panose="020B0604020202020204" pitchFamily="34" charset="0"/>
              <a:buChar char="•"/>
            </a:pPr>
            <a:r>
              <a:rPr lang="en-US" sz="1200" b="0" i="0" dirty="0">
                <a:solidFill>
                  <a:srgbClr val="333333"/>
                </a:solidFill>
                <a:effectLst/>
              </a:rPr>
              <a:t>The agenda and topics for this meeting will be posted 14 days in advance.</a:t>
            </a:r>
            <a:r>
              <a:rPr lang="en-US" sz="1200" dirty="0">
                <a:solidFill>
                  <a:srgbClr val="1D2B3E"/>
                </a:solidFill>
                <a:hlinkClick r:id="rId4"/>
              </a:rPr>
              <a:t> </a:t>
            </a:r>
            <a:endParaRPr lang="en-US" sz="1200" dirty="0">
              <a:solidFill>
                <a:srgbClr val="1D2B3E"/>
              </a:solidFill>
            </a:endParaRPr>
          </a:p>
          <a:p>
            <a:pPr>
              <a:buFont typeface="Arial" panose="020B0604020202020204" pitchFamily="34" charset="0"/>
              <a:buChar char="•"/>
            </a:pPr>
            <a:r>
              <a:rPr lang="en-US" sz="1600" dirty="0">
                <a:solidFill>
                  <a:srgbClr val="1D2B3E"/>
                </a:solidFill>
                <a:ea typeface="Calibri" panose="020F0502020204030204" pitchFamily="34" charset="0"/>
              </a:rPr>
              <a:t>Will also discuss the follow-on meetings, possibly jan2022 and march2022, tbd. </a:t>
            </a:r>
            <a:r>
              <a:rPr lang="en-US" sz="2000" b="1" dirty="0">
                <a:solidFill>
                  <a:srgbClr val="333333"/>
                </a:solidFill>
                <a:effectLst/>
                <a:ea typeface="Times New Roman" panose="02020603050405020304" pitchFamily="18" charset="0"/>
              </a:rPr>
              <a:t> </a:t>
            </a:r>
            <a:endParaRPr lang="en-US" sz="1200" dirty="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02dec21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28242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597510" cy="464123"/>
          </a:xfrm>
        </p:spPr>
        <p:txBody>
          <a:bodyPr/>
          <a:lstStyle/>
          <a:p>
            <a:r>
              <a:rPr lang="en-US" altLang="en-US" sz="2400" dirty="0"/>
              <a:t>General Discussion Items – ongoing fyi - MSGs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02dec21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990600"/>
            <a:ext cx="11032375" cy="5484814"/>
          </a:xfrm>
        </p:spPr>
        <p:txBody>
          <a:bodyPr/>
          <a:lstStyle/>
          <a:p>
            <a:pPr>
              <a:buFont typeface="Arial" panose="020B0604020202020204" pitchFamily="34" charset="0"/>
              <a:buChar char="•"/>
            </a:pPr>
            <a:r>
              <a:rPr lang="en-US" sz="1400" dirty="0"/>
              <a:t>   </a:t>
            </a:r>
            <a:r>
              <a:rPr lang="en-US" sz="1600" dirty="0"/>
              <a:t> </a:t>
            </a:r>
            <a:r>
              <a:rPr lang="en-US" sz="1400" dirty="0"/>
              <a:t>1. The </a:t>
            </a:r>
            <a:r>
              <a:rPr lang="en-US" sz="1400" dirty="0" err="1"/>
              <a:t>WInnforum</a:t>
            </a:r>
            <a:r>
              <a:rPr lang="en-US" sz="1400" dirty="0"/>
              <a:t> “6 GHz </a:t>
            </a:r>
            <a:r>
              <a:rPr lang="en-US" sz="1400" u="sng" dirty="0"/>
              <a:t>Committee</a:t>
            </a:r>
            <a:r>
              <a:rPr lang="en-US" sz="1400" dirty="0"/>
              <a:t>”, 	all groups meet every 2 weeks except </a:t>
            </a:r>
            <a:r>
              <a:rPr lang="en-US" sz="1400" i="1" u="sng" dirty="0"/>
              <a:t>Incumbent Information, interference and Test &amp; Certification</a:t>
            </a:r>
            <a:r>
              <a:rPr lang="en-US" sz="1400" dirty="0"/>
              <a:t> - weekly  (168 people);            		some docs:  </a:t>
            </a:r>
            <a:r>
              <a:rPr lang="en-US" sz="1400" u="sng" dirty="0">
                <a:solidFill>
                  <a:srgbClr val="0000FF"/>
                </a:solidFill>
                <a:effectLst/>
                <a:ea typeface="Calibri" panose="020F0502020204030204" pitchFamily="34" charset="0"/>
                <a:hlinkClick r:id="rId3"/>
              </a:rPr>
              <a:t>https://6ghz.wirelessinnovation.org/work-group-products</a:t>
            </a:r>
            <a:r>
              <a:rPr lang="en-US" sz="1400" u="sng" dirty="0">
                <a:solidFill>
                  <a:srgbClr val="0000FF"/>
                </a:solidFill>
                <a:effectLst/>
                <a:ea typeface="Calibri" panose="020F0502020204030204" pitchFamily="34" charset="0"/>
              </a:rPr>
              <a:t> </a:t>
            </a:r>
            <a:endParaRPr lang="en-US" sz="1400" b="0" dirty="0"/>
          </a:p>
          <a:p>
            <a:pPr lvl="2">
              <a:spcBef>
                <a:spcPts val="0"/>
              </a:spcBef>
              <a:buFont typeface="Arial" panose="020B0604020202020204" pitchFamily="34" charset="0"/>
              <a:buChar char="•"/>
            </a:pPr>
            <a:r>
              <a:rPr lang="en-US" sz="1400" u="sng" dirty="0">
                <a:solidFill>
                  <a:srgbClr val="0563C1"/>
                </a:solidFill>
                <a:ea typeface="Calibri" panose="020F0502020204030204" pitchFamily="34" charset="0"/>
                <a:hlinkClick r:id="rId4"/>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Org: 2 focus areas: </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1)  AFC Functional Specification -WG – includes: Interference-TG,  Incumbent Info-TG,  security and Protocols </a:t>
            </a:r>
            <a:r>
              <a:rPr lang="en-US" sz="1200" strike="dblStrike" dirty="0">
                <a:solidFill>
                  <a:schemeClr val="tx1">
                    <a:lumMod val="50000"/>
                    <a:lumOff val="50000"/>
                  </a:schemeClr>
                </a:solidFill>
                <a:ea typeface="Times New Roman" panose="02020603050405020304" pitchFamily="18" charset="0"/>
              </a:rPr>
              <a:t>3GPP</a:t>
            </a:r>
            <a:r>
              <a:rPr lang="en-US" sz="12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2) AFC Test and Certification-WG</a:t>
            </a:r>
            <a:endParaRPr lang="en-US" sz="1200" dirty="0">
              <a:solidFill>
                <a:schemeClr val="bg1">
                  <a:lumMod val="50000"/>
                </a:schemeClr>
              </a:solidFill>
            </a:endParaRPr>
          </a:p>
          <a:p>
            <a:pPr marL="866775" lvl="2">
              <a:spcBef>
                <a:spcPts val="0"/>
              </a:spcBef>
              <a:spcAft>
                <a:spcPts val="0"/>
              </a:spcAft>
              <a:buFont typeface="Arial" panose="020B0604020202020204" pitchFamily="34" charset="0"/>
              <a:buChar char="•"/>
            </a:pPr>
            <a:endParaRPr lang="en-GB" sz="1600" b="1" dirty="0">
              <a:ea typeface="Calibri" panose="020F0502020204030204" pitchFamily="34" charset="0"/>
            </a:endParaRPr>
          </a:p>
          <a:p>
            <a:pPr marL="866775" lvl="2">
              <a:spcBef>
                <a:spcPts val="0"/>
              </a:spcBef>
              <a:spcAft>
                <a:spcPts val="0"/>
              </a:spcAft>
              <a:buFont typeface="Arial" panose="020B0604020202020204" pitchFamily="34" charset="0"/>
              <a:buChar char="•"/>
            </a:pPr>
            <a:r>
              <a:rPr lang="en-GB" sz="1600" b="1" dirty="0">
                <a:ea typeface="Calibri" panose="020F0502020204030204" pitchFamily="34" charset="0"/>
              </a:rPr>
              <a:t> </a:t>
            </a:r>
          </a:p>
          <a:p>
            <a:pPr marL="866775" lvl="2">
              <a:spcBef>
                <a:spcPts val="0"/>
              </a:spcBef>
              <a:spcAft>
                <a:spcPts val="0"/>
              </a:spcAft>
              <a:buFont typeface="Arial" panose="020B0604020202020204" pitchFamily="34" charset="0"/>
              <a:buChar char="•"/>
            </a:pPr>
            <a:r>
              <a:rPr lang="en-GB" sz="1400" b="1" dirty="0">
                <a:ea typeface="Calibri" panose="020F0502020204030204" pitchFamily="34" charset="0"/>
              </a:rPr>
              <a:t>18nov: </a:t>
            </a:r>
            <a:r>
              <a:rPr lang="en-GB" sz="1400" b="0" dirty="0" err="1">
                <a:ea typeface="Calibri" panose="020F0502020204030204" pitchFamily="34" charset="0"/>
              </a:rPr>
              <a:t>WInnforum</a:t>
            </a:r>
            <a:r>
              <a:rPr lang="en-GB" sz="1400" b="0" dirty="0">
                <a:ea typeface="Calibri" panose="020F0502020204030204" pitchFamily="34" charset="0"/>
              </a:rPr>
              <a:t> met with the OET today to discuss AFC testing.  (WFA also meet with OET)</a:t>
            </a:r>
          </a:p>
          <a:p>
            <a:pPr marL="1323975" lvl="3">
              <a:spcBef>
                <a:spcPts val="0"/>
              </a:spcBef>
              <a:spcAft>
                <a:spcPts val="0"/>
              </a:spcAft>
              <a:buFont typeface="Arial" panose="020B0604020202020204" pitchFamily="34" charset="0"/>
              <a:buChar char="•"/>
            </a:pPr>
            <a:r>
              <a:rPr lang="en-GB" sz="1400" dirty="0">
                <a:ea typeface="Calibri" panose="020F0502020204030204" pitchFamily="34" charset="0"/>
              </a:rPr>
              <a:t>ex </a:t>
            </a:r>
            <a:r>
              <a:rPr lang="en-GB" sz="1400" dirty="0" err="1">
                <a:ea typeface="Calibri" panose="020F0502020204030204" pitchFamily="34" charset="0"/>
              </a:rPr>
              <a:t>partes</a:t>
            </a:r>
            <a:r>
              <a:rPr lang="en-GB" sz="1400" dirty="0">
                <a:ea typeface="Calibri" panose="020F0502020204030204" pitchFamily="34" charset="0"/>
              </a:rPr>
              <a:t> will be out soon.  </a:t>
            </a:r>
            <a:r>
              <a:rPr lang="en-GB" sz="1400" dirty="0" err="1">
                <a:ea typeface="Calibri" panose="020F0502020204030204" pitchFamily="34" charset="0"/>
              </a:rPr>
              <a:t>WInnforum</a:t>
            </a:r>
            <a:r>
              <a:rPr lang="en-GB" sz="1400" dirty="0">
                <a:ea typeface="Calibri" panose="020F0502020204030204" pitchFamily="34" charset="0"/>
              </a:rPr>
              <a:t> is about 9 slides.  One point is asking about more than 1 test lab and how they would work. </a:t>
            </a:r>
            <a:endParaRPr lang="en-US" sz="1400" b="1" dirty="0">
              <a:ea typeface="Calibri" panose="020F0502020204030204" pitchFamily="34" charset="0"/>
            </a:endParaRPr>
          </a:p>
          <a:p>
            <a:pPr marL="866775" lvl="2">
              <a:spcBef>
                <a:spcPts val="0"/>
              </a:spcBef>
              <a:spcAft>
                <a:spcPts val="0"/>
              </a:spcAft>
              <a:buFont typeface="Arial" panose="020B0604020202020204" pitchFamily="34" charset="0"/>
              <a:buChar char="•"/>
            </a:pPr>
            <a:r>
              <a:rPr lang="en-US" sz="1400" b="1" dirty="0">
                <a:ea typeface="Calibri" panose="020F0502020204030204" pitchFamily="34" charset="0"/>
              </a:rPr>
              <a:t>21oct: </a:t>
            </a:r>
            <a:r>
              <a:rPr lang="en-US" sz="1400" dirty="0">
                <a:effectLst/>
                <a:ea typeface="Calibri" panose="020F0502020204030204" pitchFamily="34" charset="0"/>
              </a:rPr>
              <a:t>TR-1014 (IR3) is in internal ballot, being shared with WFA AFC TG</a:t>
            </a:r>
          </a:p>
          <a:p>
            <a:pPr marL="1323975" lvl="3">
              <a:spcBef>
                <a:spcPts val="0"/>
              </a:spcBef>
              <a:spcAft>
                <a:spcPts val="0"/>
              </a:spcAft>
              <a:buFont typeface="Arial" panose="020B0604020202020204" pitchFamily="34" charset="0"/>
              <a:buChar char="•"/>
            </a:pPr>
            <a:r>
              <a:rPr lang="en-US" sz="1400" dirty="0">
                <a:ea typeface="Calibri" panose="020F0502020204030204" pitchFamily="34" charset="0"/>
              </a:rPr>
              <a:t>The process of coordination with the different organization has improve and time to approval is quicker. </a:t>
            </a:r>
          </a:p>
          <a:p>
            <a:pPr marL="1323975" lvl="3">
              <a:spcBef>
                <a:spcPts val="0"/>
              </a:spcBef>
              <a:spcAft>
                <a:spcPts val="0"/>
              </a:spcAft>
              <a:buFont typeface="Arial" panose="020B0604020202020204" pitchFamily="34" charset="0"/>
              <a:buChar char="•"/>
            </a:pPr>
            <a:r>
              <a:rPr lang="en-US" sz="1400" dirty="0">
                <a:effectLst/>
                <a:ea typeface="Calibri" panose="020F0502020204030204" pitchFamily="34" charset="0"/>
                <a:hlinkClick r:id="rId5"/>
              </a:rPr>
              <a:t>https://www.wi-fi.org/file/afc-specification-and-test-plans</a:t>
            </a:r>
            <a:r>
              <a:rPr lang="en-US" sz="1400" dirty="0">
                <a:effectLst/>
                <a:ea typeface="Calibri" panose="020F0502020204030204" pitchFamily="34" charset="0"/>
              </a:rPr>
              <a:t>  (open to all, just need contact info and privacy agreement)  </a:t>
            </a:r>
          </a:p>
          <a:p>
            <a:pPr marL="866775" lvl="2">
              <a:spcBef>
                <a:spcPts val="0"/>
              </a:spcBef>
              <a:spcAft>
                <a:spcPts val="0"/>
              </a:spcAft>
              <a:buFont typeface="Arial" panose="020B0604020202020204" pitchFamily="34" charset="0"/>
              <a:buChar char="•"/>
            </a:pPr>
            <a:endParaRPr lang="en-US" sz="1100" dirty="0">
              <a:solidFill>
                <a:schemeClr val="tx1"/>
              </a:solidFill>
            </a:endParaRPr>
          </a:p>
          <a:p>
            <a:pPr>
              <a:buFont typeface="Arial" panose="020B0604020202020204" pitchFamily="34" charset="0"/>
              <a:buChar char="•"/>
            </a:pPr>
            <a:r>
              <a:rPr lang="en-US" sz="14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400" dirty="0">
                <a:solidFill>
                  <a:srgbClr val="1155CC"/>
                </a:solidFill>
                <a:hlinkClick r:id="rId6"/>
              </a:rPr>
              <a:t>https://groups.wirelessinnovation.org/wg/6MSG/dashboard</a:t>
            </a:r>
            <a:r>
              <a:rPr lang="en-US" sz="1400" dirty="0">
                <a:solidFill>
                  <a:srgbClr val="1155CC"/>
                </a:solidFill>
              </a:rPr>
              <a:t>. </a:t>
            </a:r>
            <a:endParaRPr lang="en-US" sz="1400" kern="1200" dirty="0">
              <a:cs typeface="+mn-cs"/>
            </a:endParaRPr>
          </a:p>
          <a:p>
            <a:pPr marL="1323975" lvl="3">
              <a:spcBef>
                <a:spcPts val="0"/>
              </a:spcBef>
              <a:spcAft>
                <a:spcPts val="0"/>
              </a:spcAft>
              <a:buFont typeface="Arial" panose="020B0604020202020204" pitchFamily="34" charset="0"/>
              <a:buChar char="•"/>
            </a:pPr>
            <a:r>
              <a:rPr lang="en-US" sz="1100" dirty="0">
                <a:solidFill>
                  <a:schemeClr val="tx1"/>
                </a:solidFill>
              </a:rPr>
              <a:t>Work stream 1 - interference protection and resolution (</a:t>
            </a:r>
            <a:r>
              <a:rPr lang="en-US" sz="1100" dirty="0" err="1">
                <a:solidFill>
                  <a:schemeClr val="tx1"/>
                </a:solidFill>
              </a:rPr>
              <a:t>CableLabs</a:t>
            </a:r>
            <a:r>
              <a:rPr lang="en-US" sz="1100" dirty="0">
                <a:solidFill>
                  <a:schemeClr val="tx1"/>
                </a:solidFill>
              </a:rPr>
              <a:t>, EPRI, Lake </a:t>
            </a:r>
            <a:r>
              <a:rPr lang="en-US" sz="1100" dirty="0" err="1">
                <a:solidFill>
                  <a:schemeClr val="tx1"/>
                </a:solidFill>
              </a:rPr>
              <a:t>Cty</a:t>
            </a:r>
            <a:r>
              <a:rPr lang="en-US" sz="11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100" dirty="0">
                <a:solidFill>
                  <a:schemeClr val="tx1"/>
                </a:solidFill>
              </a:rPr>
              <a:t>Work stream 2 - correct incumbent data (ULS) (</a:t>
            </a:r>
            <a:r>
              <a:rPr lang="en-US" sz="1100" dirty="0" err="1">
                <a:solidFill>
                  <a:schemeClr val="tx1"/>
                </a:solidFill>
              </a:rPr>
              <a:t>Comsearch</a:t>
            </a:r>
            <a:r>
              <a:rPr lang="en-US" sz="1100" dirty="0">
                <a:solidFill>
                  <a:schemeClr val="tx1"/>
                </a:solidFill>
              </a:rPr>
              <a:t>, APCO) </a:t>
            </a:r>
          </a:p>
          <a:p>
            <a:pPr marL="1323975" lvl="3">
              <a:spcBef>
                <a:spcPts val="0"/>
              </a:spcBef>
              <a:spcAft>
                <a:spcPts val="0"/>
              </a:spcAft>
              <a:buFont typeface="Arial" panose="020B0604020202020204" pitchFamily="34" charset="0"/>
              <a:buChar char="•"/>
            </a:pPr>
            <a:r>
              <a:rPr lang="en-US" sz="11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100" dirty="0">
                <a:solidFill>
                  <a:schemeClr val="tx1"/>
                </a:solidFill>
              </a:rPr>
              <a:t>Overall Co-chairs:  NPSTC, UTC, WFA, WISPA. </a:t>
            </a:r>
            <a:r>
              <a:rPr lang="en-US" sz="11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GB" sz="1600" b="0" dirty="0">
                <a:solidFill>
                  <a:schemeClr val="tx1"/>
                </a:solidFill>
                <a:ea typeface="Calibri" panose="020F0502020204030204" pitchFamily="34" charset="0"/>
              </a:rPr>
              <a:t> </a:t>
            </a:r>
          </a:p>
          <a:p>
            <a:pPr marL="866775" lvl="2">
              <a:spcBef>
                <a:spcPts val="0"/>
              </a:spcBef>
              <a:spcAft>
                <a:spcPts val="0"/>
              </a:spcAft>
              <a:buFont typeface="Arial" panose="020B0604020202020204" pitchFamily="34" charset="0"/>
              <a:buChar char="•"/>
            </a:pPr>
            <a:endParaRPr lang="en-GB" sz="1600" b="0" dirty="0">
              <a:solidFill>
                <a:schemeClr val="tx1"/>
              </a:solidFill>
              <a:ea typeface="Calibri" panose="020F0502020204030204" pitchFamily="34" charset="0"/>
            </a:endParaRPr>
          </a:p>
          <a:p>
            <a:pPr marL="866775" lvl="2">
              <a:spcBef>
                <a:spcPts val="0"/>
              </a:spcBef>
              <a:spcAft>
                <a:spcPts val="0"/>
              </a:spcAft>
              <a:buFont typeface="Arial" panose="020B0604020202020204" pitchFamily="34" charset="0"/>
              <a:buChar char="•"/>
            </a:pPr>
            <a:r>
              <a:rPr lang="en-GB" sz="1400" b="1" dirty="0">
                <a:solidFill>
                  <a:schemeClr val="tx1"/>
                </a:solidFill>
                <a:ea typeface="Calibri" panose="020F0502020204030204" pitchFamily="34" charset="0"/>
              </a:rPr>
              <a:t>18nov: WS</a:t>
            </a:r>
            <a:r>
              <a:rPr lang="en-GB" sz="1400" b="0" dirty="0">
                <a:solidFill>
                  <a:schemeClr val="tx1"/>
                </a:solidFill>
                <a:ea typeface="Calibri" panose="020F0502020204030204" pitchFamily="34" charset="0"/>
              </a:rPr>
              <a:t>#1 reviewed final report, made one change and will present to 10Dec MSG full group for approval. </a:t>
            </a:r>
            <a:r>
              <a:rPr lang="en-GB" sz="1400" b="0" dirty="0">
                <a:solidFill>
                  <a:schemeClr val="tx1"/>
                </a:solidFill>
                <a:ea typeface="Calibri" panose="020F0502020204030204" pitchFamily="34" charset="0"/>
                <a:hlinkClick r:id="rId7"/>
              </a:rPr>
              <a:t>https://groups.wirelessinnovation.org/wg/6GHz-MSG-WS1/document/download/16761</a:t>
            </a:r>
            <a:r>
              <a:rPr lang="en-GB" sz="1400" b="0" dirty="0">
                <a:solidFill>
                  <a:schemeClr val="tx1"/>
                </a:solidFill>
                <a:ea typeface="Calibri" panose="020F0502020204030204" pitchFamily="34" charset="0"/>
              </a:rPr>
              <a:t> </a:t>
            </a:r>
            <a:endParaRPr lang="en-US" sz="1400" dirty="0">
              <a:effectLst/>
              <a:ea typeface="Calibri" panose="020F0502020204030204" pitchFamily="34" charset="0"/>
            </a:endParaRPr>
          </a:p>
          <a:p>
            <a:pPr marL="1323975" lvl="3">
              <a:spcBef>
                <a:spcPts val="0"/>
              </a:spcBef>
              <a:spcAft>
                <a:spcPts val="0"/>
              </a:spcAft>
              <a:buFont typeface="Arial" panose="020B0604020202020204" pitchFamily="34" charset="0"/>
              <a:buChar char="•"/>
            </a:pPr>
            <a:r>
              <a:rPr lang="en-GB" sz="1400" b="1" dirty="0">
                <a:solidFill>
                  <a:schemeClr val="tx1"/>
                </a:solidFill>
                <a:ea typeface="Calibri" panose="020F0502020204030204" pitchFamily="34" charset="0"/>
              </a:rPr>
              <a:t>21dec21 is when AFC applications are due. </a:t>
            </a:r>
            <a:endParaRPr lang="en-US" sz="1400" b="1" dirty="0">
              <a:solidFill>
                <a:schemeClr val="tx1"/>
              </a:solidFill>
            </a:endParaRPr>
          </a:p>
          <a:p>
            <a:pPr marL="638175" lvl="2" indent="0">
              <a:spcBef>
                <a:spcPts val="0"/>
              </a:spcBef>
              <a:spcAft>
                <a:spcPts val="0"/>
              </a:spcAft>
            </a:pPr>
            <a:endParaRPr lang="en-US" sz="1600" b="1" dirty="0">
              <a:ea typeface="Calibri" panose="020F0502020204030204" pitchFamily="34" charset="0"/>
            </a:endParaRPr>
          </a:p>
        </p:txBody>
      </p:sp>
    </p:spTree>
    <p:extLst>
      <p:ext uri="{BB962C8B-B14F-4D97-AF65-F5344CB8AC3E}">
        <p14:creationId xmlns:p14="http://schemas.microsoft.com/office/powerpoint/2010/main" val="2203913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1900"/>
            <a:ext cx="10972800" cy="464123"/>
          </a:xfrm>
        </p:spPr>
        <p:txBody>
          <a:bodyPr/>
          <a:lstStyle/>
          <a:p>
            <a:r>
              <a:rPr lang="en-US" altLang="en-US" sz="2400" dirty="0"/>
              <a:t>General Discussion Items – ongoing fyi - </a:t>
            </a:r>
            <a:r>
              <a:rPr lang="en-US" sz="2400" dirty="0"/>
              <a:t>IEEE 802 Stds Table of Frequency Bands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02dec21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https://mentor.ieee.org/802.18/dcn/21/18-21-0036-09-0000-frequency-table-template.xlsx</a:t>
            </a:r>
            <a:endParaRPr lang="en-US" sz="1800" dirty="0">
              <a:solidFill>
                <a:srgbClr val="0070C0"/>
              </a:solidFill>
              <a:ea typeface="Times New Roman" panose="02020603050405020304" pitchFamily="18" charset="0"/>
            </a:endParaRPr>
          </a:p>
          <a:p>
            <a:pPr lvl="1">
              <a:spcBef>
                <a:spcPts val="0"/>
              </a:spcBef>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23nov21</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Clarified 802.22 orig. std.; filled in many specific freq. ranges for 802.11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Updates a few UWB ranges and </a:t>
            </a:r>
            <a:r>
              <a:rPr lang="en-US" sz="1600" b="1" dirty="0">
                <a:solidFill>
                  <a:srgbClr val="333333"/>
                </a:solidFill>
                <a:ea typeface="Times New Roman" panose="02020603050405020304" pitchFamily="18" charset="0"/>
              </a:rPr>
              <a:t>added the Light-Ranges Sheet   </a:t>
            </a: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28sept21</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Updated most of the 802.15 cells/rows, less UWB ones.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And proposing to swap columns D&amp;E to get the clause numbers for the current standard by the current standards. and clarified what goes in the clause cell.  </a:t>
            </a:r>
          </a:p>
          <a:p>
            <a:pPr marL="400050" lvl="1" indent="0">
              <a:spcBef>
                <a:spcPts val="0"/>
              </a:spcBef>
              <a:spcAft>
                <a:spcPts val="0"/>
              </a:spcAft>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Times New Roman" panose="02020603050405020304" pitchFamily="18" charset="0"/>
              </a:rPr>
              <a:t>The activity is entering the phase to fill in the sheet now, so more intense and time consuming.</a:t>
            </a:r>
            <a:endParaRPr lang="en-US" sz="18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11jan22.  </a:t>
            </a:r>
            <a:r>
              <a:rPr lang="en-US" sz="1800" b="0" dirty="0">
                <a:solidFill>
                  <a:schemeClr val="tx1"/>
                </a:solidFill>
                <a:ea typeface="Times New Roman" panose="02020603050405020304" pitchFamily="18" charset="0"/>
              </a:rPr>
              <a:t>(call-in in agenda backup slides)</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1747771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1125200" cy="3469327"/>
          </a:xfrm>
        </p:spPr>
        <p:txBody>
          <a:bodyPr/>
          <a:lstStyle/>
          <a:p>
            <a:pPr marL="285750" indent="-285750">
              <a:buClr>
                <a:srgbClr val="00B0F0"/>
              </a:buClr>
              <a:buFont typeface="Wingdings" panose="05000000000000000000" pitchFamily="2" charset="2"/>
              <a:buChar char="q"/>
            </a:pPr>
            <a:r>
              <a:rPr lang="en-US" sz="1800" dirty="0">
                <a:solidFill>
                  <a:srgbClr val="00B0F0"/>
                </a:solidFill>
                <a:effectLst/>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02dec21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1147018" y="4244034"/>
            <a:ext cx="10260694" cy="2231380"/>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WPT use of license-exempt bands and UWB in cell phones</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4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11252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2000" b="0" dirty="0">
                <a:solidFill>
                  <a:schemeClr val="tx1"/>
                </a:solidFill>
                <a:ea typeface="Calibri" panose="020F0502020204030204" pitchFamily="34" charset="0"/>
              </a:rPr>
              <a:t>none heard </a:t>
            </a:r>
          </a:p>
          <a:p>
            <a:pPr marL="0">
              <a:spcBef>
                <a:spcPts val="0"/>
              </a:spcBef>
              <a:spcAft>
                <a:spcPts val="0"/>
              </a:spcAft>
              <a:buFont typeface="Arial" panose="020B0604020202020204" pitchFamily="34" charset="0"/>
              <a:buChar char="•"/>
            </a:pPr>
            <a:endParaRPr lang="en-US" sz="20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endParaRPr lang="en-US" sz="14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02dec21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7442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____ and voters on-line: ___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19may22):</a:t>
            </a:r>
            <a:r>
              <a:rPr lang="en-US" sz="1800" dirty="0"/>
              <a:t>  09dec21 –</a:t>
            </a:r>
            <a:r>
              <a:rPr lang="en-US" sz="1800" i="1" u="sng" dirty="0"/>
              <a:t>15:00–&lt;15:55</a:t>
            </a:r>
            <a:r>
              <a:rPr lang="en-US" sz="1800" dirty="0"/>
              <a:t> et </a:t>
            </a: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https://mentor.ieee.org/802.18/dcn/16/18-16-0038-19-0000-teleconference-call-in-info.pptx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IEEE 802.18 (wireless) interim will be electronic in Jan 2022 with attendance credit.</a:t>
            </a: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02dec21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3"/>
              </a:rPr>
              <a:t>Al Petrick (Skyworks Solutions) </a:t>
            </a:r>
            <a:r>
              <a:rPr lang="en-US" sz="1600" dirty="0"/>
              <a:t>and </a:t>
            </a:r>
            <a:r>
              <a:rPr lang="en-US" sz="1600" dirty="0">
                <a:hlinkClick r:id="rId4"/>
              </a:rPr>
              <a:t>Stuart Kerry (OK-Brit/Self)</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40 (8 on LMSC); Nearly Voters: 4; Aspirant members: 6</a:t>
            </a:r>
          </a:p>
          <a:p>
            <a:pPr lvl="1">
              <a:spcBef>
                <a:spcPts val="0"/>
              </a:spcBef>
              <a:buFont typeface="Arial" panose="020B0604020202020204" pitchFamily="34" charset="0"/>
              <a:buChar char="•"/>
            </a:pPr>
            <a:r>
              <a:rPr lang="en-US" sz="1400" dirty="0">
                <a:solidFill>
                  <a:schemeClr val="tx1"/>
                </a:solidFill>
              </a:rPr>
              <a:t>A quorum is met since this is an announced Wireless Interim and Thursdays 15:00et meetings were announced more than 45 days ago.</a:t>
            </a:r>
          </a:p>
          <a:p>
            <a:pPr lvl="4">
              <a:buFont typeface="Arial" panose="020B0604020202020204" pitchFamily="34" charset="0"/>
              <a:buChar char="•"/>
              <a:defRPr/>
            </a:pPr>
            <a:endParaRPr lang="en-US" sz="1200" dirty="0"/>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5"/>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6"/>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7"/>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8"/>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9"/>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does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10"/>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02dec21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035017111"/>
              </p:ext>
            </p:extLst>
          </p:nvPr>
        </p:nvGraphicFramePr>
        <p:xfrm>
          <a:off x="7925668" y="4929329"/>
          <a:ext cx="2390775" cy="498475"/>
        </p:xfrm>
        <a:graphic>
          <a:graphicData uri="http://schemas.openxmlformats.org/presentationml/2006/ole">
            <mc:AlternateContent xmlns:mc="http://schemas.openxmlformats.org/markup-compatibility/2006">
              <mc:Choice xmlns:v="urn:schemas-microsoft-com:vml" Requires="v">
                <p:oleObj spid="_x0000_s3234" name="Packager Shell Object" showAsIcon="1" r:id="rId11" imgW="2391120" imgH="534600" progId="Package">
                  <p:embed/>
                </p:oleObj>
              </mc:Choice>
              <mc:Fallback>
                <p:oleObj name="Packager Shell Object" showAsIcon="1" r:id="rId11"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2"/>
                      <a:stretch>
                        <a:fillRect/>
                      </a:stretch>
                    </p:blipFill>
                    <p:spPr>
                      <a:xfrm>
                        <a:off x="7925668" y="4929329"/>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spid="_x0000_s3235" name="Acrobat Document" showAsIcon="1" r:id="rId13" imgW="914400" imgH="771822" progId="AcroExch.Document.DC">
                  <p:embed/>
                </p:oleObj>
              </mc:Choice>
              <mc:Fallback>
                <p:oleObj name="Acrobat Document" showAsIcon="1" r:id="rId13"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4"/>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02dec21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Tree>
    <p:extLst>
      <p:ext uri="{BB962C8B-B14F-4D97-AF65-F5344CB8AC3E}">
        <p14:creationId xmlns:p14="http://schemas.microsoft.com/office/powerpoint/2010/main" val="436787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838200"/>
            <a:ext cx="11125200" cy="5637214"/>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r>
              <a:rPr lang="en-US" sz="1800" b="0" i="0" u="none" strike="noStrike" baseline="0" dirty="0">
                <a:solidFill>
                  <a:srgbClr val="000000"/>
                </a:solidFill>
              </a:rPr>
              <a:t>APAC update: </a:t>
            </a:r>
          </a:p>
          <a:p>
            <a:pPr lvl="1">
              <a:buFont typeface="Arial" panose="020B0604020202020204" pitchFamily="34" charset="0"/>
              <a:buChar char="•"/>
            </a:pPr>
            <a:r>
              <a:rPr lang="en-US" sz="1800" b="0" i="0" u="none" strike="noStrike" baseline="0" dirty="0">
                <a:solidFill>
                  <a:srgbClr val="000000"/>
                </a:solidFill>
                <a:hlinkClick r:id="rId3"/>
              </a:rPr>
              <a:t>https://mentor.ieee.org/802.18/dcn/21/18-21-</a:t>
            </a:r>
            <a:r>
              <a:rPr lang="en-US" sz="1800" b="0" i="0" u="none" strike="noStrike" baseline="0" dirty="0">
                <a:solidFill>
                  <a:srgbClr val="000000"/>
                </a:solidFill>
              </a:rPr>
              <a:t>..........</a:t>
            </a:r>
          </a:p>
          <a:p>
            <a:pPr lvl="1">
              <a:buFont typeface="Arial" panose="020B0604020202020204" pitchFamily="34" charset="0"/>
              <a:buChar char="•"/>
            </a:pPr>
            <a:endParaRPr lang="en-US" sz="1600" dirty="0">
              <a:solidFill>
                <a:srgbClr val="000000"/>
              </a:solidFill>
              <a:effectLst/>
              <a:latin typeface="Times New Roman" panose="02020603050405020304" pitchFamily="18" charset="0"/>
              <a:ea typeface="Calibri" panose="020F0502020204030204" pitchFamily="34" charset="0"/>
            </a:endParaRPr>
          </a:p>
          <a:p>
            <a:pPr marL="285750" indent="-285750" algn="l">
              <a:buFont typeface="Arial" panose="020B0604020202020204" pitchFamily="34" charset="0"/>
              <a:buChar char="•"/>
            </a:pPr>
            <a:r>
              <a:rPr lang="en-US" sz="1600" dirty="0">
                <a:effectLst/>
                <a:latin typeface="Times New Roman" panose="02020603050405020304" pitchFamily="18" charset="0"/>
                <a:ea typeface="Calibri" panose="020F0502020204030204" pitchFamily="34" charset="0"/>
              </a:rPr>
              <a:t>Hong Kong Communications Authority (HKCA) </a:t>
            </a:r>
            <a:r>
              <a:rPr lang="en-US" sz="1600" b="0" dirty="0">
                <a:effectLst/>
                <a:latin typeface="Times New Roman" panose="02020603050405020304" pitchFamily="18" charset="0"/>
                <a:ea typeface="Calibri" panose="020F0502020204030204" pitchFamily="34" charset="0"/>
              </a:rPr>
              <a:t>has begun a consultation that seeks public opinion in creating a class license for regulating the use and trade in 6 GHz devices (operating in 5925 MHz to 6425 MHz for WLAN.  The consultation also proposes to update the class license for provision of public WLAN services accordingly to allow their operation in the same band.</a:t>
            </a:r>
            <a:endParaRPr lang="en-US" sz="1600" b="0" dirty="0">
              <a:latin typeface="Times New Roman" panose="02020603050405020304" pitchFamily="18" charset="0"/>
              <a:ea typeface="Calibri" panose="020F0502020204030204" pitchFamily="34" charset="0"/>
            </a:endParaRPr>
          </a:p>
          <a:p>
            <a:pPr marL="685800" lvl="1">
              <a:buFont typeface="Arial" panose="020B0604020202020204" pitchFamily="34" charset="0"/>
              <a:buChar char="•"/>
            </a:pPr>
            <a:r>
              <a:rPr lang="en-US" sz="1600" b="0" dirty="0">
                <a:effectLst/>
                <a:latin typeface="Times New Roman" panose="02020603050405020304" pitchFamily="18" charset="0"/>
                <a:ea typeface="Calibri" panose="020F0502020204030204" pitchFamily="34" charset="0"/>
              </a:rPr>
              <a:t>Please note the following:</a:t>
            </a:r>
            <a:br>
              <a:rPr lang="en-US" sz="1600" b="0" dirty="0">
                <a:effectLst/>
                <a:latin typeface="Times New Roman" panose="02020603050405020304" pitchFamily="18" charset="0"/>
                <a:ea typeface="Calibri" panose="020F0502020204030204" pitchFamily="34" charset="0"/>
              </a:rPr>
            </a:br>
            <a:r>
              <a:rPr lang="en-US" sz="1600" b="0" dirty="0">
                <a:effectLst/>
                <a:latin typeface="Times New Roman" panose="02020603050405020304" pitchFamily="18" charset="0"/>
                <a:ea typeface="Calibri" panose="020F0502020204030204" pitchFamily="34" charset="0"/>
              </a:rPr>
              <a:t>[1]  HKCA proposes the maximum equivalent </a:t>
            </a:r>
            <a:r>
              <a:rPr lang="en-US" sz="1600" b="0" dirty="0" err="1">
                <a:effectLst/>
                <a:latin typeface="Times New Roman" panose="02020603050405020304" pitchFamily="18" charset="0"/>
                <a:ea typeface="Calibri" panose="020F0502020204030204" pitchFamily="34" charset="0"/>
              </a:rPr>
              <a:t>isotropically</a:t>
            </a:r>
            <a:r>
              <a:rPr lang="en-US" sz="1600" b="0" dirty="0">
                <a:effectLst/>
                <a:latin typeface="Times New Roman" panose="02020603050405020304" pitchFamily="18" charset="0"/>
                <a:ea typeface="Calibri" panose="020F0502020204030204" pitchFamily="34" charset="0"/>
              </a:rPr>
              <a:t> radiated power of 24 dBm (250 </a:t>
            </a:r>
            <a:r>
              <a:rPr lang="en-US" sz="1600" b="0" dirty="0" err="1">
                <a:effectLst/>
                <a:latin typeface="Times New Roman" panose="02020603050405020304" pitchFamily="18" charset="0"/>
                <a:ea typeface="Calibri" panose="020F0502020204030204" pitchFamily="34" charset="0"/>
              </a:rPr>
              <a:t>mW</a:t>
            </a:r>
            <a:r>
              <a:rPr lang="en-US" sz="1600" b="0" dirty="0">
                <a:effectLst/>
                <a:latin typeface="Times New Roman" panose="02020603050405020304" pitchFamily="18" charset="0"/>
                <a:ea typeface="Calibri" panose="020F0502020204030204" pitchFamily="34" charset="0"/>
              </a:rPr>
              <a:t>) for indoor use; and 14 dBm (25 </a:t>
            </a:r>
            <a:r>
              <a:rPr lang="en-US" sz="1600" b="0" dirty="0" err="1">
                <a:effectLst/>
                <a:latin typeface="Times New Roman" panose="02020603050405020304" pitchFamily="18" charset="0"/>
                <a:ea typeface="Calibri" panose="020F0502020204030204" pitchFamily="34" charset="0"/>
              </a:rPr>
              <a:t>mW</a:t>
            </a:r>
            <a:r>
              <a:rPr lang="en-US" sz="1600" b="0" dirty="0">
                <a:effectLst/>
                <a:latin typeface="Times New Roman" panose="02020603050405020304" pitchFamily="18" charset="0"/>
                <a:ea typeface="Calibri" panose="020F0502020204030204" pitchFamily="34" charset="0"/>
              </a:rPr>
              <a:t>) for outdoor use.</a:t>
            </a:r>
            <a:br>
              <a:rPr lang="en-US" sz="1600" b="0" dirty="0">
                <a:effectLst/>
                <a:latin typeface="Times New Roman" panose="02020603050405020304" pitchFamily="18" charset="0"/>
                <a:ea typeface="Calibri" panose="020F0502020204030204" pitchFamily="34" charset="0"/>
              </a:rPr>
            </a:br>
            <a:r>
              <a:rPr lang="en-US" sz="1600" b="0" dirty="0">
                <a:effectLst/>
                <a:latin typeface="Times New Roman" panose="02020603050405020304" pitchFamily="18" charset="0"/>
                <a:ea typeface="Calibri" panose="020F0502020204030204" pitchFamily="34" charset="0"/>
              </a:rPr>
              <a:t>[2]  HKCA proposes to update its relevant specification HKCA 1081 by referencing ETSI EN 303 687.</a:t>
            </a:r>
            <a:br>
              <a:rPr lang="en-US" sz="1600" b="0" dirty="0">
                <a:effectLst/>
                <a:latin typeface="Times New Roman" panose="02020603050405020304" pitchFamily="18" charset="0"/>
                <a:ea typeface="Calibri" panose="020F0502020204030204" pitchFamily="34" charset="0"/>
              </a:rPr>
            </a:br>
            <a:r>
              <a:rPr lang="en-US" sz="1600" b="0" dirty="0">
                <a:effectLst/>
                <a:latin typeface="Times New Roman" panose="02020603050405020304" pitchFamily="18" charset="0"/>
                <a:ea typeface="Calibri" panose="020F0502020204030204" pitchFamily="34" charset="0"/>
              </a:rPr>
              <a:t>[3]  HKCA expresses its concern in paragraphs 17 to 23 on interference.  In particular, the HKCA notes that some countries and regions designate the entire 6 GHz band for Wi-Fi.  Wi-Fi devices from these countries and regions that "could operate in the 6425 – 7125 MHz band, if illegally imported and used in Hong Kong, would cause in-band interference to the future 5G services".  In view of this, the consultation seeks public opinions to impose compulsory certification requirements for APs to ensure that "such devices to be used in Hong Kong should comply with the relevant specification (i.e. HKCA 1081), in particular that they do not operate in the 6425 – 7125 MHz band which may be used for 5G services in Hong Kong in the future." </a:t>
            </a:r>
            <a:endParaRPr lang="en-US" sz="1600" b="0" dirty="0">
              <a:latin typeface="Times New Roman" panose="02020603050405020304" pitchFamily="18" charset="0"/>
              <a:ea typeface="Calibri" panose="020F0502020204030204" pitchFamily="34" charset="0"/>
            </a:endParaRPr>
          </a:p>
          <a:p>
            <a:pPr marL="685800" lvl="1">
              <a:buFont typeface="Arial" panose="020B0604020202020204" pitchFamily="34" charset="0"/>
              <a:buChar char="•"/>
            </a:pPr>
            <a:r>
              <a:rPr lang="en-US" sz="1600" b="0" dirty="0">
                <a:effectLst/>
                <a:latin typeface="Times New Roman" panose="02020603050405020304" pitchFamily="18" charset="0"/>
                <a:ea typeface="Calibri" panose="020F0502020204030204" pitchFamily="34" charset="0"/>
              </a:rPr>
              <a:t>For details, please visit:</a:t>
            </a:r>
            <a:br>
              <a:rPr lang="en-US" sz="1600" b="0" dirty="0">
                <a:effectLst/>
                <a:latin typeface="Times New Roman" panose="02020603050405020304" pitchFamily="18" charset="0"/>
                <a:ea typeface="Calibri" panose="020F0502020204030204" pitchFamily="34" charset="0"/>
              </a:rPr>
            </a:br>
            <a:r>
              <a:rPr lang="en-US" sz="1600" b="0" u="sng" dirty="0">
                <a:solidFill>
                  <a:srgbClr val="0000FF"/>
                </a:solidFill>
                <a:effectLst/>
                <a:latin typeface="Times New Roman" panose="02020603050405020304" pitchFamily="18" charset="0"/>
                <a:ea typeface="Calibri" panose="020F0502020204030204" pitchFamily="34" charset="0"/>
                <a:hlinkClick r:id="rId4"/>
              </a:rPr>
              <a:t>https://www.coms-auth.hk/filemanager/en/content_711/cp20211126_e.pdf</a:t>
            </a:r>
            <a:endParaRPr lang="en-US" sz="1600" b="0" u="sng" dirty="0">
              <a:solidFill>
                <a:srgbClr val="0000FF"/>
              </a:solidFill>
              <a:latin typeface="Times New Roman" panose="02020603050405020304" pitchFamily="18" charset="0"/>
              <a:ea typeface="Calibri" panose="020F0502020204030204" pitchFamily="34" charset="0"/>
            </a:endParaRPr>
          </a:p>
          <a:p>
            <a:pPr marL="1085850" lvl="2">
              <a:buFont typeface="Arial" panose="020B0604020202020204" pitchFamily="34" charset="0"/>
              <a:buChar char="•"/>
            </a:pPr>
            <a:r>
              <a:rPr lang="en-US" sz="1600" b="0" dirty="0">
                <a:effectLst/>
                <a:latin typeface="Times New Roman" panose="02020603050405020304" pitchFamily="18" charset="0"/>
                <a:ea typeface="Calibri" panose="020F0502020204030204" pitchFamily="34" charset="0"/>
              </a:rPr>
              <a:t>The </a:t>
            </a:r>
            <a:r>
              <a:rPr lang="en-US" sz="1600" dirty="0">
                <a:effectLst/>
                <a:latin typeface="Times New Roman" panose="02020603050405020304" pitchFamily="18" charset="0"/>
                <a:ea typeface="Calibri" panose="020F0502020204030204" pitchFamily="34" charset="0"/>
              </a:rPr>
              <a:t>comment </a:t>
            </a:r>
            <a:r>
              <a:rPr lang="en-US" sz="1600" b="1" dirty="0">
                <a:effectLst/>
                <a:latin typeface="Times New Roman" panose="02020603050405020304" pitchFamily="18" charset="0"/>
                <a:ea typeface="Calibri" panose="020F0502020204030204" pitchFamily="34" charset="0"/>
              </a:rPr>
              <a:t>submission deadline is December 24, 2021 </a:t>
            </a:r>
            <a:r>
              <a:rPr lang="en-US" sz="1600" b="0" dirty="0">
                <a:effectLst/>
                <a:latin typeface="Times New Roman" panose="02020603050405020304" pitchFamily="18" charset="0"/>
                <a:ea typeface="Calibri" panose="020F0502020204030204" pitchFamily="34" charset="0"/>
              </a:rPr>
              <a:t>(Hong Kong SAR local time).    </a:t>
            </a:r>
            <a:r>
              <a:rPr lang="en-US" sz="1400" b="1" dirty="0">
                <a:effectLst/>
                <a:latin typeface="Times New Roman" panose="02020603050405020304" pitchFamily="18" charset="0"/>
                <a:ea typeface="Calibri" panose="020F0502020204030204" pitchFamily="34" charset="0"/>
              </a:rPr>
              <a:t>(.18 to approve 09dec</a:t>
            </a:r>
            <a:r>
              <a:rPr lang="en-US" sz="1400" b="0" dirty="0">
                <a:effectLst/>
                <a:latin typeface="Times New Roman" panose="02020603050405020304" pitchFamily="18" charset="0"/>
                <a:ea typeface="Calibri" panose="020F0502020204030204" pitchFamily="34" charset="0"/>
              </a:rPr>
              <a:t>) </a:t>
            </a:r>
            <a:endParaRPr lang="en-US" sz="1400" b="0" i="0" u="none" strike="noStrike" baseline="0" dirty="0">
              <a:solidFill>
                <a:srgbClr val="000000"/>
              </a:solidFill>
            </a:endParaRPr>
          </a:p>
          <a:p>
            <a:pPr>
              <a:buFont typeface="Arial" panose="020B0604020202020204" pitchFamily="34" charset="0"/>
              <a:buChar char="•"/>
            </a:pPr>
            <a:endParaRPr lang="en-US" sz="1800" b="0" i="0" u="none" strike="noStrike" baseline="0" dirty="0">
              <a:solidFill>
                <a:srgbClr val="000000"/>
              </a:solidFill>
            </a:endParaRPr>
          </a:p>
          <a:p>
            <a:pPr marL="0">
              <a:spcBef>
                <a:spcPts val="0"/>
              </a:spcBef>
              <a:spcAft>
                <a:spcPts val="0"/>
              </a:spcAft>
              <a:buFont typeface="Arial" panose="020B0604020202020204" pitchFamily="34" charset="0"/>
              <a:buChar char="•"/>
            </a:pPr>
            <a:endParaRPr lang="en-US" sz="1200" b="0" i="0" u="none" strike="noStrike" baseline="0" dirty="0">
              <a:solidFill>
                <a:srgbClr val="00000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02dec21</a:t>
            </a:r>
            <a:endParaRPr lang="en-GB" dirty="0"/>
          </a:p>
        </p:txBody>
      </p:sp>
    </p:spTree>
    <p:extLst>
      <p:ext uri="{BB962C8B-B14F-4D97-AF65-F5344CB8AC3E}">
        <p14:creationId xmlns:p14="http://schemas.microsoft.com/office/powerpoint/2010/main" val="24892709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85800"/>
            <a:ext cx="11125200" cy="5789614"/>
          </a:xfrm>
        </p:spPr>
        <p:txBody>
          <a:bodyPr/>
          <a:lstStyle/>
          <a:p>
            <a:pPr algn="l"/>
            <a:endParaRPr lang="en-US" sz="1800" dirty="0">
              <a:solidFill>
                <a:schemeClr val="tx1"/>
              </a:solidFill>
              <a:ea typeface="Times New Roman" panose="02020603050405020304" pitchFamily="18" charset="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dirty="0">
                <a:effectLst/>
                <a:ea typeface="Calibri" panose="020F0502020204030204" pitchFamily="34" charset="0"/>
              </a:rPr>
              <a:t>Japan MIC has begun a public consultation on its proposal (including detailed technical parameters) that allows in-vehicle WLAN operating at 5.2 GHz band.</a:t>
            </a:r>
          </a:p>
          <a:p>
            <a:pPr marL="400050" lvl="1">
              <a:spcBef>
                <a:spcPts val="0"/>
              </a:spcBef>
              <a:spcAft>
                <a:spcPts val="0"/>
              </a:spcAft>
              <a:buFont typeface="Arial" panose="020B0604020202020204" pitchFamily="34" charset="0"/>
              <a:buChar char="•"/>
            </a:pPr>
            <a:r>
              <a:rPr lang="en-US" sz="1600" dirty="0">
                <a:effectLst/>
                <a:ea typeface="Calibri" panose="020F0502020204030204" pitchFamily="34" charset="0"/>
              </a:rPr>
              <a:t>For a high-level overview, please refer to the following </a:t>
            </a:r>
            <a:r>
              <a:rPr lang="en-US" sz="1600" dirty="0" err="1">
                <a:effectLst/>
                <a:ea typeface="Calibri" panose="020F0502020204030204" pitchFamily="34" charset="0"/>
              </a:rPr>
              <a:t>powerpoint</a:t>
            </a:r>
            <a:r>
              <a:rPr lang="en-US" sz="1600" dirty="0">
                <a:effectLst/>
                <a:ea typeface="Calibri" panose="020F0502020204030204" pitchFamily="34" charset="0"/>
              </a:rPr>
              <a:t> (in Japanese):</a:t>
            </a:r>
            <a:r>
              <a:rPr lang="en-US" sz="1600" dirty="0">
                <a:ea typeface="Calibri" panose="020F0502020204030204" pitchFamily="34" charset="0"/>
              </a:rPr>
              <a:t> </a:t>
            </a:r>
            <a:r>
              <a:rPr lang="en-US" sz="1600" u="sng" dirty="0">
                <a:solidFill>
                  <a:srgbClr val="0000FF"/>
                </a:solidFill>
                <a:effectLst/>
                <a:ea typeface="Calibri" panose="020F0502020204030204" pitchFamily="34" charset="0"/>
                <a:hlinkClick r:id="rId3"/>
              </a:rPr>
              <a:t>https://www.soumu.go.jp/main_content/000778276.pdf</a:t>
            </a:r>
            <a:endParaRPr lang="en-US" sz="1600" u="sng" dirty="0">
              <a:solidFill>
                <a:srgbClr val="0000FF"/>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ffectLst/>
                <a:ea typeface="Calibri" panose="020F0502020204030204" pitchFamily="34" charset="0"/>
              </a:rPr>
              <a:t>For the detailed proposal, please refer to the following draft (in Japanese).</a:t>
            </a:r>
            <a:r>
              <a:rPr lang="en-US" sz="1600" dirty="0">
                <a:ea typeface="Calibri" panose="020F0502020204030204" pitchFamily="34" charset="0"/>
              </a:rPr>
              <a:t> </a:t>
            </a:r>
            <a:r>
              <a:rPr lang="en-US" sz="1600" u="sng" dirty="0">
                <a:solidFill>
                  <a:srgbClr val="0000FF"/>
                </a:solidFill>
                <a:effectLst/>
                <a:ea typeface="Calibri" panose="020F0502020204030204" pitchFamily="34" charset="0"/>
                <a:hlinkClick r:id="rId4"/>
              </a:rPr>
              <a:t>https://www.soumu.go.jp/main_content/000778275.pdf</a:t>
            </a:r>
            <a:endParaRPr lang="en-US" sz="1600" u="sng" dirty="0">
              <a:solidFill>
                <a:srgbClr val="0000FF"/>
              </a:solidFill>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ffectLst/>
                <a:ea typeface="Calibri" panose="020F0502020204030204" pitchFamily="34" charset="0"/>
              </a:rPr>
              <a:t>For details on the consultation, please visit the following URL.  The comment submission deadline is December 16, 2021.</a:t>
            </a:r>
          </a:p>
          <a:p>
            <a:pPr marL="400050" lvl="1">
              <a:spcBef>
                <a:spcPts val="0"/>
              </a:spcBef>
              <a:spcAft>
                <a:spcPts val="0"/>
              </a:spcAft>
            </a:pPr>
            <a:r>
              <a:rPr lang="en-US" sz="1600" u="sng" dirty="0">
                <a:solidFill>
                  <a:srgbClr val="0000FF"/>
                </a:solidFill>
                <a:effectLst/>
                <a:ea typeface="Calibri" panose="020F0502020204030204" pitchFamily="34" charset="0"/>
                <a:hlinkClick r:id="rId5"/>
              </a:rPr>
              <a:t>https://www.soumu.go.jp/menu_news/s-news/01kiban12_02000132.html</a:t>
            </a:r>
            <a:endParaRPr lang="en-US" sz="1600" dirty="0">
              <a:effectLst/>
              <a:ea typeface="Calibri" panose="020F0502020204030204" pitchFamily="34" charset="0"/>
            </a:endParaRPr>
          </a:p>
          <a:p>
            <a:pPr>
              <a:buFont typeface="Arial" panose="020B0604020202020204" pitchFamily="34" charset="0"/>
              <a:buChar char="•"/>
            </a:pPr>
            <a:endParaRPr lang="en-US" sz="1600" b="0" i="0" u="none" strike="noStrike" baseline="0" dirty="0">
              <a:solidFill>
                <a:srgbClr val="000000"/>
              </a:solidFill>
            </a:endParaRPr>
          </a:p>
          <a:p>
            <a:pPr marL="400050" lvl="1">
              <a:spcBef>
                <a:spcPts val="0"/>
              </a:spcBef>
              <a:spcAft>
                <a:spcPts val="0"/>
              </a:spcAft>
              <a:buFont typeface="Arial" panose="020B0604020202020204" pitchFamily="34" charset="0"/>
              <a:buChar char="•"/>
            </a:pPr>
            <a:r>
              <a:rPr lang="en-US" sz="1600" b="0" dirty="0">
                <a:solidFill>
                  <a:schemeClr val="tx1"/>
                </a:solidFill>
                <a:effectLst/>
                <a:ea typeface="Calibri" panose="020F0502020204030204" pitchFamily="34" charset="0"/>
              </a:rPr>
              <a:t>FYIs:  </a:t>
            </a:r>
          </a:p>
          <a:p>
            <a:pPr marL="800100" lvl="2">
              <a:spcBef>
                <a:spcPts val="0"/>
              </a:spcBef>
              <a:spcAft>
                <a:spcPts val="0"/>
              </a:spcAft>
              <a:buFont typeface="Arial" panose="020B0604020202020204" pitchFamily="34" charset="0"/>
              <a:buChar char="•"/>
            </a:pPr>
            <a:r>
              <a:rPr lang="en-US" sz="1400" b="0" dirty="0">
                <a:solidFill>
                  <a:schemeClr val="tx1"/>
                </a:solidFill>
                <a:effectLst/>
                <a:ea typeface="Calibri" panose="020F0502020204030204" pitchFamily="34" charset="0"/>
              </a:rPr>
              <a:t>Per update in the last 802.18 call on November 18, the following is the URL that Japan MIC announces the result of the frequency reorganization action plan.</a:t>
            </a:r>
          </a:p>
          <a:p>
            <a:pPr marL="1257300" lvl="3">
              <a:spcBef>
                <a:spcPts val="0"/>
              </a:spcBef>
              <a:spcAft>
                <a:spcPts val="0"/>
              </a:spcAft>
              <a:buFont typeface="Arial" panose="020B0604020202020204" pitchFamily="34" charset="0"/>
              <a:buChar char="•"/>
            </a:pPr>
            <a:r>
              <a:rPr lang="en-US" sz="1400" b="0" u="sng" dirty="0">
                <a:solidFill>
                  <a:srgbClr val="0000FF"/>
                </a:solidFill>
                <a:effectLst/>
                <a:ea typeface="Calibri" panose="020F0502020204030204" pitchFamily="34" charset="0"/>
                <a:hlinkClick r:id="rId6"/>
              </a:rPr>
              <a:t>https://www.soumu.go.jp/menu_news/s-news/01kiban09_02000421.html</a:t>
            </a:r>
            <a:r>
              <a:rPr lang="en-US" sz="1400" b="0" u="sng" dirty="0">
                <a:ea typeface="Calibri" panose="020F0502020204030204" pitchFamily="34" charset="0"/>
                <a:hlinkClick r:id="rId6"/>
              </a:rPr>
              <a:t>.</a:t>
            </a:r>
            <a:r>
              <a:rPr lang="en-US" sz="1400" b="0" dirty="0">
                <a:solidFill>
                  <a:schemeClr val="tx1"/>
                </a:solidFill>
                <a:effectLst/>
                <a:ea typeface="Calibri" panose="020F0502020204030204" pitchFamily="34" charset="0"/>
                <a:hlinkClick r:id="rId6"/>
              </a:rPr>
              <a:t>M</a:t>
            </a:r>
            <a:r>
              <a:rPr lang="en-US" sz="1400" b="0" dirty="0">
                <a:solidFill>
                  <a:schemeClr val="tx1"/>
                </a:solidFill>
                <a:effectLst/>
                <a:ea typeface="Calibri" panose="020F0502020204030204" pitchFamily="34" charset="0"/>
              </a:rPr>
              <a:t>  </a:t>
            </a:r>
            <a:r>
              <a:rPr lang="en-US" sz="1400" b="0" dirty="0">
                <a:solidFill>
                  <a:schemeClr val="tx1"/>
                </a:solidFill>
                <a:ea typeface="Calibri" panose="020F0502020204030204" pitchFamily="34" charset="0"/>
              </a:rPr>
              <a:t> Go here t</a:t>
            </a:r>
            <a:r>
              <a:rPr lang="en-US" sz="1400" b="0" dirty="0">
                <a:solidFill>
                  <a:schemeClr val="tx1"/>
                </a:solidFill>
                <a:effectLst/>
                <a:ea typeface="Calibri" panose="020F0502020204030204" pitchFamily="34" charset="0"/>
              </a:rPr>
              <a:t>o find MIC's response to all commenters, and the draft action plan once published.</a:t>
            </a:r>
          </a:p>
          <a:p>
            <a:pPr marL="1257300" lvl="3">
              <a:spcBef>
                <a:spcPts val="0"/>
              </a:spcBef>
              <a:spcAft>
                <a:spcPts val="0"/>
              </a:spcAft>
              <a:buFont typeface="Arial" panose="020B0604020202020204" pitchFamily="34" charset="0"/>
              <a:buChar char="•"/>
            </a:pPr>
            <a:endParaRPr lang="en-US" sz="1400" dirty="0">
              <a:solidFill>
                <a:schemeClr val="tx1"/>
              </a:solidFill>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Calibri" panose="020F0502020204030204" pitchFamily="34" charset="0"/>
              </a:rPr>
              <a:t>On November 17, Korea MSIT released an administrative notice (2021-0931) related to a proposed revision of the table of frequency allocation with respect to 76 to 81 GHz.</a:t>
            </a:r>
            <a:endParaRPr lang="en-US" sz="1400" dirty="0">
              <a:ea typeface="Calibri" panose="020F0502020204030204" pitchFamily="34" charset="0"/>
            </a:endParaRPr>
          </a:p>
          <a:p>
            <a:pPr marL="1257300" lvl="3">
              <a:spcBef>
                <a:spcPts val="0"/>
              </a:spcBef>
              <a:spcAft>
                <a:spcPts val="0"/>
              </a:spcAft>
              <a:buFont typeface="Arial" panose="020B0604020202020204" pitchFamily="34" charset="0"/>
              <a:buChar char="•"/>
            </a:pPr>
            <a:r>
              <a:rPr lang="en-US" sz="1400" dirty="0">
                <a:effectLst/>
                <a:ea typeface="Calibri" panose="020F0502020204030204" pitchFamily="34" charset="0"/>
              </a:rPr>
              <a:t>The proposed change is to enable radar devices to operate in the 70 GHz band by updating the domestic note K40A that allows the 76 to 81 GHz frequency band to be used for object detection.</a:t>
            </a:r>
            <a:endParaRPr lang="en-US" sz="1400" dirty="0">
              <a:ea typeface="Calibri" panose="020F0502020204030204" pitchFamily="34" charset="0"/>
            </a:endParaRPr>
          </a:p>
          <a:p>
            <a:pPr marL="1257300" lvl="3">
              <a:spcBef>
                <a:spcPts val="0"/>
              </a:spcBef>
              <a:spcAft>
                <a:spcPts val="0"/>
              </a:spcAft>
              <a:buFont typeface="Arial" panose="020B0604020202020204" pitchFamily="34" charset="0"/>
              <a:buChar char="•"/>
            </a:pPr>
            <a:r>
              <a:rPr lang="en-US" sz="1400" dirty="0">
                <a:effectLst/>
                <a:ea typeface="Calibri" panose="020F0502020204030204" pitchFamily="34" charset="0"/>
              </a:rPr>
              <a:t>It welcomes comment submission till January 16, 2022.  For details, please visit:</a:t>
            </a:r>
            <a:br>
              <a:rPr lang="en-US" sz="1400" dirty="0">
                <a:effectLst/>
                <a:ea typeface="Calibri" panose="020F0502020204030204" pitchFamily="34" charset="0"/>
              </a:rPr>
            </a:br>
            <a:r>
              <a:rPr lang="en-US" sz="1400" u="sng" dirty="0">
                <a:solidFill>
                  <a:srgbClr val="0000FF"/>
                </a:solidFill>
                <a:ea typeface="Calibri" panose="020F0502020204030204" pitchFamily="34" charset="0"/>
                <a:hlinkClick r:id="rId7"/>
              </a:rPr>
              <a:t>https://www.msit.go.kr/bbs/view.do?sCode=user&amp;mId=109&amp;mPid=103&amp;pageIndex=&amp;bbsSeqNo=84&amp;nttSeqNo=3179348&amp;searchOpt=ALL&amp;searchTxt=</a:t>
            </a:r>
            <a:endParaRPr lang="en-US" sz="1400" u="sng" dirty="0">
              <a:solidFill>
                <a:srgbClr val="0000FF"/>
              </a:solidFill>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Anything else to share today? </a:t>
            </a:r>
            <a:endParaRPr lang="en-US" sz="16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02dec21</a:t>
            </a:r>
            <a:endParaRPr lang="en-GB" dirty="0"/>
          </a:p>
        </p:txBody>
      </p:sp>
    </p:spTree>
    <p:extLst>
      <p:ext uri="{BB962C8B-B14F-4D97-AF65-F5344CB8AC3E}">
        <p14:creationId xmlns:p14="http://schemas.microsoft.com/office/powerpoint/2010/main" val="40385683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02dec21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09-Sep-21 until 13-Jan-22 from 15:00 to 16:00 America/</a:t>
            </a:r>
            <a:r>
              <a:rPr lang="en-US" sz="11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Holcomb(Itron) is inviting you to a scheduled Webex meeting.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September 9, 2021 until Thursday, January 13, 2022 from 3:00 PM to 4:00 PM, (UTC-04:00) Eastern Time (US &amp; Canada)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8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548235"/>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8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179 033 9055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rrtag21c</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1790339055@ieeesa.webex.com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5DFFF"/>
                </a:highlight>
              </a:rPr>
              <a:t>weekly </a:t>
            </a:r>
            <a:r>
              <a:rPr lang="en-US" sz="2400" dirty="0"/>
              <a:t>teleconference call-in, </a:t>
            </a:r>
            <a:r>
              <a:rPr lang="en-US" sz="2400" dirty="0">
                <a:highlight>
                  <a:srgbClr val="85DFFF"/>
                </a:highlight>
              </a:rPr>
              <a:t>09sep21-13jan22</a:t>
            </a:r>
          </a:p>
        </p:txBody>
      </p:sp>
    </p:spTree>
    <p:extLst>
      <p:ext uri="{BB962C8B-B14F-4D97-AF65-F5344CB8AC3E}">
        <p14:creationId xmlns:p14="http://schemas.microsoft.com/office/powerpoint/2010/main" val="6846296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02dec21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every Thursday effective 20-Jan-22 until 19-May-22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https://ieeesa.webex.com/ieeesa/j.php?MTID=m91b36f4c80de69b002c6b1e7296833ef</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FF00FF"/>
                </a:highlight>
                <a:latin typeface="Calibri" panose="020F0502020204030204" pitchFamily="34" charset="0"/>
                <a:ea typeface="Times New Roman" panose="02020603050405020304" pitchFamily="18" charset="0"/>
                <a:cs typeface="Times New Roman" panose="02020603050405020304" pitchFamily="18" charset="0"/>
              </a:rPr>
              <a:t>Occurs every Thursday effective Thursday, January 20, 2022 until Thursday, May 19,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https://ieeesa.webex.com/ieeesa/j.php?MTID=m91b36f4c80de69b002c6b1e7296833ef</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2348 296 5390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rrtag22a</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23482965390@ieeesa.webex.com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solidFill>
                  <a:schemeClr val="accent6">
                    <a:lumMod val="20000"/>
                    <a:lumOff val="80000"/>
                  </a:schemeClr>
                </a:solidFill>
                <a:highlight>
                  <a:srgbClr val="0000FF"/>
                </a:highlight>
              </a:rPr>
              <a:t>weekly </a:t>
            </a:r>
            <a:r>
              <a:rPr lang="en-US" sz="2400" dirty="0"/>
              <a:t>teleconference call-in, </a:t>
            </a:r>
            <a:r>
              <a:rPr lang="en-US" sz="2400" dirty="0">
                <a:solidFill>
                  <a:schemeClr val="accent6">
                    <a:lumMod val="20000"/>
                    <a:lumOff val="80000"/>
                  </a:schemeClr>
                </a:solidFill>
                <a:highlight>
                  <a:srgbClr val="0000FF"/>
                </a:highlight>
              </a:rPr>
              <a:t>20jan22-19may22</a:t>
            </a:r>
          </a:p>
        </p:txBody>
      </p:sp>
    </p:spTree>
    <p:extLst>
      <p:ext uri="{BB962C8B-B14F-4D97-AF65-F5344CB8AC3E}">
        <p14:creationId xmlns:p14="http://schemas.microsoft.com/office/powerpoint/2010/main" val="42651681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86373" y="351964"/>
            <a:ext cx="2211387" cy="273050"/>
          </a:xfrm>
        </p:spPr>
        <p:txBody>
          <a:bodyPr/>
          <a:lstStyle/>
          <a:p>
            <a:r>
              <a:rPr lang="en-US"/>
              <a:t>02dec21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802.18-.19 frequency table ad hoc</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Tuesday, 11 January, 2022 15:00-16:00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https://ieeesa.webex.com/ieeesa/j.php?MTID=m1061a2ba9b9ed633099730be61dc2647</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Tuesday, January 11, 2022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https://ieeesa.webex.com/ieeesa/j.php?MTID=m1061a2ba9b9ed633099730be61dc2647</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2337 072 6473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freqtable7</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+1-646-992-2010,,23370726473##</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+1-213-306-3065,,23370726473##</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23370726473@ieeesa.webex.com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11jan22</a:t>
            </a:r>
          </a:p>
        </p:txBody>
      </p:sp>
    </p:spTree>
    <p:extLst>
      <p:ext uri="{BB962C8B-B14F-4D97-AF65-F5344CB8AC3E}">
        <p14:creationId xmlns:p14="http://schemas.microsoft.com/office/powerpoint/2010/main" val="872500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1706" y="317270"/>
            <a:ext cx="2211387" cy="273050"/>
          </a:xfrm>
        </p:spPr>
        <p:txBody>
          <a:bodyPr/>
          <a:lstStyle/>
          <a:p>
            <a:r>
              <a:rPr lang="en-US" dirty="0"/>
              <a:t>02dec21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2" y="1021223"/>
            <a:ext cx="10977027"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802.18-.19 frequency table ad hoc</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the fourth Tuesday of every 1 month(s) effective 22-Feb-22 until 27-Dec-22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Occurs the fourth Tuesday of every month effective Tuesday, February 22, 2022 until Tuesday, December 27,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2337 483 6851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freqtable8</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23374836851@ieeesa.webex.com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808000"/>
                </a:highlight>
              </a:rPr>
              <a:t>freq. table ad </a:t>
            </a:r>
            <a:r>
              <a:rPr lang="en-US" sz="2400" dirty="0" err="1">
                <a:highlight>
                  <a:srgbClr val="808000"/>
                </a:highlight>
              </a:rPr>
              <a:t>hoc</a:t>
            </a:r>
            <a:r>
              <a:rPr lang="en-US" sz="2400" dirty="0" err="1"/>
              <a:t>_telecon</a:t>
            </a:r>
            <a:r>
              <a:rPr lang="en-US" sz="2400" dirty="0"/>
              <a:t>. call-in, </a:t>
            </a:r>
            <a:r>
              <a:rPr lang="en-US" sz="2400" dirty="0">
                <a:highlight>
                  <a:srgbClr val="808000"/>
                </a:highlight>
              </a:rPr>
              <a:t>22feb-27dec22</a:t>
            </a:r>
          </a:p>
        </p:txBody>
      </p:sp>
    </p:spTree>
    <p:extLst>
      <p:ext uri="{BB962C8B-B14F-4D97-AF65-F5344CB8AC3E}">
        <p14:creationId xmlns:p14="http://schemas.microsoft.com/office/powerpoint/2010/main" val="2173580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restructuring,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02dec21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0536837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02dec21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910744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02dec21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02dec21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02dec21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02dec21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1828800" y="57629"/>
            <a:ext cx="8534399" cy="664883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02dec21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02dec21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648200"/>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02dec21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02dec21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61432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600" b="1" dirty="0">
                <a:solidFill>
                  <a:schemeClr val="tx1"/>
                </a:solidFill>
              </a:rPr>
              <a:t>Attendance is not on IMAT (</a:t>
            </a:r>
            <a:r>
              <a:rPr lang="en-US" altLang="en-US" sz="1600" dirty="0">
                <a:solidFill>
                  <a:schemeClr val="tx1"/>
                </a:solidFill>
              </a:rPr>
              <a:t>VC &amp; </a:t>
            </a:r>
            <a:r>
              <a:rPr lang="en-US" altLang="en-US" sz="1600" dirty="0" err="1">
                <a:solidFill>
                  <a:schemeClr val="tx1"/>
                </a:solidFill>
              </a:rPr>
              <a:t>webex</a:t>
            </a:r>
            <a:r>
              <a:rPr lang="en-US" altLang="en-US" sz="1600" dirty="0">
                <a:solidFill>
                  <a:schemeClr val="tx1"/>
                </a:solidFill>
              </a:rPr>
              <a:t>)</a:t>
            </a:r>
          </a:p>
          <a:p>
            <a:pPr lvl="1">
              <a:spcBef>
                <a:spcPts val="0"/>
              </a:spcBef>
              <a:buFont typeface="Arial" panose="020B0604020202020204" pitchFamily="34" charset="0"/>
              <a:buChar char="•"/>
            </a:pPr>
            <a:r>
              <a:rPr lang="en-US" altLang="en-US" sz="1600" b="1" u="sng" dirty="0">
                <a:solidFill>
                  <a:schemeClr val="tx1"/>
                </a:solidFill>
              </a:rPr>
              <a:t>Remember to mute when not speaking, thanks.</a:t>
            </a:r>
          </a:p>
          <a:p>
            <a:pPr lvl="1">
              <a:spcBef>
                <a:spcPts val="0"/>
              </a:spcBef>
              <a:buFont typeface="Arial" panose="020B0604020202020204" pitchFamily="34" charset="0"/>
              <a:buChar char="•"/>
            </a:pPr>
            <a:r>
              <a:rPr lang="en-US" altLang="en-US" sz="16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_______</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administration</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 for both weeks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sz="1400" dirty="0">
                <a:ea typeface="SimSun" panose="02010600030101010101" pitchFamily="2" charset="-122"/>
              </a:rPr>
              <a:t> </a:t>
            </a:r>
          </a:p>
          <a:p>
            <a:pPr lvl="1">
              <a:spcBef>
                <a:spcPts val="0"/>
              </a:spcBef>
              <a:buFont typeface="Arial" panose="020B0604020202020204" pitchFamily="34" charset="0"/>
              <a:buChar char="•"/>
            </a:pPr>
            <a:r>
              <a:rPr lang="en-US" sz="1400" dirty="0">
                <a:ea typeface="SimSun" panose="02010600030101010101" pitchFamily="2" charset="-122"/>
              </a:rPr>
              <a:t>Anything new today</a:t>
            </a:r>
          </a:p>
          <a:p>
            <a:pPr lvl="1">
              <a:spcBef>
                <a:spcPts val="0"/>
              </a:spcBef>
              <a:buFont typeface="Arial" panose="020B0604020202020204" pitchFamily="34" charset="0"/>
              <a:buChar char="•"/>
            </a:pPr>
            <a:r>
              <a:rPr lang="en-US" altLang="en-US" sz="1400" dirty="0">
                <a:solidFill>
                  <a:schemeClr val="tx1"/>
                </a:solidFill>
              </a:rPr>
              <a:t>ongoing: WRC-23 AI Viewpoints &amp; Stds. freq. table fill in</a:t>
            </a: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Recess/Adjourn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184"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Hong Kong consultation</a:t>
            </a:r>
          </a:p>
          <a:p>
            <a:pPr lvl="1">
              <a:spcBef>
                <a:spcPts val="0"/>
              </a:spcBef>
              <a:buFont typeface="Arial" panose="020B0604020202020204" pitchFamily="34" charset="0"/>
              <a:buChar char="•"/>
            </a:pPr>
            <a:r>
              <a:rPr lang="en-US" altLang="en-US" sz="1400" dirty="0">
                <a:solidFill>
                  <a:schemeClr val="tx1"/>
                </a:solidFill>
              </a:rPr>
              <a:t>General items,</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ongoing: IEEE 802 viewpoints on WRC-23 AIs</a:t>
            </a: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a:solidFill>
                  <a:schemeClr val="tx1"/>
                </a:solidFill>
              </a:rPr>
              <a:t> </a:t>
            </a:r>
            <a:r>
              <a:rPr lang="en-US" sz="1400">
                <a:effectLst/>
              </a:rPr>
              <a:t>802.1 Technical Plenary</a:t>
            </a:r>
          </a:p>
          <a:p>
            <a:pPr lvl="1">
              <a:spcBef>
                <a:spcPts val="0"/>
              </a:spcBef>
              <a:buFont typeface="Arial" panose="020B0604020202020204" pitchFamily="34" charset="0"/>
              <a:buChar char="•"/>
            </a:pPr>
            <a:r>
              <a:rPr lang="en-US" altLang="en-US" sz="1400" kern="0">
                <a:solidFill>
                  <a:schemeClr val="tx1"/>
                </a:solidFill>
              </a:rPr>
              <a:t>ongoing</a:t>
            </a:r>
            <a:r>
              <a:rPr lang="en-US" altLang="en-US" sz="1400" kern="0" dirty="0">
                <a:solidFill>
                  <a:schemeClr val="tx1"/>
                </a:solidFill>
              </a:rPr>
              <a:t>: MSGs (new doc) &amp; Stds frequency table</a:t>
            </a:r>
          </a:p>
          <a:p>
            <a:pPr lvl="1">
              <a:spcBef>
                <a:spcPts val="0"/>
              </a:spcBef>
              <a:buFont typeface="Arial" panose="020B0604020202020204" pitchFamily="34" charset="0"/>
              <a:buChar char="•"/>
            </a:pPr>
            <a:endParaRPr lang="en-US" altLang="en-US" sz="1400" kern="0" dirty="0">
              <a:solidFill>
                <a:schemeClr val="tx1"/>
              </a:solidFill>
            </a:endParaRPr>
          </a:p>
        </p:txBody>
      </p:sp>
    </p:spTree>
    <p:extLst>
      <p:ext uri="{BB962C8B-B14F-4D97-AF65-F5344CB8AC3E}">
        <p14:creationId xmlns:p14="http://schemas.microsoft.com/office/powerpoint/2010/main" val="4202320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a:t>
            </a:r>
            <a:r>
              <a:rPr lang="en-US" altLang="en-US" sz="1800" b="0" dirty="0">
                <a:solidFill>
                  <a:schemeClr val="bg1">
                    <a:lumMod val="85000"/>
                  </a:schemeClr>
                </a:solidFill>
              </a:rPr>
              <a:t>Stuart K</a:t>
            </a:r>
          </a:p>
          <a:p>
            <a:pPr>
              <a:spcBef>
                <a:spcPts val="0"/>
              </a:spcBef>
            </a:pPr>
            <a:r>
              <a:rPr lang="en-US" altLang="en-US" sz="1800" b="0" dirty="0">
                <a:solidFill>
                  <a:schemeClr val="bg1">
                    <a:lumMod val="85000"/>
                  </a:schemeClr>
                </a:solidFill>
              </a:rPr>
              <a:t>		Seconded by:  Vijay A</a:t>
            </a:r>
          </a:p>
          <a:p>
            <a:pPr>
              <a:spcBef>
                <a:spcPts val="0"/>
              </a:spcBef>
            </a:pPr>
            <a:r>
              <a:rPr lang="en-US" altLang="en-US" sz="1800" b="0" dirty="0">
                <a:solidFill>
                  <a:schemeClr val="bg1">
                    <a:lumMod val="85000"/>
                  </a:schemeClr>
                </a:solidFill>
              </a:rPr>
              <a:t>		Discussion?  	None</a:t>
            </a:r>
          </a:p>
          <a:p>
            <a:pPr lvl="1">
              <a:spcBef>
                <a:spcPts val="0"/>
              </a:spcBef>
            </a:pPr>
            <a:r>
              <a:rPr lang="en-US" altLang="en-US" sz="1800" dirty="0">
                <a:solidFill>
                  <a:schemeClr val="bg1">
                    <a:lumMod val="85000"/>
                  </a:schemeClr>
                </a:solidFill>
              </a:rPr>
              <a:t>Vote:  Approved by unanimous consent</a:t>
            </a:r>
          </a:p>
          <a:p>
            <a:pPr>
              <a:spcBef>
                <a:spcPts val="400"/>
              </a:spcBef>
              <a:buFont typeface="Arial" panose="020B0604020202020204" pitchFamily="34" charset="0"/>
              <a:buChar char="•"/>
            </a:pPr>
            <a:endParaRPr lang="en-US" altLang="en-US" sz="1800" u="sng" dirty="0">
              <a:solidFill>
                <a:schemeClr val="bg1">
                  <a:lumMod val="85000"/>
                </a:schemeClr>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ea typeface="SimSun" panose="02010600030101010101" pitchFamily="2" charset="-122"/>
                <a:hlinkClick r:id="rId3"/>
              </a:rPr>
              <a:t>https://mentor.ieee.org/802.18/dcn/21/18-21-0131-00-0000-minutes-04nov21-rrtag-teleconference.docx</a:t>
            </a:r>
            <a:r>
              <a:rPr lang="en-GB" sz="1800" b="0" dirty="0">
                <a:ea typeface="SimSun" panose="02010600030101010101" pitchFamily="2" charset="-122"/>
              </a:rPr>
              <a:t>  </a:t>
            </a:r>
            <a:r>
              <a:rPr lang="en-GB" sz="1800" b="0" dirty="0">
                <a:solidFill>
                  <a:schemeClr val="bg1">
                    <a:lumMod val="75000"/>
                  </a:schemeClr>
                </a:solidFill>
                <a:ea typeface="SimSun" panose="02010600030101010101" pitchFamily="2" charset="-122"/>
              </a:rPr>
              <a:t>   </a:t>
            </a:r>
            <a:r>
              <a:rPr lang="en-US" sz="1400" b="0" i="0" dirty="0">
                <a:solidFill>
                  <a:srgbClr val="000000"/>
                </a:solidFill>
                <a:effectLst/>
                <a:latin typeface="Verdana" panose="020B0604030504040204" pitchFamily="34" charset="0"/>
              </a:rPr>
              <a:t>05-Nov-2021 12:47:53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85000"/>
                  </a:schemeClr>
                </a:solidFill>
              </a:rPr>
              <a:t>Ben R. </a:t>
            </a:r>
          </a:p>
          <a:p>
            <a:pPr marL="0" indent="0">
              <a:spcBef>
                <a:spcPts val="0"/>
              </a:spcBef>
            </a:pPr>
            <a:r>
              <a:rPr lang="en-US" altLang="en-US" sz="1800" b="0" dirty="0">
                <a:solidFill>
                  <a:schemeClr val="bg1">
                    <a:lumMod val="85000"/>
                  </a:schemeClr>
                </a:solidFill>
              </a:rPr>
              <a:t>	Seconded by:  Jim L. </a:t>
            </a:r>
          </a:p>
          <a:p>
            <a:pPr marL="0" indent="0">
              <a:spcBef>
                <a:spcPts val="0"/>
              </a:spcBef>
            </a:pPr>
            <a:r>
              <a:rPr lang="en-US" altLang="en-US" sz="1800" b="0" dirty="0">
                <a:solidFill>
                  <a:schemeClr val="bg1">
                    <a:lumMod val="85000"/>
                  </a:schemeClr>
                </a:solidFill>
              </a:rPr>
              <a:t>	Discussion?  	None</a:t>
            </a:r>
          </a:p>
          <a:p>
            <a:pPr lvl="1">
              <a:spcBef>
                <a:spcPts val="0"/>
              </a:spcBef>
            </a:pPr>
            <a:r>
              <a:rPr lang="en-US" altLang="en-US" sz="1800" dirty="0">
                <a:solidFill>
                  <a:schemeClr val="bg1">
                    <a:lumMod val="85000"/>
                  </a:schemeClr>
                </a:solidFill>
              </a:rPr>
              <a:t>Vote:  Approved by unanimous consent</a:t>
            </a:r>
          </a:p>
          <a:p>
            <a:pPr lvl="2">
              <a:spcBef>
                <a:spcPts val="0"/>
              </a:spcBef>
              <a:buFont typeface="Arial" panose="020B0604020202020204" pitchFamily="34" charset="0"/>
              <a:buChar char="•"/>
            </a:pPr>
            <a:endParaRPr lang="en-US" altLang="en-US"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02dec21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a:spcBef>
                <a:spcPts val="0"/>
              </a:spcBef>
              <a:spcAft>
                <a:spcPts val="0"/>
              </a:spcAft>
              <a:buFont typeface="Arial" panose="020B0604020202020204" pitchFamily="34" charset="0"/>
              <a:buChar char="•"/>
            </a:pPr>
            <a:endParaRPr lang="en-US" altLang="en-US" sz="18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 2022 Electronic </a:t>
            </a:r>
            <a:r>
              <a:rPr lang="en-US" altLang="en-US" sz="1800" b="0" dirty="0">
                <a:solidFill>
                  <a:schemeClr val="tx1"/>
                </a:solidFill>
              </a:rPr>
              <a:t>Wireless Interim – (was Panama)  - Opening is Friday 14Jan21 10:00et</a:t>
            </a:r>
          </a:p>
          <a:p>
            <a:pPr marL="685800" lvl="1">
              <a:spcBef>
                <a:spcPts val="0"/>
              </a:spcBef>
              <a:buFont typeface="Arial" panose="020B0604020202020204" pitchFamily="34" charset="0"/>
              <a:buChar char="•"/>
            </a:pPr>
            <a:r>
              <a:rPr lang="en-US" sz="1800" b="0" dirty="0">
                <a:ea typeface="Calibri" panose="020F0502020204030204" pitchFamily="34" charset="0"/>
              </a:rPr>
              <a:t>WCSC Sept. call, the Jan 2022 Wireless Interim will be electronic/virtual.</a:t>
            </a:r>
          </a:p>
          <a:p>
            <a:pPr marL="400050" lvl="1">
              <a:spcBef>
                <a:spcPts val="0"/>
              </a:spcBef>
              <a:spcAft>
                <a:spcPts val="600"/>
              </a:spcAft>
              <a:buFont typeface="Arial" panose="020B0604020202020204" pitchFamily="34" charset="0"/>
              <a:buChar char="•"/>
            </a:pPr>
            <a:endParaRPr lang="en-US" sz="1400" b="1" dirty="0">
              <a:solidFill>
                <a:srgbClr val="4472C4"/>
              </a:solidFill>
              <a:effectLst/>
              <a:latin typeface="Arial" panose="020B0604020202020204" pitchFamily="34" charset="0"/>
              <a:ea typeface="Calibri" panose="020F0502020204030204" pitchFamily="34" charset="0"/>
            </a:endParaRPr>
          </a:p>
          <a:p>
            <a:pPr marL="400050" lvl="1">
              <a:spcBef>
                <a:spcPts val="0"/>
              </a:spcBef>
              <a:spcAft>
                <a:spcPts val="600"/>
              </a:spcAft>
              <a:buFont typeface="Arial" panose="020B0604020202020204" pitchFamily="34" charset="0"/>
              <a:buChar char="•"/>
            </a:pPr>
            <a:r>
              <a:rPr lang="en-US" sz="1400" b="1" dirty="0">
                <a:solidFill>
                  <a:srgbClr val="4472C4"/>
                </a:solidFill>
                <a:effectLst/>
                <a:latin typeface="Arial" panose="020B0604020202020204" pitchFamily="34" charset="0"/>
                <a:ea typeface="Calibri" panose="020F0502020204030204" pitchFamily="34" charset="0"/>
              </a:rPr>
              <a:t>FEES &amp; DEADLINES</a:t>
            </a:r>
            <a:endParaRPr lang="en-US" sz="1400" dirty="0">
              <a:effectLst/>
              <a:latin typeface="Calibri" panose="020F0502020204030204" pitchFamily="34" charset="0"/>
              <a:ea typeface="Calibri" panose="020F0502020204030204" pitchFamily="34" charset="0"/>
            </a:endParaRPr>
          </a:p>
          <a:p>
            <a:pPr marL="628650" lvl="1">
              <a:spcBef>
                <a:spcPts val="0"/>
              </a:spcBef>
              <a:spcAft>
                <a:spcPts val="0"/>
              </a:spcAft>
              <a:buFont typeface="Arial" panose="020B0604020202020204" pitchFamily="34" charset="0"/>
              <a:buChar char="•"/>
            </a:pPr>
            <a:r>
              <a:rPr lang="en-US" sz="1400" b="1" dirty="0">
                <a:solidFill>
                  <a:srgbClr val="000000"/>
                </a:solidFill>
                <a:effectLst/>
                <a:latin typeface="Arial" panose="020B0604020202020204" pitchFamily="34" charset="0"/>
                <a:ea typeface="Calibri" panose="020F0502020204030204" pitchFamily="34" charset="0"/>
              </a:rPr>
              <a:t>Early Registration:  Until 23:59 PM Eastern Time Thursday December 30, 2021 			</a:t>
            </a:r>
            <a:r>
              <a:rPr lang="en-US" sz="1400" dirty="0">
                <a:solidFill>
                  <a:srgbClr val="000000"/>
                </a:solidFill>
                <a:effectLst/>
                <a:latin typeface="Arial" panose="020B0604020202020204" pitchFamily="34" charset="0"/>
                <a:ea typeface="Calibri" panose="020F0502020204030204" pitchFamily="34" charset="0"/>
              </a:rPr>
              <a:t>$US 50.00 for all attendees </a:t>
            </a:r>
            <a:endParaRPr lang="en-US" sz="1400" dirty="0">
              <a:latin typeface="Calibri" panose="020F0502020204030204" pitchFamily="34" charset="0"/>
              <a:ea typeface="Calibri" panose="020F0502020204030204" pitchFamily="34" charset="0"/>
            </a:endParaRPr>
          </a:p>
          <a:p>
            <a:pPr marL="628650" lvl="1">
              <a:spcBef>
                <a:spcPts val="0"/>
              </a:spcBef>
              <a:spcAft>
                <a:spcPts val="0"/>
              </a:spcAft>
              <a:buFont typeface="Arial" panose="020B0604020202020204" pitchFamily="34" charset="0"/>
              <a:buChar char="•"/>
            </a:pPr>
            <a:r>
              <a:rPr lang="de-DE" sz="1400" b="1" dirty="0">
                <a:solidFill>
                  <a:srgbClr val="000000"/>
                </a:solidFill>
                <a:effectLst/>
                <a:latin typeface="Arial" panose="020B0604020202020204" pitchFamily="34" charset="0"/>
                <a:ea typeface="Calibri" panose="020F0502020204030204" pitchFamily="34" charset="0"/>
              </a:rPr>
              <a:t>Standard Registration:  After Early, </a:t>
            </a:r>
            <a:r>
              <a:rPr lang="en-US" sz="1400" b="1" dirty="0">
                <a:solidFill>
                  <a:srgbClr val="000000"/>
                </a:solidFill>
                <a:effectLst/>
                <a:latin typeface="Arial" panose="020B0604020202020204" pitchFamily="34" charset="0"/>
                <a:ea typeface="Calibri" panose="020F0502020204030204" pitchFamily="34" charset="0"/>
              </a:rPr>
              <a:t>Until 23:59 PM Eastern Time Friday January 14, 2022		</a:t>
            </a:r>
            <a:r>
              <a:rPr lang="en-US" sz="1400" dirty="0">
                <a:solidFill>
                  <a:srgbClr val="000000"/>
                </a:solidFill>
                <a:effectLst/>
                <a:latin typeface="Arial" panose="020B0604020202020204" pitchFamily="34" charset="0"/>
                <a:ea typeface="Calibri" panose="020F0502020204030204" pitchFamily="34" charset="0"/>
              </a:rPr>
              <a:t>$US 75.00 for all attendees </a:t>
            </a:r>
            <a:endParaRPr lang="en-US" sz="1400" dirty="0">
              <a:latin typeface="Calibri" panose="020F0502020204030204" pitchFamily="34" charset="0"/>
              <a:ea typeface="Calibri" panose="020F0502020204030204" pitchFamily="34" charset="0"/>
            </a:endParaRPr>
          </a:p>
          <a:p>
            <a:pPr marL="628650" lvl="1">
              <a:spcBef>
                <a:spcPts val="0"/>
              </a:spcBef>
              <a:spcAft>
                <a:spcPts val="0"/>
              </a:spcAft>
              <a:buFont typeface="Arial" panose="020B0604020202020204" pitchFamily="34" charset="0"/>
              <a:buChar char="•"/>
            </a:pPr>
            <a:r>
              <a:rPr lang="de-DE" sz="1400" b="1" dirty="0">
                <a:solidFill>
                  <a:srgbClr val="000000"/>
                </a:solidFill>
                <a:effectLst/>
                <a:latin typeface="Arial" panose="020B0604020202020204" pitchFamily="34" charset="0"/>
                <a:ea typeface="Calibri" panose="020F0502020204030204" pitchFamily="34" charset="0"/>
              </a:rPr>
              <a:t>Late Registration:  </a:t>
            </a:r>
            <a:r>
              <a:rPr lang="en-US" sz="1400" b="1" dirty="0">
                <a:solidFill>
                  <a:srgbClr val="000000"/>
                </a:solidFill>
                <a:effectLst/>
                <a:latin typeface="Arial" panose="020B0604020202020204" pitchFamily="34" charset="0"/>
                <a:ea typeface="Calibri" panose="020F0502020204030204" pitchFamily="34" charset="0"/>
              </a:rPr>
              <a:t>After 23:59 PM Eastern Time Friday January 14, 2022 				       </a:t>
            </a:r>
            <a:r>
              <a:rPr lang="en-US" sz="1400" dirty="0">
                <a:solidFill>
                  <a:srgbClr val="000000"/>
                </a:solidFill>
                <a:effectLst/>
                <a:latin typeface="Arial" panose="020B0604020202020204" pitchFamily="34" charset="0"/>
                <a:ea typeface="Calibri" panose="020F0502020204030204" pitchFamily="34" charset="0"/>
              </a:rPr>
              <a:t>$US 125.00 for all attendees </a:t>
            </a:r>
            <a:endParaRPr lang="en-US" sz="1400" dirty="0">
              <a:effectLst/>
              <a:latin typeface="Calibri" panose="020F0502020204030204" pitchFamily="34" charset="0"/>
              <a:ea typeface="Calibri" panose="020F0502020204030204" pitchFamily="34" charset="0"/>
            </a:endParaRPr>
          </a:p>
          <a:p>
            <a:pPr marL="400050" lvl="1">
              <a:spcBef>
                <a:spcPts val="0"/>
              </a:spcBef>
              <a:spcAft>
                <a:spcPts val="600"/>
              </a:spcAft>
              <a:buFont typeface="Arial" panose="020B0604020202020204" pitchFamily="34" charset="0"/>
              <a:buChar char="•"/>
            </a:pPr>
            <a:endParaRPr lang="en-US" sz="1400" b="1" dirty="0">
              <a:solidFill>
                <a:srgbClr val="4472C4"/>
              </a:solidFill>
              <a:latin typeface="Arial" panose="020B0604020202020204" pitchFamily="34" charset="0"/>
            </a:endParaRPr>
          </a:p>
          <a:p>
            <a:pPr marL="400050" lvl="1">
              <a:spcBef>
                <a:spcPts val="0"/>
              </a:spcBef>
              <a:spcAft>
                <a:spcPts val="600"/>
              </a:spcAft>
              <a:buFont typeface="Arial" panose="020B0604020202020204" pitchFamily="34" charset="0"/>
              <a:buChar char="•"/>
            </a:pPr>
            <a:r>
              <a:rPr lang="en-US" sz="1400" b="1" dirty="0">
                <a:solidFill>
                  <a:srgbClr val="4472C4"/>
                </a:solidFill>
                <a:latin typeface="Arial" panose="020B0604020202020204" pitchFamily="34" charset="0"/>
              </a:rPr>
              <a:t>MTG Events - REGISTRATION WEBSITE:    </a:t>
            </a:r>
            <a:r>
              <a:rPr lang="en-US" sz="1800" b="1" u="sng" dirty="0">
                <a:solidFill>
                  <a:srgbClr val="4472C4"/>
                </a:solidFill>
                <a:effectLst/>
                <a:latin typeface="Arial" panose="020B0604020202020204" pitchFamily="34" charset="0"/>
                <a:ea typeface="Calibri" panose="020F0502020204030204" pitchFamily="34" charset="0"/>
                <a:cs typeface="Tahoma" panose="020B0604030504040204" pitchFamily="34" charset="0"/>
                <a:hlinkClick r:id="rId3"/>
              </a:rPr>
              <a:t>Link to website.</a:t>
            </a:r>
            <a:r>
              <a:rPr lang="en-US" sz="1800" b="1" dirty="0">
                <a:solidFill>
                  <a:srgbClr val="4472C4"/>
                </a:solidFill>
                <a:effectLst/>
                <a:latin typeface="Arial" panose="020B0604020202020204" pitchFamily="34" charset="0"/>
                <a:ea typeface="Calibri" panose="020F0502020204030204" pitchFamily="34" charset="0"/>
              </a:rPr>
              <a:t>    </a:t>
            </a:r>
            <a:r>
              <a:rPr lang="en-US" sz="1800" dirty="0">
                <a:solidFill>
                  <a:srgbClr val="4472C4"/>
                </a:solidFill>
                <a:effectLst/>
                <a:latin typeface="Arial" panose="020B0604020202020204" pitchFamily="34" charset="0"/>
                <a:ea typeface="Calibri" panose="020F0502020204030204" pitchFamily="34" charset="0"/>
                <a:sym typeface="Wingdings" panose="05000000000000000000" pitchFamily="2" charset="2"/>
              </a:rPr>
              <a:t>different from last couple of virtual meetings</a:t>
            </a:r>
            <a:endParaRPr lang="en-US" sz="1800" dirty="0">
              <a:effectLst/>
              <a:ea typeface="Calibri" panose="020F0502020204030204" pitchFamily="34" charset="0"/>
            </a:endParaRPr>
          </a:p>
          <a:p>
            <a:pPr marL="685800" lvl="1">
              <a:spcBef>
                <a:spcPts val="0"/>
              </a:spcBef>
              <a:buFont typeface="Arial" panose="020B0604020202020204" pitchFamily="34" charset="0"/>
              <a:buChar char="•"/>
            </a:pPr>
            <a:r>
              <a:rPr lang="en-US" sz="1800" dirty="0">
                <a:ea typeface="Calibri" panose="020F0502020204030204" pitchFamily="34" charset="0"/>
              </a:rPr>
              <a:t>.18 will be our normal weekly times and call-in, Thursday’s 20</a:t>
            </a:r>
            <a:r>
              <a:rPr lang="en-US" sz="1800" baseline="30000" dirty="0">
                <a:ea typeface="Calibri" panose="020F0502020204030204" pitchFamily="34" charset="0"/>
              </a:rPr>
              <a:t>th</a:t>
            </a:r>
            <a:r>
              <a:rPr lang="en-US" sz="1800" dirty="0">
                <a:ea typeface="Calibri" panose="020F0502020204030204" pitchFamily="34" charset="0"/>
              </a:rPr>
              <a:t> and 27</a:t>
            </a:r>
            <a:r>
              <a:rPr lang="en-US" sz="1800" baseline="30000" dirty="0">
                <a:ea typeface="Calibri" panose="020F0502020204030204" pitchFamily="34" charset="0"/>
              </a:rPr>
              <a:t>th</a:t>
            </a:r>
            <a:r>
              <a:rPr lang="en-US" sz="1800" dirty="0">
                <a:ea typeface="Calibri" panose="020F0502020204030204" pitchFamily="34" charset="0"/>
              </a:rPr>
              <a:t> Jan22, </a:t>
            </a:r>
          </a:p>
          <a:p>
            <a:pPr marL="1085850" lvl="2">
              <a:spcBef>
                <a:spcPts val="0"/>
              </a:spcBef>
              <a:buFont typeface="Arial" panose="020B0604020202020204" pitchFamily="34" charset="0"/>
              <a:buChar char="•"/>
            </a:pPr>
            <a:r>
              <a:rPr lang="en-US" b="1" dirty="0">
                <a:ea typeface="Calibri" panose="020F0502020204030204" pitchFamily="34" charset="0"/>
              </a:rPr>
              <a:t>and the .18 chair declares this an accredited interim and will have voting participation credit. </a:t>
            </a:r>
            <a:endParaRPr lang="en-US" b="1" dirty="0">
              <a:effectLst/>
              <a:ea typeface="Calibri" panose="020F0502020204030204" pitchFamily="34" charset="0"/>
            </a:endParaRPr>
          </a:p>
          <a:p>
            <a:pPr marL="285750" indent="-285750">
              <a:spcBef>
                <a:spcPts val="0"/>
              </a:spcBef>
              <a:spcAft>
                <a:spcPts val="0"/>
              </a:spcAft>
              <a:buFont typeface="Arial" panose="020B0604020202020204" pitchFamily="34" charset="0"/>
              <a:buChar char="•"/>
            </a:pPr>
            <a:r>
              <a:rPr lang="en-US" altLang="en-US" sz="1800" b="0" dirty="0">
                <a:solidFill>
                  <a:schemeClr val="tx1"/>
                </a:solidFill>
              </a:rPr>
              <a:t>There are some issues with certain credit cards, it may have been addressed. </a:t>
            </a:r>
          </a:p>
          <a:p>
            <a:pPr>
              <a:spcBef>
                <a:spcPts val="0"/>
              </a:spcBef>
              <a:spcAft>
                <a:spcPts val="0"/>
              </a:spcAft>
              <a:buFont typeface="Wingdings" panose="05000000000000000000" pitchFamily="2" charset="2"/>
              <a:buChar char="v"/>
            </a:pPr>
            <a:endParaRPr lang="en-US" altLang="en-US" sz="1400" b="0" dirty="0">
              <a:solidFill>
                <a:schemeClr val="tx1"/>
              </a:solidFill>
            </a:endParaRPr>
          </a:p>
          <a:p>
            <a:pPr>
              <a:spcBef>
                <a:spcPts val="0"/>
              </a:spcBef>
              <a:spcAft>
                <a:spcPts val="0"/>
              </a:spcAft>
              <a:buFont typeface="Wingdings" panose="05000000000000000000" pitchFamily="2" charset="2"/>
              <a:buChar char="v"/>
            </a:pPr>
            <a:endParaRPr lang="en-US" altLang="en-US" sz="1400" b="0" dirty="0">
              <a:solidFill>
                <a:schemeClr val="tx1"/>
              </a:solidFill>
            </a:endParaRPr>
          </a:p>
          <a:p>
            <a:pPr>
              <a:spcBef>
                <a:spcPts val="0"/>
              </a:spcBef>
              <a:spcAft>
                <a:spcPts val="0"/>
              </a:spcAft>
              <a:buFont typeface="Wingdings" panose="05000000000000000000" pitchFamily="2" charset="2"/>
              <a:buChar char="v"/>
            </a:pPr>
            <a:endParaRPr lang="en-US" altLang="en-US" sz="1400" b="0" dirty="0">
              <a:solidFill>
                <a:schemeClr val="tx1"/>
              </a:solidFill>
            </a:endParaRPr>
          </a:p>
          <a:p>
            <a:pPr>
              <a:spcBef>
                <a:spcPts val="0"/>
              </a:spcBef>
              <a:spcAft>
                <a:spcPts val="0"/>
              </a:spcAft>
              <a:buFont typeface="Wingdings" panose="05000000000000000000" pitchFamily="2" charset="2"/>
              <a:buChar char="v"/>
            </a:pPr>
            <a:endParaRPr lang="en-US" altLang="en-US" sz="1400" b="0" dirty="0">
              <a:solidFill>
                <a:schemeClr val="tx1"/>
              </a:solidFill>
            </a:endParaRPr>
          </a:p>
          <a:p>
            <a:pPr>
              <a:spcBef>
                <a:spcPts val="0"/>
              </a:spcBef>
              <a:spcAft>
                <a:spcPts val="0"/>
              </a:spcAft>
              <a:buFont typeface="Wingdings" panose="05000000000000000000" pitchFamily="2" charset="2"/>
              <a:buChar char="v"/>
            </a:pPr>
            <a:endParaRPr lang="en-US" altLang="en-US" sz="1400" b="0" dirty="0">
              <a:solidFill>
                <a:schemeClr val="tx1"/>
              </a:solidFill>
            </a:endParaRPr>
          </a:p>
          <a:p>
            <a:pPr marL="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2022 </a:t>
            </a:r>
            <a:r>
              <a:rPr lang="en-US" altLang="en-US" sz="1800" b="0" dirty="0">
                <a:solidFill>
                  <a:schemeClr val="tx1"/>
                </a:solidFill>
              </a:rPr>
              <a:t>Plenary – Orlando</a:t>
            </a:r>
          </a:p>
          <a:p>
            <a:pPr marL="685800" lvl="1">
              <a:spcBef>
                <a:spcPts val="0"/>
              </a:spcBef>
              <a:buFont typeface="Arial" panose="020B0604020202020204" pitchFamily="34" charset="0"/>
              <a:buChar char="•"/>
            </a:pPr>
            <a:r>
              <a:rPr lang="en-US" sz="1800" dirty="0">
                <a:ea typeface="Calibri" panose="020F0502020204030204" pitchFamily="34" charset="0"/>
              </a:rPr>
              <a:t>Decision point will be EC call 07dec21, how it will be held. </a:t>
            </a:r>
          </a:p>
          <a:p>
            <a:pPr>
              <a:spcBef>
                <a:spcPts val="0"/>
              </a:spcBef>
              <a:spcAft>
                <a:spcPts val="0"/>
              </a:spcAft>
              <a:buFont typeface="Wingdings" panose="05000000000000000000" pitchFamily="2" charset="2"/>
              <a:buChar char="v"/>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02dec21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62885</TotalTime>
  <Words>8799</Words>
  <Application>Microsoft Office PowerPoint</Application>
  <PresentationFormat>Widescreen</PresentationFormat>
  <Paragraphs>845</Paragraphs>
  <Slides>31</Slides>
  <Notes>21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3</vt:i4>
      </vt:variant>
      <vt:variant>
        <vt:lpstr>Slide Titles</vt:lpstr>
      </vt:variant>
      <vt:variant>
        <vt:i4>31</vt:i4>
      </vt:variant>
    </vt:vector>
  </HeadingPairs>
  <TitlesOfParts>
    <vt:vector size="43" baseType="lpstr">
      <vt:lpstr>Arial</vt:lpstr>
      <vt:lpstr>Calibri</vt:lpstr>
      <vt:lpstr>Consolas</vt:lpstr>
      <vt:lpstr>Helvetica</vt:lpstr>
      <vt:lpstr>Monotype Sorts</vt:lpstr>
      <vt:lpstr>Times New Roman</vt:lpstr>
      <vt:lpstr>Verdana</vt:lpstr>
      <vt:lpstr>Wingdings</vt:lpstr>
      <vt:lpstr>Office Theme</vt:lpstr>
      <vt:lpstr>Document</vt:lpstr>
      <vt:lpstr>Packager Shell Object</vt:lpstr>
      <vt:lpstr>Acrobat Document</vt:lpstr>
      <vt:lpstr>IEEE 802.18 RR-TAG Weekly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EU items to share -1b</vt:lpstr>
      <vt:lpstr>EU items to share -2</vt:lpstr>
      <vt:lpstr>Other regions (outside EU-Stds and USA), items to share</vt:lpstr>
      <vt:lpstr>ITU-R items to share  -</vt:lpstr>
      <vt:lpstr>General Discussion Items </vt:lpstr>
      <vt:lpstr>General Discussion Items – ongoing fyi - MSGs 6 GHz &amp; FCC</vt:lpstr>
      <vt:lpstr>General Discussion Items – ongoing fyi - IEEE 802 Stds Table of Frequency Bands </vt:lpstr>
      <vt:lpstr>Actions Required</vt:lpstr>
      <vt:lpstr>Any Other Business</vt:lpstr>
      <vt:lpstr>Adjourn</vt:lpstr>
      <vt:lpstr>PowerPoint Presentation</vt:lpstr>
      <vt:lpstr>Other regions (outside EU-Stds and USA), items to share</vt:lpstr>
      <vt:lpstr>Other regions (outside EU-Stds and USA), items to share</vt:lpstr>
      <vt:lpstr>PowerPoint Presentation</vt:lpstr>
      <vt:lpstr>PowerPoint Presentation</vt:lpstr>
      <vt:lpstr>PowerPoint Presentation</vt:lpstr>
      <vt:lpstr>PowerPoint Presentation</vt:lpstr>
      <vt:lpstr>General Discussion</vt:lpstr>
      <vt:lpstr>Table of Frequency Bands – IEEE 802 Stds – background -1</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author</cp:lastModifiedBy>
  <cp:revision>3972</cp:revision>
  <cp:lastPrinted>1601-01-01T00:00:00Z</cp:lastPrinted>
  <dcterms:created xsi:type="dcterms:W3CDTF">2016-03-03T14:54:45Z</dcterms:created>
  <dcterms:modified xsi:type="dcterms:W3CDTF">2021-12-02T17:36:40Z</dcterms:modified>
</cp:coreProperties>
</file>