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41" r:id="rId3"/>
    <p:sldId id="469" r:id="rId4"/>
    <p:sldId id="470" r:id="rId5"/>
    <p:sldId id="461" r:id="rId6"/>
    <p:sldId id="463" r:id="rId7"/>
    <p:sldId id="464" r:id="rId8"/>
    <p:sldId id="465" r:id="rId9"/>
    <p:sldId id="462" r:id="rId10"/>
    <p:sldId id="466" r:id="rId11"/>
    <p:sldId id="460" r:id="rId12"/>
    <p:sldId id="471" r:id="rId13"/>
    <p:sldId id="468" r:id="rId14"/>
    <p:sldId id="467" r:id="rId15"/>
    <p:sldId id="47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D5F4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92987" autoAdjust="0"/>
  </p:normalViewPr>
  <p:slideViewPr>
    <p:cSldViewPr>
      <p:cViewPr varScale="1">
        <p:scale>
          <a:sx n="79" d="100"/>
          <a:sy n="79" d="100"/>
        </p:scale>
        <p:origin x="1800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82"/>
    </p:cViewPr>
  </p:sorterViewPr>
  <p:notesViewPr>
    <p:cSldViewPr>
      <p:cViewPr varScale="1">
        <p:scale>
          <a:sx n="64" d="100"/>
          <a:sy n="64" d="100"/>
        </p:scale>
        <p:origin x="3101" y="37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6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72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307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30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8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26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16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3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34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30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7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0480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4800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802.18-21/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0138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-02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it.go.kr/bbs/view.do?sCode=user&amp;mId=108&amp;mPid=103&amp;pageIndex=2&amp;bbsSeqNo=83&amp;nttSeqNo=3175466&amp;searchOpt=ALL&amp;searchTx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c.gov.my/skmmgovmy/media/General/pdf/PIR_Revision_MS_EMF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08TT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1.2021.TT-BTTT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10.2021.TT-BTTTT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.gov.vn/Upload_Moi/VanBan/09-TT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1-10/radio-local-area-networks-rlans-6-ghz-band-consultation-3720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zwgk/zcwj/wjfb/tz/art/2021/art_e4ae71252eab42928daf0ea620976e4e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iit.gov.cn/zwgk/zcjd/art/2021/art_f9d24f82c2b24a16b357ae883f21a65e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18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APAC update – November 2021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6167" y="2558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859917"/>
              </p:ext>
            </p:extLst>
          </p:nvPr>
        </p:nvGraphicFramePr>
        <p:xfrm>
          <a:off x="669925" y="3038475"/>
          <a:ext cx="78041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" name="Document" r:id="rId5" imgW="8227229" imgH="998269" progId="Word.Document.8">
                  <p:embed/>
                </p:oleObj>
              </mc:Choice>
              <mc:Fallback>
                <p:oleObj name="Document" r:id="rId5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3038475"/>
                        <a:ext cx="78041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Korea MSIT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Partial </a:t>
            </a:r>
            <a:r>
              <a:rPr lang="en-US" b="0" kern="1200" dirty="0">
                <a:latin typeface="Times New Roman" pitchFamily="16" charset="0"/>
              </a:rPr>
              <a:t>revision of the frequency distribution table of </a:t>
            </a:r>
            <a:r>
              <a:rPr lang="en-US" b="0" kern="1200" dirty="0" smtClean="0">
                <a:latin typeface="Times New Roman" pitchFamily="16" charset="0"/>
              </a:rPr>
              <a:t>Korea (No. 2021-76)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October 8,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://www.msit.go.kr/bbs/view.do?sCode=user&amp;mId=108&amp;mPid=103&amp;pageIndex=2&amp;bbsSeqNo=83&amp;nttSeqNo=3175466&amp;searchOpt=ALL&amp;searchTxt</a:t>
            </a:r>
            <a:r>
              <a:rPr lang="en-US" dirty="0" smtClean="0"/>
              <a:t>= </a:t>
            </a:r>
            <a:endParaRPr lang="en-US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For this latest update: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6605 MHz – 6765 MHz and 6945 MHz – 7100 MHz are allocated for fixed repeater frequencies for broadcasting relay until further notice;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6245 MHz – 6605 MHz and 6765 MHz to 6945 MHz are used for broadcasting relay service </a:t>
            </a:r>
            <a:r>
              <a:rPr lang="en-US" dirty="0"/>
              <a:t>until further notice</a:t>
            </a:r>
          </a:p>
          <a:p>
            <a:pPr marL="914400" lvl="2" indent="0" algn="just"/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4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Malaysia MCMC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Updated mandatory standard for EMF (electromagnet field beam) from new radio communications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November 1, 2021: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www.mcmc.gov.my/skmmgovmy/media/General/pdf/PIR_Revision_MS_EMF.pdf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new </a:t>
            </a:r>
            <a:r>
              <a:rPr lang="en-US" dirty="0" smtClean="0"/>
              <a:t>mandatory standard </a:t>
            </a:r>
            <a:r>
              <a:rPr lang="en-US" dirty="0"/>
              <a:t>has been updated with the latest EMF exposure limits based on the International </a:t>
            </a:r>
            <a:r>
              <a:rPr lang="en-US" dirty="0" smtClean="0"/>
              <a:t>Commission’s </a:t>
            </a:r>
            <a:r>
              <a:rPr lang="en-US" dirty="0"/>
              <a:t>guidelines on Non-Ionizing Radiation Protection (ICNIRP) published in 2020</a:t>
            </a:r>
            <a:r>
              <a:rPr lang="en-US" dirty="0" smtClean="0"/>
              <a:t>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It also </a:t>
            </a:r>
            <a:r>
              <a:rPr lang="en-US" dirty="0"/>
              <a:t>refers to international benchmarks </a:t>
            </a:r>
            <a:r>
              <a:rPr lang="en-US" dirty="0" smtClean="0"/>
              <a:t>that </a:t>
            </a:r>
            <a:r>
              <a:rPr lang="en-US" dirty="0"/>
              <a:t>take into account current and future technologies to strengthen aspects of implementation, monitoring and evaluation of </a:t>
            </a:r>
            <a:r>
              <a:rPr lang="en-US" dirty="0" smtClean="0"/>
              <a:t>EMF.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2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Regulations </a:t>
            </a:r>
            <a:r>
              <a:rPr lang="en-US" b="0" kern="1200" dirty="0">
                <a:latin typeface="Times New Roman" pitchFamily="16" charset="0"/>
              </a:rPr>
              <a:t>on the list of radio equipment exempted from the license to use radio frequencies, attached technical and operating </a:t>
            </a:r>
            <a:r>
              <a:rPr lang="en-US" b="0" kern="1200" dirty="0" smtClean="0">
                <a:latin typeface="Times New Roman" pitchFamily="16" charset="0"/>
              </a:rPr>
              <a:t>conditions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November 28, 2021: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www.mic.gov.vn/Upload_Moi/VanBan/08TT.PDF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(thanks Jay for the information below):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b="0" dirty="0" smtClean="0"/>
              <a:t>Addition </a:t>
            </a:r>
            <a:r>
              <a:rPr lang="en-US" sz="1400" b="0" dirty="0"/>
              <a:t>of new equipment types including: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Wireless </a:t>
            </a:r>
            <a:r>
              <a:rPr lang="en-US" sz="1400" b="0" dirty="0"/>
              <a:t>charging devices in the bands of 100 – 190 kHz, 326.5 kHz, 340 kHz, 353 – 373.5 kHz, 1.64 – 1.78 MHz, 6.765 – 6.795 MHz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LPWAN </a:t>
            </a:r>
            <a:r>
              <a:rPr lang="en-US" sz="1400" b="0" dirty="0"/>
              <a:t>devices in the bands of 433.05 – 434.79 MHz and 920 – 923 </a:t>
            </a:r>
            <a:r>
              <a:rPr lang="en-US" sz="1400" b="0" dirty="0" smtClean="0"/>
              <a:t>MHz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0" dirty="0" smtClean="0"/>
              <a:t>Addition </a:t>
            </a:r>
            <a:r>
              <a:rPr lang="en-US" sz="1400" b="0" dirty="0"/>
              <a:t>of new frequency bands for RF products including: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2400 </a:t>
            </a:r>
            <a:r>
              <a:rPr lang="en-US" sz="1400" b="0" dirty="0"/>
              <a:t>– 2483.5 MHz and 5725 – 5850 MHz for remote control devices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7238.4 </a:t>
            </a:r>
            <a:r>
              <a:rPr lang="en-US" sz="1400" b="0" dirty="0"/>
              <a:t>– 9000 MHz for UWB devices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5.725 </a:t>
            </a:r>
            <a:r>
              <a:rPr lang="en-US" sz="1400" b="0" dirty="0"/>
              <a:t>– 5.850 GHz; 8.5 –10 GHz; 57– 64 GHz; 75 – 85 GHz for radio telemetry devices (Short range measurement radars installed in the tank)</a:t>
            </a:r>
          </a:p>
          <a:p>
            <a:pPr marL="1543050" lvl="3">
              <a:buFont typeface="Arial" panose="020B0604020202020204" pitchFamily="34" charset="0"/>
              <a:buChar char="•"/>
            </a:pPr>
            <a:r>
              <a:rPr lang="en-US" sz="1400" b="0" dirty="0" smtClean="0"/>
              <a:t>57</a:t>
            </a:r>
            <a:r>
              <a:rPr lang="en-US" sz="1400" b="0" dirty="0"/>
              <a:t>– 64 GHz for non-specific short-range 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0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</a:t>
            </a:r>
            <a:r>
              <a:rPr lang="en-US" b="0" kern="1200" dirty="0">
                <a:latin typeface="Times New Roman" pitchFamily="16" charset="0"/>
              </a:rPr>
              <a:t>technical regulation on radio access equipment operating in the 5 GHz </a:t>
            </a:r>
            <a:r>
              <a:rPr lang="en-US" b="0" kern="1200" dirty="0" smtClean="0">
                <a:latin typeface="Times New Roman" pitchFamily="16" charset="0"/>
              </a:rPr>
              <a:t>band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May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www.mic.gov.vn/Upload_Moi/VanBan/11.2021.TT-BTTTT.PDF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Specific operation frequency bands are as follows: 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5150 MHz – 5350 MHz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5470 MHz – 5850 MHz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updated technical regulation is based </a:t>
            </a:r>
            <a:r>
              <a:rPr lang="en-US" dirty="0" smtClean="0"/>
              <a:t>on </a:t>
            </a:r>
            <a:r>
              <a:rPr lang="en-US" dirty="0"/>
              <a:t>ETSI </a:t>
            </a:r>
            <a:r>
              <a:rPr lang="en-US" dirty="0" smtClean="0"/>
              <a:t>EN 300 893.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0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technical regulation on </a:t>
            </a:r>
            <a:r>
              <a:rPr lang="en-US" b="0" kern="1200" dirty="0">
                <a:latin typeface="Times New Roman" pitchFamily="16" charset="0"/>
              </a:rPr>
              <a:t>Short Range Device (SRD) - Radio Equipment to be used in the 40 GHz to 246 GHz frequency </a:t>
            </a:r>
            <a:r>
              <a:rPr lang="en-US" b="0" kern="1200" dirty="0" smtClean="0">
                <a:latin typeface="Times New Roman" pitchFamily="16" charset="0"/>
              </a:rPr>
              <a:t>range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July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www.mic.gov.vn/Upload_Moi/VanBan/10.2021.TT-BTTTT.PDF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Specific </a:t>
            </a:r>
            <a:r>
              <a:rPr lang="en-US" dirty="0"/>
              <a:t>operation frequency bands are as follows: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57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64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61.0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61.5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122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123 GHz; </a:t>
            </a:r>
            <a:endParaRPr lang="en-US" dirty="0" smtClean="0"/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en-US" dirty="0" smtClean="0"/>
              <a:t>244 </a:t>
            </a:r>
            <a:r>
              <a:rPr lang="en-US" dirty="0"/>
              <a:t>GHz –</a:t>
            </a:r>
            <a:r>
              <a:rPr lang="en-US" dirty="0" smtClean="0"/>
              <a:t> </a:t>
            </a:r>
            <a:r>
              <a:rPr lang="en-US" dirty="0"/>
              <a:t>246 GHz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updated technical regulation is based </a:t>
            </a:r>
            <a:r>
              <a:rPr lang="en-US" dirty="0"/>
              <a:t>on </a:t>
            </a:r>
            <a:r>
              <a:rPr lang="en-US" dirty="0" smtClean="0"/>
              <a:t>ETSI EN </a:t>
            </a:r>
            <a:r>
              <a:rPr lang="en-US" dirty="0"/>
              <a:t>305 550.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6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Vietnam MIC (4)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National </a:t>
            </a:r>
            <a:r>
              <a:rPr lang="en-US" b="0" kern="1200" dirty="0">
                <a:latin typeface="Times New Roman" pitchFamily="16" charset="0"/>
              </a:rPr>
              <a:t>Technical Regulation on Radar Equipment Operating in the Frequency Range 76 GHz to 77 GHz for Ground Based </a:t>
            </a:r>
            <a:r>
              <a:rPr lang="en-US" b="0" kern="1200" dirty="0" smtClean="0">
                <a:latin typeface="Times New Roman" pitchFamily="16" charset="0"/>
              </a:rPr>
              <a:t>Vehicle</a:t>
            </a:r>
            <a:endParaRPr lang="en-US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July 1, 2022: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www.mic.gov.vn/Upload_Moi/VanBan/09-TT.PDF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mtClean="0"/>
              <a:t>This </a:t>
            </a:r>
            <a:r>
              <a:rPr lang="en-US" dirty="0" smtClean="0"/>
              <a:t>national technical regulation </a:t>
            </a:r>
            <a:r>
              <a:rPr lang="en-US" kern="1200" dirty="0">
                <a:latin typeface="Times New Roman" pitchFamily="16" charset="0"/>
              </a:rPr>
              <a:t>specifies requirements for short-range radio equipment for ground based vehicle, for example: active cruise control systems, collision warning systems, transmitting systems, blind spot detection, parking assistance, backup assistance and other future </a:t>
            </a:r>
            <a:r>
              <a:rPr lang="en-US" kern="1200">
                <a:latin typeface="Times New Roman" pitchFamily="16" charset="0"/>
              </a:rPr>
              <a:t>applications</a:t>
            </a:r>
            <a:r>
              <a:rPr lang="en-US" kern="1200" smtClean="0">
                <a:latin typeface="Times New Roman" pitchFamily="16" charset="0"/>
              </a:rPr>
              <a:t>.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This updated technical regulation is based </a:t>
            </a:r>
            <a:r>
              <a:rPr lang="en-US" dirty="0"/>
              <a:t>on </a:t>
            </a:r>
            <a:r>
              <a:rPr lang="en-US" dirty="0" smtClean="0"/>
              <a:t>ETSI EN 301 091 and EN 303 396.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9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Times New Roman" charset="0"/>
              </a:rPr>
              <a:t>Background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90600" y="1712458"/>
            <a:ext cx="7315200" cy="445974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BatangChe" panose="02030609000101010101" pitchFamily="49" charset="-127"/>
              </a:rPr>
              <a:t>This slide deck </a:t>
            </a:r>
            <a:r>
              <a:rPr lang="en-GB" dirty="0" smtClean="0">
                <a:ea typeface="BatangChe" panose="02030609000101010101" pitchFamily="49" charset="-127"/>
              </a:rPr>
              <a:t>provides a high-level overview of the activities in APAC (related to Wi-Fi and WPAN) between September 2021 and November 2021</a:t>
            </a:r>
            <a:r>
              <a:rPr lang="en-GB" dirty="0" smtClean="0">
                <a:latin typeface="Times New Roman" panose="02020603050405020304" pitchFamily="18" charset="0"/>
                <a:ea typeface="BatangChe" panose="02030609000101010101" pitchFamily="49" charset="-127"/>
              </a:rPr>
              <a:t>.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November 8 –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Virtual meeting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results of the APG23-2 meeting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update APT preliminary views on WRC-23 Agenda Items based on input contributions from APT Members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consider the progress in ITU-R Study Groups in relation to WRC-23 Agenda items, and take necessary actions as appropriate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review the activities of other regional </a:t>
            </a:r>
            <a:r>
              <a:rPr lang="en-US" dirty="0" smtClean="0"/>
              <a:t>organizations, </a:t>
            </a:r>
            <a:r>
              <a:rPr lang="en-US" dirty="0"/>
              <a:t>in particular, their preliminary views/positions with a view to fostering inter-regional </a:t>
            </a:r>
            <a:r>
              <a:rPr lang="en-US" dirty="0" smtClean="0"/>
              <a:t>cooperation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6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APT Wireless Group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3rd </a:t>
            </a:r>
            <a:r>
              <a:rPr lang="en-US" b="0" dirty="0"/>
              <a:t>Meeting of the APT Conference Preparatory Group for WRC-23 (APG23-3</a:t>
            </a:r>
            <a:r>
              <a:rPr lang="en-US" b="0" dirty="0" smtClean="0"/>
              <a:t>)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Objectives (Cont’d)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of issues related to RA-23 and develop preliminary views of APT, if any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contribute, where necessary, to the activities of APT Preparatory Group related to PP-22 with respect to the issues relevant to the purview of the APG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finalize review of the Working Methods of APG in relation to preparation for RA-23 and WRC-23 and submit draft amendments accordingly to the APT Management Committee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discuss APT preparations for the ITU Inter-regional Workshop on WRC-23 Preparations.</a:t>
            </a:r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Australia ACMA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Radio local area networks (RLANs) in the 6 GHz band - consultation 37/2021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November 19,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www.acma.gov.au/consultations/2021-10/radio-local-area-networks-rlans-6-ghz-band-consultation-372021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Lower 6 GHz band/proposed update to the LIPD Class </a:t>
            </a:r>
            <a:r>
              <a:rPr lang="en-US" dirty="0" err="1" smtClean="0"/>
              <a:t>Licence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Possibility of </a:t>
            </a:r>
            <a:r>
              <a:rPr lang="en-US" dirty="0"/>
              <a:t>u</a:t>
            </a:r>
            <a:r>
              <a:rPr lang="en-US" dirty="0" smtClean="0"/>
              <a:t>pper </a:t>
            </a:r>
            <a:r>
              <a:rPr lang="en-US" dirty="0"/>
              <a:t>6 GHz band/higher power RLAN </a:t>
            </a:r>
            <a:r>
              <a:rPr lang="en-US" dirty="0" smtClean="0"/>
              <a:t>devices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AU" dirty="0" smtClean="0"/>
              <a:t>Possible </a:t>
            </a:r>
            <a:r>
              <a:rPr lang="en-AU" dirty="0"/>
              <a:t>updates to existing LIPD arrangements for RLANs in the 5150–5250 MHz frequency band to reflect outcomes of WRC-19. 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86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(1)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Effective from January 1, 2022, and the transition period is ended on October 15, 2023: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www.miit.gov.cn/zwgk/zcwj/wjfb/tz/art/2021/art_e4ae71252eab42928daf0ea620976e4e.html</a:t>
            </a:r>
            <a:r>
              <a:rPr lang="en-US" dirty="0" smtClean="0"/>
              <a:t>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  <a:hlinkClick r:id="rId4"/>
              </a:rPr>
              <a:t>https://</a:t>
            </a:r>
            <a:r>
              <a:rPr lang="en-US" kern="1200" dirty="0" smtClean="0">
                <a:latin typeface="Times New Roman" pitchFamily="16" charset="0"/>
                <a:hlinkClick r:id="rId4"/>
              </a:rPr>
              <a:t>www.miit.gov.cn/zwgk/zcjd/art/2021/art_f9d24f82c2b24a16b357ae883f21a65e.html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(2)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management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simplify the administrative licensing process, only outdoor radio stations </a:t>
            </a:r>
            <a:r>
              <a:rPr lang="en-US" dirty="0" smtClean="0"/>
              <a:t>with </a:t>
            </a:r>
            <a:r>
              <a:rPr lang="en-US" dirty="0"/>
              <a:t>higher power levels are required </a:t>
            </a:r>
            <a:r>
              <a:rPr lang="en-US" dirty="0" smtClean="0"/>
              <a:t>to get a license to </a:t>
            </a:r>
            <a:r>
              <a:rPr lang="en-US" dirty="0"/>
              <a:t>be </a:t>
            </a:r>
            <a:r>
              <a:rPr lang="en-US" dirty="0" smtClean="0"/>
              <a:t>installed.  Others </a:t>
            </a:r>
            <a:r>
              <a:rPr lang="en-US" dirty="0"/>
              <a:t>do not need to obtain a radio station license</a:t>
            </a:r>
            <a:r>
              <a:rPr lang="en-US" dirty="0" smtClean="0"/>
              <a:t>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>
                <a:latin typeface="Times New Roman" pitchFamily="16" charset="0"/>
              </a:rPr>
              <a:t>W</a:t>
            </a:r>
            <a:r>
              <a:rPr lang="en-US" kern="1200" dirty="0" smtClean="0">
                <a:latin typeface="Times New Roman" pitchFamily="16" charset="0"/>
              </a:rPr>
              <a:t>ireless </a:t>
            </a:r>
            <a:r>
              <a:rPr lang="en-US" kern="1200" dirty="0">
                <a:latin typeface="Times New Roman" pitchFamily="16" charset="0"/>
              </a:rPr>
              <a:t>LAN equipment with the function of public network IP address allocation should support the IPv6 </a:t>
            </a:r>
            <a:r>
              <a:rPr lang="en-US" kern="1200" dirty="0" smtClean="0">
                <a:latin typeface="Times New Roman" pitchFamily="16" charset="0"/>
              </a:rPr>
              <a:t>protocol. The </a:t>
            </a:r>
            <a:r>
              <a:rPr lang="en-US" kern="1200" dirty="0">
                <a:latin typeface="Times New Roman" pitchFamily="16" charset="0"/>
              </a:rPr>
              <a:t>IPv6 address allocation function is turned on by </a:t>
            </a:r>
            <a:r>
              <a:rPr lang="en-US" kern="1200" dirty="0" smtClean="0">
                <a:latin typeface="Times New Roman" pitchFamily="16" charset="0"/>
              </a:rPr>
              <a:t>default.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kern="1200" dirty="0" smtClean="0">
                <a:latin typeface="Times New Roman" pitchFamily="16" charset="0"/>
              </a:rPr>
              <a:t>Radio </a:t>
            </a:r>
            <a:r>
              <a:rPr lang="en-US" kern="1200" dirty="0">
                <a:latin typeface="Times New Roman" pitchFamily="16" charset="0"/>
              </a:rPr>
              <a:t>stations (stations) that set up and use the </a:t>
            </a:r>
            <a:r>
              <a:rPr lang="en-US" kern="1200" dirty="0" smtClean="0">
                <a:latin typeface="Times New Roman" pitchFamily="16" charset="0"/>
              </a:rPr>
              <a:t>2400 MHz</a:t>
            </a:r>
            <a:r>
              <a:rPr lang="en-US" kern="1200" dirty="0">
                <a:latin typeface="Times New Roman" pitchFamily="16" charset="0"/>
              </a:rPr>
              <a:t>, </a:t>
            </a:r>
            <a:r>
              <a:rPr lang="en-US" kern="1200" dirty="0" smtClean="0">
                <a:latin typeface="Times New Roman" pitchFamily="16" charset="0"/>
              </a:rPr>
              <a:t>5100 MHz </a:t>
            </a:r>
            <a:r>
              <a:rPr lang="en-US" kern="1200" dirty="0">
                <a:latin typeface="Times New Roman" pitchFamily="16" charset="0"/>
              </a:rPr>
              <a:t>and </a:t>
            </a:r>
            <a:r>
              <a:rPr lang="en-US" kern="1200" dirty="0" smtClean="0">
                <a:latin typeface="Times New Roman" pitchFamily="16" charset="0"/>
              </a:rPr>
              <a:t>5800 MHz </a:t>
            </a:r>
            <a:r>
              <a:rPr lang="en-US" kern="1200" dirty="0">
                <a:latin typeface="Times New Roman" pitchFamily="16" charset="0"/>
              </a:rPr>
              <a:t>frequency bands should also comply with the relevant regulations </a:t>
            </a:r>
            <a:r>
              <a:rPr lang="en-US" kern="1200" dirty="0" smtClean="0">
                <a:latin typeface="Times New Roman" pitchFamily="16" charset="0"/>
              </a:rPr>
              <a:t>in specific </a:t>
            </a:r>
            <a:r>
              <a:rPr lang="en-US" kern="1200" dirty="0">
                <a:latin typeface="Times New Roman" pitchFamily="16" charset="0"/>
              </a:rPr>
              <a:t>industry </a:t>
            </a:r>
            <a:r>
              <a:rPr lang="en-US" kern="1200" dirty="0" smtClean="0">
                <a:latin typeface="Times New Roman" pitchFamily="16" charset="0"/>
              </a:rPr>
              <a:t>sectors.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2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China MIIT (3)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U</a:t>
            </a:r>
            <a:r>
              <a:rPr lang="en-US" b="0" dirty="0" smtClean="0"/>
              <a:t>pdated </a:t>
            </a:r>
            <a:r>
              <a:rPr lang="en-US" b="0" dirty="0"/>
              <a:t>regulation and technical requirements on 2400 MHz, 5100 MHz, and 5800 </a:t>
            </a:r>
            <a:r>
              <a:rPr lang="en-US" b="0" dirty="0" smtClean="0"/>
              <a:t>MHz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 on technical perspective: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new technical requirements for multiple antennas, e.g., the specific calculation </a:t>
            </a:r>
            <a:r>
              <a:rPr lang="en-US" dirty="0"/>
              <a:t>methods of synthetic gain and shaping gain </a:t>
            </a:r>
            <a:endParaRPr lang="en-US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Update the </a:t>
            </a:r>
            <a:r>
              <a:rPr lang="en-US" dirty="0"/>
              <a:t>unwanted emission limit </a:t>
            </a:r>
            <a:r>
              <a:rPr lang="en-US" dirty="0" smtClean="0"/>
              <a:t>requirements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Introduce the requirements on interference avoidance</a:t>
            </a:r>
          </a:p>
          <a:p>
            <a:pPr lvl="2" algn="just">
              <a:buFont typeface="Arial" panose="020B0604020202020204" pitchFamily="34" charset="0"/>
              <a:buChar char="•"/>
            </a:pPr>
            <a:endParaRPr lang="en-US" kern="1200" dirty="0" smtClean="0">
              <a:latin typeface="Times New Roman" pitchFamily="16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r>
              <a:rPr lang="en-US" sz="3600" dirty="0" smtClean="0">
                <a:latin typeface="Times New Roman" charset="0"/>
              </a:rPr>
              <a:t>Japan MIC</a:t>
            </a:r>
            <a:endParaRPr lang="en-US" sz="3600" dirty="0">
              <a:latin typeface="Times New Roman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60816" y="1752599"/>
            <a:ext cx="7644983" cy="47228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kern="1200" dirty="0" smtClean="0">
                <a:latin typeface="Times New Roman" pitchFamily="16" charset="0"/>
              </a:rPr>
              <a:t>Call </a:t>
            </a:r>
            <a:r>
              <a:rPr lang="en-US" b="0" kern="1200" dirty="0">
                <a:latin typeface="Times New Roman" pitchFamily="16" charset="0"/>
              </a:rPr>
              <a:t>for opinions regarding the review of the </a:t>
            </a:r>
            <a:r>
              <a:rPr lang="en-US" b="0" kern="1200" dirty="0" smtClean="0">
                <a:latin typeface="Times New Roman" pitchFamily="16" charset="0"/>
              </a:rPr>
              <a:t>“frequency </a:t>
            </a:r>
            <a:r>
              <a:rPr lang="en-US" b="0" kern="1200" dirty="0">
                <a:latin typeface="Times New Roman" pitchFamily="16" charset="0"/>
              </a:rPr>
              <a:t>reorganization action </a:t>
            </a:r>
            <a:r>
              <a:rPr lang="en-US" b="0" kern="1200" dirty="0" smtClean="0">
                <a:latin typeface="Times New Roman" pitchFamily="16" charset="0"/>
              </a:rPr>
              <a:t>plan”</a:t>
            </a:r>
            <a:endParaRPr lang="en-US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Submission deadline:  October 13, 2021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www.soumu.go.jp/menu_news/s-news/01kiban09_02000418.html</a:t>
            </a:r>
            <a:r>
              <a:rPr lang="en-US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Of interest to us: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allocate 1 GHz for unlicensed uses by 2025. </a:t>
            </a:r>
            <a:r>
              <a:rPr lang="en-US" dirty="0"/>
              <a:t>The frequency band under consideration is </a:t>
            </a:r>
            <a:r>
              <a:rPr lang="en-US" dirty="0" smtClean="0"/>
              <a:t>6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that nearly 30 MHz spectrum is allocated for V2X by 2025.  The frequency band under consideration is 5.9 GHz.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 smtClean="0"/>
              <a:t>MIC recommended to continue studying the possibility of allocating 7025 MHz to 7125 MHz band to 5G by referring to the studies of ITU-T and 3GPP.</a:t>
            </a:r>
            <a:endParaRPr lang="en-US" dirty="0"/>
          </a:p>
          <a:p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322FEBA-011B-49F1-99D6-C984930F1E3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2021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CF99F54C-F8E7-48DB-A1DB-644579F6D4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Edward Au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38265</TotalTime>
  <Words>1518</Words>
  <Application>Microsoft Office PowerPoint</Application>
  <PresentationFormat>On-screen Show (4:3)</PresentationFormat>
  <Paragraphs>223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Unicode MS</vt:lpstr>
      <vt:lpstr>BatangChe</vt:lpstr>
      <vt:lpstr>MS Gothic</vt:lpstr>
      <vt:lpstr>Arial</vt:lpstr>
      <vt:lpstr>Times New Roman</vt:lpstr>
      <vt:lpstr>Wingdings</vt:lpstr>
      <vt:lpstr>Office Theme</vt:lpstr>
      <vt:lpstr>Document</vt:lpstr>
      <vt:lpstr>APAC update – November 2021</vt:lpstr>
      <vt:lpstr>Background</vt:lpstr>
      <vt:lpstr>APT Wireless Group (1)</vt:lpstr>
      <vt:lpstr>APT Wireless Group (2)</vt:lpstr>
      <vt:lpstr>Australia ACMA</vt:lpstr>
      <vt:lpstr>China MIIT (1)</vt:lpstr>
      <vt:lpstr>China MIIT (2)</vt:lpstr>
      <vt:lpstr>China MIIT (3)</vt:lpstr>
      <vt:lpstr>Japan MIC</vt:lpstr>
      <vt:lpstr>Korea MSIT</vt:lpstr>
      <vt:lpstr>Malaysia MCMC</vt:lpstr>
      <vt:lpstr>Vietnam MIC (1)</vt:lpstr>
      <vt:lpstr>Vietnam MIC (2)</vt:lpstr>
      <vt:lpstr>Vietnam MIC (3)</vt:lpstr>
      <vt:lpstr>Vietnam MIC (4)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 update - November 2021</dc:title>
  <dc:creator>Edward Au</dc:creator>
  <cp:keywords>21/0138r2</cp:keywords>
  <cp:lastModifiedBy>Edward Au</cp:lastModifiedBy>
  <cp:revision>2508</cp:revision>
  <cp:lastPrinted>1601-01-01T00:00:00Z</cp:lastPrinted>
  <dcterms:created xsi:type="dcterms:W3CDTF">2016-03-03T14:54:45Z</dcterms:created>
  <dcterms:modified xsi:type="dcterms:W3CDTF">2021-11-11T22:17:19Z</dcterms:modified>
</cp:coreProperties>
</file>