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44"/>
  </p:notesMasterIdLst>
  <p:handoutMasterIdLst>
    <p:handoutMasterId r:id="rId45"/>
  </p:handoutMasterIdLst>
  <p:sldIdLst>
    <p:sldId id="256" r:id="rId2"/>
    <p:sldId id="791" r:id="rId3"/>
    <p:sldId id="341" r:id="rId4"/>
    <p:sldId id="329" r:id="rId5"/>
    <p:sldId id="604" r:id="rId6"/>
    <p:sldId id="624" r:id="rId7"/>
    <p:sldId id="605" r:id="rId8"/>
    <p:sldId id="776" r:id="rId9"/>
    <p:sldId id="596" r:id="rId10"/>
    <p:sldId id="690" r:id="rId11"/>
    <p:sldId id="825" r:id="rId12"/>
    <p:sldId id="602" r:id="rId13"/>
    <p:sldId id="798" r:id="rId14"/>
    <p:sldId id="606" r:id="rId15"/>
    <p:sldId id="818" r:id="rId16"/>
    <p:sldId id="828" r:id="rId17"/>
    <p:sldId id="608" r:id="rId18"/>
    <p:sldId id="796" r:id="rId19"/>
    <p:sldId id="742" r:id="rId20"/>
    <p:sldId id="743" r:id="rId21"/>
    <p:sldId id="702" r:id="rId22"/>
    <p:sldId id="535" r:id="rId23"/>
    <p:sldId id="830" r:id="rId24"/>
    <p:sldId id="829" r:id="rId25"/>
    <p:sldId id="822" r:id="rId26"/>
    <p:sldId id="823" r:id="rId27"/>
    <p:sldId id="811" r:id="rId28"/>
    <p:sldId id="813" r:id="rId29"/>
    <p:sldId id="815" r:id="rId30"/>
    <p:sldId id="826" r:id="rId31"/>
    <p:sldId id="827" r:id="rId32"/>
    <p:sldId id="650" r:id="rId33"/>
    <p:sldId id="498" r:id="rId34"/>
    <p:sldId id="402" r:id="rId35"/>
    <p:sldId id="403" r:id="rId36"/>
    <p:sldId id="797" r:id="rId37"/>
    <p:sldId id="778" r:id="rId38"/>
    <p:sldId id="795" r:id="rId39"/>
    <p:sldId id="783" r:id="rId40"/>
    <p:sldId id="728" r:id="rId41"/>
    <p:sldId id="656" r:id="rId42"/>
    <p:sldId id="655" r:id="rId4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DFFF"/>
    <a:srgbClr val="D5F4FF"/>
    <a:srgbClr val="FF9999"/>
    <a:srgbClr val="FF7C80"/>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49" autoAdjust="0"/>
    <p:restoredTop sz="96400" autoAdjust="0"/>
  </p:normalViewPr>
  <p:slideViewPr>
    <p:cSldViewPr>
      <p:cViewPr varScale="1">
        <p:scale>
          <a:sx n="102" d="100"/>
          <a:sy n="102" d="100"/>
        </p:scale>
        <p:origin x="852" y="102"/>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18-Nov-21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slide" Target="../slides/slide40.xml"/><Relationship Id="rId2" Type="http://schemas.openxmlformats.org/officeDocument/2006/relationships/slide" Target="../slides/slide17.xml"/><Relationship Id="rId1" Type="http://schemas.openxmlformats.org/officeDocument/2006/relationships/notesMaster" Target="../notesMasters/notesMaster1.xml"/><Relationship Id="rId6" Type="http://schemas.openxmlformats.org/officeDocument/2006/relationships/hyperlink" Target="https://mentor.ieee.org/802.18/dcn/20/18-20-0107-00-0000-res-811-wrc-19-wrc-23-agenda-items.docx" TargetMode="External"/><Relationship Id="rId5" Type="http://schemas.openxmlformats.org/officeDocument/2006/relationships/hyperlink" Target="https://www.itu.int/dms_pub/itu-r/oth/0c/0a/R0C0A00000D0041PDFE.pdf" TargetMode="External"/><Relationship Id="rId4" Type="http://schemas.openxmlformats.org/officeDocument/2006/relationships/hyperlink" Target="https://www.itu.int/en/ITU-R/study-groups/rcpm/Pages/wrc-23-studies.aspx" TargetMode="Externa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8" Type="http://schemas.openxmlformats.org/officeDocument/2006/relationships/hyperlink" Target="https://portal.etsi.org/webapp/teldir/ListPersDetails.asp?PersId=6230" TargetMode="External"/><Relationship Id="rId13" Type="http://schemas.openxmlformats.org/officeDocument/2006/relationships/hyperlink" Target="https://portal.etsi.org/webapp/teldir/ListPersDetails.asp?PersId=33473" TargetMode="External"/><Relationship Id="rId18" Type="http://schemas.openxmlformats.org/officeDocument/2006/relationships/hyperlink" Target="https://portal.etsi.org/webapp/teldir/QueryOrgaInfo.asp?OrgaId=5" TargetMode="External"/><Relationship Id="rId26" Type="http://schemas.openxmlformats.org/officeDocument/2006/relationships/hyperlink" Target="https://portal.etsi.org/webapp/teldir/ListPersDetails.asp?PersId=34395" TargetMode="External"/><Relationship Id="rId39" Type="http://schemas.openxmlformats.org/officeDocument/2006/relationships/hyperlink" Target="https://portal.etsi.org/webapp/teldir/QueryOrgaInfo.asp?OrgaId=11945"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79376" TargetMode="External"/><Relationship Id="rId34" Type="http://schemas.openxmlformats.org/officeDocument/2006/relationships/hyperlink" Target="https://portal.etsi.org/webapp/teldir/ListPersDetails.asp?PersId=78115" TargetMode="External"/><Relationship Id="rId7" Type="http://schemas.openxmlformats.org/officeDocument/2006/relationships/hyperlink" Target="https://portal.etsi.org/tb.aspx?tbid=287&amp;SubTB=287" TargetMode="External"/><Relationship Id="rId12" Type="http://schemas.openxmlformats.org/officeDocument/2006/relationships/hyperlink" Target="https://portal.etsi.org/webapp/teldir/QueryOrgaInfo.asp?OrgaId=13790" TargetMode="External"/><Relationship Id="rId17" Type="http://schemas.openxmlformats.org/officeDocument/2006/relationships/hyperlink" Target="https://portal.etsi.org/webapp/teldir/ListPersDetails.asp?PersId=26309" TargetMode="External"/><Relationship Id="rId25" Type="http://schemas.openxmlformats.org/officeDocument/2006/relationships/hyperlink" Target="https://portal.etsi.org/webapp/teldir/ListPersDetails.asp?PersId=10561" TargetMode="External"/><Relationship Id="rId33" Type="http://schemas.openxmlformats.org/officeDocument/2006/relationships/hyperlink" Target="https://portal.etsi.org/webapp/teldir/ListPersDetails.asp?PersId=61793" TargetMode="External"/><Relationship Id="rId38" Type="http://schemas.openxmlformats.org/officeDocument/2006/relationships/hyperlink" Target="https://portal.etsi.org/webapp/teldir/ListPersDetails.asp?PersId=26729" TargetMode="External"/><Relationship Id="rId2" Type="http://schemas.openxmlformats.org/officeDocument/2006/relationships/slide" Target="../slides/slide25.xml"/><Relationship Id="rId16" Type="http://schemas.openxmlformats.org/officeDocument/2006/relationships/hyperlink" Target="https://portal.etsi.org/webapp/teldir/QueryOrgaInfo.asp?OrgaId=1" TargetMode="External"/><Relationship Id="rId20" Type="http://schemas.openxmlformats.org/officeDocument/2006/relationships/hyperlink" Target="https://portal.etsi.org/webapp/teldir/QueryOrgaInfo.asp?OrgaId=15932" TargetMode="External"/><Relationship Id="rId29" Type="http://schemas.openxmlformats.org/officeDocument/2006/relationships/hyperlink" Target="https://portal.etsi.org/webapp/teldir/QueryOrgaInfo.asp?OrgaId=121" TargetMode="External"/><Relationship Id="rId1" Type="http://schemas.openxmlformats.org/officeDocument/2006/relationships/notesMaster" Target="../notesMasters/notesMaster1.xml"/><Relationship Id="rId6" Type="http://schemas.openxmlformats.org/officeDocument/2006/relationships/hyperlink" Target="https://portal.etsi.org/tb.aspx?tbid=729&amp;SubTB=729" TargetMode="External"/><Relationship Id="rId11" Type="http://schemas.openxmlformats.org/officeDocument/2006/relationships/hyperlink" Target="https://portal.etsi.org/webapp/teldir/ListPersDetails.asp?PersId=63180" TargetMode="External"/><Relationship Id="rId24" Type="http://schemas.openxmlformats.org/officeDocument/2006/relationships/hyperlink" Target="https://portal.etsi.org/webapp/teldir/ListPersDetails.asp?PersId=2582" TargetMode="External"/><Relationship Id="rId32" Type="http://schemas.openxmlformats.org/officeDocument/2006/relationships/hyperlink" Target="https://portal.etsi.org/webapp/teldir/QueryOrgaInfo.asp?OrgaId=7380" TargetMode="External"/><Relationship Id="rId37" Type="http://schemas.openxmlformats.org/officeDocument/2006/relationships/hyperlink" Target="https://portal.etsi.org/webapp/teldir/QueryOrgaInfo.asp?OrgaId=13818" TargetMode="External"/><Relationship Id="rId40" Type="http://schemas.openxmlformats.org/officeDocument/2006/relationships/hyperlink" Target="https://portal.etsi.org/webapp/teldir/ListPersDetails.asp?PersId=53812" TargetMode="External"/><Relationship Id="rId5" Type="http://schemas.openxmlformats.org/officeDocument/2006/relationships/hyperlink" Target="https://portal.etsi.org/tb.aspx?tbid=442&amp;SubTB=442" TargetMode="External"/><Relationship Id="rId15" Type="http://schemas.openxmlformats.org/officeDocument/2006/relationships/hyperlink" Target="https://portal.etsi.org/webapp/teldir/ListPersDetails.asp?PersId=26441" TargetMode="External"/><Relationship Id="rId23" Type="http://schemas.openxmlformats.org/officeDocument/2006/relationships/hyperlink" Target="https://portal.etsi.org/webapp/teldir/ListPersDetails.asp?PersId=13676" TargetMode="External"/><Relationship Id="rId28" Type="http://schemas.openxmlformats.org/officeDocument/2006/relationships/hyperlink" Target="https://portal.etsi.org/webapp/teldir/ListPersDetails.asp?PersId=54791" TargetMode="External"/><Relationship Id="rId36" Type="http://schemas.openxmlformats.org/officeDocument/2006/relationships/hyperlink" Target="https://portal.etsi.org/webapp/teldir/ListPersDetails.asp?PersId=60301" TargetMode="External"/><Relationship Id="rId10" Type="http://schemas.openxmlformats.org/officeDocument/2006/relationships/hyperlink" Target="https://portal.etsi.org/webapp/teldir/QueryOrgaInfo.asp?OrgaId=14953" TargetMode="External"/><Relationship Id="rId19" Type="http://schemas.openxmlformats.org/officeDocument/2006/relationships/hyperlink" Target="https://portal.etsi.org/webapp/teldir/ListPersDetails.asp?PersId=77968" TargetMode="External"/><Relationship Id="rId31" Type="http://schemas.openxmlformats.org/officeDocument/2006/relationships/hyperlink" Target="https://portal.etsi.org/webapp/teldir/QueryOrgaInfo.asp?OrgaId=887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ListPersDetails.asp?PersId=49485" TargetMode="External"/><Relationship Id="rId14" Type="http://schemas.openxmlformats.org/officeDocument/2006/relationships/hyperlink" Target="https://portal.etsi.org/webapp/teldir/QueryOrgaInfo.asp?OrgaId=9173" TargetMode="External"/><Relationship Id="rId22" Type="http://schemas.openxmlformats.org/officeDocument/2006/relationships/hyperlink" Target="https://portal.etsi.org/webapp/teldir/ListPersDetails.asp?PersId=80177" TargetMode="External"/><Relationship Id="rId27" Type="http://schemas.openxmlformats.org/officeDocument/2006/relationships/hyperlink" Target="https://portal.etsi.org/webapp/teldir/QueryOrgaInfo.asp?OrgaId=42" TargetMode="External"/><Relationship Id="rId30" Type="http://schemas.openxmlformats.org/officeDocument/2006/relationships/hyperlink" Target="https://portal.etsi.org/webapp/teldir/ListPersDetails.asp?PersId=72859" TargetMode="External"/><Relationship Id="rId35" Type="http://schemas.openxmlformats.org/officeDocument/2006/relationships/hyperlink" Target="https://portal.etsi.org/webapp/teldir/QueryOrgaInfo.asp?OrgaId=16055" TargetMode="External"/></Relationships>
</file>

<file path=ppt/notesSlides/_rels/notesSlide19.xml.rels><?xml version="1.0" encoding="UTF-8" standalone="yes"?>
<Relationships xmlns="http://schemas.openxmlformats.org/package/2006/relationships"><Relationship Id="rId8" Type="http://schemas.openxmlformats.org/officeDocument/2006/relationships/hyperlink" Target="https://cept.org/ecc/groups/ecc/wg-se/se-24/" TargetMode="External"/><Relationship Id="rId3" Type="http://schemas.openxmlformats.org/officeDocument/2006/relationships/hyperlink" Target="https://cept.org/ecc/groups/ecc/client/introduction/" TargetMode="External"/><Relationship Id="rId7" Type="http://schemas.openxmlformats.org/officeDocument/2006/relationships/hyperlink" Target="https://www.ecodocdb.dk/download/cc03c766-35f8/ECC%20Report%20302.pdf" TargetMode="External"/><Relationship Id="rId2" Type="http://schemas.openxmlformats.org/officeDocument/2006/relationships/slide" Target="../slides/slide26.xml"/><Relationship Id="rId1" Type="http://schemas.openxmlformats.org/officeDocument/2006/relationships/notesMaster" Target="../notesMasters/notesMaster1.xml"/><Relationship Id="rId6" Type="http://schemas.openxmlformats.org/officeDocument/2006/relationships/hyperlink" Target="https://cept.org/ecc/groups/ecc/wg-se/se-24/client/introduction/" TargetMode="External"/><Relationship Id="rId5" Type="http://schemas.openxmlformats.org/officeDocument/2006/relationships/hyperlink" Target="https://cept.org/ecc/groups/ecc/wg-se/se-21/client/introduction/" TargetMode="External"/><Relationship Id="rId10" Type="http://schemas.openxmlformats.org/officeDocument/2006/relationships/hyperlink" Target="https://cept.org/ecc/groups/ecc/wg-fm/fm-57/" TargetMode="External"/><Relationship Id="rId4" Type="http://schemas.openxmlformats.org/officeDocument/2006/relationships/hyperlink" Target="https://cept.org/ecc/groups/ecc/wg-se/se-19/client/introduction/" TargetMode="External"/><Relationship Id="rId9" Type="http://schemas.openxmlformats.org/officeDocument/2006/relationships/hyperlink" Target="https://cept.org/ecc/groups/ecc/wg-se/se-45/"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3" Type="http://schemas.openxmlformats.org/officeDocument/2006/relationships/slide" Target="../slides/slide40.xml"/><Relationship Id="rId2" Type="http://schemas.openxmlformats.org/officeDocument/2006/relationships/slide" Target="../slides/slide28.xml"/><Relationship Id="rId1" Type="http://schemas.openxmlformats.org/officeDocument/2006/relationships/notesMaster" Target="../notesMasters/notesMaster1.xml"/><Relationship Id="rId6" Type="http://schemas.openxmlformats.org/officeDocument/2006/relationships/hyperlink" Target="https://mentor.ieee.org/802.18/dcn/20/18-20-0107-00-0000-res-811-wrc-19-wrc-23-agenda-items.docx" TargetMode="External"/><Relationship Id="rId5" Type="http://schemas.openxmlformats.org/officeDocument/2006/relationships/hyperlink" Target="https://www.itu.int/dms_pub/itu-r/oth/0c/0a/R0C0A00000D0041PDFE.pdf" TargetMode="External"/><Relationship Id="rId4" Type="http://schemas.openxmlformats.org/officeDocument/2006/relationships/hyperlink" Target="https://www.itu.int/en/ITU-R/study-groups/rcpm/Pages/wrc-23-studies.aspx" TargetMode="Externa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8" Type="http://schemas.openxmlformats.org/officeDocument/2006/relationships/hyperlink" Target="https://portal.etsi.org/webapp/teldir/ListPersDetails.asp?PersId=6230" TargetMode="External"/><Relationship Id="rId13" Type="http://schemas.openxmlformats.org/officeDocument/2006/relationships/hyperlink" Target="https://portal.etsi.org/webapp/teldir/ListPersDetails.asp?PersId=33473" TargetMode="External"/><Relationship Id="rId18" Type="http://schemas.openxmlformats.org/officeDocument/2006/relationships/hyperlink" Target="https://portal.etsi.org/webapp/teldir/QueryOrgaInfo.asp?OrgaId=5" TargetMode="External"/><Relationship Id="rId26" Type="http://schemas.openxmlformats.org/officeDocument/2006/relationships/hyperlink" Target="https://portal.etsi.org/webapp/teldir/ListPersDetails.asp?PersId=34395" TargetMode="External"/><Relationship Id="rId39" Type="http://schemas.openxmlformats.org/officeDocument/2006/relationships/hyperlink" Target="https://portal.etsi.org/webapp/teldir/QueryOrgaInfo.asp?OrgaId=11945"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79376" TargetMode="External"/><Relationship Id="rId34" Type="http://schemas.openxmlformats.org/officeDocument/2006/relationships/hyperlink" Target="https://portal.etsi.org/webapp/teldir/ListPersDetails.asp?PersId=78115" TargetMode="External"/><Relationship Id="rId7" Type="http://schemas.openxmlformats.org/officeDocument/2006/relationships/hyperlink" Target="https://portal.etsi.org/tb.aspx?tbid=287&amp;SubTB=287" TargetMode="External"/><Relationship Id="rId12" Type="http://schemas.openxmlformats.org/officeDocument/2006/relationships/hyperlink" Target="https://portal.etsi.org/webapp/teldir/QueryOrgaInfo.asp?OrgaId=13790" TargetMode="External"/><Relationship Id="rId17" Type="http://schemas.openxmlformats.org/officeDocument/2006/relationships/hyperlink" Target="https://portal.etsi.org/webapp/teldir/ListPersDetails.asp?PersId=26309" TargetMode="External"/><Relationship Id="rId25" Type="http://schemas.openxmlformats.org/officeDocument/2006/relationships/hyperlink" Target="https://portal.etsi.org/webapp/teldir/ListPersDetails.asp?PersId=10561" TargetMode="External"/><Relationship Id="rId33" Type="http://schemas.openxmlformats.org/officeDocument/2006/relationships/hyperlink" Target="https://portal.etsi.org/webapp/teldir/ListPersDetails.asp?PersId=61793" TargetMode="External"/><Relationship Id="rId38" Type="http://schemas.openxmlformats.org/officeDocument/2006/relationships/hyperlink" Target="https://portal.etsi.org/webapp/teldir/ListPersDetails.asp?PersId=26729" TargetMode="External"/><Relationship Id="rId2" Type="http://schemas.openxmlformats.org/officeDocument/2006/relationships/slide" Target="../slides/slide13.xml"/><Relationship Id="rId16" Type="http://schemas.openxmlformats.org/officeDocument/2006/relationships/hyperlink" Target="https://portal.etsi.org/webapp/teldir/QueryOrgaInfo.asp?OrgaId=1" TargetMode="External"/><Relationship Id="rId20" Type="http://schemas.openxmlformats.org/officeDocument/2006/relationships/hyperlink" Target="https://portal.etsi.org/webapp/teldir/QueryOrgaInfo.asp?OrgaId=15932" TargetMode="External"/><Relationship Id="rId29" Type="http://schemas.openxmlformats.org/officeDocument/2006/relationships/hyperlink" Target="https://portal.etsi.org/webapp/teldir/QueryOrgaInfo.asp?OrgaId=121" TargetMode="External"/><Relationship Id="rId1" Type="http://schemas.openxmlformats.org/officeDocument/2006/relationships/notesMaster" Target="../notesMasters/notesMaster1.xml"/><Relationship Id="rId6" Type="http://schemas.openxmlformats.org/officeDocument/2006/relationships/hyperlink" Target="https://portal.etsi.org/tb.aspx?tbid=729&amp;SubTB=729" TargetMode="External"/><Relationship Id="rId11" Type="http://schemas.openxmlformats.org/officeDocument/2006/relationships/hyperlink" Target="https://portal.etsi.org/webapp/teldir/ListPersDetails.asp?PersId=63180" TargetMode="External"/><Relationship Id="rId24" Type="http://schemas.openxmlformats.org/officeDocument/2006/relationships/hyperlink" Target="https://portal.etsi.org/webapp/teldir/ListPersDetails.asp?PersId=2582" TargetMode="External"/><Relationship Id="rId32" Type="http://schemas.openxmlformats.org/officeDocument/2006/relationships/hyperlink" Target="https://portal.etsi.org/webapp/teldir/QueryOrgaInfo.asp?OrgaId=7380" TargetMode="External"/><Relationship Id="rId37" Type="http://schemas.openxmlformats.org/officeDocument/2006/relationships/hyperlink" Target="https://portal.etsi.org/webapp/teldir/QueryOrgaInfo.asp?OrgaId=13818" TargetMode="External"/><Relationship Id="rId40" Type="http://schemas.openxmlformats.org/officeDocument/2006/relationships/hyperlink" Target="https://portal.etsi.org/webapp/teldir/ListPersDetails.asp?PersId=53812" TargetMode="External"/><Relationship Id="rId5" Type="http://schemas.openxmlformats.org/officeDocument/2006/relationships/hyperlink" Target="https://portal.etsi.org/tb.aspx?tbid=442&amp;SubTB=442" TargetMode="External"/><Relationship Id="rId15" Type="http://schemas.openxmlformats.org/officeDocument/2006/relationships/hyperlink" Target="https://portal.etsi.org/webapp/teldir/ListPersDetails.asp?PersId=26441" TargetMode="External"/><Relationship Id="rId23" Type="http://schemas.openxmlformats.org/officeDocument/2006/relationships/hyperlink" Target="https://portal.etsi.org/webapp/teldir/ListPersDetails.asp?PersId=13676" TargetMode="External"/><Relationship Id="rId28" Type="http://schemas.openxmlformats.org/officeDocument/2006/relationships/hyperlink" Target="https://portal.etsi.org/webapp/teldir/ListPersDetails.asp?PersId=54791" TargetMode="External"/><Relationship Id="rId36" Type="http://schemas.openxmlformats.org/officeDocument/2006/relationships/hyperlink" Target="https://portal.etsi.org/webapp/teldir/ListPersDetails.asp?PersId=60301" TargetMode="External"/><Relationship Id="rId10" Type="http://schemas.openxmlformats.org/officeDocument/2006/relationships/hyperlink" Target="https://portal.etsi.org/webapp/teldir/QueryOrgaInfo.asp?OrgaId=14953" TargetMode="External"/><Relationship Id="rId19" Type="http://schemas.openxmlformats.org/officeDocument/2006/relationships/hyperlink" Target="https://portal.etsi.org/webapp/teldir/ListPersDetails.asp?PersId=77968" TargetMode="External"/><Relationship Id="rId31" Type="http://schemas.openxmlformats.org/officeDocument/2006/relationships/hyperlink" Target="https://portal.etsi.org/webapp/teldir/QueryOrgaInfo.asp?OrgaId=887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ListPersDetails.asp?PersId=49485" TargetMode="External"/><Relationship Id="rId14" Type="http://schemas.openxmlformats.org/officeDocument/2006/relationships/hyperlink" Target="https://portal.etsi.org/webapp/teldir/QueryOrgaInfo.asp?OrgaId=9173" TargetMode="External"/><Relationship Id="rId22" Type="http://schemas.openxmlformats.org/officeDocument/2006/relationships/hyperlink" Target="https://portal.etsi.org/webapp/teldir/ListPersDetails.asp?PersId=80177" TargetMode="External"/><Relationship Id="rId27" Type="http://schemas.openxmlformats.org/officeDocument/2006/relationships/hyperlink" Target="https://portal.etsi.org/webapp/teldir/QueryOrgaInfo.asp?OrgaId=42" TargetMode="External"/><Relationship Id="rId30" Type="http://schemas.openxmlformats.org/officeDocument/2006/relationships/hyperlink" Target="https://portal.etsi.org/webapp/teldir/ListPersDetails.asp?PersId=72859" TargetMode="External"/><Relationship Id="rId35" Type="http://schemas.openxmlformats.org/officeDocument/2006/relationships/hyperlink" Target="https://portal.etsi.org/webapp/teldir/QueryOrgaInfo.asp?OrgaId=16055" TargetMode="External"/></Relationships>
</file>

<file path=ppt/notesSlides/_rels/notesSlide8.xml.rels><?xml version="1.0" encoding="UTF-8" standalone="yes"?>
<Relationships xmlns="http://schemas.openxmlformats.org/package/2006/relationships"><Relationship Id="rId8" Type="http://schemas.openxmlformats.org/officeDocument/2006/relationships/hyperlink" Target="https://cept.org/ecc/groups/ecc/wg-se/se-24/" TargetMode="External"/><Relationship Id="rId3" Type="http://schemas.openxmlformats.org/officeDocument/2006/relationships/hyperlink" Target="https://cept.org/ecc/groups/ecc/client/introduction/" TargetMode="External"/><Relationship Id="rId7" Type="http://schemas.openxmlformats.org/officeDocument/2006/relationships/hyperlink" Target="https://www.ecodocdb.dk/download/cc03c766-35f8/ECC%20Report%20302.pdf" TargetMode="External"/><Relationship Id="rId2" Type="http://schemas.openxmlformats.org/officeDocument/2006/relationships/slide" Target="../slides/slide14.xml"/><Relationship Id="rId1" Type="http://schemas.openxmlformats.org/officeDocument/2006/relationships/notesMaster" Target="../notesMasters/notesMaster1.xml"/><Relationship Id="rId6" Type="http://schemas.openxmlformats.org/officeDocument/2006/relationships/hyperlink" Target="https://cept.org/ecc/groups/ecc/wg-se/se-24/client/introduction/" TargetMode="External"/><Relationship Id="rId5" Type="http://schemas.openxmlformats.org/officeDocument/2006/relationships/hyperlink" Target="https://cept.org/ecc/groups/ecc/wg-se/se-21/client/introduction/" TargetMode="External"/><Relationship Id="rId10" Type="http://schemas.openxmlformats.org/officeDocument/2006/relationships/hyperlink" Target="https://cept.org/ecc/groups/ecc/wg-fm/fm-57/" TargetMode="External"/><Relationship Id="rId4" Type="http://schemas.openxmlformats.org/officeDocument/2006/relationships/hyperlink" Target="https://cept.org/ecc/groups/ecc/wg-se/se-19/client/introduction/" TargetMode="External"/><Relationship Id="rId9" Type="http://schemas.openxmlformats.org/officeDocument/2006/relationships/hyperlink" Target="https://cept.org/ecc/groups/ecc/wg-se/se-45/" TargetMode="Externa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3634100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3" action="ppaction://hlinksldjump"/>
              </a:rPr>
              <a:t>see back up slides later</a:t>
            </a:r>
            <a:r>
              <a:rPr lang="en-US" sz="1050" dirty="0">
                <a:solidFill>
                  <a:schemeClr val="tx1"/>
                </a:solidFill>
                <a:hlinkClick r:id="rId3" action="ppaction://hlinksldjump"/>
              </a:rPr>
              <a:t>. </a:t>
            </a:r>
            <a:endParaRPr lang="en-US" sz="100" dirty="0"/>
          </a:p>
          <a:p>
            <a:pPr>
              <a:buFont typeface="Arial" panose="020B0604020202020204" pitchFamily="34" charset="0"/>
              <a:buChar char="•"/>
            </a:pPr>
            <a:r>
              <a:rPr lang="en-US" sz="1200" b="0" dirty="0">
                <a:solidFill>
                  <a:schemeClr val="tx1"/>
                </a:solidFill>
              </a:rPr>
              <a:t>AI 1.2 - </a:t>
            </a:r>
            <a:r>
              <a:rPr lang="en-US" sz="1700" dirty="0">
                <a:solidFill>
                  <a:srgbClr val="00B050"/>
                </a:solidFill>
              </a:rPr>
              <a:t>We could point to FCC rules </a:t>
            </a:r>
            <a:r>
              <a:rPr lang="en-US" sz="1700" dirty="0">
                <a:solidFill>
                  <a:schemeClr val="tx1"/>
                </a:solidFill>
              </a:rPr>
              <a:t>now for the unlicensed over the entire band, and other countries are also. </a:t>
            </a:r>
          </a:p>
          <a:p>
            <a:pPr lvl="2">
              <a:buFont typeface="Arial" panose="020B0604020202020204" pitchFamily="34" charset="0"/>
              <a:buChar char="•"/>
            </a:pPr>
            <a:r>
              <a:rPr lang="en-US" sz="1600" dirty="0">
                <a:solidFill>
                  <a:srgbClr val="00B050"/>
                </a:solidFill>
              </a:rPr>
              <a:t>Australia-ACMA, New Zealand-RSM, etc.,  (and Saudi Arabia (CITC) that is coming… ) </a:t>
            </a:r>
          </a:p>
          <a:p>
            <a:pPr lvl="1">
              <a:buFont typeface="Arial" panose="020B0604020202020204" pitchFamily="34" charset="0"/>
              <a:buChar char="•"/>
            </a:pPr>
            <a:r>
              <a:rPr lang="en-US" sz="1700" dirty="0">
                <a:solidFill>
                  <a:schemeClr val="tx1"/>
                </a:solidFill>
              </a:rPr>
              <a:t>Best to add some justification of why FCC and other countries are looking at the entire band for WLAN. </a:t>
            </a:r>
          </a:p>
          <a:p>
            <a:pPr lvl="2">
              <a:buFont typeface="Arial" panose="020B0604020202020204" pitchFamily="34" charset="0"/>
              <a:buChar char="•"/>
            </a:pPr>
            <a:r>
              <a:rPr lang="en-US" sz="1700" dirty="0">
                <a:solidFill>
                  <a:srgbClr val="00B0F0"/>
                </a:solidFill>
              </a:rPr>
              <a:t>Start by looking at today’s FCC 6 GHz R&amp;O</a:t>
            </a:r>
            <a:r>
              <a:rPr lang="en-US" sz="1700" dirty="0">
                <a:solidFill>
                  <a:schemeClr val="tx1"/>
                </a:solidFill>
              </a:rPr>
              <a:t>, knowing FNPRMs and updates will be coming over time.   </a:t>
            </a:r>
          </a:p>
          <a:p>
            <a:pPr lvl="2">
              <a:buFont typeface="Arial" panose="020B0604020202020204" pitchFamily="34" charset="0"/>
              <a:buChar char="•"/>
            </a:pPr>
            <a:r>
              <a:rPr lang="en-US" sz="1700" dirty="0">
                <a:solidFill>
                  <a:srgbClr val="00B0F0"/>
                </a:solidFill>
              </a:rPr>
              <a:t>Watch </a:t>
            </a:r>
            <a:r>
              <a:rPr lang="en-US" sz="1700" dirty="0">
                <a:solidFill>
                  <a:schemeClr val="tx1"/>
                </a:solidFill>
              </a:rPr>
              <a:t>for other countries when they announce rules for the entire 6 GHz band-then look at their filing(s) for their justification. </a:t>
            </a:r>
          </a:p>
          <a:p>
            <a:pPr>
              <a:buFont typeface="Arial" panose="020B0604020202020204" pitchFamily="34" charset="0"/>
              <a:buChar char="•"/>
            </a:pPr>
            <a:r>
              <a:rPr lang="en-US" sz="1200" b="0" dirty="0">
                <a:solidFill>
                  <a:schemeClr val="tx1"/>
                </a:solidFill>
              </a:rPr>
              <a:t>AI 1.5 - </a:t>
            </a:r>
            <a:r>
              <a:rPr lang="en-US" sz="1600" dirty="0">
                <a:solidFill>
                  <a:schemeClr val="tx1"/>
                </a:solidFill>
              </a:rPr>
              <a:t>Could SG15.15 help with some input on this one, with some of the bands in the 802.15.4 standard?  </a:t>
            </a:r>
          </a:p>
          <a:p>
            <a:pPr lvl="1">
              <a:buFont typeface="Arial" panose="020B0604020202020204" pitchFamily="34" charset="0"/>
              <a:buChar char="•"/>
            </a:pPr>
            <a:r>
              <a:rPr lang="en-US" sz="1400" dirty="0">
                <a:solidFill>
                  <a:schemeClr val="tx1"/>
                </a:solidFill>
              </a:rPr>
              <a:t>The narrow band PHYs  in 802.15.4 are in some of these bands and going to be referenced in the 15.15 standard and there is an active SG (moving to TG) working on this standard.   </a:t>
            </a:r>
          </a:p>
          <a:p>
            <a:pPr lvl="1">
              <a:buFont typeface="Arial" panose="020B0604020202020204" pitchFamily="34" charset="0"/>
              <a:buChar char="•"/>
            </a:pPr>
            <a:r>
              <a:rPr lang="en-US" sz="1600" dirty="0">
                <a:solidFill>
                  <a:schemeClr val="tx1"/>
                </a:solidFill>
              </a:rPr>
              <a:t>This AI also includes TVWS bands, which .11,  .15,  .19 and .22 (15.22) are in some of these bands.  Could these WGs help with some input on this one? </a:t>
            </a:r>
          </a:p>
          <a:p>
            <a:pPr lvl="1">
              <a:buFont typeface="Arial" panose="020B0604020202020204" pitchFamily="34" charset="0"/>
              <a:buChar char="•"/>
            </a:pPr>
            <a:r>
              <a:rPr lang="en-US" sz="1600" dirty="0">
                <a:solidFill>
                  <a:srgbClr val="00B0F0"/>
                </a:solidFill>
              </a:rPr>
              <a:t>Send request to .11,  .15 (SG15.15 &amp; 15.22 (for .22)) and .19 for any contributions they can provide to help develop IEEE 802 viewpoints on WRC-23 AI 1.5.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AI 10 - </a:t>
            </a:r>
            <a:r>
              <a:rPr lang="en-US" sz="1600" dirty="0">
                <a:solidFill>
                  <a:srgbClr val="00B0F0"/>
                </a:solidFill>
              </a:rPr>
              <a:t>Send request to .15 THz SC (active group heading for 802.15.3d revision) for any contributions they can provide to held develop IEEE 802 viewpoints on 	WRC-23 AI 1.10 – preliminary agenda for future conferences.) </a:t>
            </a:r>
          </a:p>
          <a:p>
            <a:pPr lvl="1">
              <a:buFont typeface="Arial" panose="020B0604020202020204" pitchFamily="34" charset="0"/>
              <a:buChar char="•"/>
            </a:pPr>
            <a:r>
              <a:rPr lang="en-US" sz="1400" b="0" dirty="0">
                <a:solidFill>
                  <a:srgbClr val="00B0F0"/>
                </a:solidFill>
              </a:rPr>
              <a:t>Watch </a:t>
            </a:r>
            <a:r>
              <a:rPr lang="en-US" sz="1400" b="0" dirty="0">
                <a:solidFill>
                  <a:schemeClr val="tx1"/>
                </a:solidFill>
              </a:rPr>
              <a:t>for regulatory bodies working on THz also and how their actions relate to our standards and a possible AI for future WRCs..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4"/>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5"/>
              </a:rPr>
              <a:t>https://www.itu.int/dms_pub/itu-r/oth/0c/0a/R0C0A00000D0041PDFE.pdf</a:t>
            </a:r>
            <a:endParaRPr lang="en-US" sz="1200" dirty="0"/>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r>
              <a:rPr lang="en-US" sz="1200" b="0" dirty="0">
                <a:solidFill>
                  <a:schemeClr val="tx1"/>
                </a:solidFill>
              </a:rPr>
              <a:t> </a:t>
            </a:r>
          </a:p>
          <a:p>
            <a:pPr lvl="1">
              <a:spcBef>
                <a:spcPts val="0"/>
              </a:spcBef>
              <a:buFont typeface="Arial" panose="020B0604020202020204" pitchFamily="34" charset="0"/>
              <a:buChar char="•"/>
            </a:pPr>
            <a:r>
              <a:rPr lang="en-US" sz="1400" dirty="0">
                <a:solidFill>
                  <a:schemeClr val="tx1"/>
                </a:solidFill>
              </a:rPr>
              <a:t>Reference: </a:t>
            </a:r>
          </a:p>
          <a:p>
            <a:pPr lvl="1">
              <a:spcBef>
                <a:spcPts val="0"/>
              </a:spcBef>
              <a:buFont typeface="Arial" panose="020B0604020202020204" pitchFamily="34" charset="0"/>
              <a:buChar char="•"/>
            </a:pPr>
            <a:r>
              <a:rPr lang="en-US" sz="1200" dirty="0">
                <a:solidFill>
                  <a:schemeClr val="tx1"/>
                </a:solidFill>
              </a:rPr>
              <a:t>Updated WRC-23 AI list:  </a:t>
            </a:r>
            <a:r>
              <a:rPr lang="en-US" sz="1200" dirty="0">
                <a:solidFill>
                  <a:srgbClr val="00B0F0"/>
                </a:solidFill>
                <a:hlinkClick r:id="rId6"/>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dirty="0">
                <a:solidFill>
                  <a:schemeClr val="tx1"/>
                </a:solidFill>
              </a:rPr>
              <a:t>btw- the initial AIs to consider IEEE 802 viewpoints: </a:t>
            </a:r>
          </a:p>
          <a:p>
            <a:pPr lvl="1">
              <a:spcBef>
                <a:spcPts val="0"/>
              </a:spcBef>
              <a:spcAft>
                <a:spcPts val="0"/>
              </a:spcAft>
              <a:buFont typeface="+mj-lt"/>
              <a:buAutoNum type="arabicParenBoth"/>
            </a:pPr>
            <a:r>
              <a:rPr lang="en-US" sz="1200" dirty="0">
                <a:ea typeface="SimSun" panose="02010600030101010101" pitchFamily="2" charset="-122"/>
              </a:rPr>
              <a:t>1.1  -</a:t>
            </a:r>
            <a:r>
              <a:rPr lang="en-GB" sz="1200" dirty="0">
                <a:ea typeface="Times New Roman" panose="02020603050405020304" pitchFamily="18" charset="0"/>
              </a:rPr>
              <a:t>800-4 990 MHz and Resolution 223.  Connection w/ITS going there?</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1.2</a:t>
            </a:r>
            <a:r>
              <a:rPr lang="en-GB" sz="1200" dirty="0">
                <a:ea typeface="SimSun" panose="02010600030101010101" pitchFamily="2" charset="-122"/>
              </a:rPr>
              <a:t>  -</a:t>
            </a:r>
            <a:r>
              <a:rPr lang="en-GB" sz="1200" dirty="0">
                <a:ea typeface="Times New Roman" panose="02020603050405020304" pitchFamily="18" charset="0"/>
              </a:rPr>
              <a:t>300-3 400MHz, 3 600-3 800MHz, 6 425-7 025MHz, 7 025-7 125MHz and 10.0-10.5GHz for International Mobile Telecommunications (IMT) and resolution 245.</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1.5  -4</a:t>
            </a:r>
            <a:r>
              <a:rPr lang="en-GB" sz="1200" dirty="0">
                <a:ea typeface="Times New Roman" panose="02020603050405020304" pitchFamily="18" charset="0"/>
              </a:rPr>
              <a:t>70-960 MHz in Region 1-consider possible regulatory actions, Resolution</a:t>
            </a:r>
            <a:r>
              <a:rPr lang="en-GB" sz="1200" b="1" dirty="0">
                <a:ea typeface="Times New Roman" panose="02020603050405020304" pitchFamily="18" charset="0"/>
              </a:rPr>
              <a:t> 235.</a:t>
            </a:r>
            <a:endParaRPr lang="en-US" sz="1200" dirty="0">
              <a:ea typeface="SimSun" panose="02010600030101010101" pitchFamily="2" charset="-122"/>
            </a:endParaRPr>
          </a:p>
          <a:p>
            <a:pPr lvl="1">
              <a:spcBef>
                <a:spcPts val="0"/>
              </a:spcBef>
              <a:spcAft>
                <a:spcPts val="0"/>
              </a:spcAft>
              <a:buFont typeface="+mj-lt"/>
              <a:buAutoNum type="arabicParenBoth"/>
            </a:pPr>
            <a:r>
              <a:rPr lang="en-GB" sz="1200" dirty="0">
                <a:ea typeface="Times New Roman" panose="02020603050405020304" pitchFamily="18" charset="0"/>
              </a:rPr>
              <a:t>10</a:t>
            </a:r>
            <a:r>
              <a:rPr lang="en-GB" sz="1200" b="1" dirty="0">
                <a:ea typeface="Times New Roman" panose="02020603050405020304" pitchFamily="18" charset="0"/>
              </a:rPr>
              <a:t>   -</a:t>
            </a:r>
            <a:r>
              <a:rPr lang="en-GB" sz="1200" dirty="0">
                <a:solidFill>
                  <a:srgbClr val="444444"/>
                </a:solidFill>
                <a:ea typeface="Times New Roman" panose="02020603050405020304" pitchFamily="18" charset="0"/>
              </a:rPr>
              <a:t>recommend to the Council items for inclusion in the agenda for the next WRC</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114300" lvl="1" indent="0">
              <a:spcBef>
                <a:spcPts val="0"/>
              </a:spcBef>
              <a:spcAft>
                <a:spcPts val="0"/>
              </a:spcAft>
              <a:buFont typeface="Arial" panose="020B0604020202020204" pitchFamily="34" charset="0"/>
              <a:buNone/>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9368252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3853138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17923191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7906553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ts val="0"/>
              </a:spcBef>
              <a:spcAft>
                <a:spcPts val="0"/>
              </a:spcAft>
              <a:buClr>
                <a:srgbClr val="000000"/>
              </a:buClr>
              <a:buSzPct val="100000"/>
              <a:buFont typeface="Times New Roman" pitchFamily="16" charset="0"/>
              <a:buNone/>
              <a:tabLst/>
              <a:defRPr/>
            </a:pPr>
            <a:r>
              <a:rPr lang="en-US" sz="1200" dirty="0">
                <a:effectLst/>
                <a:latin typeface="Calibri" panose="020F0502020204030204" pitchFamily="34" charset="0"/>
                <a:ea typeface="Calibri" panose="020F0502020204030204" pitchFamily="34" charset="0"/>
              </a:rPr>
              <a:t>proposed:  WG P&amp;P – 4.2 - </a:t>
            </a:r>
            <a:r>
              <a:rPr lang="en-US" sz="1800" dirty="0">
                <a:effectLst/>
                <a:latin typeface="Times New Roman" panose="02020603050405020304" pitchFamily="18" charset="0"/>
                <a:ea typeface="Times New Roman" panose="02020603050405020304" pitchFamily="18" charset="0"/>
              </a:rPr>
              <a:t>A credited interim session (an interim session with attendance credit) is a one that has been declared by the Working Group Chair or Technical Advisory Group Chair.</a:t>
            </a:r>
          </a:p>
          <a:p>
            <a:pPr marL="0" marR="0" lvl="0" indent="0" algn="l" defTabSz="449263" rtl="0" eaLnBrk="0" fontAlgn="base" latinLnBrk="0" hangingPunct="0">
              <a:lnSpc>
                <a:spcPct val="100000"/>
              </a:lnSpc>
              <a:spcBef>
                <a:spcPts val="0"/>
              </a:spcBef>
              <a:spcAft>
                <a:spcPts val="0"/>
              </a:spcAft>
              <a:buClr>
                <a:srgbClr val="000000"/>
              </a:buClr>
              <a:buSzPct val="100000"/>
              <a:buFont typeface="Times New Roman" pitchFamily="16" charset="0"/>
              <a:buNone/>
              <a:tabLst/>
              <a:defRPr/>
            </a:pPr>
            <a:r>
              <a:rPr lang="en-US" sz="1200" dirty="0">
                <a:effectLst/>
                <a:latin typeface="Calibri" panose="020F0502020204030204" pitchFamily="34" charset="0"/>
                <a:ea typeface="Calibri" panose="020F0502020204030204" pitchFamily="34" charset="0"/>
              </a:rPr>
              <a:t>4.2.1 - </a:t>
            </a:r>
            <a:r>
              <a:rPr lang="en-US" sz="1800" b="0" dirty="0">
                <a:solidFill>
                  <a:srgbClr val="FF0000"/>
                </a:solidFill>
                <a:effectLst/>
                <a:latin typeface="Times New Roman" panose="02020603050405020304" pitchFamily="18" charset="0"/>
                <a:ea typeface="Times New Roman" panose="02020603050405020304" pitchFamily="18" charset="0"/>
              </a:rPr>
              <a:t>Membership is retained by attaining Session Attendance Credit in at least two of the last four plenary sessions. One duly constituted recent interim Working Group or Task Group session may be substituted for one of the two plenary sessions.</a:t>
            </a:r>
            <a:endParaRPr lang="en-US" sz="1800" b="1" dirty="0">
              <a:solidFill>
                <a:srgbClr val="FF0000"/>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34799014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11183546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meeting #74b 23jun21-25oct21, correspondence ; #75 26-29oct21</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marL="0" marR="0" lvl="0" indent="0" algn="l" defTabSz="449263" rtl="0" eaLnBrk="0" fontAlgn="base" latinLnBrk="0" hangingPunct="0">
              <a:lnSpc>
                <a:spcPct val="100000"/>
              </a:lnSpc>
              <a:spcBef>
                <a:spcPts val="0"/>
              </a:spcBef>
              <a:spcAft>
                <a:spcPct val="0"/>
              </a:spcAft>
              <a:buClr>
                <a:srgbClr val="000000"/>
              </a:buClr>
              <a:buSzPct val="100000"/>
              <a:buFont typeface="Arial" panose="020B0604020202020204" pitchFamily="34" charset="0"/>
              <a:buChar char="•"/>
              <a:tabLst/>
              <a:defRPr/>
            </a:pPr>
            <a:r>
              <a:rPr lang="en-US" sz="1400" dirty="0">
                <a:solidFill>
                  <a:schemeClr val="tx1"/>
                </a:solidFill>
              </a:rPr>
              <a:t>ETSI - ERM - </a:t>
            </a:r>
            <a:r>
              <a:rPr lang="en-US" altLang="en-US" sz="1400" b="0" dirty="0">
                <a:hlinkClick r:id="rId5"/>
              </a:rPr>
              <a:t>&lt;TG-11&gt;</a:t>
            </a:r>
            <a:r>
              <a:rPr lang="en-US" altLang="en-US" sz="1400" b="0" dirty="0"/>
              <a:t>  </a:t>
            </a:r>
            <a:r>
              <a:rPr lang="en-US" sz="1400" dirty="0">
                <a:solidFill>
                  <a:schemeClr val="tx1"/>
                </a:solidFill>
              </a:rPr>
              <a:t>next meeting #57</a:t>
            </a:r>
            <a:endParaRPr lang="en-US" sz="1400" dirty="0">
              <a:solidFill>
                <a:schemeClr val="tx1"/>
              </a:solidFill>
              <a:highlight>
                <a:srgbClr val="C0C0C0"/>
              </a:highlight>
            </a:endParaRPr>
          </a:p>
          <a:p>
            <a:pPr>
              <a:spcBef>
                <a:spcPts val="0"/>
              </a:spcBef>
              <a:buFont typeface="Arial" panose="020B0604020202020204" pitchFamily="34" charset="0"/>
              <a:buChar char="•"/>
            </a:pPr>
            <a:r>
              <a:rPr lang="en-US" sz="1800" dirty="0">
                <a:solidFill>
                  <a:schemeClr val="tx1"/>
                </a:solidFill>
              </a:rPr>
              <a:t>ETSI – ERM</a:t>
            </a:r>
            <a:r>
              <a:rPr lang="en-US" sz="1800" b="0" dirty="0">
                <a:solidFill>
                  <a:schemeClr val="tx1"/>
                </a:solidFill>
              </a:rPr>
              <a:t> </a:t>
            </a:r>
            <a:r>
              <a:rPr lang="en-US" sz="1800" b="0" dirty="0">
                <a:solidFill>
                  <a:schemeClr val="tx1"/>
                </a:solidFill>
                <a:hlinkClick r:id="rId6"/>
              </a:rPr>
              <a:t>&lt;TG-UWB&gt;</a:t>
            </a:r>
            <a:r>
              <a:rPr lang="en-US" sz="1800" b="0" dirty="0">
                <a:solidFill>
                  <a:schemeClr val="tx1"/>
                </a:solidFill>
              </a:rPr>
              <a:t> </a:t>
            </a:r>
            <a:r>
              <a:rPr lang="en-US" sz="1800" dirty="0">
                <a:solidFill>
                  <a:schemeClr val="tx1"/>
                </a:solidFill>
              </a:rPr>
              <a:t> next call, meeting #59 15-18nov21 on-line</a:t>
            </a:r>
            <a:endParaRPr lang="en-US" sz="1800" b="0" dirty="0">
              <a:solidFill>
                <a:schemeClr val="tx1"/>
              </a:solidFill>
            </a:endParaRPr>
          </a:p>
          <a:p>
            <a:pPr lvl="1">
              <a:spcBef>
                <a:spcPts val="0"/>
              </a:spcBef>
              <a:buFont typeface="Arial" panose="020B0604020202020204" pitchFamily="34" charset="0"/>
              <a:buChar char="•"/>
            </a:pPr>
            <a:r>
              <a:rPr lang="en-US" sz="1800" dirty="0">
                <a:solidFill>
                  <a:schemeClr val="tx1"/>
                </a:solidFill>
              </a:rPr>
              <a:t>Anything to share today? </a:t>
            </a:r>
          </a:p>
          <a:p>
            <a:pPr lvl="1">
              <a:spcBef>
                <a:spcPts val="0"/>
              </a:spcBef>
              <a:buFont typeface="Arial" panose="020B0604020202020204" pitchFamily="34" charset="0"/>
              <a:buChar char="•"/>
            </a:pPr>
            <a:r>
              <a:rPr lang="en-US" sz="1600" b="1" dirty="0">
                <a:solidFill>
                  <a:schemeClr val="tx1"/>
                </a:solidFill>
              </a:rPr>
              <a:t>15jul:  </a:t>
            </a:r>
            <a:r>
              <a:rPr lang="en-US" sz="1600" dirty="0">
                <a:solidFill>
                  <a:schemeClr val="tx1"/>
                </a:solidFill>
              </a:rPr>
              <a:t>Working on new SR doc to extend UWB to 12.4 GHz, (tbd), much broader, up to 4 GHz OBW (tbd).</a:t>
            </a:r>
          </a:p>
          <a:p>
            <a:endParaRPr lang="en-US" altLang="en-US" sz="1200" b="0" dirty="0">
              <a:hlinkClick r:id="rId7"/>
            </a:endParaRPr>
          </a:p>
          <a:p>
            <a:r>
              <a:rPr lang="en-US" altLang="en-US" sz="1200" b="0" dirty="0">
                <a:hlinkClick r:id="rId7"/>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9"/>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10"/>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2"/>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3"/>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4"/>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17"/>
              </a:rPr>
              <a:t>Butscheidt </a:t>
            </a:r>
            <a:r>
              <a:rPr lang="en-US" sz="1200" kern="1200" dirty="0" err="1">
                <a:solidFill>
                  <a:srgbClr val="000000"/>
                </a:solidFill>
                <a:effectLst/>
                <a:latin typeface="Times New Roman" pitchFamily="16" charset="0"/>
                <a:ea typeface="+mn-ea"/>
                <a:cs typeface="+mn-cs"/>
                <a:hlinkClick r:id="rId17"/>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Marshall </a:t>
            </a:r>
            <a:r>
              <a:rPr lang="en-US" sz="1200" kern="1200" dirty="0" err="1">
                <a:solidFill>
                  <a:srgbClr val="000000"/>
                </a:solidFill>
                <a:effectLst/>
                <a:latin typeface="Times New Roman" pitchFamily="16" charset="0"/>
                <a:ea typeface="+mn-ea"/>
                <a:cs typeface="+mn-cs"/>
                <a:hlinkClick r:id="rId19"/>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0"/>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1"/>
              </a:rPr>
              <a:t>Mouquet </a:t>
            </a:r>
            <a:r>
              <a:rPr lang="en-US" sz="1200" kern="1200" dirty="0" err="1">
                <a:solidFill>
                  <a:srgbClr val="000000"/>
                </a:solidFill>
                <a:effectLst/>
                <a:latin typeface="Times New Roman" pitchFamily="16" charset="0"/>
                <a:ea typeface="+mn-ea"/>
                <a:cs typeface="+mn-cs"/>
                <a:hlinkClick r:id="rId21"/>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2"/>
              </a:rPr>
              <a:t>Vietti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3"/>
              </a:rPr>
              <a:t>Pagnozzi</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15"/>
              </a:rPr>
              <a:t>Minaev</a:t>
            </a:r>
            <a:r>
              <a:rPr lang="en-US" sz="1200" kern="1200" dirty="0">
                <a:solidFill>
                  <a:srgbClr val="000000"/>
                </a:solidFill>
                <a:effectLst/>
                <a:latin typeface="Times New Roman" pitchFamily="16" charset="0"/>
                <a:ea typeface="+mn-ea"/>
                <a:cs typeface="+mn-cs"/>
                <a:hlinkClick r:id="rId15"/>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4"/>
              </a:rPr>
              <a:t>Forina</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5"/>
              </a:rPr>
              <a:t>Schmidt</a:t>
            </a:r>
            <a:r>
              <a:rPr lang="en-US" sz="1200" kern="1200" dirty="0">
                <a:solidFill>
                  <a:srgbClr val="000000"/>
                </a:solidFill>
                <a:effectLst/>
                <a:latin typeface="Times New Roman" pitchFamily="16" charset="0"/>
                <a:ea typeface="+mn-ea"/>
                <a:cs typeface="+mn-cs"/>
                <a:hlinkClick r:id="rId25"/>
              </a:rPr>
              <a:t> </a:t>
            </a:r>
            <a:r>
              <a:rPr lang="en-US" sz="1200" kern="1200" dirty="0" err="1">
                <a:solidFill>
                  <a:srgbClr val="000000"/>
                </a:solidFill>
                <a:effectLst/>
                <a:latin typeface="Times New Roman" pitchFamily="16" charset="0"/>
                <a:ea typeface="+mn-ea"/>
                <a:cs typeface="+mn-cs"/>
                <a:hlinkClick r:id="rId25"/>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Chiara </a:t>
            </a:r>
            <a:r>
              <a:rPr lang="en-US" sz="1200" kern="1200" dirty="0" err="1">
                <a:solidFill>
                  <a:srgbClr val="000000"/>
                </a:solidFill>
                <a:effectLst/>
                <a:latin typeface="Times New Roman" pitchFamily="16" charset="0"/>
                <a:ea typeface="+mn-ea"/>
                <a:cs typeface="+mn-cs"/>
                <a:hlinkClick r:id="rId28"/>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TELECOM</a:t>
            </a:r>
            <a:r>
              <a:rPr lang="en-US" sz="1200" kern="1200" dirty="0">
                <a:solidFill>
                  <a:srgbClr val="000000"/>
                </a:solidFill>
                <a:effectLst/>
                <a:latin typeface="Times New Roman" pitchFamily="16" charset="0"/>
                <a:ea typeface="+mn-ea"/>
                <a:cs typeface="+mn-cs"/>
                <a:hlinkClick r:id="rId29"/>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Blue </a:t>
            </a:r>
            <a:r>
              <a:rPr lang="en-US" sz="1200" kern="1200" dirty="0" err="1">
                <a:solidFill>
                  <a:srgbClr val="000000"/>
                </a:solidFill>
                <a:effectLst/>
                <a:latin typeface="Times New Roman" pitchFamily="16" charset="0"/>
                <a:ea typeface="+mn-ea"/>
                <a:cs typeface="+mn-cs"/>
                <a:hlinkClick r:id="rId30"/>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Microsoft</a:t>
            </a:r>
            <a:r>
              <a:rPr lang="en-US" sz="1200" kern="1200" dirty="0">
                <a:solidFill>
                  <a:srgbClr val="000000"/>
                </a:solidFill>
                <a:effectLst/>
                <a:latin typeface="Times New Roman" pitchFamily="16" charset="0"/>
                <a:ea typeface="+mn-ea"/>
                <a:cs typeface="+mn-cs"/>
                <a:hlinkClick r:id="rId31"/>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hlinkClick r:id="rId8"/>
            </a:endParaRPr>
          </a:p>
          <a:p>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8"/>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8"/>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Prats </a:t>
            </a:r>
            <a:r>
              <a:rPr lang="en-US" sz="1200" kern="1200" dirty="0" err="1">
                <a:solidFill>
                  <a:srgbClr val="000000"/>
                </a:solidFill>
                <a:effectLst/>
                <a:latin typeface="Times New Roman" pitchFamily="16" charset="0"/>
                <a:ea typeface="+mn-ea"/>
                <a:cs typeface="+mn-cs"/>
                <a:hlinkClick r:id="rId33"/>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6"/>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4"/>
              </a:rPr>
              <a:t>Harrington </a:t>
            </a:r>
            <a:r>
              <a:rPr lang="en-US" sz="1200" kern="1200" dirty="0" err="1">
                <a:solidFill>
                  <a:srgbClr val="000000"/>
                </a:solidFill>
                <a:effectLst/>
                <a:latin typeface="Times New Roman" pitchFamily="16" charset="0"/>
                <a:ea typeface="+mn-ea"/>
                <a:cs typeface="+mn-cs"/>
                <a:hlinkClick r:id="rId34"/>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5"/>
              </a:rPr>
              <a:t>UWB</a:t>
            </a:r>
            <a:r>
              <a:rPr lang="en-US" sz="1200" kern="1200" dirty="0">
                <a:solidFill>
                  <a:srgbClr val="000000"/>
                </a:solidFill>
                <a:effectLst/>
                <a:latin typeface="Times New Roman" pitchFamily="16" charset="0"/>
                <a:ea typeface="+mn-ea"/>
                <a:cs typeface="+mn-cs"/>
                <a:hlinkClick r:id="rId35"/>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6"/>
              </a:rPr>
              <a:t>Neirynck</a:t>
            </a:r>
            <a:r>
              <a:rPr lang="en-US" sz="1200" kern="1200" dirty="0">
                <a:solidFill>
                  <a:srgbClr val="000000"/>
                </a:solidFill>
                <a:effectLst/>
                <a:latin typeface="Times New Roman" pitchFamily="16" charset="0"/>
                <a:ea typeface="+mn-ea"/>
                <a:cs typeface="+mn-cs"/>
                <a:hlinkClick r:id="rId36"/>
              </a:rPr>
              <a:t> </a:t>
            </a:r>
            <a:r>
              <a:rPr lang="en-US" sz="1200" kern="1200" dirty="0" err="1">
                <a:solidFill>
                  <a:srgbClr val="000000"/>
                </a:solidFill>
                <a:effectLst/>
                <a:latin typeface="Times New Roman" pitchFamily="16" charset="0"/>
                <a:ea typeface="+mn-ea"/>
                <a:cs typeface="+mn-cs"/>
                <a:hlinkClick r:id="rId36"/>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7"/>
              </a:rPr>
              <a:t>DecaWave</a:t>
            </a:r>
            <a:r>
              <a:rPr lang="en-US" sz="1200" kern="1200" dirty="0">
                <a:solidFill>
                  <a:srgbClr val="000000"/>
                </a:solidFill>
                <a:effectLst/>
                <a:latin typeface="Times New Roman" pitchFamily="16" charset="0"/>
                <a:ea typeface="+mn-ea"/>
                <a:cs typeface="+mn-cs"/>
                <a:hlinkClick r:id="rId37"/>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8"/>
              </a:rPr>
              <a:t>Johansson </a:t>
            </a:r>
            <a:r>
              <a:rPr lang="en-US" sz="1200" kern="1200" dirty="0" err="1">
                <a:solidFill>
                  <a:srgbClr val="000000"/>
                </a:solidFill>
                <a:effectLst/>
                <a:latin typeface="Times New Roman" pitchFamily="16" charset="0"/>
                <a:ea typeface="+mn-ea"/>
                <a:cs typeface="+mn-cs"/>
                <a:hlinkClick r:id="rId38"/>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9"/>
              </a:rPr>
              <a:t>Kapsch</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TrafficCom</a:t>
            </a:r>
            <a:r>
              <a:rPr lang="en-US" sz="1200" kern="1200" dirty="0">
                <a:solidFill>
                  <a:srgbClr val="000000"/>
                </a:solidFill>
                <a:effectLst/>
                <a:latin typeface="Times New Roman" pitchFamily="16" charset="0"/>
                <a:ea typeface="+mn-ea"/>
                <a:cs typeface="+mn-cs"/>
                <a:hlinkClick r:id="rId39"/>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0"/>
              </a:rPr>
              <a:t>Lorelli</a:t>
            </a:r>
            <a:r>
              <a:rPr lang="en-US" sz="1200" kern="1200" dirty="0">
                <a:solidFill>
                  <a:srgbClr val="000000"/>
                </a:solidFill>
                <a:effectLst/>
                <a:latin typeface="Times New Roman" pitchFamily="16" charset="0"/>
                <a:ea typeface="+mn-ea"/>
                <a:cs typeface="+mn-cs"/>
                <a:hlinkClick r:id="rId40"/>
              </a:rPr>
              <a:t> </a:t>
            </a:r>
            <a:r>
              <a:rPr lang="en-US" sz="1200" kern="1200" dirty="0" err="1">
                <a:solidFill>
                  <a:srgbClr val="000000"/>
                </a:solidFill>
                <a:effectLst/>
                <a:latin typeface="Times New Roman" pitchFamily="16" charset="0"/>
                <a:ea typeface="+mn-ea"/>
                <a:cs typeface="+mn-cs"/>
                <a:hlinkClick r:id="rId40"/>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6"/>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395789015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3"/>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&lt;SE19&gt;</a:t>
            </a:r>
            <a:r>
              <a:rPr lang="en-US" altLang="en-US" sz="1800" b="0" dirty="0"/>
              <a:t> 	</a:t>
            </a:r>
            <a:r>
              <a:rPr lang="en-US" altLang="en-US" sz="1800" dirty="0"/>
              <a:t>next call</a:t>
            </a:r>
            <a:r>
              <a:rPr lang="en-US" sz="1800" dirty="0">
                <a:sym typeface="Wingdings" panose="05000000000000000000" pitchFamily="2" charset="2"/>
              </a:rPr>
              <a:t> #88 30Sep-01Oct21</a:t>
            </a:r>
          </a:p>
          <a:p>
            <a:pPr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15jul: Some looking at UWB and fixed services interference mitigation</a:t>
            </a:r>
            <a:r>
              <a:rPr lang="en-US" sz="1600" dirty="0">
                <a:solidFill>
                  <a:schemeClr val="tx1"/>
                </a:solidFill>
                <a:cs typeface="Times New Roman" panose="02020603050405020304" pitchFamily="18" charset="0"/>
                <a:sym typeface="Wingdings" panose="05000000000000000000" pitchFamily="2" charset="2"/>
              </a:rPr>
              <a:t>. </a:t>
            </a:r>
            <a:r>
              <a:rPr lang="en-US" sz="1600" dirty="0">
                <a:solidFill>
                  <a:schemeClr val="tx1"/>
                </a:solidFill>
                <a:cs typeface="Times New Roman" panose="02020603050405020304" pitchFamily="18" charset="0"/>
              </a:rPr>
              <a:t>Sweden is pushing the issue, very political discussion</a:t>
            </a:r>
            <a:endParaRPr lang="en-US" sz="12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CEPT – ECC </a:t>
            </a:r>
            <a:r>
              <a:rPr lang="en-US" altLang="en-US" sz="1200" b="0" dirty="0">
                <a:hlinkClick r:id="rId5"/>
              </a:rPr>
              <a:t>&lt;SE21&gt; </a:t>
            </a:r>
            <a:r>
              <a:rPr lang="en-US" altLang="en-US" sz="1200" b="0" dirty="0"/>
              <a:t> </a:t>
            </a:r>
            <a:r>
              <a:rPr lang="en-US" altLang="en-US" sz="1200" dirty="0">
                <a:solidFill>
                  <a:schemeClr val="tx1"/>
                </a:solidFill>
              </a:rPr>
              <a:t>next call #113, 14-16Jul21</a:t>
            </a:r>
            <a:endParaRPr lang="en-US" sz="1200" dirty="0">
              <a:ea typeface="Calibri" panose="020F0502020204030204" pitchFamily="34" charset="0"/>
            </a:endParaRPr>
          </a:p>
          <a:p>
            <a:pPr>
              <a:spcBef>
                <a:spcPts val="0"/>
              </a:spcBef>
              <a:spcAft>
                <a:spcPts val="0"/>
              </a:spcAft>
              <a:buFont typeface="Arial" panose="020B0604020202020204" pitchFamily="34" charset="0"/>
              <a:buChar char="•"/>
            </a:pPr>
            <a:r>
              <a:rPr lang="en-US" sz="1800" dirty="0">
                <a:solidFill>
                  <a:schemeClr val="tx1"/>
                </a:solidFill>
              </a:rPr>
              <a:t>CEPT–ECC  </a:t>
            </a:r>
            <a:r>
              <a:rPr lang="en-US" sz="1800" b="0" dirty="0">
                <a:solidFill>
                  <a:schemeClr val="tx1"/>
                </a:solidFill>
                <a:hlinkClick r:id="rId6"/>
              </a:rPr>
              <a:t>&lt;SE24&gt;</a:t>
            </a:r>
            <a:r>
              <a:rPr lang="en-US" sz="1800" b="0" dirty="0">
                <a:solidFill>
                  <a:schemeClr val="tx1"/>
                </a:solidFill>
              </a:rPr>
              <a:t> </a:t>
            </a:r>
            <a:r>
              <a:rPr lang="en-US" sz="1800" dirty="0">
                <a:solidFill>
                  <a:schemeClr val="tx1"/>
                </a:solidFill>
              </a:rPr>
              <a:t>next virtual meeting, #M105 10-12Jan22</a:t>
            </a:r>
          </a:p>
          <a:p>
            <a:pPr lvl="1">
              <a:spcBef>
                <a:spcPts val="0"/>
              </a:spcBef>
              <a:spcAft>
                <a:spcPts val="0"/>
              </a:spcAft>
              <a:buFont typeface="Arial" panose="020B0604020202020204" pitchFamily="34" charset="0"/>
              <a:buChar char="•"/>
            </a:pPr>
            <a:r>
              <a:rPr lang="en-US" sz="1600" b="1" dirty="0">
                <a:solidFill>
                  <a:schemeClr val="tx1"/>
                </a:solidFill>
              </a:rPr>
              <a:t>02sep: </a:t>
            </a:r>
            <a:r>
              <a:rPr lang="en-US" sz="1600" dirty="0">
                <a:solidFill>
                  <a:schemeClr val="tx1"/>
                </a:solidFill>
              </a:rPr>
              <a:t>Looking at UWB radiodetermination applications in 116 – 260GHz for vehicular use.</a:t>
            </a:r>
            <a:endParaRPr lang="en-US" sz="1600" dirty="0">
              <a:solidFill>
                <a:schemeClr val="bg1">
                  <a:lumMod val="65000"/>
                </a:schemeClr>
              </a:solidFill>
            </a:endParaRPr>
          </a:p>
          <a:p>
            <a:pPr lvl="1">
              <a:spcBef>
                <a:spcPts val="0"/>
              </a:spcBef>
              <a:spcAft>
                <a:spcPts val="0"/>
              </a:spcAft>
              <a:buFont typeface="Arial" panose="020B0604020202020204" pitchFamily="34" charset="0"/>
              <a:buChar char="•"/>
            </a:pPr>
            <a:r>
              <a:rPr lang="en-US" sz="1600" b="1" dirty="0">
                <a:solidFill>
                  <a:schemeClr val="tx1"/>
                </a:solidFill>
              </a:rPr>
              <a:t>15jul: </a:t>
            </a:r>
            <a:r>
              <a:rPr lang="en-US" sz="1600" b="0" dirty="0">
                <a:solidFill>
                  <a:schemeClr val="tx1"/>
                </a:solidFill>
              </a:rPr>
              <a:t>SE-24-UWB working on new regulations by end of year for &gt;6GHz.  Includes items, fixed outdoor, okay in vehicles, higher power (-31.2dBm/MHz indoor),  etc.  See ECC report 327. This could be significant changes. More to come.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7"/>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7"/>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3"/>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6"/>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8"/>
            </a:endParaRPr>
          </a:p>
          <a:p>
            <a:endParaRPr lang="fr-FR" sz="1200" b="0" i="0" u="none" strike="noStrike" kern="1200" dirty="0">
              <a:solidFill>
                <a:srgbClr val="000000"/>
              </a:solidFill>
              <a:effectLst/>
              <a:latin typeface="Times New Roman" pitchFamily="16" charset="0"/>
              <a:ea typeface="+mn-ea"/>
              <a:cs typeface="+mn-cs"/>
              <a:hlinkClick r:id="rId8"/>
            </a:endParaRPr>
          </a:p>
          <a:p>
            <a:r>
              <a:rPr lang="fr-FR" sz="1200" b="0" i="0" u="none" strike="noStrike" kern="1200" dirty="0">
                <a:solidFill>
                  <a:srgbClr val="000000"/>
                </a:solidFill>
                <a:effectLst/>
                <a:latin typeface="Times New Roman" pitchFamily="16" charset="0"/>
                <a:ea typeface="+mn-ea"/>
                <a:cs typeface="+mn-cs"/>
                <a:hlinkClick r:id="rId8"/>
              </a:rPr>
              <a:t>SE 24 - Short Range </a:t>
            </a:r>
            <a:r>
              <a:rPr lang="fr-FR" sz="1200" b="0" i="0" u="none" strike="noStrike" kern="1200" dirty="0" err="1">
                <a:solidFill>
                  <a:srgbClr val="000000"/>
                </a:solidFill>
                <a:effectLst/>
                <a:latin typeface="Times New Roman" pitchFamily="16" charset="0"/>
                <a:ea typeface="+mn-ea"/>
                <a:cs typeface="+mn-cs"/>
                <a:hlinkClick r:id="rId8"/>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9"/>
            </a:endParaRPr>
          </a:p>
          <a:p>
            <a:r>
              <a:rPr lang="en-US" sz="1200" b="0" i="0" u="none" strike="noStrike" kern="1200" dirty="0">
                <a:solidFill>
                  <a:srgbClr val="000000"/>
                </a:solidFill>
                <a:effectLst/>
                <a:latin typeface="Times New Roman" pitchFamily="16" charset="0"/>
                <a:ea typeface="+mn-ea"/>
                <a:cs typeface="+mn-cs"/>
                <a:hlinkClick r:id="rId9"/>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10"/>
            </a:endParaRPr>
          </a:p>
          <a:p>
            <a:r>
              <a:rPr lang="en-US" sz="1200" b="0" i="0" u="none" strike="noStrike" kern="1200" dirty="0">
                <a:solidFill>
                  <a:srgbClr val="000000"/>
                </a:solidFill>
                <a:effectLst/>
                <a:latin typeface="Times New Roman" pitchFamily="16" charset="0"/>
                <a:ea typeface="+mn-ea"/>
                <a:cs typeface="+mn-cs"/>
                <a:hlinkClick r:id="rId10"/>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32813414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323456477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3" action="ppaction://hlinksldjump"/>
              </a:rPr>
              <a:t>see back up slides later</a:t>
            </a:r>
            <a:r>
              <a:rPr lang="en-US" sz="1050" dirty="0">
                <a:solidFill>
                  <a:schemeClr val="tx1"/>
                </a:solidFill>
                <a:hlinkClick r:id="rId3" action="ppaction://hlinksldjump"/>
              </a:rPr>
              <a:t>. </a:t>
            </a:r>
            <a:endParaRPr lang="en-US" sz="100" dirty="0"/>
          </a:p>
          <a:p>
            <a:pPr>
              <a:buFont typeface="Arial" panose="020B0604020202020204" pitchFamily="34" charset="0"/>
              <a:buChar char="•"/>
            </a:pPr>
            <a:r>
              <a:rPr lang="en-US" sz="1200" b="0" dirty="0">
                <a:solidFill>
                  <a:schemeClr val="tx1"/>
                </a:solidFill>
              </a:rPr>
              <a:t>AI 1.2 - </a:t>
            </a:r>
            <a:r>
              <a:rPr lang="en-US" sz="1700" dirty="0">
                <a:solidFill>
                  <a:srgbClr val="00B050"/>
                </a:solidFill>
              </a:rPr>
              <a:t>We could point to FCC rules </a:t>
            </a:r>
            <a:r>
              <a:rPr lang="en-US" sz="1700" dirty="0">
                <a:solidFill>
                  <a:schemeClr val="tx1"/>
                </a:solidFill>
              </a:rPr>
              <a:t>now for the unlicensed over the entire band, and other countries are also. </a:t>
            </a:r>
          </a:p>
          <a:p>
            <a:pPr lvl="2">
              <a:buFont typeface="Arial" panose="020B0604020202020204" pitchFamily="34" charset="0"/>
              <a:buChar char="•"/>
            </a:pPr>
            <a:r>
              <a:rPr lang="en-US" sz="1600" dirty="0">
                <a:solidFill>
                  <a:srgbClr val="00B050"/>
                </a:solidFill>
              </a:rPr>
              <a:t>Australia-ACMA, New Zealand-RSM, etc.,  (and Saudi Arabia (CITC) that is coming… ) </a:t>
            </a:r>
          </a:p>
          <a:p>
            <a:pPr lvl="1">
              <a:buFont typeface="Arial" panose="020B0604020202020204" pitchFamily="34" charset="0"/>
              <a:buChar char="•"/>
            </a:pPr>
            <a:r>
              <a:rPr lang="en-US" sz="1700" dirty="0">
                <a:solidFill>
                  <a:schemeClr val="tx1"/>
                </a:solidFill>
              </a:rPr>
              <a:t>Best to add some justification of why FCC and other countries are looking at the entire band for WLAN. </a:t>
            </a:r>
          </a:p>
          <a:p>
            <a:pPr lvl="2">
              <a:buFont typeface="Arial" panose="020B0604020202020204" pitchFamily="34" charset="0"/>
              <a:buChar char="•"/>
            </a:pPr>
            <a:r>
              <a:rPr lang="en-US" sz="1700" dirty="0">
                <a:solidFill>
                  <a:srgbClr val="00B0F0"/>
                </a:solidFill>
              </a:rPr>
              <a:t>Start by looking at today’s FCC 6 GHz R&amp;O</a:t>
            </a:r>
            <a:r>
              <a:rPr lang="en-US" sz="1700" dirty="0">
                <a:solidFill>
                  <a:schemeClr val="tx1"/>
                </a:solidFill>
              </a:rPr>
              <a:t>, knowing FNPRMs and updates will be coming over time.   </a:t>
            </a:r>
          </a:p>
          <a:p>
            <a:pPr lvl="2">
              <a:buFont typeface="Arial" panose="020B0604020202020204" pitchFamily="34" charset="0"/>
              <a:buChar char="•"/>
            </a:pPr>
            <a:r>
              <a:rPr lang="en-US" sz="1700" dirty="0">
                <a:solidFill>
                  <a:srgbClr val="00B0F0"/>
                </a:solidFill>
              </a:rPr>
              <a:t>Watch </a:t>
            </a:r>
            <a:r>
              <a:rPr lang="en-US" sz="1700" dirty="0">
                <a:solidFill>
                  <a:schemeClr val="tx1"/>
                </a:solidFill>
              </a:rPr>
              <a:t>for other countries when they announce rules for the entire 6 GHz band-then look at their filing(s) for their justification. </a:t>
            </a:r>
          </a:p>
          <a:p>
            <a:pPr>
              <a:buFont typeface="Arial" panose="020B0604020202020204" pitchFamily="34" charset="0"/>
              <a:buChar char="•"/>
            </a:pPr>
            <a:r>
              <a:rPr lang="en-US" sz="1200" b="0" dirty="0">
                <a:solidFill>
                  <a:schemeClr val="tx1"/>
                </a:solidFill>
              </a:rPr>
              <a:t>AI 1.5 - </a:t>
            </a:r>
            <a:r>
              <a:rPr lang="en-US" sz="1600" dirty="0">
                <a:solidFill>
                  <a:schemeClr val="tx1"/>
                </a:solidFill>
              </a:rPr>
              <a:t>Could SG15.15 help with some input on this one, with some of the bands in the 802.15.4 standard?  </a:t>
            </a:r>
          </a:p>
          <a:p>
            <a:pPr lvl="1">
              <a:buFont typeface="Arial" panose="020B0604020202020204" pitchFamily="34" charset="0"/>
              <a:buChar char="•"/>
            </a:pPr>
            <a:r>
              <a:rPr lang="en-US" sz="1400" dirty="0">
                <a:solidFill>
                  <a:schemeClr val="tx1"/>
                </a:solidFill>
              </a:rPr>
              <a:t>The narrow band PHYs  in 802.15.4 are in some of these bands and going to be referenced in the 15.15 standard and there is an active SG (moving to TG) working on this standard.   </a:t>
            </a:r>
          </a:p>
          <a:p>
            <a:pPr lvl="1">
              <a:buFont typeface="Arial" panose="020B0604020202020204" pitchFamily="34" charset="0"/>
              <a:buChar char="•"/>
            </a:pPr>
            <a:r>
              <a:rPr lang="en-US" sz="1600" dirty="0">
                <a:solidFill>
                  <a:schemeClr val="tx1"/>
                </a:solidFill>
              </a:rPr>
              <a:t>This AI also includes TVWS bands, which .11,  .15,  .19 and .22 (15.22) are in some of these bands.  Could these WGs help with some input on this one? </a:t>
            </a:r>
          </a:p>
          <a:p>
            <a:pPr lvl="1">
              <a:buFont typeface="Arial" panose="020B0604020202020204" pitchFamily="34" charset="0"/>
              <a:buChar char="•"/>
            </a:pPr>
            <a:r>
              <a:rPr lang="en-US" sz="1600" dirty="0">
                <a:solidFill>
                  <a:srgbClr val="00B0F0"/>
                </a:solidFill>
              </a:rPr>
              <a:t>Send request to .11,  .15 (SG15.15 &amp; 15.22 (for .22)) and .19 for any contributions they can provide to help develop IEEE 802 viewpoints on WRC-23 AI 1.5.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AI 10 - </a:t>
            </a:r>
            <a:r>
              <a:rPr lang="en-US" sz="1600" dirty="0">
                <a:solidFill>
                  <a:srgbClr val="00B0F0"/>
                </a:solidFill>
              </a:rPr>
              <a:t>Send request to .15 THz SC (active group heading for 802.15.3d revision) for any contributions they can provide to held develop IEEE 802 viewpoints on 	WRC-23 AI 1.10 – preliminary agenda for future conferences.) </a:t>
            </a:r>
          </a:p>
          <a:p>
            <a:pPr lvl="1">
              <a:buFont typeface="Arial" panose="020B0604020202020204" pitchFamily="34" charset="0"/>
              <a:buChar char="•"/>
            </a:pPr>
            <a:r>
              <a:rPr lang="en-US" sz="1400" b="0" dirty="0">
                <a:solidFill>
                  <a:srgbClr val="00B0F0"/>
                </a:solidFill>
              </a:rPr>
              <a:t>Watch </a:t>
            </a:r>
            <a:r>
              <a:rPr lang="en-US" sz="1400" b="0" dirty="0">
                <a:solidFill>
                  <a:schemeClr val="tx1"/>
                </a:solidFill>
              </a:rPr>
              <a:t>for regulatory bodies working on THz also and how their actions relate to our standards and a possible AI for future WRCs..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4"/>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5"/>
              </a:rPr>
              <a:t>https://www.itu.int/dms_pub/itu-r/oth/0c/0a/R0C0A00000D0041PDFE.pdf</a:t>
            </a:r>
            <a:endParaRPr lang="en-US" sz="1200" dirty="0"/>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r>
              <a:rPr lang="en-US" sz="1200" b="0" dirty="0">
                <a:solidFill>
                  <a:schemeClr val="tx1"/>
                </a:solidFill>
              </a:rPr>
              <a:t> </a:t>
            </a:r>
          </a:p>
          <a:p>
            <a:pPr lvl="1">
              <a:spcBef>
                <a:spcPts val="0"/>
              </a:spcBef>
              <a:buFont typeface="Arial" panose="020B0604020202020204" pitchFamily="34" charset="0"/>
              <a:buChar char="•"/>
            </a:pPr>
            <a:r>
              <a:rPr lang="en-US" sz="1400" dirty="0">
                <a:solidFill>
                  <a:schemeClr val="tx1"/>
                </a:solidFill>
              </a:rPr>
              <a:t>Reference: </a:t>
            </a:r>
          </a:p>
          <a:p>
            <a:pPr lvl="1">
              <a:spcBef>
                <a:spcPts val="0"/>
              </a:spcBef>
              <a:buFont typeface="Arial" panose="020B0604020202020204" pitchFamily="34" charset="0"/>
              <a:buChar char="•"/>
            </a:pPr>
            <a:r>
              <a:rPr lang="en-US" sz="1200" dirty="0">
                <a:solidFill>
                  <a:schemeClr val="tx1"/>
                </a:solidFill>
              </a:rPr>
              <a:t>Updated WRC-23 AI list:  </a:t>
            </a:r>
            <a:r>
              <a:rPr lang="en-US" sz="1200" dirty="0">
                <a:solidFill>
                  <a:srgbClr val="00B0F0"/>
                </a:solidFill>
                <a:hlinkClick r:id="rId6"/>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dirty="0">
                <a:solidFill>
                  <a:schemeClr val="tx1"/>
                </a:solidFill>
              </a:rPr>
              <a:t>btw- the initial AIs to consider IEEE 802 viewpoints: </a:t>
            </a:r>
          </a:p>
          <a:p>
            <a:pPr lvl="1">
              <a:spcBef>
                <a:spcPts val="0"/>
              </a:spcBef>
              <a:spcAft>
                <a:spcPts val="0"/>
              </a:spcAft>
              <a:buFont typeface="+mj-lt"/>
              <a:buAutoNum type="arabicParenBoth"/>
            </a:pPr>
            <a:r>
              <a:rPr lang="en-US" sz="1200" dirty="0">
                <a:ea typeface="SimSun" panose="02010600030101010101" pitchFamily="2" charset="-122"/>
              </a:rPr>
              <a:t>1.1  -</a:t>
            </a:r>
            <a:r>
              <a:rPr lang="en-GB" sz="1200" dirty="0">
                <a:ea typeface="Times New Roman" panose="02020603050405020304" pitchFamily="18" charset="0"/>
              </a:rPr>
              <a:t>800-4 990 MHz and Resolution 223.  Connection w/ITS going there?</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1.2</a:t>
            </a:r>
            <a:r>
              <a:rPr lang="en-GB" sz="1200" dirty="0">
                <a:ea typeface="SimSun" panose="02010600030101010101" pitchFamily="2" charset="-122"/>
              </a:rPr>
              <a:t>  -</a:t>
            </a:r>
            <a:r>
              <a:rPr lang="en-GB" sz="1200" dirty="0">
                <a:ea typeface="Times New Roman" panose="02020603050405020304" pitchFamily="18" charset="0"/>
              </a:rPr>
              <a:t>300-3 400MHz, 3 600-3 800MHz, 6 425-7 025MHz, 7 025-7 125MHz and 10.0-10.5GHz for International Mobile Telecommunications (IMT) and resolution 245.</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1.5  -4</a:t>
            </a:r>
            <a:r>
              <a:rPr lang="en-GB" sz="1200" dirty="0">
                <a:ea typeface="Times New Roman" panose="02020603050405020304" pitchFamily="18" charset="0"/>
              </a:rPr>
              <a:t>70-960 MHz in Region 1-consider possible regulatory actions, Resolution</a:t>
            </a:r>
            <a:r>
              <a:rPr lang="en-GB" sz="1200" b="1" dirty="0">
                <a:ea typeface="Times New Roman" panose="02020603050405020304" pitchFamily="18" charset="0"/>
              </a:rPr>
              <a:t> 235.</a:t>
            </a:r>
            <a:endParaRPr lang="en-US" sz="1200" dirty="0">
              <a:ea typeface="SimSun" panose="02010600030101010101" pitchFamily="2" charset="-122"/>
            </a:endParaRPr>
          </a:p>
          <a:p>
            <a:pPr lvl="1">
              <a:spcBef>
                <a:spcPts val="0"/>
              </a:spcBef>
              <a:spcAft>
                <a:spcPts val="0"/>
              </a:spcAft>
              <a:buFont typeface="+mj-lt"/>
              <a:buAutoNum type="arabicParenBoth"/>
            </a:pPr>
            <a:r>
              <a:rPr lang="en-GB" sz="1200" dirty="0">
                <a:ea typeface="Times New Roman" panose="02020603050405020304" pitchFamily="18" charset="0"/>
              </a:rPr>
              <a:t>10</a:t>
            </a:r>
            <a:r>
              <a:rPr lang="en-GB" sz="1200" b="1" dirty="0">
                <a:ea typeface="Times New Roman" panose="02020603050405020304" pitchFamily="18" charset="0"/>
              </a:rPr>
              <a:t>   -</a:t>
            </a:r>
            <a:r>
              <a:rPr lang="en-GB" sz="1200" dirty="0">
                <a:solidFill>
                  <a:srgbClr val="444444"/>
                </a:solidFill>
                <a:ea typeface="Times New Roman" panose="02020603050405020304" pitchFamily="18" charset="0"/>
              </a:rPr>
              <a:t>recommend to the Council items for inclusion in the agenda for the next WRC</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398746988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114300" lvl="1" indent="0">
              <a:spcBef>
                <a:spcPts val="0"/>
              </a:spcBef>
              <a:spcAft>
                <a:spcPts val="0"/>
              </a:spcAft>
              <a:buFont typeface="Arial" panose="020B0604020202020204" pitchFamily="34" charset="0"/>
              <a:buNone/>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195524321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282045288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296839850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ea typeface="Calibri" panose="020F0502020204030204" pitchFamily="34" charset="0"/>
              </a:rPr>
              <a:t>15july:  yes:	19	no;	13	no result:	4		total  #: 36</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36</a:t>
            </a:fld>
            <a:endParaRPr lang="en-US" dirty="0"/>
          </a:p>
        </p:txBody>
      </p:sp>
    </p:spTree>
    <p:extLst>
      <p:ext uri="{BB962C8B-B14F-4D97-AF65-F5344CB8AC3E}">
        <p14:creationId xmlns:p14="http://schemas.microsoft.com/office/powerpoint/2010/main" val="228131258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37</a:t>
            </a:fld>
            <a:endParaRPr lang="en-US" dirty="0"/>
          </a:p>
        </p:txBody>
      </p:sp>
    </p:spTree>
    <p:extLst>
      <p:ext uri="{BB962C8B-B14F-4D97-AF65-F5344CB8AC3E}">
        <p14:creationId xmlns:p14="http://schemas.microsoft.com/office/powerpoint/2010/main" val="226545864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38</a:t>
            </a:fld>
            <a:endParaRPr lang="en-US" dirty="0"/>
          </a:p>
        </p:txBody>
      </p:sp>
    </p:spTree>
    <p:extLst>
      <p:ext uri="{BB962C8B-B14F-4D97-AF65-F5344CB8AC3E}">
        <p14:creationId xmlns:p14="http://schemas.microsoft.com/office/powerpoint/2010/main" val="115178882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39</a:t>
            </a:fld>
            <a:endParaRPr lang="en-US" dirty="0"/>
          </a:p>
        </p:txBody>
      </p:sp>
    </p:spTree>
    <p:extLst>
      <p:ext uri="{BB962C8B-B14F-4D97-AF65-F5344CB8AC3E}">
        <p14:creationId xmlns:p14="http://schemas.microsoft.com/office/powerpoint/2010/main" val="2973608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40</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ts val="0"/>
              </a:spcBef>
              <a:spcAft>
                <a:spcPts val="0"/>
              </a:spcAft>
              <a:buClr>
                <a:srgbClr val="000000"/>
              </a:buClr>
              <a:buSzPct val="100000"/>
              <a:buFont typeface="Times New Roman" pitchFamily="16" charset="0"/>
              <a:buNone/>
              <a:tabLst/>
              <a:defRPr/>
            </a:pPr>
            <a:r>
              <a:rPr lang="en-US" sz="1200" dirty="0">
                <a:effectLst/>
                <a:latin typeface="Calibri" panose="020F0502020204030204" pitchFamily="34" charset="0"/>
                <a:ea typeface="Calibri" panose="020F0502020204030204" pitchFamily="34" charset="0"/>
              </a:rPr>
              <a:t>proposed:  WG P&amp;P – 4.2 - </a:t>
            </a:r>
            <a:r>
              <a:rPr lang="en-US" sz="1800" dirty="0">
                <a:effectLst/>
                <a:latin typeface="Times New Roman" panose="02020603050405020304" pitchFamily="18" charset="0"/>
                <a:ea typeface="Times New Roman" panose="02020603050405020304" pitchFamily="18" charset="0"/>
              </a:rPr>
              <a:t>A credited interim session (an interim session with attendance credit) is a one that has been declared by the Working Group Chair or Technical Advisory Group Chair.</a:t>
            </a:r>
          </a:p>
          <a:p>
            <a:pPr marL="0" marR="0" lvl="0" indent="0" algn="l" defTabSz="449263" rtl="0" eaLnBrk="0" fontAlgn="base" latinLnBrk="0" hangingPunct="0">
              <a:lnSpc>
                <a:spcPct val="100000"/>
              </a:lnSpc>
              <a:spcBef>
                <a:spcPts val="0"/>
              </a:spcBef>
              <a:spcAft>
                <a:spcPts val="0"/>
              </a:spcAft>
              <a:buClr>
                <a:srgbClr val="000000"/>
              </a:buClr>
              <a:buSzPct val="100000"/>
              <a:buFont typeface="Times New Roman" pitchFamily="16" charset="0"/>
              <a:buNone/>
              <a:tabLst/>
              <a:defRPr/>
            </a:pPr>
            <a:r>
              <a:rPr lang="en-US" sz="1200" dirty="0">
                <a:effectLst/>
                <a:latin typeface="Calibri" panose="020F0502020204030204" pitchFamily="34" charset="0"/>
                <a:ea typeface="Calibri" panose="020F0502020204030204" pitchFamily="34" charset="0"/>
              </a:rPr>
              <a:t>4.2.1 - </a:t>
            </a:r>
            <a:r>
              <a:rPr lang="en-US" sz="1800" b="0" dirty="0">
                <a:solidFill>
                  <a:srgbClr val="FF0000"/>
                </a:solidFill>
                <a:effectLst/>
                <a:latin typeface="Times New Roman" panose="02020603050405020304" pitchFamily="18" charset="0"/>
                <a:ea typeface="Times New Roman" panose="02020603050405020304" pitchFamily="18" charset="0"/>
              </a:rPr>
              <a:t>Membership is retained by attaining Session Attendance Credit in at least two of the last four plenary sessions. One duly constituted recent interim Working Group or Task Group session may be substituted for one of the two plenary sessions.</a:t>
            </a:r>
            <a:endParaRPr lang="en-US" sz="1800" b="1" dirty="0">
              <a:solidFill>
                <a:srgbClr val="FF0000"/>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5984975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5287384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meeting #74b 23jun21-25oct21, correspondence ; #75 26-29oct21</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marL="0" marR="0" lvl="0" indent="0" algn="l" defTabSz="449263" rtl="0" eaLnBrk="0" fontAlgn="base" latinLnBrk="0" hangingPunct="0">
              <a:lnSpc>
                <a:spcPct val="100000"/>
              </a:lnSpc>
              <a:spcBef>
                <a:spcPts val="0"/>
              </a:spcBef>
              <a:spcAft>
                <a:spcPct val="0"/>
              </a:spcAft>
              <a:buClr>
                <a:srgbClr val="000000"/>
              </a:buClr>
              <a:buSzPct val="100000"/>
              <a:buFont typeface="Arial" panose="020B0604020202020204" pitchFamily="34" charset="0"/>
              <a:buChar char="•"/>
              <a:tabLst/>
              <a:defRPr/>
            </a:pPr>
            <a:r>
              <a:rPr lang="en-US" sz="1400" dirty="0">
                <a:solidFill>
                  <a:schemeClr val="tx1"/>
                </a:solidFill>
              </a:rPr>
              <a:t>ETSI - ERM - </a:t>
            </a:r>
            <a:r>
              <a:rPr lang="en-US" altLang="en-US" sz="1400" b="0" dirty="0">
                <a:hlinkClick r:id="rId5"/>
              </a:rPr>
              <a:t>&lt;TG-11&gt;</a:t>
            </a:r>
            <a:r>
              <a:rPr lang="en-US" altLang="en-US" sz="1400" b="0" dirty="0"/>
              <a:t>  </a:t>
            </a:r>
            <a:r>
              <a:rPr lang="en-US" sz="1400" dirty="0">
                <a:solidFill>
                  <a:schemeClr val="tx1"/>
                </a:solidFill>
              </a:rPr>
              <a:t>next meeting #57</a:t>
            </a:r>
            <a:endParaRPr lang="en-US" sz="1400" dirty="0">
              <a:solidFill>
                <a:schemeClr val="tx1"/>
              </a:solidFill>
              <a:highlight>
                <a:srgbClr val="C0C0C0"/>
              </a:highlight>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6"/>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7"/>
            </a:endParaRPr>
          </a:p>
          <a:p>
            <a:r>
              <a:rPr lang="en-US" altLang="en-US" sz="1200" b="0" dirty="0">
                <a:hlinkClick r:id="rId7"/>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9"/>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10"/>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2"/>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3"/>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4"/>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17"/>
              </a:rPr>
              <a:t>Butscheidt </a:t>
            </a:r>
            <a:r>
              <a:rPr lang="en-US" sz="1200" kern="1200" dirty="0" err="1">
                <a:solidFill>
                  <a:srgbClr val="000000"/>
                </a:solidFill>
                <a:effectLst/>
                <a:latin typeface="Times New Roman" pitchFamily="16" charset="0"/>
                <a:ea typeface="+mn-ea"/>
                <a:cs typeface="+mn-cs"/>
                <a:hlinkClick r:id="rId17"/>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Marshall </a:t>
            </a:r>
            <a:r>
              <a:rPr lang="en-US" sz="1200" kern="1200" dirty="0" err="1">
                <a:solidFill>
                  <a:srgbClr val="000000"/>
                </a:solidFill>
                <a:effectLst/>
                <a:latin typeface="Times New Roman" pitchFamily="16" charset="0"/>
                <a:ea typeface="+mn-ea"/>
                <a:cs typeface="+mn-cs"/>
                <a:hlinkClick r:id="rId19"/>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0"/>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1"/>
              </a:rPr>
              <a:t>Mouquet </a:t>
            </a:r>
            <a:r>
              <a:rPr lang="en-US" sz="1200" kern="1200" dirty="0" err="1">
                <a:solidFill>
                  <a:srgbClr val="000000"/>
                </a:solidFill>
                <a:effectLst/>
                <a:latin typeface="Times New Roman" pitchFamily="16" charset="0"/>
                <a:ea typeface="+mn-ea"/>
                <a:cs typeface="+mn-cs"/>
                <a:hlinkClick r:id="rId21"/>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2"/>
              </a:rPr>
              <a:t>Vietti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3"/>
              </a:rPr>
              <a:t>Pagnozzi</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15"/>
              </a:rPr>
              <a:t>Minaev</a:t>
            </a:r>
            <a:r>
              <a:rPr lang="en-US" sz="1200" kern="1200" dirty="0">
                <a:solidFill>
                  <a:srgbClr val="000000"/>
                </a:solidFill>
                <a:effectLst/>
                <a:latin typeface="Times New Roman" pitchFamily="16" charset="0"/>
                <a:ea typeface="+mn-ea"/>
                <a:cs typeface="+mn-cs"/>
                <a:hlinkClick r:id="rId15"/>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4"/>
              </a:rPr>
              <a:t>Forina</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5"/>
              </a:rPr>
              <a:t>Schmidt</a:t>
            </a:r>
            <a:r>
              <a:rPr lang="en-US" sz="1200" kern="1200" dirty="0">
                <a:solidFill>
                  <a:srgbClr val="000000"/>
                </a:solidFill>
                <a:effectLst/>
                <a:latin typeface="Times New Roman" pitchFamily="16" charset="0"/>
                <a:ea typeface="+mn-ea"/>
                <a:cs typeface="+mn-cs"/>
                <a:hlinkClick r:id="rId25"/>
              </a:rPr>
              <a:t> </a:t>
            </a:r>
            <a:r>
              <a:rPr lang="en-US" sz="1200" kern="1200" dirty="0" err="1">
                <a:solidFill>
                  <a:srgbClr val="000000"/>
                </a:solidFill>
                <a:effectLst/>
                <a:latin typeface="Times New Roman" pitchFamily="16" charset="0"/>
                <a:ea typeface="+mn-ea"/>
                <a:cs typeface="+mn-cs"/>
                <a:hlinkClick r:id="rId25"/>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Chiara </a:t>
            </a:r>
            <a:r>
              <a:rPr lang="en-US" sz="1200" kern="1200" dirty="0" err="1">
                <a:solidFill>
                  <a:srgbClr val="000000"/>
                </a:solidFill>
                <a:effectLst/>
                <a:latin typeface="Times New Roman" pitchFamily="16" charset="0"/>
                <a:ea typeface="+mn-ea"/>
                <a:cs typeface="+mn-cs"/>
                <a:hlinkClick r:id="rId28"/>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TELECOM</a:t>
            </a:r>
            <a:r>
              <a:rPr lang="en-US" sz="1200" kern="1200" dirty="0">
                <a:solidFill>
                  <a:srgbClr val="000000"/>
                </a:solidFill>
                <a:effectLst/>
                <a:latin typeface="Times New Roman" pitchFamily="16" charset="0"/>
                <a:ea typeface="+mn-ea"/>
                <a:cs typeface="+mn-cs"/>
                <a:hlinkClick r:id="rId29"/>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Blue </a:t>
            </a:r>
            <a:r>
              <a:rPr lang="en-US" sz="1200" kern="1200" dirty="0" err="1">
                <a:solidFill>
                  <a:srgbClr val="000000"/>
                </a:solidFill>
                <a:effectLst/>
                <a:latin typeface="Times New Roman" pitchFamily="16" charset="0"/>
                <a:ea typeface="+mn-ea"/>
                <a:cs typeface="+mn-cs"/>
                <a:hlinkClick r:id="rId30"/>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Microsoft</a:t>
            </a:r>
            <a:r>
              <a:rPr lang="en-US" sz="1200" kern="1200" dirty="0">
                <a:solidFill>
                  <a:srgbClr val="000000"/>
                </a:solidFill>
                <a:effectLst/>
                <a:latin typeface="Times New Roman" pitchFamily="16" charset="0"/>
                <a:ea typeface="+mn-ea"/>
                <a:cs typeface="+mn-cs"/>
                <a:hlinkClick r:id="rId31"/>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hlinkClick r:id="rId8"/>
            </a:endParaRPr>
          </a:p>
          <a:p>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8"/>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8"/>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Prats </a:t>
            </a:r>
            <a:r>
              <a:rPr lang="en-US" sz="1200" kern="1200" dirty="0" err="1">
                <a:solidFill>
                  <a:srgbClr val="000000"/>
                </a:solidFill>
                <a:effectLst/>
                <a:latin typeface="Times New Roman" pitchFamily="16" charset="0"/>
                <a:ea typeface="+mn-ea"/>
                <a:cs typeface="+mn-cs"/>
                <a:hlinkClick r:id="rId33"/>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6"/>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4"/>
              </a:rPr>
              <a:t>Harrington </a:t>
            </a:r>
            <a:r>
              <a:rPr lang="en-US" sz="1200" kern="1200" dirty="0" err="1">
                <a:solidFill>
                  <a:srgbClr val="000000"/>
                </a:solidFill>
                <a:effectLst/>
                <a:latin typeface="Times New Roman" pitchFamily="16" charset="0"/>
                <a:ea typeface="+mn-ea"/>
                <a:cs typeface="+mn-cs"/>
                <a:hlinkClick r:id="rId34"/>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5"/>
              </a:rPr>
              <a:t>UWB</a:t>
            </a:r>
            <a:r>
              <a:rPr lang="en-US" sz="1200" kern="1200" dirty="0">
                <a:solidFill>
                  <a:srgbClr val="000000"/>
                </a:solidFill>
                <a:effectLst/>
                <a:latin typeface="Times New Roman" pitchFamily="16" charset="0"/>
                <a:ea typeface="+mn-ea"/>
                <a:cs typeface="+mn-cs"/>
                <a:hlinkClick r:id="rId35"/>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6"/>
              </a:rPr>
              <a:t>Neirynck</a:t>
            </a:r>
            <a:r>
              <a:rPr lang="en-US" sz="1200" kern="1200" dirty="0">
                <a:solidFill>
                  <a:srgbClr val="000000"/>
                </a:solidFill>
                <a:effectLst/>
                <a:latin typeface="Times New Roman" pitchFamily="16" charset="0"/>
                <a:ea typeface="+mn-ea"/>
                <a:cs typeface="+mn-cs"/>
                <a:hlinkClick r:id="rId36"/>
              </a:rPr>
              <a:t> </a:t>
            </a:r>
            <a:r>
              <a:rPr lang="en-US" sz="1200" kern="1200" dirty="0" err="1">
                <a:solidFill>
                  <a:srgbClr val="000000"/>
                </a:solidFill>
                <a:effectLst/>
                <a:latin typeface="Times New Roman" pitchFamily="16" charset="0"/>
                <a:ea typeface="+mn-ea"/>
                <a:cs typeface="+mn-cs"/>
                <a:hlinkClick r:id="rId36"/>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7"/>
              </a:rPr>
              <a:t>DecaWave</a:t>
            </a:r>
            <a:r>
              <a:rPr lang="en-US" sz="1200" kern="1200" dirty="0">
                <a:solidFill>
                  <a:srgbClr val="000000"/>
                </a:solidFill>
                <a:effectLst/>
                <a:latin typeface="Times New Roman" pitchFamily="16" charset="0"/>
                <a:ea typeface="+mn-ea"/>
                <a:cs typeface="+mn-cs"/>
                <a:hlinkClick r:id="rId37"/>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8"/>
              </a:rPr>
              <a:t>Johansson </a:t>
            </a:r>
            <a:r>
              <a:rPr lang="en-US" sz="1200" kern="1200" dirty="0" err="1">
                <a:solidFill>
                  <a:srgbClr val="000000"/>
                </a:solidFill>
                <a:effectLst/>
                <a:latin typeface="Times New Roman" pitchFamily="16" charset="0"/>
                <a:ea typeface="+mn-ea"/>
                <a:cs typeface="+mn-cs"/>
                <a:hlinkClick r:id="rId38"/>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9"/>
              </a:rPr>
              <a:t>Kapsch</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TrafficCom</a:t>
            </a:r>
            <a:r>
              <a:rPr lang="en-US" sz="1200" kern="1200" dirty="0">
                <a:solidFill>
                  <a:srgbClr val="000000"/>
                </a:solidFill>
                <a:effectLst/>
                <a:latin typeface="Times New Roman" pitchFamily="16" charset="0"/>
                <a:ea typeface="+mn-ea"/>
                <a:cs typeface="+mn-cs"/>
                <a:hlinkClick r:id="rId39"/>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0"/>
              </a:rPr>
              <a:t>Lorelli</a:t>
            </a:r>
            <a:r>
              <a:rPr lang="en-US" sz="1200" kern="1200" dirty="0">
                <a:solidFill>
                  <a:srgbClr val="000000"/>
                </a:solidFill>
                <a:effectLst/>
                <a:latin typeface="Times New Roman" pitchFamily="16" charset="0"/>
                <a:ea typeface="+mn-ea"/>
                <a:cs typeface="+mn-cs"/>
                <a:hlinkClick r:id="rId40"/>
              </a:rPr>
              <a:t> </a:t>
            </a:r>
            <a:r>
              <a:rPr lang="en-US" sz="1200" kern="1200" dirty="0" err="1">
                <a:solidFill>
                  <a:srgbClr val="000000"/>
                </a:solidFill>
                <a:effectLst/>
                <a:latin typeface="Times New Roman" pitchFamily="16" charset="0"/>
                <a:ea typeface="+mn-ea"/>
                <a:cs typeface="+mn-cs"/>
                <a:hlinkClick r:id="rId40"/>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6"/>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8989417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3"/>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&lt;SE19&gt;</a:t>
            </a:r>
            <a:r>
              <a:rPr lang="en-US" altLang="en-US" sz="1800" b="0" dirty="0"/>
              <a:t> 	</a:t>
            </a:r>
            <a:r>
              <a:rPr lang="en-US" altLang="en-US" sz="1800" dirty="0"/>
              <a:t>next call</a:t>
            </a:r>
            <a:r>
              <a:rPr lang="en-US" sz="1800" dirty="0">
                <a:sym typeface="Wingdings" panose="05000000000000000000" pitchFamily="2" charset="2"/>
              </a:rPr>
              <a:t> #88 30Sep-01Oct21</a:t>
            </a:r>
          </a:p>
          <a:p>
            <a:pPr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15jul: Some looking at UWB and fixed services interference mitigation</a:t>
            </a:r>
            <a:r>
              <a:rPr lang="en-US" sz="1600" dirty="0">
                <a:solidFill>
                  <a:schemeClr val="tx1"/>
                </a:solidFill>
                <a:cs typeface="Times New Roman" panose="02020603050405020304" pitchFamily="18" charset="0"/>
                <a:sym typeface="Wingdings" panose="05000000000000000000" pitchFamily="2" charset="2"/>
              </a:rPr>
              <a:t>. </a:t>
            </a:r>
            <a:r>
              <a:rPr lang="en-US" sz="1600" dirty="0">
                <a:solidFill>
                  <a:schemeClr val="tx1"/>
                </a:solidFill>
                <a:cs typeface="Times New Roman" panose="02020603050405020304" pitchFamily="18" charset="0"/>
              </a:rPr>
              <a:t>Sweden is pushing the issue, very political discussion</a:t>
            </a:r>
            <a:endParaRPr lang="en-US" sz="12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CEPT – ECC </a:t>
            </a:r>
            <a:r>
              <a:rPr lang="en-US" altLang="en-US" sz="1200" b="0" dirty="0">
                <a:hlinkClick r:id="rId5"/>
              </a:rPr>
              <a:t>&lt;SE21&gt; </a:t>
            </a:r>
            <a:r>
              <a:rPr lang="en-US" altLang="en-US" sz="1200" b="0" dirty="0"/>
              <a:t> </a:t>
            </a:r>
            <a:r>
              <a:rPr lang="en-US" altLang="en-US" sz="1200" dirty="0">
                <a:solidFill>
                  <a:schemeClr val="tx1"/>
                </a:solidFill>
              </a:rPr>
              <a:t>next call #113, 14-16Jul21</a:t>
            </a:r>
            <a:endParaRPr lang="en-US" sz="1200" dirty="0">
              <a:ea typeface="Calibri" panose="020F0502020204030204" pitchFamily="34" charset="0"/>
            </a:endParaRPr>
          </a:p>
          <a:p>
            <a:pPr>
              <a:spcBef>
                <a:spcPts val="0"/>
              </a:spcBef>
              <a:spcAft>
                <a:spcPts val="0"/>
              </a:spcAft>
              <a:buFont typeface="Arial" panose="020B0604020202020204" pitchFamily="34" charset="0"/>
              <a:buChar char="•"/>
            </a:pPr>
            <a:r>
              <a:rPr lang="en-US" sz="1800" dirty="0">
                <a:solidFill>
                  <a:schemeClr val="tx1"/>
                </a:solidFill>
              </a:rPr>
              <a:t>CEPT–ECC  </a:t>
            </a:r>
            <a:r>
              <a:rPr lang="en-US" sz="1800" b="0" dirty="0">
                <a:solidFill>
                  <a:schemeClr val="tx1"/>
                </a:solidFill>
                <a:hlinkClick r:id="rId6"/>
              </a:rPr>
              <a:t>&lt;SE24&gt;</a:t>
            </a:r>
            <a:r>
              <a:rPr lang="en-US" sz="1800" b="0" dirty="0">
                <a:solidFill>
                  <a:schemeClr val="tx1"/>
                </a:solidFill>
              </a:rPr>
              <a:t> </a:t>
            </a:r>
            <a:r>
              <a:rPr lang="en-US" sz="1800" dirty="0">
                <a:solidFill>
                  <a:schemeClr val="tx1"/>
                </a:solidFill>
              </a:rPr>
              <a:t>next virtual meeting, #M105 10-12Jan22</a:t>
            </a:r>
          </a:p>
          <a:p>
            <a:pPr lvl="1">
              <a:spcBef>
                <a:spcPts val="0"/>
              </a:spcBef>
              <a:spcAft>
                <a:spcPts val="0"/>
              </a:spcAft>
              <a:buFont typeface="Arial" panose="020B0604020202020204" pitchFamily="34" charset="0"/>
              <a:buChar char="•"/>
            </a:pPr>
            <a:r>
              <a:rPr lang="en-US" sz="1600" b="1" dirty="0">
                <a:solidFill>
                  <a:schemeClr val="tx1"/>
                </a:solidFill>
              </a:rPr>
              <a:t>02sep: </a:t>
            </a:r>
            <a:r>
              <a:rPr lang="en-US" sz="1600" dirty="0">
                <a:solidFill>
                  <a:schemeClr val="tx1"/>
                </a:solidFill>
              </a:rPr>
              <a:t>Looking at UWB radiodetermination applications in 116 – 260GHz for vehicular use.</a:t>
            </a:r>
            <a:endParaRPr lang="en-US" sz="1600" dirty="0">
              <a:solidFill>
                <a:schemeClr val="bg1">
                  <a:lumMod val="65000"/>
                </a:schemeClr>
              </a:solidFill>
            </a:endParaRPr>
          </a:p>
          <a:p>
            <a:pPr lvl="1">
              <a:spcBef>
                <a:spcPts val="0"/>
              </a:spcBef>
              <a:spcAft>
                <a:spcPts val="0"/>
              </a:spcAft>
              <a:buFont typeface="Arial" panose="020B0604020202020204" pitchFamily="34" charset="0"/>
              <a:buChar char="•"/>
            </a:pPr>
            <a:r>
              <a:rPr lang="en-US" sz="1600" b="1" dirty="0">
                <a:solidFill>
                  <a:schemeClr val="tx1"/>
                </a:solidFill>
              </a:rPr>
              <a:t>15jul: </a:t>
            </a:r>
            <a:r>
              <a:rPr lang="en-US" sz="1600" b="0" dirty="0">
                <a:solidFill>
                  <a:schemeClr val="tx1"/>
                </a:solidFill>
              </a:rPr>
              <a:t>SE-24-UWB working on new regulations by end of year for &gt;6GHz.  Includes items, fixed outdoor, okay in vehicles, higher power (-31.2dBm/MHz indoor),  etc.  See ECC report 327. This could be significant changes. More to come.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7"/>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7"/>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8"/>
            </a:endParaRPr>
          </a:p>
          <a:p>
            <a:endParaRPr lang="fr-FR" sz="1200" b="0" i="0" u="none" strike="noStrike" kern="1200" dirty="0">
              <a:solidFill>
                <a:srgbClr val="000000"/>
              </a:solidFill>
              <a:effectLst/>
              <a:latin typeface="Times New Roman" pitchFamily="16" charset="0"/>
              <a:ea typeface="+mn-ea"/>
              <a:cs typeface="+mn-cs"/>
              <a:hlinkClick r:id="rId8"/>
            </a:endParaRPr>
          </a:p>
          <a:p>
            <a:r>
              <a:rPr lang="fr-FR" sz="1200" b="0" i="0" u="none" strike="noStrike" kern="1200" dirty="0">
                <a:solidFill>
                  <a:srgbClr val="000000"/>
                </a:solidFill>
                <a:effectLst/>
                <a:latin typeface="Times New Roman" pitchFamily="16" charset="0"/>
                <a:ea typeface="+mn-ea"/>
                <a:cs typeface="+mn-cs"/>
                <a:hlinkClick r:id="rId8"/>
              </a:rPr>
              <a:t>SE 24 - Short Range </a:t>
            </a:r>
            <a:r>
              <a:rPr lang="fr-FR" sz="1200" b="0" i="0" u="none" strike="noStrike" kern="1200" dirty="0" err="1">
                <a:solidFill>
                  <a:srgbClr val="000000"/>
                </a:solidFill>
                <a:effectLst/>
                <a:latin typeface="Times New Roman" pitchFamily="16" charset="0"/>
                <a:ea typeface="+mn-ea"/>
                <a:cs typeface="+mn-cs"/>
                <a:hlinkClick r:id="rId8"/>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9"/>
            </a:endParaRPr>
          </a:p>
          <a:p>
            <a:r>
              <a:rPr lang="en-US" sz="1200" b="0" i="0" u="none" strike="noStrike" kern="1200" dirty="0">
                <a:solidFill>
                  <a:srgbClr val="000000"/>
                </a:solidFill>
                <a:effectLst/>
                <a:latin typeface="Times New Roman" pitchFamily="16" charset="0"/>
                <a:ea typeface="+mn-ea"/>
                <a:cs typeface="+mn-cs"/>
                <a:hlinkClick r:id="rId9"/>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10"/>
            </a:endParaRPr>
          </a:p>
          <a:p>
            <a:r>
              <a:rPr lang="en-US" sz="1200" b="0" i="0" u="none" strike="sngStrike" kern="1200" dirty="0">
                <a:solidFill>
                  <a:srgbClr val="000000"/>
                </a:solidFill>
                <a:effectLst/>
                <a:latin typeface="Times New Roman" pitchFamily="16" charset="0"/>
                <a:ea typeface="+mn-ea"/>
                <a:cs typeface="+mn-cs"/>
                <a:hlinkClick r:id="rId10"/>
              </a:rPr>
              <a:t>FM 57 - WAS/RLAN above 5 GHz</a:t>
            </a:r>
            <a:endParaRPr lang="en-US" sz="1200" b="0" i="0" u="none" strike="sngStrike" kern="1200" dirty="0">
              <a:solidFill>
                <a:srgbClr val="000000"/>
              </a:solidFill>
              <a:effectLst/>
              <a:latin typeface="Times New Roman" pitchFamily="16" charset="0"/>
              <a:ea typeface="+mn-ea"/>
              <a:cs typeface="+mn-cs"/>
            </a:endParaRPr>
          </a:p>
          <a:p>
            <a:pPr fontAlgn="t"/>
            <a:r>
              <a:rPr lang="en-US" sz="1200" b="0" i="0" strike="sngStrike"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strike="sngStrike" kern="1200" dirty="0">
                <a:solidFill>
                  <a:srgbClr val="000000"/>
                </a:solidFill>
                <a:effectLst/>
                <a:latin typeface="Times New Roman" pitchFamily="16" charset="0"/>
                <a:ea typeface="+mn-ea"/>
                <a:cs typeface="+mn-cs"/>
              </a:rPr>
              <a:t>ECO contact  </a:t>
            </a:r>
            <a:r>
              <a:rPr lang="en-US" sz="1200" b="0" i="0" strike="sngStrike" kern="1200" dirty="0" err="1">
                <a:solidFill>
                  <a:srgbClr val="000000"/>
                </a:solidFill>
                <a:effectLst/>
                <a:latin typeface="Times New Roman" pitchFamily="16" charset="0"/>
                <a:ea typeface="+mn-ea"/>
                <a:cs typeface="+mn-cs"/>
              </a:rPr>
              <a:t>Doriana</a:t>
            </a:r>
            <a:r>
              <a:rPr lang="en-US" sz="1200" b="0" i="0" strike="sngStrike" kern="1200" dirty="0">
                <a:solidFill>
                  <a:srgbClr val="000000"/>
                </a:solidFill>
                <a:effectLst/>
                <a:latin typeface="Times New Roman" pitchFamily="16" charset="0"/>
                <a:ea typeface="+mn-ea"/>
                <a:cs typeface="+mn-cs"/>
              </a:rPr>
              <a:t> </a:t>
            </a:r>
            <a:r>
              <a:rPr lang="en-US" sz="1200" b="0" i="0" strike="sngStrike" kern="1200" dirty="0" err="1">
                <a:solidFill>
                  <a:srgbClr val="000000"/>
                </a:solidFill>
                <a:effectLst/>
                <a:latin typeface="Times New Roman" pitchFamily="16" charset="0"/>
                <a:ea typeface="+mn-ea"/>
                <a:cs typeface="+mn-cs"/>
              </a:rPr>
              <a:t>Guiducci</a:t>
            </a:r>
            <a:endParaRPr lang="en-US" sz="1200" b="0" i="0" strike="sngStrike"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algn="l">
              <a:buFont typeface="Arial" panose="020B0604020202020204" pitchFamily="34" charset="0"/>
              <a:buChar char="•"/>
            </a:pPr>
            <a:r>
              <a:rPr lang="en-US" sz="1800" dirty="0">
                <a:solidFill>
                  <a:schemeClr val="tx1"/>
                </a:solidFill>
                <a:effectLst/>
                <a:ea typeface="Calibri" panose="020F0502020204030204" pitchFamily="34" charset="0"/>
                <a:cs typeface="Times New Roman" panose="02020603050405020304" pitchFamily="18" charset="0"/>
              </a:rPr>
              <a:t>Vietnam –MIT - </a:t>
            </a:r>
            <a:r>
              <a:rPr lang="en-US" sz="1800" b="0" i="0" u="none" strike="noStrike" baseline="0" dirty="0">
                <a:solidFill>
                  <a:srgbClr val="000000"/>
                </a:solidFill>
              </a:rPr>
              <a:t>Circular 08/2021/TT-BTTTT goes into effect on 28nov21:</a:t>
            </a:r>
          </a:p>
          <a:p>
            <a:pPr lvl="1">
              <a:buFont typeface="Arial" panose="020B0604020202020204" pitchFamily="34" charset="0"/>
              <a:buChar char="•"/>
            </a:pPr>
            <a:r>
              <a:rPr lang="en-US" sz="1600" b="0" i="0" u="none" strike="noStrike" baseline="0" dirty="0">
                <a:solidFill>
                  <a:srgbClr val="000000"/>
                </a:solidFill>
              </a:rPr>
              <a:t>Addition of new equipment types including: </a:t>
            </a:r>
          </a:p>
          <a:p>
            <a:pPr lvl="2">
              <a:buFont typeface="Arial" panose="020B0604020202020204" pitchFamily="34" charset="0"/>
              <a:buChar char="•"/>
            </a:pPr>
            <a:r>
              <a:rPr lang="en-US" sz="1400" b="0" i="0" u="none" strike="noStrike" baseline="0" dirty="0">
                <a:solidFill>
                  <a:srgbClr val="000000"/>
                </a:solidFill>
              </a:rPr>
              <a:t>Wireless charging devices in the bands of 100 – 190 kHz, 326.5 kHz, 340 kHz, 353 – 373.5 kHz, 1.64 – 1.78 MHz, 6.765 – 6.795 MHz </a:t>
            </a:r>
          </a:p>
          <a:p>
            <a:pPr lvl="2">
              <a:buFont typeface="Arial" panose="020B0604020202020204" pitchFamily="34" charset="0"/>
              <a:buChar char="•"/>
            </a:pPr>
            <a:r>
              <a:rPr lang="en-US" sz="1400" b="0" i="0" u="none" strike="noStrike" baseline="0" dirty="0">
                <a:solidFill>
                  <a:srgbClr val="000000"/>
                </a:solidFill>
              </a:rPr>
              <a:t>LPWAN devices in the bands of 433.05 – 434.79 MHz and 920 – 923 MHz </a:t>
            </a:r>
          </a:p>
          <a:p>
            <a:pPr lvl="1">
              <a:buFont typeface="Arial" panose="020B0604020202020204" pitchFamily="34" charset="0"/>
              <a:buChar char="•"/>
            </a:pPr>
            <a:r>
              <a:rPr lang="en-US" sz="1600" b="0" i="0" u="none" strike="noStrike" baseline="0" dirty="0">
                <a:solidFill>
                  <a:srgbClr val="000000"/>
                </a:solidFill>
              </a:rPr>
              <a:t>Addition of new frequency bands for RF products including: </a:t>
            </a:r>
            <a:endParaRPr lang="en-US" b="0" i="0" u="none" strike="noStrike" baseline="0" dirty="0">
              <a:solidFill>
                <a:srgbClr val="000000"/>
              </a:solidFill>
            </a:endParaRPr>
          </a:p>
          <a:p>
            <a:pPr lvl="2">
              <a:buFont typeface="Arial" panose="020B0604020202020204" pitchFamily="34" charset="0"/>
              <a:buChar char="•"/>
            </a:pPr>
            <a:r>
              <a:rPr lang="en-US" sz="1400" b="0" i="0" u="none" strike="noStrike" baseline="0" dirty="0">
                <a:solidFill>
                  <a:srgbClr val="000000"/>
                </a:solidFill>
              </a:rPr>
              <a:t>- 2400 – 2483.5 MHz and 5725 – 5850 MHz for remote control devices </a:t>
            </a:r>
          </a:p>
          <a:p>
            <a:pPr lvl="2">
              <a:buFont typeface="Arial" panose="020B0604020202020204" pitchFamily="34" charset="0"/>
              <a:buChar char="•"/>
            </a:pPr>
            <a:r>
              <a:rPr lang="en-US" sz="1400" b="0" i="0" u="none" strike="noStrike" baseline="0" dirty="0">
                <a:solidFill>
                  <a:srgbClr val="000000"/>
                </a:solidFill>
              </a:rPr>
              <a:t>- 7238.4 – 9000 MHz for UWB devices </a:t>
            </a:r>
          </a:p>
          <a:p>
            <a:pPr lvl="2">
              <a:buFont typeface="Arial" panose="020B0604020202020204" pitchFamily="34" charset="0"/>
              <a:buChar char="•"/>
            </a:pPr>
            <a:r>
              <a:rPr lang="en-US" sz="1400" b="0" i="0" u="none" strike="noStrike" baseline="0" dirty="0">
                <a:solidFill>
                  <a:srgbClr val="000000"/>
                </a:solidFill>
              </a:rPr>
              <a:t>- 5.725 – 5.850 GHz; 8.5 –10 GHz; 57– 64 GHz; 75 – 85 GHz for radio telemetry devices (Short range measurement radars installed in the tank) </a:t>
            </a:r>
          </a:p>
          <a:p>
            <a:pPr lvl="2">
              <a:buFont typeface="Arial" panose="020B0604020202020204" pitchFamily="34" charset="0"/>
              <a:buChar char="•"/>
            </a:pPr>
            <a:r>
              <a:rPr lang="en-US" sz="1400" b="0" i="0" u="none" strike="noStrike" baseline="0" dirty="0">
                <a:solidFill>
                  <a:srgbClr val="000000"/>
                </a:solidFill>
              </a:rPr>
              <a:t>- 57– 64 GHz for non-specific short-range devices </a:t>
            </a: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0103958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11-18nov21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a:t>11-18nov21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11-18nov21</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802.18-21/0135r02</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urldefense.com/v3/__https:/cvent.me/4xn8Ql__;!!F7jv3iA!mIj7hYJYj38R6agYT--N_zFo-0q_cZUBHvvk_La3dCCECpGaAxZZLZ_IZg53vVm76Q$"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ieee802.org/802tele_calendar.html"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portal.etsi.org/tb.aspx?tbid=287&amp;SubTB=287" TargetMode="External"/><Relationship Id="rId5" Type="http://schemas.openxmlformats.org/officeDocument/2006/relationships/hyperlink" Target="https://www.etsi.org/deliver/etsi_en/" TargetMode="External"/><Relationship Id="rId4" Type="http://schemas.openxmlformats.org/officeDocument/2006/relationships/hyperlink" Target="https://ec.europa.eu/growth/single-market/european-standards/harmonised-standards/" TargetMode="External"/></Relationships>
</file>

<file path=ppt/slides/_rels/slide14.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srdmg/cg-uwb/client/introduction/"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cept.org/ecc/groups/ecc/wg-fm/client/introduction/" TargetMode="External"/><Relationship Id="rId5" Type="http://schemas.openxmlformats.org/officeDocument/2006/relationships/hyperlink" Target="https://urldefense.com/v3/__https:/www.cept.org/ecc/groups/ecc/wg-se/se-45/client/meeting-documents/?flid=29448__;!!F7jv3iA!mB5ZQo9Bo-O1jA0inWo-_d60J1NcmgnJyTx4AUxwq_CZ4dHwBd3V_qaPd4dmr9DaaQ$" TargetMode="External"/><Relationship Id="rId4" Type="http://schemas.openxmlformats.org/officeDocument/2006/relationships/hyperlink" Target="https://cept.org/ecc/groups/ecc/wg-se/se-45/client/introduction/" TargetMode="External"/><Relationship Id="rId9" Type="http://schemas.openxmlformats.org/officeDocument/2006/relationships/hyperlink" Target="https://docdb.cept.org/implementation/16737"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8/dcn/21/18-21-0138-02-0000-apac-update-november-2021.ppt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8" Type="http://schemas.openxmlformats.org/officeDocument/2006/relationships/hyperlink" Target="https://sistemas.anatel.gov.br/SACP/Contribuicoes/TextoConsulta.asp?CodProcesso=C2513&amp;Tipo=1&amp;Opcao=andamento" TargetMode="External"/><Relationship Id="rId3" Type="http://schemas.openxmlformats.org/officeDocument/2006/relationships/hyperlink" Target="https://www.rabc-cccr.ca/event/spectrum-management-innovation-committee/" TargetMode="External"/><Relationship Id="rId7" Type="http://schemas.openxmlformats.org/officeDocument/2006/relationships/hyperlink" Target="mailto:wirelessinfrastructurestrategy@dcms.gov.uk"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www.gov.uk/government/publications/letters-between-dcms-and-ofcom-on-the-future-of-wireless-networks-infrastructure" TargetMode="External"/><Relationship Id="rId5" Type="http://schemas.openxmlformats.org/officeDocument/2006/relationships/hyperlink" Target="https://www.gov.uk/government/consultations/wireless-infrastructure-strategy-call-for-evidence" TargetMode="External"/><Relationship Id="rId4" Type="http://schemas.openxmlformats.org/officeDocument/2006/relationships/hyperlink" Target="https://www.gov.uk/government/organisations/department-for-digital-culture-media-sport"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itu.int/en/ITU-R/study-groups/rcpm/Pages/wrc-23-studies.asp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mentor.ieee.org/802.18/dcn/21/18-21-0039-01-0000-ieee-802-viewpoints-on-wrc-23-agenda-items.pptx" TargetMode="External"/><Relationship Id="rId5" Type="http://schemas.openxmlformats.org/officeDocument/2006/relationships/hyperlink" Target="https://mentor.ieee.org/802.18/dcn/20/18-20-0107-01-0000-res-811-wrc-19-wrc-23-agenda-items.docx" TargetMode="External"/><Relationship Id="rId4" Type="http://schemas.openxmlformats.org/officeDocument/2006/relationships/hyperlink" Target="https://www.itu.int/dms_pub/itu-r/oth/0c/0a/R0C0A00000D0041PDFE.pdf"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8/dcn/20/18-20-0104-02-0000-fcc-proposed-rule-modernizing-and-expanding-access-to-the-70-80-90-ghz-bands.docx" TargetMode="External"/><Relationship Id="rId3" Type="http://schemas.openxmlformats.org/officeDocument/2006/relationships/hyperlink" Target="https://www.federalregister.gov/documents/2021/11/02/2021-23712/wireless-telecommunication-bureau-seeks-to-supplement-the-record-on-708090-ghz-bands-notice-of?utm_source=federalregister.gov&amp;utm_medium=email&amp;utm_campaign=subscription+mailing+list" TargetMode="External"/><Relationship Id="rId7" Type="http://schemas.openxmlformats.org/officeDocument/2006/relationships/hyperlink" Target="https://mentor.ieee.org/802.18/dcn/20/18-20-0108-06-0000-comments-ieee802-fcc-nprm-20-133-70-80-90ghz-bands-expand-access.doc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s://mentor.ieee.org/802.18/dcn/21/18-21-0137-00-0000-fcc-seeks-to-supplement-nprm-record-on-70-80-90-ghz-wtb-20-133.docx" TargetMode="External"/><Relationship Id="rId5" Type="http://schemas.openxmlformats.org/officeDocument/2006/relationships/hyperlink" Target="https://www.fcc.gov/ecfs/search/filings?proceedings_name=20-133&amp;sort=date_disseminated,DESC" TargetMode="External"/><Relationship Id="rId4" Type="http://schemas.openxmlformats.org/officeDocument/2006/relationships/hyperlink" Target="https://www.govinfo.gov/content/pkg/FR-2021-11-02/pdf/2021-23712.pdf?utm_source=federalregister.gov&amp;utm_medium=email&amp;utm_campaign=subscription+mailing+list" TargetMode="External"/><Relationship Id="rId9" Type="http://schemas.openxmlformats.org/officeDocument/2006/relationships/hyperlink" Target="https://mentor.ieee.org/802.18/dcn/20/18-20-0105-01-0000-introduction-to-fcc-20-76-a1-modernizing-and-expanding-access-to-the-70-80-90-ghz-bands.ppt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6ghz.wirelessinnovation.org/work-group-products" TargetMode="External"/><Relationship Id="rId7" Type="http://schemas.openxmlformats.org/officeDocument/2006/relationships/hyperlink" Target="https://syndicated.wifinowglobal.com/resource/wi-fi-alliance-accelerates-wi-fi-6e-development-with-automated-frequency-coordination/"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s://groups.wirelessinnovation.org/wg/6MSG/dashboard" TargetMode="External"/><Relationship Id="rId5" Type="http://schemas.openxmlformats.org/officeDocument/2006/relationships/hyperlink" Target="https://www.wi-fi.org/file/afc-specification-and-test-plans" TargetMode="External"/><Relationship Id="rId4" Type="http://schemas.openxmlformats.org/officeDocument/2006/relationships/hyperlink" Target="https://www.wirelessinnovation.org/6ghz-multistakeholder-committee" TargetMode="External"/></Relationships>
</file>

<file path=ppt/slides/_rels/slide2.xml.rels><?xml version="1.0" encoding="UTF-8" standalone="yes"?>
<Relationships xmlns="http://schemas.openxmlformats.org/package/2006/relationships"><Relationship Id="rId2" Type="http://schemas.openxmlformats.org/officeDocument/2006/relationships/hyperlink" Target="https://cvent.me/4xn8Ql"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8/dcn/21/18-21-0036-08-0000-frequency-table-template.xls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s://urldefense.com/v3/__https:/touchpoint.eventsair.com/ieee-802-wireless-interim-session-jan-2022__;!!F7jv3iA!nrBVgCSpfikQRI3YkHn54N92xnRzChCl3roGsrfxTk71DDFhWPhLLIq9WHi8ySM27w$"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6" Type="http://schemas.openxmlformats.org/officeDocument/2006/relationships/hyperlink" Target="https://portal.etsi.org/tb.aspx?tbid=287&amp;SubTB=287" TargetMode="External"/><Relationship Id="rId5" Type="http://schemas.openxmlformats.org/officeDocument/2006/relationships/hyperlink" Target="https://www.etsi.org/deliver/etsi_en/" TargetMode="External"/><Relationship Id="rId4" Type="http://schemas.openxmlformats.org/officeDocument/2006/relationships/hyperlink" Target="https://ec.europa.eu/growth/single-market/european-standards/harmonised-standards/"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cept.org/ecc/groups/ecc/wg-fm/srdmg/cg-uwb/client/introduction/" TargetMode="External"/><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client/introduction/" TargetMode="External"/><Relationship Id="rId12" Type="http://schemas.openxmlformats.org/officeDocument/2006/relationships/hyperlink" Target="https://docdb.cept.org/implementation/16737"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6" Type="http://schemas.openxmlformats.org/officeDocument/2006/relationships/hyperlink" Target="https://cept.org/ecc/groups/ecc/wg-se/se-45/client/introduction/" TargetMode="External"/><Relationship Id="rId11" Type="http://schemas.openxmlformats.org/officeDocument/2006/relationships/image" Target="../media/image4.wmf"/><Relationship Id="rId5" Type="http://schemas.openxmlformats.org/officeDocument/2006/relationships/hyperlink" Target="https://docdb.cept.org/download/3501" TargetMode="External"/><Relationship Id="rId10" Type="http://schemas.openxmlformats.org/officeDocument/2006/relationships/hyperlink" Target="https://cept.org/files/9522/Draft%20ECC%20Report%20334.docx" TargetMode="External"/><Relationship Id="rId4" Type="http://schemas.openxmlformats.org/officeDocument/2006/relationships/hyperlink" Target="https://docdb.cept.org/document/22112" TargetMode="External"/><Relationship Id="rId9" Type="http://schemas.openxmlformats.org/officeDocument/2006/relationships/hyperlink" Target="https://cept.org/ecc/groups/ecc/wg-fm/srdmg/cg-uwb/client/meeting-calendar/" TargetMode="Externa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www.itu.int/en/ITU-R/study-groups/rcpm/Pages/wrc-23-studies.aspx"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6" Type="http://schemas.openxmlformats.org/officeDocument/2006/relationships/hyperlink" Target="https://mentor.ieee.org/802.18/dcn/21/18-21-0039-01-0000-ieee-802-viewpoints-on-wrc-23-agenda-items.pptx" TargetMode="External"/><Relationship Id="rId5" Type="http://schemas.openxmlformats.org/officeDocument/2006/relationships/hyperlink" Target="https://mentor.ieee.org/802.18/dcn/20/18-20-0107-01-0000-res-811-wrc-19-wrc-23-agenda-items.docx" TargetMode="External"/><Relationship Id="rId4" Type="http://schemas.openxmlformats.org/officeDocument/2006/relationships/hyperlink" Target="https://www.itu.int/dms_pub/itu-r/oth/0c/0a/R0C0A00000D0041PDFE.pdf"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www.google.com/calendar/event?eid=XzYxMGphZ2kxNjkwajBiYTI2b28zZWI5azhjbzQ0YmExNzRza2NiYTE4b3FrNGNpNjc1MzM4Y2kzNnMgbHQ2ZGd1N3A3bHJtZTRhZDB0NmJqc3U4ZGtAZw&amp;ctz=America/New_York"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hyperlink" Target="https://1.ieee802.org/technical-plenary/"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sasb/patcom/materials.html" TargetMode="External"/><Relationship Id="rId13" Type="http://schemas.openxmlformats.org/officeDocument/2006/relationships/oleObject" Target="../embeddings/oleObject3.bin"/><Relationship Id="rId3" Type="http://schemas.openxmlformats.org/officeDocument/2006/relationships/hyperlink" Target="mailto:apetrick@ieee.org" TargetMode="External"/><Relationship Id="rId7" Type="http://schemas.openxmlformats.org/officeDocument/2006/relationships/hyperlink" Target="http://www.ieee802.org/devdocs.shtml" TargetMode="External"/><Relationship Id="rId12" Type="http://schemas.openxmlformats.org/officeDocument/2006/relationships/image" Target="../media/image2.wmf"/><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tandards.ieee.org/resources/antitrust-guidelines.pdf" TargetMode="External"/><Relationship Id="rId11" Type="http://schemas.openxmlformats.org/officeDocument/2006/relationships/oleObject" Target="../embeddings/oleObject2.bin"/><Relationship Id="rId5" Type="http://schemas.openxmlformats.org/officeDocument/2006/relationships/hyperlink" Target="http://standards.ieee.org/faqs/affiliationFAQ.html" TargetMode="External"/><Relationship Id="rId10" Type="http://schemas.openxmlformats.org/officeDocument/2006/relationships/hyperlink" Target="http://standards.ieee.org/develop/policies/opman/sb_om.pdf" TargetMode="External"/><Relationship Id="rId4" Type="http://schemas.openxmlformats.org/officeDocument/2006/relationships/hyperlink" Target="mailto:stuart@ok-brit.com" TargetMode="External"/><Relationship Id="rId9" Type="http://schemas.openxmlformats.org/officeDocument/2006/relationships/hyperlink" Target="https://standards.ieee.org/faqs/copyrights/index.html#1" TargetMode="External"/><Relationship Id="rId14" Type="http://schemas.openxmlformats.org/officeDocument/2006/relationships/image" Target="../media/image3.emf"/></Relationships>
</file>

<file path=ppt/slides/_rels/slide30.xml.rels><?xml version="1.0" encoding="UTF-8" standalone="yes"?>
<Relationships xmlns="http://schemas.openxmlformats.org/package/2006/relationships"><Relationship Id="rId3" Type="http://schemas.openxmlformats.org/officeDocument/2006/relationships/hyperlink" Target="https://6ghz.wirelessinnovation.org/work-group-products" TargetMode="External"/><Relationship Id="rId7" Type="http://schemas.openxmlformats.org/officeDocument/2006/relationships/hyperlink" Target="https://groups.wirelessinnovation.org/wg/6GHz-MSG-WS1/document/download/16761"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 Id="rId6" Type="http://schemas.openxmlformats.org/officeDocument/2006/relationships/hyperlink" Target="https://groups.wirelessinnovation.org/wg/6MSG/dashboard" TargetMode="External"/><Relationship Id="rId5" Type="http://schemas.openxmlformats.org/officeDocument/2006/relationships/hyperlink" Target="https://www.wi-fi.org/file/afc-specification-and-test-plans" TargetMode="External"/><Relationship Id="rId4" Type="http://schemas.openxmlformats.org/officeDocument/2006/relationships/hyperlink" Target="https://www.wirelessinnovation.org/6ghz-multistakeholder-committee"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8/dcn/21/18-21-0036-08-0000-frequency-table-template.xlsx"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slide" Target="slide39.xml"/><Relationship Id="rId2" Type="http://schemas.openxmlformats.org/officeDocument/2006/relationships/hyperlink" Target="https://mentor.ieee.org/802.18/dcn/16/18-16-0038-17-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8" Type="http://schemas.openxmlformats.org/officeDocument/2006/relationships/hyperlink" Target="https://urldefense.com/v3/__https:/help.webex.com__;!!F7jv3iA!jCBl5s5eGKzBF4MkDQTa2ChIH-WVjo5hkjsnCammh2xoSMGRlyzKtOZ0ZhPq5y5gPA$" TargetMode="External"/><Relationship Id="rId3" Type="http://schemas.openxmlformats.org/officeDocument/2006/relationships/hyperlink" Target="https://ieeesa.webex.com/ieeesa/j.php?MTID=mb227025e23b552d59ce66c69fe99c16c" TargetMode="External"/><Relationship Id="rId7" Type="http://schemas.openxmlformats.org/officeDocument/2006/relationships/hyperlink" Target="file:///C:\Users\jholcomb\OneDrive%20-%20Itron\Documents\2standards\+stuff_stds\%20sip:1790339055@ieeesa.webex.com"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0c0a99901c915619e327fd39faffe6a3__;!!F7jv3iA!jCBl5s5eGKzBF4MkDQTa2ChIH-WVjo5hkjsnCammh2xoSMGRlyzKtOZ0ZhNmaw_E8g$" TargetMode="External"/><Relationship Id="rId5" Type="http://schemas.openxmlformats.org/officeDocument/2006/relationships/hyperlink" Target="tel:%2B1-213-306-3065,,*01*1790339055%23%23*01*" TargetMode="External"/><Relationship Id="rId4" Type="http://schemas.openxmlformats.org/officeDocument/2006/relationships/hyperlink" Target="tel:%2B1-646-992-2010,,*01*1790339055%23%23*01*" TargetMode="External"/></Relationships>
</file>

<file path=ppt/slides/_rels/slide37.xml.rels><?xml version="1.0" encoding="UTF-8" standalone="yes"?>
<Relationships xmlns="http://schemas.openxmlformats.org/package/2006/relationships"><Relationship Id="rId8" Type="http://schemas.openxmlformats.org/officeDocument/2006/relationships/hyperlink" Target="https://urldefense.com/v3/__https:/help.webex.com__;!!F7jv3iA!mGQNqkHGSIw6-M1sX5pS66B4EoUzxLumCcZcSOlL_65lM8-GGNb0Klny0H4tHWr2gQ$" TargetMode="External"/><Relationship Id="rId3" Type="http://schemas.openxmlformats.org/officeDocument/2006/relationships/hyperlink" Target="https://ieeesa.webex.com/ieeesa/j.php?MTID=m8a25dd8187a6f955433573a347cf4daa" TargetMode="External"/><Relationship Id="rId7" Type="http://schemas.openxmlformats.org/officeDocument/2006/relationships/hyperlink" Target="file:///C:\Users\jholcomb\OneDrive%20-%20Itron\Documents\2standards\+stuff_stds\%20sip:1735192199@ieeesa.webex.com"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5c86ac8d6043e0e4bf0c026bd4cff9f1__;!!F7jv3iA!mGQNqkHGSIw6-M1sX5pS66B4EoUzxLumCcZcSOlL_65lM8-GGNb0Klny0H7XPcRo4g$" TargetMode="External"/><Relationship Id="rId5" Type="http://schemas.openxmlformats.org/officeDocument/2006/relationships/hyperlink" Target="tel:%2B1-213-306-3065,,*01*1735192199%23%23*01*" TargetMode="External"/><Relationship Id="rId4" Type="http://schemas.openxmlformats.org/officeDocument/2006/relationships/hyperlink" Target="tel:%2B1-646-992-2010,,*01*1735192199%23%23*01*" TargetMode="Externa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ec/dcn/20/ec-20-0245-00-00EC-frequency-tables-of-ieee-802-wireless-standards.pptx" TargetMode="External"/><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30.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4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slide" Target="slide22.xm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21/18-21-0107-01-0000-minutes-electronic-wireless-interim-16-23sep21-rr-tag-koa.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22262"/>
            <a:ext cx="2303451" cy="273050"/>
          </a:xfrm>
        </p:spPr>
        <p:txBody>
          <a:bodyPr/>
          <a:lstStyle/>
          <a:p>
            <a:r>
              <a:rPr lang="en-US"/>
              <a:t>11-18nov21</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652855"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Plenary Agenda</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11-18 November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1613229326"/>
              </p:ext>
            </p:extLst>
          </p:nvPr>
        </p:nvGraphicFramePr>
        <p:xfrm>
          <a:off x="2217209" y="5181600"/>
          <a:ext cx="7753350" cy="1384301"/>
        </p:xfrm>
        <a:graphic>
          <a:graphicData uri="http://schemas.openxmlformats.org/presentationml/2006/ole">
            <mc:AlternateContent xmlns:mc="http://schemas.openxmlformats.org/markup-compatibility/2006">
              <mc:Choice xmlns:v="urn:schemas-microsoft-com:vml" Requires="v">
                <p:oleObj spid="_x0000_s2117" name="Document" r:id="rId4" imgW="8338058" imgH="1347970" progId="Word.Document.8">
                  <p:embed/>
                </p:oleObj>
              </mc:Choice>
              <mc:Fallback>
                <p:oleObj name="Document" r:id="rId4" imgW="8338058" imgH="1347970" progId="Word.Document.8">
                  <p:embed/>
                  <p:pic>
                    <p:nvPicPr>
                      <p:cNvPr id="0" name="Picture 3"/>
                      <p:cNvPicPr>
                        <a:picLocks noChangeAspect="1" noChangeArrowheads="1"/>
                      </p:cNvPicPr>
                      <p:nvPr/>
                    </p:nvPicPr>
                    <p:blipFill>
                      <a:blip r:embed="rId5"/>
                      <a:srcRect/>
                      <a:stretch>
                        <a:fillRect/>
                      </a:stretch>
                    </p:blipFill>
                    <p:spPr bwMode="auto">
                      <a:xfrm>
                        <a:off x="2217209" y="5181600"/>
                        <a:ext cx="7753350" cy="1384301"/>
                      </a:xfrm>
                      <a:prstGeom prst="rect">
                        <a:avLst/>
                      </a:prstGeom>
                      <a:noFill/>
                    </p:spPr>
                  </p:pic>
                </p:oleObj>
              </mc:Fallback>
            </mc:AlternateContent>
          </a:graphicData>
        </a:graphic>
      </p:graphicFrame>
      <p:sp>
        <p:nvSpPr>
          <p:cNvPr id="3076" name="Rectangle 4"/>
          <p:cNvSpPr>
            <a:spLocks noChangeArrowheads="1"/>
          </p:cNvSpPr>
          <p:nvPr/>
        </p:nvSpPr>
        <p:spPr bwMode="auto">
          <a:xfrm>
            <a:off x="1066800" y="5181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0896600" cy="5667376"/>
          </a:xfrm>
        </p:spPr>
        <p:txBody>
          <a:bodyPr/>
          <a:lstStyle/>
          <a:p>
            <a:pPr>
              <a:spcBef>
                <a:spcPts val="0"/>
              </a:spcBef>
              <a:spcAft>
                <a:spcPts val="0"/>
              </a:spcAft>
              <a:buFont typeface="Arial" panose="020B0604020202020204" pitchFamily="34" charset="0"/>
              <a:buChar char="•"/>
            </a:pPr>
            <a:endParaRPr lang="en-US" altLang="en-US" sz="1800" b="0" dirty="0">
              <a:solidFill>
                <a:schemeClr val="tx1"/>
              </a:solidFill>
            </a:endParaRPr>
          </a:p>
          <a:p>
            <a:pPr>
              <a:spcBef>
                <a:spcPts val="0"/>
              </a:spcBef>
              <a:spcAft>
                <a:spcPts val="0"/>
              </a:spcAft>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Nov 2021 </a:t>
            </a:r>
            <a:r>
              <a:rPr lang="en-US" altLang="en-US" sz="1800" b="0" dirty="0">
                <a:solidFill>
                  <a:schemeClr val="tx1"/>
                </a:solidFill>
              </a:rPr>
              <a:t>Plenary – (was Vancouver) – EC call on 07Sep21 </a:t>
            </a:r>
            <a:r>
              <a:rPr lang="en-US" sz="1600" b="0" dirty="0">
                <a:ea typeface="Calibri" panose="020F0502020204030204" pitchFamily="34" charset="0"/>
              </a:rPr>
              <a:t>approved to be e</a:t>
            </a:r>
            <a:r>
              <a:rPr lang="en-US" sz="1600" b="0" dirty="0">
                <a:solidFill>
                  <a:schemeClr val="tx1"/>
                </a:solidFill>
                <a:ea typeface="Calibri" panose="020F0502020204030204" pitchFamily="34" charset="0"/>
              </a:rPr>
              <a:t>lectronic/virtual</a:t>
            </a:r>
            <a:r>
              <a:rPr lang="en-US" sz="1600" b="0" dirty="0">
                <a:solidFill>
                  <a:schemeClr val="bg1">
                    <a:lumMod val="75000"/>
                  </a:schemeClr>
                </a:solidFill>
                <a:ea typeface="Calibri" panose="020F0502020204030204" pitchFamily="34" charset="0"/>
              </a:rPr>
              <a:t>.</a:t>
            </a:r>
          </a:p>
          <a:p>
            <a:pPr marL="685800" lvl="1">
              <a:spcBef>
                <a:spcPts val="0"/>
              </a:spcBef>
              <a:spcAft>
                <a:spcPts val="0"/>
              </a:spcAft>
              <a:buFont typeface="Arial" panose="020B0604020202020204" pitchFamily="34" charset="0"/>
              <a:buChar char="•"/>
            </a:pPr>
            <a:r>
              <a:rPr lang="en-US" sz="1600" strike="dblStrike" dirty="0">
                <a:effectLst/>
                <a:latin typeface="Tahoma" panose="020B0604030504040204" pitchFamily="34" charset="0"/>
                <a:ea typeface="Calibri" panose="020F0502020204030204" pitchFamily="34" charset="0"/>
              </a:rPr>
              <a:t>Early Registration:  Until Thursday 11:59 PM UTC October 21, 2021 	</a:t>
            </a:r>
            <a:r>
              <a:rPr lang="en-US" sz="1600" b="1" strike="dblStrike" dirty="0">
                <a:effectLst/>
                <a:latin typeface="Tahoma" panose="020B0604030504040204" pitchFamily="34" charset="0"/>
                <a:ea typeface="Calibri" panose="020F0502020204030204" pitchFamily="34" charset="0"/>
              </a:rPr>
              <a:t>	</a:t>
            </a:r>
            <a:r>
              <a:rPr lang="en-US" sz="1600" strike="dblStrike" dirty="0">
                <a:effectLst/>
                <a:latin typeface="Tahoma" panose="020B0604030504040204" pitchFamily="34" charset="0"/>
                <a:ea typeface="Calibri" panose="020F0502020204030204" pitchFamily="34" charset="0"/>
              </a:rPr>
              <a:t>* $US 50.00 for all attendees</a:t>
            </a:r>
          </a:p>
          <a:p>
            <a:pPr marL="685800" lvl="1">
              <a:spcBef>
                <a:spcPts val="0"/>
              </a:spcBef>
              <a:spcAft>
                <a:spcPts val="0"/>
              </a:spcAft>
              <a:buFont typeface="Arial" panose="020B0604020202020204" pitchFamily="34" charset="0"/>
              <a:buChar char="•"/>
            </a:pPr>
            <a:r>
              <a:rPr lang="en-US" sz="1600" strike="dblStrike" dirty="0">
                <a:effectLst/>
                <a:latin typeface="Tahoma" panose="020B0604030504040204" pitchFamily="34" charset="0"/>
                <a:ea typeface="Calibri" panose="020F0502020204030204" pitchFamily="34" charset="0"/>
              </a:rPr>
              <a:t>Standard Registration:  Until Friday 11:59 PM UTC November 5, 2021 		* $US 75.00 for all attendees </a:t>
            </a:r>
          </a:p>
          <a:p>
            <a:pPr marL="685800" lvl="1">
              <a:spcBef>
                <a:spcPts val="0"/>
              </a:spcBef>
              <a:spcAft>
                <a:spcPts val="0"/>
              </a:spcAft>
              <a:buFont typeface="Arial" panose="020B0604020202020204" pitchFamily="34" charset="0"/>
              <a:buChar char="•"/>
            </a:pPr>
            <a:r>
              <a:rPr lang="en-US" sz="1600" dirty="0">
                <a:effectLst/>
                <a:latin typeface="Tahoma" panose="020B0604030504040204" pitchFamily="34" charset="0"/>
                <a:ea typeface="Calibri" panose="020F0502020204030204" pitchFamily="34" charset="0"/>
              </a:rPr>
              <a:t>Late Registration:  </a:t>
            </a:r>
            <a:r>
              <a:rPr lang="en-US" sz="1600" b="1" dirty="0">
                <a:effectLst/>
                <a:latin typeface="Tahoma" panose="020B0604030504040204" pitchFamily="34" charset="0"/>
                <a:ea typeface="Calibri" panose="020F0502020204030204" pitchFamily="34" charset="0"/>
              </a:rPr>
              <a:t>After Friday 11:59 PM UTC November 5, 2021 	</a:t>
            </a:r>
            <a:r>
              <a:rPr lang="en-US" sz="1600" b="1" dirty="0">
                <a:latin typeface="Tahoma" panose="020B0604030504040204" pitchFamily="34" charset="0"/>
                <a:ea typeface="Calibri" panose="020F0502020204030204" pitchFamily="34" charset="0"/>
              </a:rPr>
              <a:t>    </a:t>
            </a:r>
            <a:r>
              <a:rPr lang="en-US" sz="1600" b="1" dirty="0">
                <a:effectLst/>
                <a:latin typeface="Tahoma" panose="020B0604030504040204" pitchFamily="34" charset="0"/>
                <a:ea typeface="Calibri" panose="020F0502020204030204" pitchFamily="34" charset="0"/>
              </a:rPr>
              <a:t>* $US 125.00 for all attendees </a:t>
            </a:r>
          </a:p>
          <a:p>
            <a:pPr marL="685800" lvl="1">
              <a:spcBef>
                <a:spcPts val="0"/>
              </a:spcBef>
              <a:spcAft>
                <a:spcPts val="0"/>
              </a:spcAft>
              <a:buFont typeface="Arial" panose="020B0604020202020204" pitchFamily="34" charset="0"/>
              <a:buChar char="•"/>
            </a:pPr>
            <a:r>
              <a:rPr lang="en-US" sz="1600" dirty="0">
                <a:effectLst/>
                <a:latin typeface="Tahoma" panose="020B0604030504040204" pitchFamily="34" charset="0"/>
                <a:ea typeface="Calibri" panose="020F0502020204030204" pitchFamily="34" charset="0"/>
              </a:rPr>
              <a:t>Registration Fees are Non-Transferable and Non-Refundable</a:t>
            </a:r>
            <a:endParaRPr lang="en-US" sz="1600" dirty="0">
              <a:latin typeface="Tahoma" panose="020B0604030504040204" pitchFamily="34" charset="0"/>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b="1" dirty="0">
                <a:effectLst/>
                <a:latin typeface="Tahoma" panose="020B0604030504040204" pitchFamily="34" charset="0"/>
                <a:ea typeface="Calibri" panose="020F0502020204030204" pitchFamily="34" charset="0"/>
              </a:rPr>
              <a:t>REGISTRATION WEBSITE:        </a:t>
            </a:r>
            <a:r>
              <a:rPr lang="en-US" sz="1600" b="1" u="sng" dirty="0">
                <a:solidFill>
                  <a:srgbClr val="0000FF"/>
                </a:solidFill>
                <a:effectLst/>
                <a:latin typeface="Tahoma" panose="020B0604030504040204" pitchFamily="34" charset="0"/>
                <a:ea typeface="Calibri" panose="020F0502020204030204" pitchFamily="34" charset="0"/>
                <a:hlinkClick r:id="rId3"/>
              </a:rPr>
              <a:t>https://cvent.me/4xn8Ql</a:t>
            </a:r>
            <a:endParaRPr lang="en-US" sz="1600" u="sng" dirty="0">
              <a:solidFill>
                <a:srgbClr val="0000FF"/>
              </a:solidFill>
              <a:latin typeface="Tahoma" panose="020B0604030504040204" pitchFamily="34" charset="0"/>
              <a:ea typeface="Calibri" panose="020F0502020204030204" pitchFamily="34" charset="0"/>
            </a:endParaRPr>
          </a:p>
          <a:p>
            <a:pPr marL="685800" lvl="1">
              <a:spcBef>
                <a:spcPts val="0"/>
              </a:spcBef>
              <a:spcAft>
                <a:spcPts val="0"/>
              </a:spcAft>
              <a:buSzPts val="1000"/>
              <a:buFont typeface="Arial" panose="020B0604020202020204" pitchFamily="34" charset="0"/>
              <a:buChar char="•"/>
              <a:tabLst>
                <a:tab pos="457200" algn="l"/>
              </a:tabLst>
            </a:pPr>
            <a:r>
              <a:rPr lang="en-US" sz="1600" dirty="0">
                <a:effectLst/>
                <a:latin typeface="Tahoma" panose="020B0604030504040204" pitchFamily="34" charset="0"/>
                <a:ea typeface="Calibri" panose="020F0502020204030204" pitchFamily="34" charset="0"/>
              </a:rPr>
              <a:t>Meetings will take place between November 5-19, 2021.</a:t>
            </a:r>
            <a:endParaRPr lang="en-US" sz="1600" dirty="0">
              <a:effectLst/>
              <a:latin typeface="Times New Roman" panose="02020603050405020304" pitchFamily="18" charset="0"/>
              <a:ea typeface="Calibri" panose="020F0502020204030204" pitchFamily="34" charset="0"/>
            </a:endParaRPr>
          </a:p>
          <a:p>
            <a:pPr marL="685800" lvl="1">
              <a:spcBef>
                <a:spcPts val="0"/>
              </a:spcBef>
              <a:spcAft>
                <a:spcPts val="0"/>
              </a:spcAft>
              <a:buSzPts val="1000"/>
              <a:buFont typeface="Arial" panose="020B0604020202020204" pitchFamily="34" charset="0"/>
              <a:buChar char="•"/>
              <a:tabLst>
                <a:tab pos="457200" algn="l"/>
              </a:tabLst>
            </a:pPr>
            <a:r>
              <a:rPr lang="en-US" sz="1600" dirty="0">
                <a:effectLst/>
                <a:latin typeface="Tahoma" panose="020B0604030504040204" pitchFamily="34" charset="0"/>
                <a:ea typeface="Calibri" panose="020F0502020204030204" pitchFamily="34" charset="0"/>
              </a:rPr>
              <a:t>The dates and times of specific WG and TAG meetings will be provided by the Working Group Chairs. </a:t>
            </a:r>
          </a:p>
          <a:p>
            <a:pPr marL="685800" lvl="1">
              <a:spcBef>
                <a:spcPts val="0"/>
              </a:spcBef>
              <a:spcAft>
                <a:spcPts val="0"/>
              </a:spcAft>
              <a:buSzPts val="1000"/>
              <a:buFont typeface="Arial" panose="020B0604020202020204" pitchFamily="34" charset="0"/>
              <a:buChar char="•"/>
              <a:tabLst>
                <a:tab pos="457200" algn="l"/>
              </a:tabLst>
            </a:pPr>
            <a:r>
              <a:rPr lang="en-US" sz="1600" dirty="0">
                <a:effectLst/>
                <a:latin typeface="Tahoma" panose="020B0604030504040204" pitchFamily="34" charset="0"/>
                <a:ea typeface="Calibri" panose="020F0502020204030204" pitchFamily="34" charset="0"/>
              </a:rPr>
              <a:t>Information is available at </a:t>
            </a:r>
            <a:r>
              <a:rPr lang="en-US" sz="1600" u="sng" dirty="0">
                <a:solidFill>
                  <a:srgbClr val="0000FF"/>
                </a:solidFill>
                <a:effectLst/>
                <a:latin typeface="Tahoma" panose="020B0604030504040204" pitchFamily="34" charset="0"/>
                <a:ea typeface="Calibri" panose="020F0502020204030204" pitchFamily="34" charset="0"/>
                <a:hlinkClick r:id="rId4"/>
              </a:rPr>
              <a:t>https://ieee802.org/802tele_calendar.html</a:t>
            </a:r>
            <a:endParaRPr lang="en-US" sz="1600" u="sng" dirty="0">
              <a:solidFill>
                <a:srgbClr val="0000FF"/>
              </a:solidFill>
              <a:effectLst/>
              <a:latin typeface="Tahoma" panose="020B0604030504040204" pitchFamily="34" charset="0"/>
              <a:ea typeface="Calibri" panose="020F0502020204030204" pitchFamily="34" charset="0"/>
            </a:endParaRPr>
          </a:p>
          <a:p>
            <a:pPr marL="685800" lvl="1">
              <a:spcBef>
                <a:spcPts val="0"/>
              </a:spcBef>
              <a:spcAft>
                <a:spcPts val="0"/>
              </a:spcAft>
              <a:buSzPts val="1000"/>
              <a:buFont typeface="Arial" panose="020B0604020202020204" pitchFamily="34" charset="0"/>
              <a:buChar char="•"/>
              <a:tabLst>
                <a:tab pos="457200" algn="l"/>
              </a:tabLst>
            </a:pPr>
            <a:r>
              <a:rPr lang="en-US" sz="1800" dirty="0">
                <a:ea typeface="Calibri" panose="020F0502020204030204" pitchFamily="34" charset="0"/>
              </a:rPr>
              <a:t>.18 will meet during our normal weekly times and call-in, Thursday's 11</a:t>
            </a:r>
            <a:r>
              <a:rPr lang="en-US" sz="1800" baseline="30000" dirty="0">
                <a:ea typeface="Calibri" panose="020F0502020204030204" pitchFamily="34" charset="0"/>
              </a:rPr>
              <a:t>th</a:t>
            </a:r>
            <a:r>
              <a:rPr lang="en-US" sz="1800" dirty="0">
                <a:ea typeface="Calibri" panose="020F0502020204030204" pitchFamily="34" charset="0"/>
              </a:rPr>
              <a:t> and 18</a:t>
            </a:r>
            <a:r>
              <a:rPr lang="en-US" sz="1800" baseline="30000" dirty="0">
                <a:ea typeface="Calibri" panose="020F0502020204030204" pitchFamily="34" charset="0"/>
              </a:rPr>
              <a:t>th</a:t>
            </a:r>
            <a:r>
              <a:rPr lang="en-US" sz="1800" dirty="0">
                <a:ea typeface="Calibri" panose="020F0502020204030204" pitchFamily="34" charset="0"/>
              </a:rPr>
              <a:t> Nov21.</a:t>
            </a:r>
            <a:endParaRPr lang="en-US" sz="1800" dirty="0">
              <a:effectLst/>
              <a:ea typeface="Calibri" panose="020F0502020204030204" pitchFamily="34" charset="0"/>
            </a:endParaRPr>
          </a:p>
          <a:p>
            <a:pPr lvl="1">
              <a:spcBef>
                <a:spcPts val="0"/>
              </a:spcBef>
              <a:spcAft>
                <a:spcPts val="0"/>
              </a:spcAft>
              <a:buFont typeface="Arial" panose="020B0604020202020204" pitchFamily="34" charset="0"/>
              <a:buChar char="•"/>
            </a:pPr>
            <a:r>
              <a:rPr lang="en-US" sz="1800" dirty="0">
                <a:ea typeface="Calibri" panose="020F0502020204030204" pitchFamily="34" charset="0"/>
              </a:rPr>
              <a:t>O</a:t>
            </a:r>
            <a:r>
              <a:rPr lang="en-US" sz="1800" dirty="0">
                <a:effectLst/>
                <a:ea typeface="Calibri" panose="020F0502020204030204" pitchFamily="34" charset="0"/>
              </a:rPr>
              <a:t>n 11</a:t>
            </a:r>
            <a:r>
              <a:rPr lang="en-US" sz="1800" baseline="30000" dirty="0">
                <a:effectLst/>
                <a:ea typeface="Calibri" panose="020F0502020204030204" pitchFamily="34" charset="0"/>
              </a:rPr>
              <a:t>th</a:t>
            </a:r>
            <a:r>
              <a:rPr lang="en-US" sz="1800" dirty="0">
                <a:effectLst/>
                <a:ea typeface="Calibri" panose="020F0502020204030204" pitchFamily="34" charset="0"/>
              </a:rPr>
              <a:t> (today): have overlap with 802.15 TG14 and </a:t>
            </a:r>
            <a:r>
              <a:rPr lang="en-US" sz="1800" dirty="0">
                <a:ea typeface="Calibri" panose="020F0502020204030204" pitchFamily="34" charset="0"/>
              </a:rPr>
              <a:t>l</a:t>
            </a:r>
            <a:r>
              <a:rPr lang="en-US" sz="1800" dirty="0">
                <a:effectLst/>
                <a:ea typeface="Calibri" panose="020F0502020204030204" pitchFamily="34" charset="0"/>
              </a:rPr>
              <a:t>ast 30mins of .11az and .11bh,  </a:t>
            </a:r>
          </a:p>
          <a:p>
            <a:pPr lvl="3">
              <a:spcBef>
                <a:spcPts val="0"/>
              </a:spcBef>
              <a:spcAft>
                <a:spcPts val="0"/>
              </a:spcAft>
              <a:buFont typeface="Arial" panose="020B0604020202020204" pitchFamily="34" charset="0"/>
              <a:buChar char="•"/>
            </a:pPr>
            <a:endParaRPr lang="en-US" altLang="en-US" sz="1000" b="0" dirty="0">
              <a:solidFill>
                <a:schemeClr val="tx1"/>
              </a:solidFill>
            </a:endParaRPr>
          </a:p>
          <a:p>
            <a:pPr>
              <a:spcBef>
                <a:spcPts val="0"/>
              </a:spcBef>
              <a:spcAft>
                <a:spcPts val="0"/>
              </a:spcAft>
              <a:buFont typeface="Arial" panose="020B0604020202020204" pitchFamily="34" charset="0"/>
              <a:buChar char="•"/>
            </a:pPr>
            <a:endParaRPr lang="en-US" altLang="en-US" sz="1800" b="0" dirty="0">
              <a:solidFill>
                <a:schemeClr val="tx1"/>
              </a:solidFill>
            </a:endParaRPr>
          </a:p>
          <a:p>
            <a:pPr>
              <a:spcBef>
                <a:spcPts val="0"/>
              </a:spcBef>
              <a:spcAft>
                <a:spcPts val="0"/>
              </a:spcAft>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Jan 2022 Electronic </a:t>
            </a:r>
            <a:r>
              <a:rPr lang="en-US" altLang="en-US" sz="1800" b="0" dirty="0">
                <a:solidFill>
                  <a:schemeClr val="tx1"/>
                </a:solidFill>
              </a:rPr>
              <a:t>Wireless Interim – (was Panama)  - Opening is Friday 14Jan21 10:00et</a:t>
            </a:r>
          </a:p>
          <a:p>
            <a:pPr marL="685800" lvl="1">
              <a:spcBef>
                <a:spcPts val="0"/>
              </a:spcBef>
              <a:buFont typeface="Arial" panose="020B0604020202020204" pitchFamily="34" charset="0"/>
              <a:buChar char="•"/>
            </a:pPr>
            <a:r>
              <a:rPr lang="en-US" sz="1800" b="0" dirty="0">
                <a:ea typeface="Calibri" panose="020F0502020204030204" pitchFamily="34" charset="0"/>
              </a:rPr>
              <a:t>WCSC Sept. call, the Jan 2022 Wireless Interim will be electronic/virtual.</a:t>
            </a:r>
          </a:p>
          <a:p>
            <a:pPr marL="685800" lvl="1">
              <a:spcBef>
                <a:spcPts val="0"/>
              </a:spcBef>
              <a:buFont typeface="Arial" panose="020B0604020202020204" pitchFamily="34" charset="0"/>
              <a:buChar char="•"/>
            </a:pPr>
            <a:r>
              <a:rPr lang="en-US" sz="1800" b="1" dirty="0">
                <a:effectLst/>
                <a:ea typeface="Calibri" panose="020F0502020204030204" pitchFamily="34" charset="0"/>
              </a:rPr>
              <a:t>Also approved was the $50 / $75 / $125 meeting fee will be required.</a:t>
            </a:r>
          </a:p>
          <a:p>
            <a:pPr marL="685800" lvl="1">
              <a:spcBef>
                <a:spcPts val="0"/>
              </a:spcBef>
              <a:buFont typeface="Arial" panose="020B0604020202020204" pitchFamily="34" charset="0"/>
              <a:buChar char="•"/>
            </a:pPr>
            <a:r>
              <a:rPr lang="en-US" sz="1800" dirty="0">
                <a:ea typeface="Calibri" panose="020F0502020204030204" pitchFamily="34" charset="0"/>
              </a:rPr>
              <a:t>.18 will be our normal weekly times and call-in, Thursday’s 20</a:t>
            </a:r>
            <a:r>
              <a:rPr lang="en-US" sz="1800" baseline="30000" dirty="0">
                <a:ea typeface="Calibri" panose="020F0502020204030204" pitchFamily="34" charset="0"/>
              </a:rPr>
              <a:t>th</a:t>
            </a:r>
            <a:r>
              <a:rPr lang="en-US" sz="1800" dirty="0">
                <a:ea typeface="Calibri" panose="020F0502020204030204" pitchFamily="34" charset="0"/>
              </a:rPr>
              <a:t> and 27</a:t>
            </a:r>
            <a:r>
              <a:rPr lang="en-US" sz="1800" baseline="30000" dirty="0">
                <a:ea typeface="Calibri" panose="020F0502020204030204" pitchFamily="34" charset="0"/>
              </a:rPr>
              <a:t>th</a:t>
            </a:r>
            <a:r>
              <a:rPr lang="en-US" sz="1800" dirty="0">
                <a:ea typeface="Calibri" panose="020F0502020204030204" pitchFamily="34" charset="0"/>
              </a:rPr>
              <a:t> Jan21, </a:t>
            </a:r>
          </a:p>
          <a:p>
            <a:pPr marL="1085850" lvl="2">
              <a:spcBef>
                <a:spcPts val="0"/>
              </a:spcBef>
              <a:buFont typeface="Arial" panose="020B0604020202020204" pitchFamily="34" charset="0"/>
              <a:buChar char="•"/>
            </a:pPr>
            <a:r>
              <a:rPr lang="en-US" b="1" dirty="0">
                <a:ea typeface="Calibri" panose="020F0502020204030204" pitchFamily="34" charset="0"/>
              </a:rPr>
              <a:t>and the .18 chair declares this an accredited interim and will have voting participation credit. </a:t>
            </a:r>
            <a:endParaRPr lang="en-US" b="1" dirty="0">
              <a:effectLst/>
              <a:ea typeface="Calibri" panose="020F0502020204030204" pitchFamily="34" charset="0"/>
            </a:endParaRPr>
          </a:p>
          <a:p>
            <a:pPr>
              <a:spcBef>
                <a:spcPts val="0"/>
              </a:spcBef>
              <a:spcAft>
                <a:spcPts val="0"/>
              </a:spcAft>
              <a:buFont typeface="Arial" panose="020B0604020202020204" pitchFamily="34" charset="0"/>
              <a:buChar char="•"/>
            </a:pPr>
            <a:endParaRPr lang="en-US" altLang="en-US" b="0" dirty="0">
              <a:solidFill>
                <a:schemeClr val="tx1"/>
              </a:solidFill>
            </a:endParaRPr>
          </a:p>
          <a:p>
            <a:pPr>
              <a:spcBef>
                <a:spcPts val="0"/>
              </a:spcBef>
              <a:spcAft>
                <a:spcPts val="0"/>
              </a:spcAft>
              <a:buFont typeface="Wingdings" panose="05000000000000000000" pitchFamily="2" charset="2"/>
              <a:buChar char="v"/>
            </a:pPr>
            <a:endParaRPr lang="en-US" altLang="en-US" sz="14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p:txBody>
          <a:bodyPr/>
          <a:lstStyle/>
          <a:p>
            <a:r>
              <a:rPr lang="en-US"/>
              <a:t>11-18nov21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0896600" cy="5667376"/>
          </a:xfrm>
        </p:spPr>
        <p:txBody>
          <a:bodyPr/>
          <a:lstStyle/>
          <a:p>
            <a:pPr marL="285750">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March 2022 </a:t>
            </a:r>
            <a:r>
              <a:rPr lang="en-US" altLang="en-US" sz="1800" b="0" dirty="0">
                <a:solidFill>
                  <a:schemeClr val="tx1"/>
                </a:solidFill>
              </a:rPr>
              <a:t>Plenary – Orlando</a:t>
            </a:r>
          </a:p>
          <a:p>
            <a:pPr marL="685800" lvl="1">
              <a:spcBef>
                <a:spcPts val="0"/>
              </a:spcBef>
              <a:buFont typeface="Arial" panose="020B0604020202020204" pitchFamily="34" charset="0"/>
              <a:buChar char="•"/>
            </a:pPr>
            <a:r>
              <a:rPr lang="en-US" sz="1800" dirty="0">
                <a:ea typeface="Calibri" panose="020F0502020204030204" pitchFamily="34" charset="0"/>
              </a:rPr>
              <a:t>Decision point will be EC call 07dec21.  </a:t>
            </a:r>
          </a:p>
          <a:p>
            <a:pPr marL="685800" lvl="1">
              <a:spcBef>
                <a:spcPts val="0"/>
              </a:spcBef>
              <a:buFont typeface="Arial" panose="020B0604020202020204" pitchFamily="34" charset="0"/>
              <a:buChar char="•"/>
            </a:pPr>
            <a:r>
              <a:rPr lang="en-US" sz="1800" dirty="0">
                <a:ea typeface="Calibri" panose="020F0502020204030204" pitchFamily="34" charset="0"/>
              </a:rPr>
              <a:t>Will have two Mentor </a:t>
            </a:r>
            <a:r>
              <a:rPr lang="en-US" sz="1800" dirty="0" err="1">
                <a:ea typeface="Calibri" panose="020F0502020204030204" pitchFamily="34" charset="0"/>
              </a:rPr>
              <a:t>epolls</a:t>
            </a:r>
            <a:r>
              <a:rPr lang="en-US" sz="1800" dirty="0">
                <a:ea typeface="Calibri" panose="020F0502020204030204" pitchFamily="34" charset="0"/>
              </a:rPr>
              <a:t>: </a:t>
            </a:r>
            <a:r>
              <a:rPr lang="en-US" sz="1800" dirty="0">
                <a:solidFill>
                  <a:schemeClr val="tx1"/>
                </a:solidFill>
              </a:rPr>
              <a:t> 			</a:t>
            </a:r>
            <a:r>
              <a:rPr lang="en-US" sz="1800" dirty="0">
                <a:solidFill>
                  <a:srgbClr val="000000"/>
                </a:solidFill>
                <a:effectLst/>
                <a:ea typeface="Times New Roman" panose="02020603050405020304" pitchFamily="18" charset="0"/>
              </a:rPr>
              <a:t>starting Thursday </a:t>
            </a:r>
            <a:r>
              <a:rPr lang="en-US" sz="1800" dirty="0">
                <a:ea typeface="Times New Roman" panose="02020603050405020304" pitchFamily="18" charset="0"/>
              </a:rPr>
              <a:t>11</a:t>
            </a:r>
            <a:r>
              <a:rPr lang="en-US" sz="1800" dirty="0">
                <a:solidFill>
                  <a:srgbClr val="000000"/>
                </a:solidFill>
                <a:effectLst/>
                <a:ea typeface="Times New Roman" panose="02020603050405020304" pitchFamily="18" charset="0"/>
              </a:rPr>
              <a:t>nov21 and ending Wednesday </a:t>
            </a:r>
            <a:r>
              <a:rPr lang="en-US" sz="1800" dirty="0">
                <a:ea typeface="Times New Roman" panose="02020603050405020304" pitchFamily="18" charset="0"/>
              </a:rPr>
              <a:t>17nov</a:t>
            </a:r>
            <a:r>
              <a:rPr lang="en-US" sz="1800" dirty="0">
                <a:solidFill>
                  <a:srgbClr val="000000"/>
                </a:solidFill>
                <a:effectLst/>
                <a:ea typeface="Times New Roman" panose="02020603050405020304" pitchFamily="18" charset="0"/>
              </a:rPr>
              <a:t>21</a:t>
            </a:r>
          </a:p>
          <a:p>
            <a:pPr marL="685800" lvl="1">
              <a:spcBef>
                <a:spcPts val="0"/>
              </a:spcBef>
              <a:buFont typeface="Arial" panose="020B0604020202020204" pitchFamily="34" charset="0"/>
              <a:buChar char="•"/>
            </a:pPr>
            <a:r>
              <a:rPr lang="en-US" sz="1800" dirty="0">
                <a:ea typeface="Calibri" panose="020F0502020204030204" pitchFamily="34" charset="0"/>
              </a:rPr>
              <a:t> 									</a:t>
            </a:r>
            <a:r>
              <a:rPr lang="en-US" sz="1800" dirty="0">
                <a:effectLst/>
                <a:latin typeface="Times New Roman" panose="02020603050405020304" pitchFamily="18" charset="0"/>
                <a:ea typeface="SimSun" panose="02010600030101010101" pitchFamily="2" charset="-122"/>
              </a:rPr>
              <a:t> back up is </a:t>
            </a:r>
            <a:r>
              <a:rPr lang="en-US" sz="1800" dirty="0" err="1">
                <a:effectLst/>
                <a:latin typeface="Times New Roman" panose="02020603050405020304" pitchFamily="18" charset="0"/>
                <a:ea typeface="SimSun" panose="02010600030101010101" pitchFamily="2" charset="-122"/>
              </a:rPr>
              <a:t>webex</a:t>
            </a:r>
            <a:r>
              <a:rPr lang="en-US" sz="1800" dirty="0">
                <a:effectLst/>
                <a:latin typeface="Times New Roman" panose="02020603050405020304" pitchFamily="18" charset="0"/>
                <a:ea typeface="SimSun" panose="02010600030101010101" pitchFamily="2" charset="-122"/>
              </a:rPr>
              <a:t> poll next week, 18nov21.</a:t>
            </a:r>
          </a:p>
          <a:p>
            <a:pPr marL="0" marR="0">
              <a:spcBef>
                <a:spcPts val="0"/>
              </a:spcBef>
              <a:spcAft>
                <a:spcPts val="0"/>
              </a:spcAft>
            </a:pPr>
            <a:endParaRPr lang="en-US" sz="1600" dirty="0">
              <a:ea typeface="Times New Roman" panose="02020603050405020304" pitchFamily="18" charset="0"/>
            </a:endParaRPr>
          </a:p>
          <a:p>
            <a:pPr marL="0" marR="0">
              <a:spcBef>
                <a:spcPts val="0"/>
              </a:spcBef>
              <a:spcAft>
                <a:spcPts val="0"/>
              </a:spcAft>
              <a:buFont typeface="Arial" panose="020B0604020202020204" pitchFamily="34" charset="0"/>
              <a:buChar char="•"/>
            </a:pPr>
            <a:r>
              <a:rPr lang="en-US" sz="1600" dirty="0">
                <a:solidFill>
                  <a:srgbClr val="000000"/>
                </a:solidFill>
                <a:effectLst/>
                <a:ea typeface="Times New Roman" panose="02020603050405020304" pitchFamily="18" charset="0"/>
              </a:rPr>
              <a:t>Orlando straw poll 1</a:t>
            </a:r>
            <a:r>
              <a:rPr lang="en-US" sz="1600" dirty="0">
                <a:ea typeface="Times New Roman" panose="02020603050405020304" pitchFamily="18" charset="0"/>
              </a:rPr>
              <a:t>: </a:t>
            </a:r>
            <a:r>
              <a:rPr lang="en-US" sz="1600" dirty="0">
                <a:solidFill>
                  <a:srgbClr val="000000"/>
                </a:solidFill>
                <a:effectLst/>
                <a:ea typeface="Times New Roman" panose="02020603050405020304" pitchFamily="18" charset="0"/>
              </a:rPr>
              <a:t>description1: data to help IEEE 802 EC on their 07dec call to determine if March 2022 Plenary should be electronic/virtual or face-to-face in Orlando, FL. everyone can vote being a straw poll.</a:t>
            </a:r>
            <a:endParaRPr lang="en-US" sz="1600" dirty="0">
              <a:ea typeface="Times New Roman" panose="02020603050405020304" pitchFamily="18" charset="0"/>
            </a:endParaRPr>
          </a:p>
          <a:p>
            <a:pPr marL="1714500" lvl="4">
              <a:spcBef>
                <a:spcPts val="0"/>
              </a:spcBef>
              <a:spcAft>
                <a:spcPts val="0"/>
              </a:spcAft>
              <a:buFont typeface="Arial" panose="020B0604020202020204" pitchFamily="34" charset="0"/>
              <a:buChar char="•"/>
            </a:pPr>
            <a:endParaRPr lang="en-US" sz="800" dirty="0">
              <a:solidFill>
                <a:srgbClr val="000000"/>
              </a:solidFill>
              <a:effectLst/>
              <a:ea typeface="Calibri" panose="020F0502020204030204" pitchFamily="34" charset="0"/>
            </a:endParaRPr>
          </a:p>
          <a:p>
            <a:pPr marL="0" marR="0">
              <a:spcBef>
                <a:spcPts val="0"/>
              </a:spcBef>
              <a:spcAft>
                <a:spcPts val="0"/>
              </a:spcAft>
            </a:pPr>
            <a:r>
              <a:rPr lang="en-US" sz="1600" dirty="0">
                <a:solidFill>
                  <a:srgbClr val="000000"/>
                </a:solidFill>
                <a:effectLst/>
                <a:ea typeface="Calibri" panose="020F0502020204030204" pitchFamily="34" charset="0"/>
              </a:rPr>
              <a:t>	1. If the 2022 March Plenary Session is held in Orlando, Florida as an in-person only session, will you attend?</a:t>
            </a:r>
            <a:endParaRPr lang="en-US" sz="1600" dirty="0">
              <a:effectLst/>
              <a:ea typeface="Calibri" panose="020F0502020204030204" pitchFamily="34" charset="0"/>
            </a:endParaRPr>
          </a:p>
          <a:p>
            <a:pPr marL="1143000" marR="0" lvl="2" indent="-228600">
              <a:spcBef>
                <a:spcPts val="0"/>
              </a:spcBef>
              <a:spcAft>
                <a:spcPts val="0"/>
              </a:spcAft>
              <a:buFont typeface="Times New Roman" panose="02020603050405020304" pitchFamily="18" charset="0"/>
              <a:buChar char="•"/>
              <a:tabLst>
                <a:tab pos="1371600" algn="l"/>
              </a:tabLst>
            </a:pPr>
            <a:r>
              <a:rPr lang="en-US" sz="1600" dirty="0">
                <a:effectLst/>
                <a:ea typeface="Calibri" panose="020F0502020204030204" pitchFamily="34" charset="0"/>
              </a:rPr>
              <a:t>Yes/No</a:t>
            </a:r>
          </a:p>
          <a:p>
            <a:pPr marL="1143000" marR="0" lvl="2" indent="-228600">
              <a:spcBef>
                <a:spcPts val="0"/>
              </a:spcBef>
              <a:spcAft>
                <a:spcPts val="0"/>
              </a:spcAft>
              <a:buFont typeface="Times New Roman" panose="02020603050405020304" pitchFamily="18" charset="0"/>
              <a:buChar char="•"/>
              <a:tabLst>
                <a:tab pos="1371600" algn="l"/>
              </a:tabLst>
            </a:pPr>
            <a:endParaRPr lang="en-US" sz="1600" dirty="0">
              <a:ea typeface="Times New Roman" panose="02020603050405020304" pitchFamily="18" charset="0"/>
            </a:endParaRPr>
          </a:p>
          <a:p>
            <a:pPr marL="0" marR="0">
              <a:spcBef>
                <a:spcPts val="0"/>
              </a:spcBef>
              <a:spcAft>
                <a:spcPts val="0"/>
              </a:spcAft>
              <a:buFont typeface="Wingdings" panose="05000000000000000000" pitchFamily="2" charset="2"/>
              <a:buChar char="v"/>
            </a:pPr>
            <a:r>
              <a:rPr lang="en-US" sz="1600" dirty="0">
                <a:ea typeface="Times New Roman" panose="02020603050405020304" pitchFamily="18" charset="0"/>
              </a:rPr>
              <a:t>note:  so far, though details may change, the registration cost whether attending in person or online will be the same, and will be similar to costs of in-person sessions before covid. </a:t>
            </a:r>
          </a:p>
          <a:p>
            <a:pPr marL="0" marR="0">
              <a:spcBef>
                <a:spcPts val="0"/>
              </a:spcBef>
              <a:spcAft>
                <a:spcPts val="0"/>
              </a:spcAft>
              <a:buFont typeface="Arial" panose="020B0604020202020204" pitchFamily="34" charset="0"/>
              <a:buChar char="•"/>
            </a:pPr>
            <a:endParaRPr lang="en-US" sz="1600" dirty="0">
              <a:solidFill>
                <a:srgbClr val="000000"/>
              </a:solidFill>
              <a:effectLst/>
              <a:ea typeface="Times New Roman" panose="02020603050405020304" pitchFamily="18" charset="0"/>
            </a:endParaRPr>
          </a:p>
          <a:p>
            <a:pPr marL="0" marR="0">
              <a:spcBef>
                <a:spcPts val="0"/>
              </a:spcBef>
              <a:spcAft>
                <a:spcPts val="0"/>
              </a:spcAft>
              <a:buFont typeface="Arial" panose="020B0604020202020204" pitchFamily="34" charset="0"/>
              <a:buChar char="•"/>
            </a:pPr>
            <a:r>
              <a:rPr lang="en-US" sz="1600" dirty="0">
                <a:solidFill>
                  <a:srgbClr val="000000"/>
                </a:solidFill>
                <a:effectLst/>
                <a:ea typeface="Times New Roman" panose="02020603050405020304" pitchFamily="18" charset="0"/>
              </a:rPr>
              <a:t>Orlando straw poll 2</a:t>
            </a:r>
            <a:r>
              <a:rPr lang="en-US" sz="1600" dirty="0">
                <a:ea typeface="Times New Roman" panose="02020603050405020304" pitchFamily="18" charset="0"/>
              </a:rPr>
              <a:t>: </a:t>
            </a:r>
            <a:r>
              <a:rPr lang="en-US" sz="1600" dirty="0">
                <a:solidFill>
                  <a:srgbClr val="000000"/>
                </a:solidFill>
                <a:effectLst/>
                <a:ea typeface="Times New Roman" panose="02020603050405020304" pitchFamily="18" charset="0"/>
              </a:rPr>
              <a:t>description2: data to help IEEE 802 EC on their </a:t>
            </a:r>
            <a:r>
              <a:rPr lang="en-US" sz="1600" dirty="0">
                <a:ea typeface="Times New Roman" panose="02020603050405020304" pitchFamily="18" charset="0"/>
              </a:rPr>
              <a:t>19nov</a:t>
            </a:r>
            <a:r>
              <a:rPr lang="en-US" sz="1600" dirty="0">
                <a:solidFill>
                  <a:srgbClr val="000000"/>
                </a:solidFill>
                <a:effectLst/>
                <a:ea typeface="Times New Roman" panose="02020603050405020304" pitchFamily="18" charset="0"/>
              </a:rPr>
              <a:t> call to determine if the March 2022 Plenary would be a mixed-mode session; face-to-face in Orlando, FL and virtual, how would attend? </a:t>
            </a:r>
            <a:r>
              <a:rPr lang="en-US" sz="1600" dirty="0">
                <a:solidFill>
                  <a:srgbClr val="000000"/>
                </a:solidFill>
                <a:effectLst/>
                <a:ea typeface="Times New Roman" panose="02020603050405020304" pitchFamily="18" charset="0"/>
                <a:cs typeface="Times New Roman" panose="02020603050405020304" pitchFamily="18" charset="0"/>
              </a:rPr>
              <a:t>(note: registration fee/cost is same for in-person or virtual) </a:t>
            </a:r>
            <a:r>
              <a:rPr lang="en-US" sz="1600" dirty="0">
                <a:solidFill>
                  <a:srgbClr val="000000"/>
                </a:solidFill>
                <a:effectLst/>
                <a:ea typeface="Times New Roman" panose="02020603050405020304" pitchFamily="18" charset="0"/>
              </a:rPr>
              <a:t>everyone can vote being a straw poll.</a:t>
            </a:r>
            <a:endParaRPr lang="en-US" sz="1600" dirty="0">
              <a:effectLst/>
              <a:ea typeface="Calibri" panose="020F0502020204030204" pitchFamily="34" charset="0"/>
            </a:endParaRPr>
          </a:p>
          <a:p>
            <a:pPr marL="0" marR="0" lvl="0" indent="0">
              <a:spcBef>
                <a:spcPts val="0"/>
              </a:spcBef>
              <a:spcAft>
                <a:spcPts val="0"/>
              </a:spcAft>
              <a:tabLst>
                <a:tab pos="457200" algn="l"/>
              </a:tabLst>
            </a:pPr>
            <a:r>
              <a:rPr lang="en-US" sz="1600" dirty="0">
                <a:effectLst/>
                <a:ea typeface="Calibri" panose="020F0502020204030204" pitchFamily="34" charset="0"/>
              </a:rPr>
              <a:t>	</a:t>
            </a:r>
          </a:p>
          <a:p>
            <a:pPr marL="0" marR="0" lvl="0" indent="0">
              <a:spcBef>
                <a:spcPts val="0"/>
              </a:spcBef>
              <a:spcAft>
                <a:spcPts val="0"/>
              </a:spcAft>
              <a:tabLst>
                <a:tab pos="457200" algn="l"/>
              </a:tabLst>
            </a:pPr>
            <a:r>
              <a:rPr lang="en-US" sz="1600" dirty="0">
                <a:effectLst/>
                <a:ea typeface="Calibri" panose="020F0502020204030204" pitchFamily="34" charset="0"/>
              </a:rPr>
              <a:t>	2. If the 2022 March Plenary Session is held in Orlando, Florida as a mixed-mode session, will you attend:</a:t>
            </a:r>
          </a:p>
          <a:p>
            <a:pPr marL="1143000" marR="0" lvl="2" indent="-228600">
              <a:spcBef>
                <a:spcPts val="0"/>
              </a:spcBef>
              <a:spcAft>
                <a:spcPts val="0"/>
              </a:spcAft>
              <a:buFont typeface="Times New Roman" panose="02020603050405020304" pitchFamily="18" charset="0"/>
              <a:buChar char="•"/>
              <a:tabLst>
                <a:tab pos="1371600" algn="l"/>
              </a:tabLst>
            </a:pPr>
            <a:r>
              <a:rPr lang="en-US" sz="1600" dirty="0">
                <a:effectLst/>
                <a:ea typeface="Calibri" panose="020F0502020204030204" pitchFamily="34" charset="0"/>
              </a:rPr>
              <a:t>Attend In-person</a:t>
            </a:r>
          </a:p>
          <a:p>
            <a:pPr marL="1143000" marR="0" lvl="2" indent="-228600">
              <a:spcBef>
                <a:spcPts val="0"/>
              </a:spcBef>
              <a:spcAft>
                <a:spcPts val="0"/>
              </a:spcAft>
              <a:buFont typeface="Times New Roman" panose="02020603050405020304" pitchFamily="18" charset="0"/>
              <a:buChar char="•"/>
              <a:tabLst>
                <a:tab pos="1371600" algn="l"/>
              </a:tabLst>
            </a:pPr>
            <a:r>
              <a:rPr lang="en-US" sz="1600" dirty="0">
                <a:effectLst/>
                <a:ea typeface="Calibri" panose="020F0502020204030204" pitchFamily="34" charset="0"/>
              </a:rPr>
              <a:t>Attend Virtually (remotely)</a:t>
            </a:r>
          </a:p>
          <a:p>
            <a:pPr marL="1143000" marR="0" lvl="2" indent="-228600">
              <a:spcBef>
                <a:spcPts val="0"/>
              </a:spcBef>
              <a:spcAft>
                <a:spcPts val="0"/>
              </a:spcAft>
              <a:buFont typeface="Times New Roman" panose="02020603050405020304" pitchFamily="18" charset="0"/>
              <a:buChar char="•"/>
              <a:tabLst>
                <a:tab pos="1371600" algn="l"/>
              </a:tabLst>
            </a:pPr>
            <a:r>
              <a:rPr lang="en-US" sz="1600" dirty="0">
                <a:effectLst/>
                <a:ea typeface="Calibri" panose="020F0502020204030204" pitchFamily="34" charset="0"/>
              </a:rPr>
              <a:t>Will not attend plenary </a:t>
            </a:r>
          </a:p>
          <a:p>
            <a:pPr>
              <a:spcBef>
                <a:spcPts val="0"/>
              </a:spcBef>
              <a:spcAft>
                <a:spcPts val="0"/>
              </a:spcAft>
              <a:buFont typeface="Wingdings" panose="05000000000000000000" pitchFamily="2" charset="2"/>
              <a:buChar char="v"/>
            </a:pPr>
            <a:endParaRPr lang="en-US" altLang="en-US" sz="14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2" name="Date Placeholder 1"/>
          <p:cNvSpPr>
            <a:spLocks noGrp="1"/>
          </p:cNvSpPr>
          <p:nvPr>
            <p:ph type="dt" idx="15"/>
          </p:nvPr>
        </p:nvSpPr>
        <p:spPr/>
        <p:txBody>
          <a:bodyPr/>
          <a:lstStyle/>
          <a:p>
            <a:r>
              <a:rPr lang="en-US"/>
              <a:t>11-18nov21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4590712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609600"/>
          </a:xfrm>
        </p:spPr>
        <p:txBody>
          <a:bodyPr/>
          <a:lstStyle/>
          <a:p>
            <a:r>
              <a:rPr lang="en-US" altLang="en-US" sz="2400" dirty="0"/>
              <a:t>Teleconferences</a:t>
            </a:r>
            <a:endParaRPr lang="en-US" sz="2400" dirty="0"/>
          </a:p>
        </p:txBody>
      </p:sp>
      <p:sp>
        <p:nvSpPr>
          <p:cNvPr id="3" name="Content Placeholder 2"/>
          <p:cNvSpPr>
            <a:spLocks noGrp="1"/>
          </p:cNvSpPr>
          <p:nvPr>
            <p:ph idx="1"/>
          </p:nvPr>
        </p:nvSpPr>
        <p:spPr>
          <a:xfrm>
            <a:off x="2209800" y="1372394"/>
            <a:ext cx="7620000" cy="4113213"/>
          </a:xfrm>
        </p:spPr>
        <p:txBody>
          <a:bodyPr/>
          <a:lstStyle/>
          <a:p>
            <a:pPr>
              <a:buFont typeface="Arial" panose="020B0604020202020204" pitchFamily="34" charset="0"/>
              <a:buChar char="•"/>
            </a:pPr>
            <a:endParaRPr lang="en-US" b="0" u="sng" dirty="0"/>
          </a:p>
          <a:p>
            <a:pPr>
              <a:buFont typeface="Arial" panose="020B0604020202020204" pitchFamily="34" charset="0"/>
              <a:buChar char="•"/>
            </a:pPr>
            <a:r>
              <a:rPr lang="en-US" sz="2000" u="sng" dirty="0"/>
              <a:t>Motion:</a:t>
            </a:r>
            <a:r>
              <a:rPr lang="en-US" sz="2000" dirty="0"/>
              <a:t> The 802.18 Chair or Chair designee is directed to conduct, as necessary, teleconferences on Thursdays at 15:00 ET (for 55mins) through 19 May 2022</a:t>
            </a:r>
          </a:p>
          <a:p>
            <a:pPr lvl="1">
              <a:buFont typeface="Arial" panose="020B0604020202020204" pitchFamily="34" charset="0"/>
              <a:buChar char="•"/>
            </a:pPr>
            <a:endParaRPr lang="en-US" dirty="0"/>
          </a:p>
          <a:p>
            <a:pPr lvl="1">
              <a:buFont typeface="Arial" panose="020B0604020202020204" pitchFamily="34" charset="0"/>
              <a:buChar char="•"/>
            </a:pPr>
            <a:r>
              <a:rPr lang="en-US" dirty="0"/>
              <a:t>Moved by</a:t>
            </a:r>
            <a:r>
              <a:rPr lang="en-US" dirty="0">
                <a:solidFill>
                  <a:schemeClr val="tx1"/>
                </a:solidFill>
              </a:rPr>
              <a:t>:  	Stuart K. 	</a:t>
            </a:r>
          </a:p>
          <a:p>
            <a:pPr lvl="1">
              <a:buFont typeface="Arial" panose="020B0604020202020204" pitchFamily="34" charset="0"/>
              <a:buChar char="•"/>
            </a:pPr>
            <a:r>
              <a:rPr lang="en-US" dirty="0">
                <a:solidFill>
                  <a:schemeClr val="tx1"/>
                </a:solidFill>
              </a:rPr>
              <a:t>Seconded by:  Hassan Y.</a:t>
            </a:r>
          </a:p>
          <a:p>
            <a:pPr lvl="1">
              <a:buFont typeface="Arial" panose="020B0604020202020204" pitchFamily="34" charset="0"/>
              <a:buChar char="•"/>
            </a:pPr>
            <a:r>
              <a:rPr lang="en-US" dirty="0">
                <a:solidFill>
                  <a:schemeClr val="tx1"/>
                </a:solidFill>
              </a:rPr>
              <a:t>Discussion?  	None</a:t>
            </a:r>
          </a:p>
          <a:p>
            <a:pPr lvl="1">
              <a:buFont typeface="Arial" panose="020B0604020202020204" pitchFamily="34" charset="0"/>
              <a:buChar char="•"/>
            </a:pPr>
            <a:r>
              <a:rPr lang="en-US" dirty="0">
                <a:solidFill>
                  <a:schemeClr val="tx1"/>
                </a:solidFill>
              </a:rPr>
              <a:t>Passed by Unanimous Consent</a:t>
            </a:r>
          </a:p>
          <a:p>
            <a:pPr lvl="1">
              <a:buFont typeface="Arial" panose="020B0604020202020204" pitchFamily="34" charset="0"/>
              <a:buChar char="•"/>
            </a:pPr>
            <a:endParaRPr lang="en-US" dirty="0">
              <a:solidFill>
                <a:schemeClr val="bg1">
                  <a:lumMod val="85000"/>
                </a:schemeClr>
              </a:solidFill>
            </a:endParaRPr>
          </a:p>
          <a:p>
            <a:pPr lvl="1">
              <a:buFont typeface="Arial" panose="020B0604020202020204" pitchFamily="34" charset="0"/>
              <a:buChar char="•"/>
            </a:pPr>
            <a:r>
              <a:rPr lang="en-US" dirty="0">
                <a:solidFill>
                  <a:schemeClr val="tx1"/>
                </a:solidFill>
              </a:rPr>
              <a:t>Motion passed, _23__ voters with __32__attendees</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15-22jul21</a:t>
            </a:r>
            <a:endParaRPr lang="en-GB" dirty="0"/>
          </a:p>
        </p:txBody>
      </p:sp>
      <p:sp>
        <p:nvSpPr>
          <p:cNvPr id="8" name="Footer Placeholder 7"/>
          <p:cNvSpPr>
            <a:spLocks noGrp="1"/>
          </p:cNvSpPr>
          <p:nvPr>
            <p:ph type="ftr" idx="14"/>
          </p:nvPr>
        </p:nvSpPr>
        <p:spPr/>
        <p:txBody>
          <a:bodyPr/>
          <a:lstStyle/>
          <a:p>
            <a:r>
              <a:rPr lang="en-GB" dirty="0"/>
              <a:t>Jay Holcomb (Itron)</a:t>
            </a:r>
          </a:p>
        </p:txBody>
      </p:sp>
    </p:spTree>
    <p:extLst>
      <p:ext uri="{BB962C8B-B14F-4D97-AF65-F5344CB8AC3E}">
        <p14:creationId xmlns:p14="http://schemas.microsoft.com/office/powerpoint/2010/main" val="7909527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 </a:t>
            </a:r>
            <a:r>
              <a:rPr lang="en-US" sz="1400" dirty="0"/>
              <a:t>-1b</a:t>
            </a:r>
            <a:endParaRPr lang="en-US" sz="1200" dirty="0"/>
          </a:p>
        </p:txBody>
      </p:sp>
      <p:sp>
        <p:nvSpPr>
          <p:cNvPr id="3" name="Content Placeholder 2"/>
          <p:cNvSpPr>
            <a:spLocks noGrp="1"/>
          </p:cNvSpPr>
          <p:nvPr>
            <p:ph idx="1"/>
          </p:nvPr>
        </p:nvSpPr>
        <p:spPr>
          <a:xfrm>
            <a:off x="914400" y="1131888"/>
            <a:ext cx="10820400" cy="5278437"/>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r>
              <a:rPr lang="en-US" altLang="en-US" sz="1800" b="0" dirty="0">
                <a:hlinkClick r:id="rId5"/>
              </a:rPr>
              <a:t>https://www.etsi.org/deliver/etsi_en/</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800" dirty="0">
                <a:solidFill>
                  <a:srgbClr val="0070C0"/>
                </a:solidFill>
              </a:rPr>
              <a:t>Remember – BRAN documents can be found in the 802.11 private area documents (daily refresh)</a:t>
            </a:r>
          </a:p>
          <a:p>
            <a:pPr lvl="1">
              <a:spcBef>
                <a:spcPts val="0"/>
              </a:spcBef>
              <a:buFont typeface="Arial" panose="020B0604020202020204" pitchFamily="34" charset="0"/>
              <a:buChar char="•"/>
            </a:pPr>
            <a:r>
              <a:rPr lang="en-US" sz="1400" dirty="0">
                <a:solidFill>
                  <a:srgbClr val="0070C0"/>
                </a:solidFill>
              </a:rPr>
              <a:t>for reference, ad hoc meetings can make decisions, rapporteur meetings cannot. </a:t>
            </a:r>
            <a:endParaRPr lang="en-US" sz="1400" dirty="0">
              <a:solidFill>
                <a:schemeClr val="tx1"/>
              </a:solidFill>
            </a:endParaRPr>
          </a:p>
          <a:p>
            <a:pPr lvl="3">
              <a:spcBef>
                <a:spcPts val="0"/>
              </a:spcBef>
              <a:buFont typeface="Arial" panose="020B0604020202020204" pitchFamily="34" charset="0"/>
              <a:buChar char="•"/>
            </a:pPr>
            <a:endParaRPr lang="en-US" sz="10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6"/>
              </a:rPr>
              <a:t>&lt;BRAN&gt;</a:t>
            </a:r>
            <a:r>
              <a:rPr lang="en-US" altLang="en-US" sz="1800" b="0" dirty="0"/>
              <a:t> </a:t>
            </a:r>
            <a:r>
              <a:rPr lang="en-US" altLang="en-US" sz="1800" dirty="0">
                <a:solidFill>
                  <a:schemeClr val="tx1"/>
                </a:solidFill>
                <a:sym typeface="Wingdings" panose="05000000000000000000" pitchFamily="2" charset="2"/>
              </a:rPr>
              <a:t>ne</a:t>
            </a:r>
            <a:r>
              <a:rPr lang="en-US" sz="1800" dirty="0">
                <a:solidFill>
                  <a:schemeClr val="tx1"/>
                </a:solidFill>
                <a:sym typeface="Wingdings" panose="05000000000000000000" pitchFamily="2" charset="2"/>
              </a:rPr>
              <a:t>xt call #112 13-17dec21;  lots of  ad </a:t>
            </a:r>
            <a:r>
              <a:rPr lang="en-US" sz="1800" dirty="0" err="1">
                <a:solidFill>
                  <a:schemeClr val="tx1"/>
                </a:solidFill>
                <a:sym typeface="Wingdings" panose="05000000000000000000" pitchFamily="2" charset="2"/>
              </a:rPr>
              <a:t>hocs</a:t>
            </a:r>
            <a:r>
              <a:rPr lang="en-US" sz="1800" dirty="0">
                <a:solidFill>
                  <a:schemeClr val="tx1"/>
                </a:solidFill>
                <a:sym typeface="Wingdings" panose="05000000000000000000" pitchFamily="2" charset="2"/>
              </a:rPr>
              <a:t> (10) before then.  (14 total calls)</a:t>
            </a:r>
            <a:endParaRPr lang="en-US" sz="1600" b="0" dirty="0">
              <a:solidFill>
                <a:schemeClr val="tx1"/>
              </a:solidFill>
              <a:sym typeface="Wingdings" panose="05000000000000000000" pitchFamily="2" charset="2"/>
            </a:endParaRPr>
          </a:p>
          <a:p>
            <a:pPr lvl="1">
              <a:spcBef>
                <a:spcPts val="0"/>
              </a:spcBef>
              <a:buFont typeface="Arial" panose="020B0604020202020204" pitchFamily="34" charset="0"/>
              <a:buChar char="•"/>
            </a:pPr>
            <a:r>
              <a:rPr lang="en-US" sz="1400" dirty="0">
                <a:solidFill>
                  <a:schemeClr val="tx1"/>
                </a:solidFill>
              </a:rPr>
              <a:t>3 calls since last report: </a:t>
            </a:r>
          </a:p>
          <a:p>
            <a:pPr lvl="1">
              <a:spcBef>
                <a:spcPts val="0"/>
              </a:spcBef>
              <a:buFont typeface="Arial" panose="020B0604020202020204" pitchFamily="34" charset="0"/>
              <a:buChar char="•"/>
            </a:pPr>
            <a:r>
              <a:rPr lang="en-US" sz="1400" dirty="0">
                <a:solidFill>
                  <a:schemeClr val="tx1"/>
                </a:solidFill>
              </a:rPr>
              <a:t>TS 103 754 – multiple AP performance measurement, approved a new draft and making good progress</a:t>
            </a:r>
          </a:p>
          <a:p>
            <a:pPr lvl="1">
              <a:spcBef>
                <a:spcPts val="0"/>
              </a:spcBef>
              <a:buFont typeface="Arial" panose="020B0604020202020204" pitchFamily="34" charset="0"/>
              <a:buChar char="•"/>
            </a:pPr>
            <a:r>
              <a:rPr lang="en-US" sz="1400" dirty="0">
                <a:solidFill>
                  <a:schemeClr val="tx1"/>
                </a:solidFill>
              </a:rPr>
              <a:t>Looking at working with Broad Band Forum, on the TS 103 754 stds. </a:t>
            </a:r>
          </a:p>
          <a:p>
            <a:pPr lvl="1">
              <a:spcBef>
                <a:spcPts val="0"/>
              </a:spcBef>
              <a:buFont typeface="Arial" panose="020B0604020202020204" pitchFamily="34" charset="0"/>
              <a:buChar char="•"/>
            </a:pPr>
            <a:r>
              <a:rPr lang="en-US" sz="1400" dirty="0">
                <a:solidFill>
                  <a:schemeClr val="tx1"/>
                </a:solidFill>
              </a:rPr>
              <a:t>Resolved the comments on TVWS  EN 301 598, from the assessment by the EC and the different consultants.  Sent to 90-day ENAP.</a:t>
            </a:r>
          </a:p>
          <a:p>
            <a:pPr lvl="1">
              <a:spcBef>
                <a:spcPts val="0"/>
              </a:spcBef>
              <a:buFont typeface="Arial" panose="020B0604020202020204" pitchFamily="34" charset="0"/>
              <a:buChar char="•"/>
            </a:pPr>
            <a:r>
              <a:rPr lang="en-US" sz="1400" dirty="0">
                <a:solidFill>
                  <a:schemeClr val="tx1"/>
                </a:solidFill>
              </a:rPr>
              <a:t>ad hoc on 2</a:t>
            </a:r>
            <a:r>
              <a:rPr lang="en-US" sz="1400" baseline="30000" dirty="0">
                <a:solidFill>
                  <a:schemeClr val="tx1"/>
                </a:solidFill>
              </a:rPr>
              <a:t>nd</a:t>
            </a:r>
            <a:r>
              <a:rPr lang="en-US" sz="1400" dirty="0">
                <a:solidFill>
                  <a:schemeClr val="tx1"/>
                </a:solidFill>
              </a:rPr>
              <a:t> 60GHz standard, EN 303 722, Response on 1</a:t>
            </a:r>
            <a:r>
              <a:rPr lang="en-US" sz="1400" baseline="30000" dirty="0">
                <a:solidFill>
                  <a:schemeClr val="tx1"/>
                </a:solidFill>
              </a:rPr>
              <a:t>st</a:t>
            </a:r>
            <a:r>
              <a:rPr lang="en-US" sz="1400" dirty="0">
                <a:solidFill>
                  <a:schemeClr val="tx1"/>
                </a:solidFill>
              </a:rPr>
              <a:t> ENAP technical comment resolved, now to 2</a:t>
            </a:r>
            <a:r>
              <a:rPr lang="en-US" sz="1400" baseline="30000" dirty="0">
                <a:solidFill>
                  <a:schemeClr val="tx1"/>
                </a:solidFill>
              </a:rPr>
              <a:t>nd</a:t>
            </a:r>
            <a:r>
              <a:rPr lang="en-US" sz="1400" dirty="0">
                <a:solidFill>
                  <a:schemeClr val="tx1"/>
                </a:solidFill>
              </a:rPr>
              <a:t> 90-day ENAP.</a:t>
            </a:r>
          </a:p>
          <a:p>
            <a:pPr lvl="1">
              <a:spcBef>
                <a:spcPts val="0"/>
              </a:spcBef>
              <a:buFont typeface="Arial" panose="020B0604020202020204" pitchFamily="34" charset="0"/>
              <a:buChar char="•"/>
            </a:pPr>
            <a:r>
              <a:rPr lang="en-US" sz="1400" dirty="0">
                <a:solidFill>
                  <a:schemeClr val="tx1"/>
                </a:solidFill>
              </a:rPr>
              <a:t>VC nominations end tomorrow and current VCs are standing. </a:t>
            </a:r>
          </a:p>
          <a:p>
            <a:pPr lvl="1">
              <a:spcBef>
                <a:spcPts val="0"/>
              </a:spcBef>
              <a:buFont typeface="Arial" panose="020B0604020202020204" pitchFamily="34" charset="0"/>
              <a:buChar char="•"/>
            </a:pPr>
            <a:r>
              <a:rPr lang="en-US" sz="1400" dirty="0">
                <a:solidFill>
                  <a:schemeClr val="tx1"/>
                </a:solidFill>
              </a:rPr>
              <a:t>Call next week on TR 103 721 (</a:t>
            </a:r>
            <a:r>
              <a:rPr lang="en-US" sz="1200" b="0" i="0" dirty="0">
                <a:solidFill>
                  <a:srgbClr val="000000"/>
                </a:solidFill>
                <a:effectLst/>
                <a:latin typeface="Arial" panose="020B0604020202020204" pitchFamily="34" charset="0"/>
              </a:rPr>
              <a:t>Feasibility assessment of applying mitigation techniques to WAS/RLAN to enable coexistence in the 5 725 MHz to 5 850 MHz band</a:t>
            </a:r>
            <a:r>
              <a:rPr lang="en-US" sz="1400" b="0" i="0" dirty="0">
                <a:solidFill>
                  <a:schemeClr val="tx1"/>
                </a:solidFill>
                <a:effectLst/>
                <a:latin typeface="Arial" panose="020B0604020202020204" pitchFamily="34" charset="0"/>
              </a:rPr>
              <a:t>)</a:t>
            </a:r>
            <a:endParaRPr lang="en-US" sz="1400" dirty="0">
              <a:solidFill>
                <a:schemeClr val="tx1"/>
              </a:solidFill>
            </a:endParaRPr>
          </a:p>
          <a:p>
            <a:pPr lvl="1">
              <a:spcBef>
                <a:spcPts val="0"/>
              </a:spcBef>
              <a:buFont typeface="Arial" panose="020B0604020202020204" pitchFamily="34" charset="0"/>
              <a:buChar char="•"/>
            </a:pPr>
            <a:r>
              <a:rPr lang="en-US" sz="1400" dirty="0">
                <a:solidFill>
                  <a:schemeClr val="tx1"/>
                </a:solidFill>
              </a:rPr>
              <a:t>FYI: Sounds like updates to the RED being discussed.  Activating article 3.3 for IoT devices with security.  protecting privacy, etc. </a:t>
            </a:r>
          </a:p>
          <a:p>
            <a:pPr lvl="1">
              <a:spcBef>
                <a:spcPts val="0"/>
              </a:spcBef>
              <a:buFont typeface="Arial" panose="020B0604020202020204" pitchFamily="34" charset="0"/>
              <a:buChar char="•"/>
            </a:pPr>
            <a:r>
              <a:rPr lang="en-US" sz="1400" dirty="0">
                <a:solidFill>
                  <a:schemeClr val="tx1"/>
                </a:solidFill>
              </a:rPr>
              <a:t> </a:t>
            </a:r>
          </a:p>
          <a:p>
            <a:pPr marL="800100" lvl="2">
              <a:spcBef>
                <a:spcPts val="0"/>
              </a:spcBef>
              <a:spcAft>
                <a:spcPts val="0"/>
              </a:spcAft>
              <a:buFont typeface="Arial" panose="020B0604020202020204" pitchFamily="34" charset="0"/>
              <a:buChar char="•"/>
            </a:pPr>
            <a:r>
              <a:rPr lang="en-US" sz="1600" b="1" dirty="0">
                <a:effectLst/>
                <a:ea typeface="Calibri" panose="020F0502020204030204" pitchFamily="34" charset="0"/>
              </a:rPr>
              <a:t>28oct: </a:t>
            </a:r>
            <a:r>
              <a:rPr lang="en-US" sz="1400" dirty="0">
                <a:effectLst/>
                <a:ea typeface="Calibri" panose="020F0502020204030204" pitchFamily="34" charset="0"/>
              </a:rPr>
              <a:t>BRAN(21)111002r2 and 111036r3 are the keys to knowing which 111x meeting is on which topic. 111j is on both EN 301 893 and EN 303 687.</a:t>
            </a:r>
            <a:r>
              <a:rPr lang="en-US" sz="1400" b="1" dirty="0">
                <a:ea typeface="Calibri" panose="020F0502020204030204" pitchFamily="34" charset="0"/>
              </a:rPr>
              <a:t>  More details in the minutes.</a:t>
            </a:r>
            <a:endParaRPr lang="en-US" sz="1400" dirty="0">
              <a:effectLst/>
              <a:ea typeface="Calibri" panose="020F0502020204030204" pitchFamily="34" charset="0"/>
            </a:endParaRPr>
          </a:p>
          <a:p>
            <a:pPr marL="800100" lvl="2">
              <a:spcBef>
                <a:spcPts val="0"/>
              </a:spcBef>
              <a:spcAft>
                <a:spcPts val="0"/>
              </a:spcAft>
              <a:buFont typeface="Arial" panose="020B0604020202020204" pitchFamily="34" charset="0"/>
              <a:buChar char="•"/>
            </a:pPr>
            <a:r>
              <a:rPr lang="en-US" sz="1400" dirty="0">
                <a:effectLst/>
                <a:ea typeface="Calibri" panose="020F0502020204030204" pitchFamily="34" charset="0"/>
              </a:rPr>
              <a:t>Some comments on TVWS, EC working with multiple consultants, with multiple output from them</a:t>
            </a:r>
            <a:r>
              <a:rPr lang="en-US" sz="1400" dirty="0">
                <a:ea typeface="Calibri" panose="020F0502020204030204" pitchFamily="34" charset="0"/>
              </a:rPr>
              <a:t>, this is </a:t>
            </a:r>
            <a:r>
              <a:rPr lang="en-US" sz="1400" dirty="0">
                <a:effectLst/>
                <a:ea typeface="Calibri" panose="020F0502020204030204" pitchFamily="34" charset="0"/>
              </a:rPr>
              <a:t>challenging. </a:t>
            </a:r>
          </a:p>
          <a:p>
            <a:pPr marL="800100" lvl="2">
              <a:spcBef>
                <a:spcPts val="0"/>
              </a:spcBef>
              <a:spcAft>
                <a:spcPts val="0"/>
              </a:spcAft>
              <a:buFont typeface="Arial" panose="020B0604020202020204" pitchFamily="34" charset="0"/>
              <a:buChar char="•"/>
            </a:pPr>
            <a:r>
              <a:rPr lang="en-US" sz="1400" dirty="0">
                <a:ea typeface="Calibri" panose="020F0502020204030204" pitchFamily="34" charset="0"/>
              </a:rPr>
              <a:t>ENAP has ended on EN 303 722, one country with technical comments.  should be able to resolve okay. meeting is scheduled to resolve then a 2</a:t>
            </a:r>
            <a:r>
              <a:rPr lang="en-US" sz="1400" baseline="30000" dirty="0">
                <a:ea typeface="Calibri" panose="020F0502020204030204" pitchFamily="34" charset="0"/>
              </a:rPr>
              <a:t>nd</a:t>
            </a:r>
            <a:r>
              <a:rPr lang="en-US" sz="1400" dirty="0">
                <a:ea typeface="Calibri" panose="020F0502020204030204" pitchFamily="34" charset="0"/>
              </a:rPr>
              <a:t> ENAP will be needed.  </a:t>
            </a:r>
          </a:p>
          <a:p>
            <a:pPr marL="800100" lvl="2">
              <a:spcBef>
                <a:spcPts val="0"/>
              </a:spcBef>
              <a:spcAft>
                <a:spcPts val="0"/>
              </a:spcAft>
              <a:buFont typeface="Arial" panose="020B0604020202020204" pitchFamily="34" charset="0"/>
              <a:buChar char="•"/>
            </a:pPr>
            <a:r>
              <a:rPr lang="en-US" sz="1400" dirty="0">
                <a:ea typeface="Calibri" panose="020F0502020204030204" pitchFamily="34" charset="0"/>
              </a:rPr>
              <a:t> 6 GHz, EN 303 687, discussions continue on NB FH, still trying to understand the compromise made. </a:t>
            </a:r>
          </a:p>
          <a:p>
            <a:pPr marL="800100" lvl="2">
              <a:spcBef>
                <a:spcPts val="0"/>
              </a:spcBef>
              <a:spcAft>
                <a:spcPts val="0"/>
              </a:spcAft>
              <a:buFont typeface="Arial" panose="020B0604020202020204" pitchFamily="34" charset="0"/>
              <a:buChar char="•"/>
            </a:pPr>
            <a:r>
              <a:rPr lang="en-US" sz="1400" dirty="0">
                <a:effectLst/>
                <a:ea typeface="Calibri" panose="020F0502020204030204" pitchFamily="34" charset="0"/>
              </a:rPr>
              <a:t> 5 GHz going smoothly. Have heard some question on radars</a:t>
            </a:r>
            <a:r>
              <a:rPr lang="en-US" sz="1400" dirty="0">
                <a:ea typeface="Calibri" panose="020F0502020204030204" pitchFamily="34" charset="0"/>
              </a:rPr>
              <a:t> thought </a:t>
            </a:r>
            <a:r>
              <a:rPr lang="en-US" sz="1400" dirty="0">
                <a:effectLst/>
                <a:ea typeface="Calibri" panose="020F0502020204030204" pitchFamily="34" charset="0"/>
              </a:rPr>
              <a:t>not to BRAN at this time. Just need </a:t>
            </a:r>
            <a:r>
              <a:rPr lang="en-US" sz="1400" dirty="0">
                <a:ea typeface="Calibri" panose="020F0502020204030204" pitchFamily="34" charset="0"/>
              </a:rPr>
              <a:t>to </a:t>
            </a:r>
            <a:r>
              <a:rPr lang="en-US" sz="1400" dirty="0">
                <a:effectLst/>
                <a:ea typeface="Calibri" panose="020F0502020204030204" pitchFamily="34" charset="0"/>
              </a:rPr>
              <a:t>be awar</a:t>
            </a:r>
            <a:r>
              <a:rPr lang="en-US" sz="1400" dirty="0">
                <a:ea typeface="Calibri" panose="020F0502020204030204" pitchFamily="34" charset="0"/>
              </a:rPr>
              <a:t>e as some specific companies seem to not be following the rules.</a:t>
            </a:r>
            <a:endParaRPr lang="en-US" sz="1200" b="0" dirty="0">
              <a:solidFill>
                <a:schemeClr val="tx1"/>
              </a:solidFill>
              <a:effectLst/>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11-18nov21</a:t>
            </a:r>
            <a:endParaRPr lang="en-GB" dirty="0"/>
          </a:p>
        </p:txBody>
      </p:sp>
    </p:spTree>
    <p:extLst>
      <p:ext uri="{BB962C8B-B14F-4D97-AF65-F5344CB8AC3E}">
        <p14:creationId xmlns:p14="http://schemas.microsoft.com/office/powerpoint/2010/main" val="37921192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914400" y="918786"/>
            <a:ext cx="11277600" cy="5791200"/>
          </a:xfrm>
        </p:spPr>
        <p:txBody>
          <a:bodyPr/>
          <a:lstStyle/>
          <a:p>
            <a:pPr lvl="3">
              <a:buFont typeface="Arial" panose="020B0604020202020204" pitchFamily="34" charset="0"/>
              <a:buChar char="•"/>
            </a:pPr>
            <a:endParaRPr lang="en-US" sz="6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a:t>
            </a:r>
            <a:r>
              <a:rPr lang="en-US" sz="1800" dirty="0">
                <a:solidFill>
                  <a:schemeClr val="tx1"/>
                </a:solidFill>
                <a:hlinkClick r:id="rId3"/>
              </a:rPr>
              <a:t>&lt;ECC&gt;</a:t>
            </a:r>
            <a:r>
              <a:rPr lang="en-US" sz="1800" dirty="0">
                <a:solidFill>
                  <a:schemeClr val="tx1"/>
                </a:solidFill>
              </a:rPr>
              <a:t>  (and more) next call, #58 01-04Mar22</a:t>
            </a:r>
          </a:p>
          <a:p>
            <a:pPr lvl="1">
              <a:spcBef>
                <a:spcPts val="0"/>
              </a:spcBef>
              <a:spcAft>
                <a:spcPts val="0"/>
              </a:spcAft>
              <a:buFont typeface="Arial" panose="020B0604020202020204" pitchFamily="34" charset="0"/>
              <a:buChar char="•"/>
            </a:pPr>
            <a:r>
              <a:rPr lang="en-GB" sz="1600" dirty="0">
                <a:ea typeface="SimSun" panose="02010600030101010101" pitchFamily="2" charset="-122"/>
              </a:rPr>
              <a:t>A request for a </a:t>
            </a:r>
            <a:r>
              <a:rPr lang="en-GB" sz="1600" dirty="0">
                <a:effectLst/>
                <a:ea typeface="SimSun" panose="02010600030101010101" pitchFamily="2" charset="-122"/>
              </a:rPr>
              <a:t> WI for an ECC report on </a:t>
            </a:r>
            <a:r>
              <a:rPr lang="en-US" sz="1600" dirty="0">
                <a:effectLst/>
                <a:ea typeface="SimSun" panose="02010600030101010101" pitchFamily="2" charset="-122"/>
              </a:rPr>
              <a:t>Wireless Access Systems including Radio Local Area Networks (WAS/RLAN) in the 6425-7125 MHz band, assigned to WG SE. (Due  July 2024) </a:t>
            </a:r>
          </a:p>
          <a:p>
            <a:pPr lvl="2">
              <a:spcBef>
                <a:spcPts val="0"/>
              </a:spcBef>
              <a:spcAft>
                <a:spcPts val="0"/>
              </a:spcAft>
              <a:buFont typeface="Arial" panose="020B0604020202020204" pitchFamily="34" charset="0"/>
              <a:buChar char="•"/>
            </a:pPr>
            <a:r>
              <a:rPr lang="en-US" sz="1600" dirty="0">
                <a:solidFill>
                  <a:srgbClr val="000000"/>
                </a:solidFill>
                <a:effectLst/>
                <a:latin typeface="Times New Roman" panose="02020603050405020304" pitchFamily="18" charset="0"/>
                <a:ea typeface="Calibri" panose="020F0502020204030204" pitchFamily="34" charset="0"/>
              </a:rPr>
              <a:t>Target WI SE45-03 is now Jan 2024 for public inquiry, then comments wil</a:t>
            </a:r>
            <a:r>
              <a:rPr lang="en-US" sz="1600" dirty="0">
                <a:latin typeface="Times New Roman" panose="02020603050405020304" pitchFamily="18" charset="0"/>
                <a:ea typeface="Calibri" panose="020F0502020204030204" pitchFamily="34" charset="0"/>
              </a:rPr>
              <a:t>l be processes and handed off to WG-SE. </a:t>
            </a:r>
            <a:endParaRPr lang="en-US" sz="1600" dirty="0">
              <a:effectLst/>
              <a:latin typeface="Times New Roman" panose="02020603050405020304" pitchFamily="18" charset="0"/>
              <a:ea typeface="Calibri" panose="020F0502020204030204" pitchFamily="34" charset="0"/>
            </a:endParaRPr>
          </a:p>
          <a:p>
            <a:pPr lvl="1">
              <a:spcBef>
                <a:spcPts val="0"/>
              </a:spcBef>
              <a:spcAft>
                <a:spcPts val="0"/>
              </a:spcAft>
              <a:buFont typeface="Arial" panose="020B0604020202020204" pitchFamily="34" charset="0"/>
              <a:buChar char="•"/>
            </a:pPr>
            <a:endParaRPr lang="en-GB" sz="1400" dirty="0">
              <a:ea typeface="SimSun" panose="02010600030101010101" pitchFamily="2" charset="-122"/>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&lt;SE45&gt;</a:t>
            </a:r>
            <a:r>
              <a:rPr lang="en-US" altLang="en-US" sz="1800" b="0" dirty="0"/>
              <a:t> 	</a:t>
            </a:r>
            <a:r>
              <a:rPr lang="en-US" altLang="en-US" sz="1800" dirty="0"/>
              <a:t>next call #15 ____________</a:t>
            </a:r>
          </a:p>
          <a:p>
            <a:pPr marL="800100" lvl="2">
              <a:spcBef>
                <a:spcPts val="0"/>
              </a:spcBef>
              <a:spcAft>
                <a:spcPts val="0"/>
              </a:spcAft>
              <a:buFont typeface="Arial" panose="020B0604020202020204" pitchFamily="34" charset="0"/>
              <a:buChar char="•"/>
            </a:pPr>
            <a:r>
              <a:rPr lang="en-US" sz="1600" dirty="0">
                <a:solidFill>
                  <a:schemeClr val="tx1"/>
                </a:solidFill>
              </a:rPr>
              <a:t>Anything to share today? not today</a:t>
            </a:r>
          </a:p>
          <a:p>
            <a:pPr marL="800100" lvl="2">
              <a:spcBef>
                <a:spcPts val="0"/>
              </a:spcBef>
              <a:spcAft>
                <a:spcPts val="0"/>
              </a:spcAft>
              <a:buFont typeface="Arial" panose="020B0604020202020204" pitchFamily="34" charset="0"/>
              <a:buChar char="•"/>
            </a:pPr>
            <a:r>
              <a:rPr lang="en-US" sz="1600" b="1" dirty="0">
                <a:ea typeface="Calibri" panose="020F0502020204030204" pitchFamily="34" charset="0"/>
              </a:rPr>
              <a:t>28oct: </a:t>
            </a:r>
            <a:r>
              <a:rPr lang="en-US" sz="1600" dirty="0">
                <a:ea typeface="Calibri" panose="020F0502020204030204" pitchFamily="34" charset="0"/>
              </a:rPr>
              <a:t>Final report moved up to Jan, 2024. </a:t>
            </a:r>
          </a:p>
          <a:p>
            <a:pPr marL="1714500" lvl="4">
              <a:spcBef>
                <a:spcPts val="0"/>
              </a:spcBef>
              <a:spcAft>
                <a:spcPts val="0"/>
              </a:spcAft>
              <a:buFont typeface="Arial" panose="020B0604020202020204" pitchFamily="34" charset="0"/>
              <a:buChar char="•"/>
            </a:pPr>
            <a:r>
              <a:rPr lang="en-US" sz="1400" u="sng" dirty="0">
                <a:solidFill>
                  <a:srgbClr val="0563C1"/>
                </a:solidFill>
                <a:ea typeface="Calibri" panose="020F0502020204030204" pitchFamily="34" charset="0"/>
                <a:hlinkClick r:id="rId5"/>
              </a:rPr>
              <a:t>https://www.cept.org/ecc/groups/ecc/wg-se/se-45/client/meeting-documents/?flid=29448</a:t>
            </a:r>
            <a:endParaRPr lang="en-US" sz="1400" dirty="0">
              <a:ea typeface="Calibri" panose="020F0502020204030204" pitchFamily="34" charset="0"/>
            </a:endParaRPr>
          </a:p>
          <a:p>
            <a:pPr marL="1257300" lvl="3">
              <a:spcBef>
                <a:spcPts val="0"/>
              </a:spcBef>
              <a:spcAft>
                <a:spcPts val="0"/>
              </a:spcAft>
              <a:buFont typeface="Arial" panose="020B0604020202020204" pitchFamily="34" charset="0"/>
              <a:buChar char="•"/>
            </a:pPr>
            <a:r>
              <a:rPr lang="en-US" sz="1400" dirty="0">
                <a:ea typeface="Calibri" panose="020F0502020204030204" pitchFamily="34" charset="0"/>
              </a:rPr>
              <a:t>Heard two docs, </a:t>
            </a:r>
          </a:p>
          <a:p>
            <a:pPr marL="1714500" lvl="4">
              <a:spcBef>
                <a:spcPts val="0"/>
              </a:spcBef>
              <a:spcAft>
                <a:spcPts val="0"/>
              </a:spcAft>
              <a:buFont typeface="Arial" panose="020B0604020202020204" pitchFamily="34" charset="0"/>
              <a:buChar char="•"/>
            </a:pPr>
            <a:r>
              <a:rPr lang="en-US" dirty="0">
                <a:ea typeface="Calibri" panose="020F0502020204030204" pitchFamily="34" charset="0"/>
              </a:rPr>
              <a:t>the (21)008 JRC taken onboard – JRC </a:t>
            </a:r>
            <a:r>
              <a:rPr lang="en-US" dirty="0" err="1">
                <a:ea typeface="Calibri" panose="020F0502020204030204" pitchFamily="34" charset="0"/>
              </a:rPr>
              <a:t>Ispra</a:t>
            </a:r>
            <a:r>
              <a:rPr lang="en-US" dirty="0">
                <a:ea typeface="Calibri" panose="020F0502020204030204" pitchFamily="34" charset="0"/>
              </a:rPr>
              <a:t> Italy campus 40 sq km under JRC control. Hosts European Microwave Signature Laboratory (EMSL), a truncated 20m sphere,</a:t>
            </a:r>
          </a:p>
          <a:p>
            <a:pPr marL="1714500" lvl="4">
              <a:spcBef>
                <a:spcPts val="0"/>
              </a:spcBef>
              <a:spcAft>
                <a:spcPts val="0"/>
              </a:spcAft>
              <a:buFont typeface="Arial" panose="020B0604020202020204" pitchFamily="34" charset="0"/>
              <a:buChar char="•"/>
            </a:pPr>
            <a:r>
              <a:rPr lang="en-US" dirty="0">
                <a:ea typeface="Calibri" panose="020F0502020204030204" pitchFamily="34" charset="0"/>
              </a:rPr>
              <a:t>the (21)010 Scenarios ANFR doc gets heavy questioning. </a:t>
            </a:r>
          </a:p>
          <a:p>
            <a:pPr marL="1257300" lvl="3">
              <a:spcBef>
                <a:spcPts val="0"/>
              </a:spcBef>
              <a:spcAft>
                <a:spcPts val="0"/>
              </a:spcAft>
              <a:buFont typeface="Arial" panose="020B0604020202020204" pitchFamily="34" charset="0"/>
              <a:buChar char="•"/>
            </a:pPr>
            <a:r>
              <a:rPr lang="en-US" sz="1400" dirty="0">
                <a:ea typeface="Calibri" panose="020F0502020204030204" pitchFamily="34" charset="0"/>
              </a:rPr>
              <a:t>Next meeting January – CBTC rail side needs to get more technical about what exists today into 2024.</a:t>
            </a:r>
            <a:endParaRPr lang="en-US" sz="1600" dirty="0">
              <a:solidFill>
                <a:schemeClr val="tx1"/>
              </a:solidFill>
            </a:endParaRPr>
          </a:p>
          <a:p>
            <a:pPr marL="0">
              <a:spcBef>
                <a:spcPts val="0"/>
              </a:spcBef>
              <a:spcAft>
                <a:spcPts val="0"/>
              </a:spcAft>
              <a:buFont typeface="Arial" panose="020B0604020202020204" pitchFamily="34" charset="0"/>
              <a:buChar char="•"/>
            </a:pPr>
            <a:endParaRPr lang="en-US" sz="1600" dirty="0">
              <a:solidFill>
                <a:schemeClr val="bg1">
                  <a:lumMod val="75000"/>
                </a:schemeClr>
              </a:solidFill>
            </a:endParaRPr>
          </a:p>
          <a:p>
            <a:pPr marL="0">
              <a:spcBef>
                <a:spcPts val="0"/>
              </a:spcBef>
              <a:spcAft>
                <a:spcPts val="0"/>
              </a:spcAft>
              <a:buFont typeface="Arial" panose="020B0604020202020204" pitchFamily="34" charset="0"/>
              <a:buChar char="•"/>
            </a:pPr>
            <a:r>
              <a:rPr lang="en-US" sz="1800" dirty="0">
                <a:solidFill>
                  <a:schemeClr val="tx1"/>
                </a:solidFill>
              </a:rPr>
              <a:t>CEPT – ECC </a:t>
            </a:r>
            <a:r>
              <a:rPr lang="en-US" sz="1800" dirty="0">
                <a:solidFill>
                  <a:schemeClr val="tx1"/>
                </a:solidFill>
                <a:hlinkClick r:id="rId6"/>
              </a:rPr>
              <a:t>&lt;WGFM&gt; </a:t>
            </a:r>
            <a:r>
              <a:rPr lang="en-US" sz="1800" dirty="0">
                <a:solidFill>
                  <a:schemeClr val="tx1"/>
                </a:solidFill>
              </a:rPr>
              <a:t> next meeting #101 07-11Feb22,  Tentative, ECO (no virtual)</a:t>
            </a:r>
          </a:p>
          <a:p>
            <a:pPr lvl="1">
              <a:spcBef>
                <a:spcPts val="0"/>
              </a:spcBef>
              <a:spcAft>
                <a:spcPts val="0"/>
              </a:spcAft>
              <a:buFont typeface="Arial" panose="020B0604020202020204" pitchFamily="34" charset="0"/>
              <a:buChar char="•"/>
            </a:pPr>
            <a:r>
              <a:rPr lang="en-US" sz="1600" dirty="0">
                <a:solidFill>
                  <a:schemeClr val="tx1"/>
                </a:solidFill>
              </a:rPr>
              <a:t>Anything to share today? not today</a:t>
            </a:r>
          </a:p>
          <a:p>
            <a:pPr>
              <a:spcBef>
                <a:spcPts val="0"/>
              </a:spcBef>
              <a:spcAft>
                <a:spcPts val="0"/>
              </a:spcAft>
              <a:buFont typeface="Arial" panose="020B0604020202020204" pitchFamily="34" charset="0"/>
              <a:buChar char="•"/>
            </a:pPr>
            <a:r>
              <a:rPr lang="en-US" sz="1800" dirty="0">
                <a:solidFill>
                  <a:schemeClr val="tx1"/>
                </a:solidFill>
              </a:rPr>
              <a:t>CEPT – ECC  </a:t>
            </a:r>
            <a:r>
              <a:rPr lang="en-US" sz="1800" dirty="0">
                <a:solidFill>
                  <a:schemeClr val="tx1"/>
                </a:solidFill>
                <a:hlinkClick r:id="rId7"/>
              </a:rPr>
              <a:t>&lt;CG-UWB&gt;</a:t>
            </a:r>
            <a:r>
              <a:rPr lang="en-US" sz="1800" dirty="0">
                <a:solidFill>
                  <a:schemeClr val="tx1"/>
                </a:solidFill>
              </a:rPr>
              <a:t>  next meeting #1 19Nov21</a:t>
            </a:r>
          </a:p>
          <a:p>
            <a:pPr lvl="1">
              <a:spcBef>
                <a:spcPts val="0"/>
              </a:spcBef>
              <a:spcAft>
                <a:spcPts val="0"/>
              </a:spcAft>
              <a:buFont typeface="Arial" panose="020B0604020202020204" pitchFamily="34" charset="0"/>
              <a:buChar char="•"/>
            </a:pPr>
            <a:r>
              <a:rPr lang="en-US" sz="1600" dirty="0">
                <a:solidFill>
                  <a:schemeClr val="tx1"/>
                </a:solidFill>
              </a:rPr>
              <a:t>Will discuss ECC report 327 (</a:t>
            </a:r>
            <a:r>
              <a:rPr lang="en-US" sz="1600" b="0" i="0" dirty="0">
                <a:solidFill>
                  <a:srgbClr val="333333"/>
                </a:solidFill>
                <a:effectLst/>
              </a:rPr>
              <a:t>Technical studies for the update of the Ultra Wide Band (UWB) regulatory framework in the band 6.0 GHz to 8.5 GHz)</a:t>
            </a:r>
            <a:r>
              <a:rPr lang="en-US" sz="1600" dirty="0">
                <a:solidFill>
                  <a:schemeClr val="tx1"/>
                </a:solidFill>
              </a:rPr>
              <a:t>, e.g harmonization by early next year. </a:t>
            </a:r>
          </a:p>
          <a:p>
            <a:pPr>
              <a:spcBef>
                <a:spcPts val="0"/>
              </a:spcBef>
              <a:spcAft>
                <a:spcPts val="0"/>
              </a:spcAft>
              <a:buFont typeface="Arial" panose="020B0604020202020204" pitchFamily="34" charset="0"/>
              <a:buChar char="•"/>
            </a:pPr>
            <a:endParaRPr lang="en-US" sz="20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11-18nov21</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49" name="DefaultOcx">
            <a:extLst>
              <a:ext uri="{FF2B5EF4-FFF2-40B4-BE49-F238E27FC236}">
                <a16:creationId xmlns:a16="http://schemas.microsoft.com/office/drawing/2014/main" id="{EA732E84-15A6-4B2A-A3A3-94D8F7E6BC59}"/>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a:extLst>
              <a:ext uri="{FF2B5EF4-FFF2-40B4-BE49-F238E27FC236}">
                <a16:creationId xmlns:a16="http://schemas.microsoft.com/office/drawing/2014/main" id="{ACB67C1B-5070-491E-A682-F025CEC9697A}"/>
              </a:ext>
            </a:extLst>
          </p:cNvPr>
          <p:cNvSpPr txBox="1"/>
          <p:nvPr/>
        </p:nvSpPr>
        <p:spPr>
          <a:xfrm>
            <a:off x="1219200" y="6129190"/>
            <a:ext cx="9563515" cy="369332"/>
          </a:xfrm>
          <a:prstGeom prst="rect">
            <a:avLst/>
          </a:prstGeom>
          <a:noFill/>
        </p:spPr>
        <p:txBody>
          <a:bodyPr wrap="none" rtlCol="0">
            <a:spAutoFit/>
          </a:bodyPr>
          <a:lstStyle/>
          <a:p>
            <a:pPr marL="285750" indent="-285750">
              <a:buFont typeface="Wingdings" panose="05000000000000000000" pitchFamily="2" charset="2"/>
              <a:buChar char="Ø"/>
            </a:pPr>
            <a:r>
              <a:rPr lang="en-US" sz="1800" dirty="0">
                <a:solidFill>
                  <a:schemeClr val="tx1"/>
                </a:solidFill>
                <a:effectLst/>
                <a:latin typeface="Times New Roman" panose="02020603050405020304" pitchFamily="18" charset="0"/>
                <a:ea typeface="SimSun" panose="02010600030101010101" pitchFamily="2" charset="-122"/>
              </a:rPr>
              <a:t>nice site:  CEPT 6 GHz status across the countries:    </a:t>
            </a:r>
            <a:r>
              <a:rPr lang="en-US" sz="1800" u="sng" dirty="0">
                <a:solidFill>
                  <a:srgbClr val="0000FF"/>
                </a:solidFill>
                <a:effectLst/>
                <a:latin typeface="Times New Roman" panose="02020603050405020304" pitchFamily="18" charset="0"/>
                <a:ea typeface="SimSun" panose="02010600030101010101" pitchFamily="2" charset="-122"/>
                <a:hlinkClick r:id="rId9"/>
              </a:rPr>
              <a:t>https://docdb.cept.org/implementation/16737</a:t>
            </a:r>
            <a:endParaRPr lang="en-US" dirty="0"/>
          </a:p>
        </p:txBody>
      </p:sp>
      <p:cxnSp>
        <p:nvCxnSpPr>
          <p:cNvPr id="8" name="Straight Connector 7">
            <a:extLst>
              <a:ext uri="{FF2B5EF4-FFF2-40B4-BE49-F238E27FC236}">
                <a16:creationId xmlns:a16="http://schemas.microsoft.com/office/drawing/2014/main" id="{23AF8064-EEFE-406F-8608-B76137B51063}"/>
              </a:ext>
            </a:extLst>
          </p:cNvPr>
          <p:cNvCxnSpPr>
            <a:cxnSpLocks/>
          </p:cNvCxnSpPr>
          <p:nvPr/>
        </p:nvCxnSpPr>
        <p:spPr bwMode="auto">
          <a:xfrm>
            <a:off x="914400" y="6172200"/>
            <a:ext cx="1047538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1131599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615807"/>
            <a:ext cx="10475384" cy="5808785"/>
          </a:xfrm>
        </p:spPr>
        <p:txBody>
          <a:bodyPr/>
          <a:lstStyle/>
          <a:p>
            <a:pPr marL="800100" lvl="2">
              <a:spcBef>
                <a:spcPts val="0"/>
              </a:spcBef>
              <a:spcAft>
                <a:spcPts val="0"/>
              </a:spcAft>
              <a:buFont typeface="Arial" panose="020B0604020202020204" pitchFamily="34" charset="0"/>
              <a:buChar char="•"/>
            </a:pPr>
            <a:endParaRPr lang="en-US" sz="1000" dirty="0">
              <a:ea typeface="Calibri" panose="020F0502020204030204" pitchFamily="34" charset="0"/>
            </a:endParaRPr>
          </a:p>
          <a:p>
            <a:pPr algn="l"/>
            <a:r>
              <a:rPr lang="en-US" sz="1800" dirty="0">
                <a:solidFill>
                  <a:schemeClr val="tx1"/>
                </a:solidFill>
                <a:ea typeface="Times New Roman" panose="02020603050405020304" pitchFamily="18" charset="0"/>
                <a:cs typeface="Times New Roman" panose="02020603050405020304" pitchFamily="18" charset="0"/>
              </a:rPr>
              <a:t> </a:t>
            </a:r>
          </a:p>
          <a:p>
            <a:pPr>
              <a:buFont typeface="Arial" panose="020B0604020202020204" pitchFamily="34" charset="0"/>
              <a:buChar char="•"/>
            </a:pPr>
            <a:endParaRPr lang="en-US" sz="1800" b="0" i="0" u="none" strike="noStrike" baseline="0" dirty="0">
              <a:solidFill>
                <a:srgbClr val="000000"/>
              </a:solidFill>
            </a:endParaRPr>
          </a:p>
          <a:p>
            <a:pPr>
              <a:buFont typeface="Arial" panose="020B0604020202020204" pitchFamily="34" charset="0"/>
              <a:buChar char="•"/>
            </a:pPr>
            <a:r>
              <a:rPr lang="en-US" sz="1800" b="0" i="0" u="none" strike="noStrike" baseline="0" dirty="0">
                <a:solidFill>
                  <a:srgbClr val="000000"/>
                </a:solidFill>
              </a:rPr>
              <a:t>APAC update: </a:t>
            </a:r>
          </a:p>
          <a:p>
            <a:pPr lvl="1">
              <a:buFont typeface="Arial" panose="020B0604020202020204" pitchFamily="34" charset="0"/>
              <a:buChar char="•"/>
            </a:pPr>
            <a:r>
              <a:rPr lang="en-US" sz="1800" b="0" i="0" u="none" strike="noStrike" baseline="0" dirty="0">
                <a:solidFill>
                  <a:srgbClr val="000000"/>
                </a:solidFill>
                <a:hlinkClick r:id="rId3"/>
              </a:rPr>
              <a:t>https://mentor.ieee.org/802.18/dcn/21/18-21-0138-02-0000-apac-update-november-2021.pptx</a:t>
            </a:r>
            <a:r>
              <a:rPr lang="en-US" sz="1800" b="0" i="0" u="none" strike="noStrike" baseline="0" dirty="0">
                <a:solidFill>
                  <a:srgbClr val="000000"/>
                </a:solidFill>
              </a:rPr>
              <a:t> </a:t>
            </a:r>
          </a:p>
          <a:p>
            <a:pPr lvl="1">
              <a:buFont typeface="Arial" panose="020B0604020202020204" pitchFamily="34" charset="0"/>
              <a:buChar char="•"/>
            </a:pPr>
            <a:endParaRPr lang="en-US" sz="1600" dirty="0">
              <a:solidFill>
                <a:srgbClr val="000000"/>
              </a:solidFill>
              <a:effectLst/>
              <a:latin typeface="Times New Roman" panose="02020603050405020304" pitchFamily="18" charset="0"/>
              <a:ea typeface="Calibri" panose="020F0502020204030204" pitchFamily="34" charset="0"/>
            </a:endParaRPr>
          </a:p>
          <a:p>
            <a:pPr lvl="1">
              <a:buFont typeface="Arial" panose="020B0604020202020204" pitchFamily="34" charset="0"/>
              <a:buChar char="•"/>
            </a:pPr>
            <a:r>
              <a:rPr lang="en-US" sz="1800" dirty="0">
                <a:solidFill>
                  <a:srgbClr val="000000"/>
                </a:solidFill>
                <a:effectLst/>
                <a:ea typeface="Calibri" panose="020F0502020204030204" pitchFamily="34" charset="0"/>
              </a:rPr>
              <a:t>For reference: LIPD is Low Interference Potential Devices class </a:t>
            </a:r>
            <a:r>
              <a:rPr lang="en-US" sz="1800" dirty="0">
                <a:ea typeface="Calibri" panose="020F0502020204030204" pitchFamily="34" charset="0"/>
              </a:rPr>
              <a:t>l</a:t>
            </a:r>
            <a:r>
              <a:rPr lang="en-US" sz="1800" dirty="0">
                <a:solidFill>
                  <a:srgbClr val="000000"/>
                </a:solidFill>
                <a:effectLst/>
                <a:ea typeface="Calibri" panose="020F0502020204030204" pitchFamily="34" charset="0"/>
              </a:rPr>
              <a:t>icense</a:t>
            </a:r>
            <a:r>
              <a:rPr lang="en-US" sz="1800" dirty="0">
                <a:effectLst/>
                <a:ea typeface="Calibri" panose="020F0502020204030204" pitchFamily="34" charset="0"/>
              </a:rPr>
              <a:t> to allow RLAN equipment to </a:t>
            </a:r>
            <a:r>
              <a:rPr lang="en-US" sz="1800" dirty="0">
                <a:solidFill>
                  <a:srgbClr val="000000"/>
                </a:solidFill>
                <a:effectLst/>
                <a:ea typeface="Calibri" panose="020F0502020204030204" pitchFamily="34" charset="0"/>
              </a:rPr>
              <a:t>operate at low power levels in the lower part of the 6 GHz band (5925–6425 MHz)</a:t>
            </a:r>
            <a:endParaRPr lang="en-US" sz="1800" dirty="0">
              <a:effectLst/>
              <a:ea typeface="Calibri" panose="020F0502020204030204" pitchFamily="34" charset="0"/>
            </a:endParaRPr>
          </a:p>
          <a:p>
            <a:pPr lvl="1">
              <a:buFont typeface="Arial" panose="020B0604020202020204" pitchFamily="34" charset="0"/>
              <a:buChar char="•"/>
            </a:pPr>
            <a:endParaRPr lang="en-US" sz="1800" b="0" dirty="0"/>
          </a:p>
          <a:p>
            <a:pPr>
              <a:buFont typeface="Arial" panose="020B0604020202020204" pitchFamily="34" charset="0"/>
              <a:buChar char="•"/>
            </a:pPr>
            <a:endParaRPr lang="en-US" sz="1800" dirty="0">
              <a:effectLst/>
              <a:latin typeface="Times New Roman" panose="02020603050405020304" pitchFamily="18" charset="0"/>
              <a:ea typeface="SimSun" panose="02010600030101010101" pitchFamily="2" charset="-122"/>
            </a:endParaRPr>
          </a:p>
          <a:p>
            <a:pPr>
              <a:buFont typeface="Arial" panose="020B0604020202020204" pitchFamily="34" charset="0"/>
              <a:buChar char="•"/>
            </a:pPr>
            <a:r>
              <a:rPr lang="en-US" sz="1800" b="0" dirty="0">
                <a:effectLst/>
                <a:latin typeface="Times New Roman" panose="02020603050405020304" pitchFamily="18" charset="0"/>
                <a:ea typeface="SimSun" panose="02010600030101010101" pitchFamily="2" charset="-122"/>
              </a:rPr>
              <a:t>Anything else to share today for other regions? nothing heard</a:t>
            </a:r>
          </a:p>
          <a:p>
            <a:pPr>
              <a:buFont typeface="Arial" panose="020B0604020202020204" pitchFamily="34" charset="0"/>
              <a:buChar char="•"/>
            </a:pPr>
            <a:endParaRPr lang="en-US" sz="1800" b="0" i="0" u="none" strike="noStrike" baseline="0" dirty="0">
              <a:solidFill>
                <a:srgbClr val="000000"/>
              </a:solidFill>
            </a:endParaRPr>
          </a:p>
          <a:p>
            <a:pPr>
              <a:buFont typeface="Arial" panose="020B0604020202020204" pitchFamily="34" charset="0"/>
              <a:buChar char="•"/>
            </a:pPr>
            <a:endParaRPr lang="en-US" sz="1800" b="0" i="0" u="none" strike="noStrike" baseline="0" dirty="0">
              <a:solidFill>
                <a:srgbClr val="000000"/>
              </a:solidFill>
            </a:endParaRPr>
          </a:p>
          <a:p>
            <a:pPr marL="0">
              <a:spcBef>
                <a:spcPts val="0"/>
              </a:spcBef>
              <a:spcAft>
                <a:spcPts val="0"/>
              </a:spcAft>
              <a:buFont typeface="Arial" panose="020B0604020202020204" pitchFamily="34" charset="0"/>
              <a:buChar char="•"/>
            </a:pPr>
            <a:endParaRPr lang="en-US" sz="1200" b="0" i="0" u="none" strike="noStrike" baseline="0" dirty="0">
              <a:solidFill>
                <a:srgbClr val="000000"/>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11-18nov21</a:t>
            </a:r>
            <a:endParaRPr lang="en-GB" dirty="0"/>
          </a:p>
        </p:txBody>
      </p:sp>
    </p:spTree>
    <p:extLst>
      <p:ext uri="{BB962C8B-B14F-4D97-AF65-F5344CB8AC3E}">
        <p14:creationId xmlns:p14="http://schemas.microsoft.com/office/powerpoint/2010/main" val="37118112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615807"/>
            <a:ext cx="10475384" cy="5808785"/>
          </a:xfrm>
        </p:spPr>
        <p:txBody>
          <a:bodyPr/>
          <a:lstStyle/>
          <a:p>
            <a:pPr marL="800100" lvl="2">
              <a:spcBef>
                <a:spcPts val="0"/>
              </a:spcBef>
              <a:spcAft>
                <a:spcPts val="0"/>
              </a:spcAft>
              <a:buFont typeface="Arial" panose="020B0604020202020204" pitchFamily="34" charset="0"/>
              <a:buChar char="•"/>
            </a:pPr>
            <a:endParaRPr lang="en-US" sz="1000" dirty="0">
              <a:ea typeface="Calibri" panose="020F0502020204030204" pitchFamily="34" charset="0"/>
            </a:endParaRPr>
          </a:p>
          <a:p>
            <a:pPr algn="l"/>
            <a:r>
              <a:rPr lang="en-US" sz="1800" dirty="0">
                <a:solidFill>
                  <a:schemeClr val="tx1"/>
                </a:solidFill>
                <a:ea typeface="Times New Roman" panose="02020603050405020304" pitchFamily="18" charset="0"/>
                <a:cs typeface="Times New Roman" panose="02020603050405020304" pitchFamily="18" charset="0"/>
              </a:rPr>
              <a:t> </a:t>
            </a:r>
          </a:p>
          <a:p>
            <a:pPr marL="0">
              <a:spcBef>
                <a:spcPts val="0"/>
              </a:spcBef>
              <a:spcAft>
                <a:spcPts val="0"/>
              </a:spcAft>
              <a:buFont typeface="Arial" panose="020B0604020202020204" pitchFamily="34" charset="0"/>
              <a:buChar char="•"/>
            </a:pPr>
            <a:r>
              <a:rPr lang="en-US" sz="1800" dirty="0">
                <a:ea typeface="Calibri" panose="020F0502020204030204" pitchFamily="34" charset="0"/>
              </a:rPr>
              <a:t>reminders: </a:t>
            </a:r>
          </a:p>
          <a:p>
            <a:pPr lvl="1">
              <a:buFont typeface="Arial" panose="020B0604020202020204" pitchFamily="34" charset="0"/>
              <a:buChar char="•"/>
            </a:pPr>
            <a:r>
              <a:rPr lang="en-US" sz="1600" b="1" dirty="0">
                <a:ea typeface="SimSun" panose="02010600030101010101" pitchFamily="2" charset="-122"/>
              </a:rPr>
              <a:t>Canada - RABC </a:t>
            </a:r>
            <a:r>
              <a:rPr lang="en-US" sz="1600" dirty="0">
                <a:ea typeface="SimSun" panose="02010600030101010101" pitchFamily="2" charset="-122"/>
              </a:rPr>
              <a:t>–</a:t>
            </a:r>
            <a:r>
              <a:rPr lang="en-US" sz="1600" b="0" dirty="0">
                <a:ea typeface="SimSun" panose="02010600030101010101" pitchFamily="2" charset="-122"/>
              </a:rPr>
              <a:t>has a similar event with the new </a:t>
            </a:r>
            <a:r>
              <a:rPr lang="en-US" sz="1600" b="0" dirty="0">
                <a:solidFill>
                  <a:srgbClr val="000000"/>
                </a:solidFill>
                <a:effectLst/>
                <a:ea typeface="Calibri" panose="020F0502020204030204" pitchFamily="34" charset="0"/>
                <a:cs typeface="Times New Roman" panose="02020603050405020304" pitchFamily="18" charset="0"/>
              </a:rPr>
              <a:t>Spectrum Management Innovation </a:t>
            </a:r>
            <a:r>
              <a:rPr lang="en-US" sz="1600" b="0" dirty="0">
                <a:ea typeface="Calibri" panose="020F0502020204030204" pitchFamily="34" charset="0"/>
                <a:cs typeface="Times New Roman" panose="02020603050405020304" pitchFamily="18" charset="0"/>
              </a:rPr>
              <a:t>Committee (for members)</a:t>
            </a:r>
          </a:p>
          <a:p>
            <a:pPr lvl="2">
              <a:buFont typeface="Arial" panose="020B0604020202020204" pitchFamily="34" charset="0"/>
              <a:buChar char="•"/>
            </a:pPr>
            <a:r>
              <a:rPr lang="en-US" sz="1600" dirty="0">
                <a:solidFill>
                  <a:srgbClr val="333333"/>
                </a:solidFill>
                <a:effectLst/>
                <a:ea typeface="Calibri" panose="020F0502020204030204" pitchFamily="34" charset="0"/>
              </a:rPr>
              <a:t>November 23 @ 13:00 - 14:30 EST;  </a:t>
            </a:r>
            <a:r>
              <a:rPr lang="en-US" sz="1600" u="sng" dirty="0">
                <a:solidFill>
                  <a:srgbClr val="0000FF"/>
                </a:solidFill>
                <a:effectLst/>
                <a:ea typeface="Calibri" panose="020F0502020204030204" pitchFamily="34" charset="0"/>
                <a:hlinkClick r:id="rId3"/>
              </a:rPr>
              <a:t>https://www.rabc-cccr.ca/event/spectrum-management-innovation-committee/</a:t>
            </a:r>
            <a:r>
              <a:rPr lang="en-US" sz="1600" u="sng" dirty="0">
                <a:solidFill>
                  <a:srgbClr val="0000FF"/>
                </a:solidFill>
                <a:effectLst/>
                <a:ea typeface="Calibri" panose="020F0502020204030204" pitchFamily="34" charset="0"/>
              </a:rPr>
              <a:t>  </a:t>
            </a:r>
          </a:p>
          <a:p>
            <a:pPr lvl="1">
              <a:buFont typeface="Arial" panose="020B0604020202020204" pitchFamily="34" charset="0"/>
              <a:buChar char="•"/>
            </a:pPr>
            <a:r>
              <a:rPr lang="en-US" sz="1600" b="1" dirty="0">
                <a:solidFill>
                  <a:schemeClr val="tx1"/>
                </a:solidFill>
                <a:effectLst/>
                <a:ea typeface="Calibri" panose="020F0502020204030204" pitchFamily="34" charset="0"/>
                <a:cs typeface="Times New Roman" panose="02020603050405020304" pitchFamily="18" charset="0"/>
              </a:rPr>
              <a:t>UK -</a:t>
            </a:r>
            <a:r>
              <a:rPr lang="en-US" sz="1600" dirty="0">
                <a:solidFill>
                  <a:schemeClr val="tx1"/>
                </a:solidFill>
                <a:effectLst/>
                <a:ea typeface="Calibri" panose="020F0502020204030204" pitchFamily="34" charset="0"/>
                <a:cs typeface="Times New Roman" panose="02020603050405020304" pitchFamily="18" charset="0"/>
              </a:rPr>
              <a:t>  </a:t>
            </a:r>
            <a:r>
              <a:rPr lang="nn-NO" sz="1600" b="1" i="0" dirty="0">
                <a:solidFill>
                  <a:srgbClr val="1D70B8"/>
                </a:solidFill>
                <a:effectLst/>
                <a:hlinkClick r:id="rId4"/>
              </a:rPr>
              <a:t>Department for Digital, Culture, Media &amp; Sport</a:t>
            </a:r>
            <a:r>
              <a:rPr lang="nn-NO" sz="1600" dirty="0">
                <a:solidFill>
                  <a:srgbClr val="1D70B8"/>
                </a:solidFill>
              </a:rPr>
              <a:t>; </a:t>
            </a:r>
            <a:r>
              <a:rPr lang="en-US" sz="1600" b="1" i="0" dirty="0">
                <a:solidFill>
                  <a:srgbClr val="0B0C0C"/>
                </a:solidFill>
                <a:effectLst/>
              </a:rPr>
              <a:t>Wireless Infrastructure Strategy: call for evidence</a:t>
            </a:r>
          </a:p>
          <a:p>
            <a:pPr lvl="2">
              <a:buFont typeface="Arial" panose="020B0604020202020204" pitchFamily="34" charset="0"/>
              <a:buChar char="•"/>
            </a:pPr>
            <a:r>
              <a:rPr lang="en-US" sz="1600" b="0" dirty="0">
                <a:solidFill>
                  <a:schemeClr val="tx1"/>
                </a:solidFill>
                <a:effectLst/>
                <a:ea typeface="Calibri" panose="020F0502020204030204" pitchFamily="34" charset="0"/>
                <a:cs typeface="Times New Roman" panose="02020603050405020304" pitchFamily="18" charset="0"/>
                <a:hlinkClick r:id="rId5"/>
              </a:rPr>
              <a:t>https://www.gov.uk/government/consultations/wireless-infrastructure-strategy-call-for-evidence</a:t>
            </a:r>
            <a:endParaRPr lang="en-US" sz="1600" b="0" dirty="0">
              <a:solidFill>
                <a:schemeClr val="tx1"/>
              </a:solidFill>
              <a:ea typeface="Calibri" panose="020F0502020204030204" pitchFamily="34" charset="0"/>
              <a:cs typeface="Times New Roman" panose="02020603050405020304" pitchFamily="18" charset="0"/>
            </a:endParaRPr>
          </a:p>
          <a:p>
            <a:pPr lvl="2">
              <a:buFont typeface="Arial" panose="020B0604020202020204" pitchFamily="34" charset="0"/>
              <a:buChar char="•"/>
            </a:pPr>
            <a:r>
              <a:rPr lang="en-US" sz="1600" b="0" i="0" dirty="0">
                <a:solidFill>
                  <a:srgbClr val="0B0C0C"/>
                </a:solidFill>
                <a:effectLst/>
              </a:rPr>
              <a:t>In July, </a:t>
            </a:r>
            <a:r>
              <a:rPr lang="en-US" sz="1600" b="0" i="0" dirty="0">
                <a:solidFill>
                  <a:srgbClr val="1D70B8"/>
                </a:solidFill>
                <a:effectLst/>
                <a:hlinkClick r:id="rId6"/>
              </a:rPr>
              <a:t>the DCMS Secretary of State commissioned Ofcom to undertake analysis to support the development of the strategy</a:t>
            </a:r>
            <a:r>
              <a:rPr lang="en-US" sz="1600" b="0" i="0" dirty="0">
                <a:solidFill>
                  <a:srgbClr val="0B0C0C"/>
                </a:solidFill>
                <a:effectLst/>
              </a:rPr>
              <a:t>. This complements </a:t>
            </a:r>
            <a:r>
              <a:rPr lang="en-US" sz="1600" b="0" i="0" dirty="0" err="1">
                <a:solidFill>
                  <a:srgbClr val="0B0C0C"/>
                </a:solidFill>
                <a:effectLst/>
              </a:rPr>
              <a:t>Ofcom’s</a:t>
            </a:r>
            <a:r>
              <a:rPr lang="en-US" sz="1600" b="0" i="0" dirty="0">
                <a:solidFill>
                  <a:srgbClr val="0B0C0C"/>
                </a:solidFill>
                <a:effectLst/>
              </a:rPr>
              <a:t> strategic review of the mobile market.</a:t>
            </a:r>
          </a:p>
          <a:p>
            <a:pPr lvl="2">
              <a:buFont typeface="Arial" panose="020B0604020202020204" pitchFamily="34" charset="0"/>
              <a:buChar char="•"/>
            </a:pPr>
            <a:r>
              <a:rPr lang="en-US" sz="1600" b="0" i="0" dirty="0">
                <a:solidFill>
                  <a:srgbClr val="0B0C0C"/>
                </a:solidFill>
                <a:effectLst/>
              </a:rPr>
              <a:t>Submissions of evidence should be emailed to </a:t>
            </a:r>
            <a:r>
              <a:rPr lang="en-US" sz="1600" b="0" i="0" dirty="0">
                <a:solidFill>
                  <a:srgbClr val="1D70B8"/>
                </a:solidFill>
                <a:effectLst/>
                <a:hlinkClick r:id="rId7"/>
              </a:rPr>
              <a:t>wirelessinfrastructurestrategy@dcms.gov.uk</a:t>
            </a:r>
            <a:r>
              <a:rPr lang="en-US" sz="1600" b="0" i="0" dirty="0">
                <a:solidFill>
                  <a:srgbClr val="0B0C0C"/>
                </a:solidFill>
                <a:effectLst/>
              </a:rPr>
              <a:t> by 25 November 2021.</a:t>
            </a:r>
            <a:endParaRPr lang="en-US" sz="1600" b="0" dirty="0">
              <a:solidFill>
                <a:schemeClr val="tx1"/>
              </a:solidFill>
              <a:effectLst/>
              <a:ea typeface="Calibri" panose="020F0502020204030204" pitchFamily="34" charset="0"/>
              <a:cs typeface="Times New Roman" panose="02020603050405020304" pitchFamily="18" charset="0"/>
            </a:endParaRPr>
          </a:p>
          <a:p>
            <a:pPr lvl="1">
              <a:buFont typeface="Arial" panose="020B0604020202020204" pitchFamily="34" charset="0"/>
              <a:buChar char="•"/>
            </a:pPr>
            <a:r>
              <a:rPr lang="en-US" sz="1600" b="1" dirty="0">
                <a:ea typeface="Calibri" panose="020F0502020204030204" pitchFamily="34" charset="0"/>
              </a:rPr>
              <a:t>UK- OFCOM </a:t>
            </a:r>
            <a:r>
              <a:rPr lang="en-US" sz="1600" b="0" dirty="0">
                <a:ea typeface="Calibri" panose="020F0502020204030204" pitchFamily="34" charset="0"/>
              </a:rPr>
              <a:t>- </a:t>
            </a:r>
            <a:r>
              <a:rPr lang="en-US" sz="1600" b="0" dirty="0">
                <a:effectLst/>
                <a:ea typeface="SimSun" panose="02010600030101010101" pitchFamily="2" charset="-122"/>
              </a:rPr>
              <a:t>We’re delighted to invite you to an upcoming Ofcom spectrum event: Enabling growth and innovation beyond 5G - the role of spectrum management. </a:t>
            </a:r>
          </a:p>
          <a:p>
            <a:pPr lvl="2">
              <a:buFont typeface="Arial" panose="020B0604020202020204" pitchFamily="34" charset="0"/>
              <a:buChar char="•"/>
            </a:pPr>
            <a:r>
              <a:rPr lang="en-US" sz="1600" b="0" dirty="0">
                <a:effectLst/>
                <a:ea typeface="SimSun" panose="02010600030101010101" pitchFamily="2" charset="-122"/>
              </a:rPr>
              <a:t>This will be held virtually from 3pm (UTC) on 29 November</a:t>
            </a:r>
            <a:r>
              <a:rPr lang="en-US" sz="1600" dirty="0">
                <a:ea typeface="SimSun" panose="02010600030101010101" pitchFamily="2" charset="-122"/>
              </a:rPr>
              <a:t> by techuk.org.</a:t>
            </a:r>
            <a:endParaRPr lang="en-US" sz="1600" dirty="0">
              <a:effectLst/>
              <a:ea typeface="SimSun" panose="02010600030101010101" pitchFamily="2" charset="-122"/>
            </a:endParaRPr>
          </a:p>
          <a:p>
            <a:pPr lvl="1">
              <a:buFont typeface="Arial" panose="020B0604020202020204" pitchFamily="34" charset="0"/>
              <a:buChar char="•"/>
            </a:pPr>
            <a:r>
              <a:rPr lang="en-US" sz="1600" b="1" dirty="0"/>
              <a:t>Brazil – ANATEL </a:t>
            </a:r>
            <a:r>
              <a:rPr lang="en-US" sz="1600" dirty="0"/>
              <a:t>-   Public Consultation 46 </a:t>
            </a:r>
          </a:p>
          <a:p>
            <a:pPr lvl="2">
              <a:buFont typeface="Arial" panose="020B0604020202020204" pitchFamily="34" charset="0"/>
              <a:buChar char="•"/>
            </a:pPr>
            <a:r>
              <a:rPr lang="en-US" sz="1600" b="0" i="0" u="none" strike="noStrike" baseline="0" dirty="0">
                <a:solidFill>
                  <a:srgbClr val="000000"/>
                </a:solidFill>
              </a:rPr>
              <a:t>This public consultation aims to reassess the limits of undesirable emissions from very low power devices operating in the 5,925 MHz to 7,125 MHz band. </a:t>
            </a:r>
          </a:p>
          <a:p>
            <a:pPr lvl="2">
              <a:buFont typeface="Arial" panose="020B0604020202020204" pitchFamily="34" charset="0"/>
              <a:buChar char="•"/>
            </a:pPr>
            <a:r>
              <a:rPr lang="en-US" sz="1600" b="0" i="0" u="none" strike="noStrike" baseline="0" dirty="0">
                <a:solidFill>
                  <a:srgbClr val="000000"/>
                </a:solidFill>
              </a:rPr>
              <a:t>The deadline for submission of comments is 30th November 2021. For more information on this public consultation, please refer to this </a:t>
            </a:r>
            <a:r>
              <a:rPr lang="en-US" sz="1600" b="0" i="0" u="none" strike="noStrike" baseline="0" dirty="0">
                <a:solidFill>
                  <a:srgbClr val="0562C1"/>
                </a:solidFill>
                <a:hlinkClick r:id="rId8"/>
              </a:rPr>
              <a:t>link</a:t>
            </a:r>
            <a:r>
              <a:rPr lang="en-US" sz="1600" b="0" i="0" u="none" strike="noStrike" baseline="0" dirty="0">
                <a:solidFill>
                  <a:srgbClr val="0562C1"/>
                </a:solidFill>
              </a:rPr>
              <a:t> </a:t>
            </a:r>
            <a:r>
              <a:rPr lang="en-US" sz="1600" b="0" i="0" u="none" strike="noStrike" baseline="0" dirty="0">
                <a:solidFill>
                  <a:srgbClr val="000000"/>
                </a:solidFill>
              </a:rPr>
              <a:t>and is in Portuguese language only.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11-18nov21</a:t>
            </a:r>
            <a:endParaRPr lang="en-GB" dirty="0"/>
          </a:p>
        </p:txBody>
      </p:sp>
    </p:spTree>
    <p:extLst>
      <p:ext uri="{BB962C8B-B14F-4D97-AF65-F5344CB8AC3E}">
        <p14:creationId xmlns:p14="http://schemas.microsoft.com/office/powerpoint/2010/main" val="25727724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914400" y="1026645"/>
            <a:ext cx="11049000" cy="5481225"/>
          </a:xfrm>
        </p:spPr>
        <p:txBody>
          <a:bodyPr/>
          <a:lstStyle/>
          <a:p>
            <a:pPr lvl="0">
              <a:buFont typeface="Arial" panose="020B0604020202020204" pitchFamily="34" charset="0"/>
              <a:buChar char="•"/>
            </a:pPr>
            <a:endParaRPr lang="en-US" sz="1800" b="0" dirty="0">
              <a:effectLst/>
              <a:latin typeface="Times New Roman" panose="02020603050405020304" pitchFamily="18" charset="0"/>
              <a:ea typeface="Calibri" panose="020F0502020204030204" pitchFamily="34" charset="0"/>
            </a:endParaRPr>
          </a:p>
          <a:p>
            <a:pPr lvl="0">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rPr>
              <a:t>Anything to share today?  </a:t>
            </a:r>
          </a:p>
          <a:p>
            <a:pPr lvl="1">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rPr>
              <a:t>WP 1A accepted </a:t>
            </a:r>
            <a:r>
              <a:rPr lang="en-US" sz="1800" dirty="0">
                <a:latin typeface="Times New Roman" panose="02020603050405020304" pitchFamily="18" charset="0"/>
                <a:ea typeface="Calibri" panose="020F0502020204030204" pitchFamily="34" charset="0"/>
              </a:rPr>
              <a:t>IEEE 802 </a:t>
            </a:r>
            <a:r>
              <a:rPr lang="en-US" sz="1800" b="0" dirty="0">
                <a:effectLst/>
                <a:latin typeface="Times New Roman" panose="02020603050405020304" pitchFamily="18" charset="0"/>
                <a:ea typeface="Calibri" panose="020F0502020204030204" pitchFamily="34" charset="0"/>
              </a:rPr>
              <a:t>proposed changes </a:t>
            </a:r>
            <a:r>
              <a:rPr lang="en-US" sz="1800" dirty="0">
                <a:latin typeface="Times New Roman" panose="02020603050405020304" pitchFamily="18" charset="0"/>
                <a:ea typeface="Calibri" panose="020F0502020204030204" pitchFamily="34" charset="0"/>
              </a:rPr>
              <a:t>from</a:t>
            </a:r>
            <a:r>
              <a:rPr lang="en-US" sz="1800" b="0" dirty="0">
                <a:effectLst/>
                <a:latin typeface="Times New Roman" panose="02020603050405020304" pitchFamily="18" charset="0"/>
                <a:ea typeface="Calibri" panose="020F0502020204030204" pitchFamily="34" charset="0"/>
              </a:rPr>
              <a:t> the light communications liaison. </a:t>
            </a:r>
          </a:p>
          <a:p>
            <a:pPr lvl="1">
              <a:buFont typeface="Arial" panose="020B0604020202020204" pitchFamily="34" charset="0"/>
              <a:buChar char="•"/>
            </a:pPr>
            <a:r>
              <a:rPr lang="en-US" sz="1800" dirty="0">
                <a:latin typeface="Times New Roman" panose="02020603050405020304" pitchFamily="18" charset="0"/>
                <a:ea typeface="Calibri" panose="020F0502020204030204" pitchFamily="34" charset="0"/>
              </a:rPr>
              <a:t>WP 5A will meet in the next week and our IEEE 802 liaisons will be presented. </a:t>
            </a:r>
            <a:endParaRPr lang="en-US" sz="1800" b="0" dirty="0">
              <a:latin typeface="Times New Roman" panose="02020603050405020304" pitchFamily="18" charset="0"/>
              <a:ea typeface="Calibri" panose="020F0502020204030204" pitchFamily="34" charset="0"/>
            </a:endParaRPr>
          </a:p>
          <a:p>
            <a:pPr>
              <a:buFont typeface="Arial" panose="020B0604020202020204" pitchFamily="34" charset="0"/>
              <a:buChar char="•"/>
            </a:pPr>
            <a:r>
              <a:rPr lang="en-US" sz="1800" b="0" dirty="0">
                <a:ea typeface="Calibri" panose="020F0502020204030204" pitchFamily="34" charset="0"/>
              </a:rPr>
              <a:t> </a:t>
            </a:r>
            <a:endParaRPr lang="en-US" sz="1800" b="0" dirty="0">
              <a:solidFill>
                <a:schemeClr val="tx1"/>
              </a:solidFill>
            </a:endParaRPr>
          </a:p>
          <a:p>
            <a:pPr lvl="0">
              <a:buFont typeface="Arial" panose="020B0604020202020204" pitchFamily="34" charset="0"/>
              <a:buChar char="•"/>
            </a:pPr>
            <a:endParaRPr lang="en-US" sz="1800" dirty="0">
              <a:solidFill>
                <a:schemeClr val="tx1"/>
              </a:solidFill>
            </a:endParaRPr>
          </a:p>
          <a:p>
            <a:pPr lvl="0">
              <a:buFont typeface="Arial" panose="020B0604020202020204" pitchFamily="34" charset="0"/>
              <a:buChar char="•"/>
            </a:pPr>
            <a:endParaRPr lang="en-US" sz="1800" dirty="0">
              <a:solidFill>
                <a:schemeClr val="tx1"/>
              </a:solidFill>
            </a:endParaRPr>
          </a:p>
          <a:p>
            <a:pPr lvl="0">
              <a:buFont typeface="Arial" panose="020B0604020202020204" pitchFamily="34" charset="0"/>
              <a:buChar char="•"/>
            </a:pPr>
            <a:endParaRPr lang="en-US" sz="1800" dirty="0">
              <a:solidFill>
                <a:schemeClr val="tx1"/>
              </a:solidFill>
            </a:endParaRPr>
          </a:p>
          <a:p>
            <a:pPr lvl="0">
              <a:buFont typeface="Arial" panose="020B0604020202020204" pitchFamily="34" charset="0"/>
              <a:buChar char="•"/>
            </a:pPr>
            <a:r>
              <a:rPr lang="en-US" sz="1800" dirty="0">
                <a:solidFill>
                  <a:schemeClr val="tx1"/>
                </a:solidFill>
              </a:rPr>
              <a:t>ongoing: WRC-23 agenda items, the list is on the ITU-R website at: </a:t>
            </a:r>
          </a:p>
          <a:p>
            <a:pPr lvl="2">
              <a:spcBef>
                <a:spcPts val="0"/>
              </a:spcBef>
              <a:buFont typeface="Arial" panose="020B0604020202020204" pitchFamily="34" charset="0"/>
              <a:buChar char="•"/>
            </a:pPr>
            <a:r>
              <a:rPr lang="en-US" sz="1600" dirty="0">
                <a:hlinkClick r:id="rId3"/>
              </a:rPr>
              <a:t>https://www.itu.int/en/ITU-R/study-groups/rcpm/Pages/wrc-23-studies.aspx</a:t>
            </a:r>
            <a:r>
              <a:rPr lang="en-US" sz="1600" dirty="0">
                <a:solidFill>
                  <a:srgbClr val="00B0F0"/>
                </a:solidFill>
              </a:rPr>
              <a:t>  </a:t>
            </a:r>
            <a:r>
              <a:rPr lang="en-US" sz="1600" dirty="0">
                <a:solidFill>
                  <a:srgbClr val="7030A0"/>
                </a:solidFill>
              </a:rPr>
              <a:t> (updated 26Aug20)</a:t>
            </a:r>
          </a:p>
          <a:p>
            <a:pPr lvl="2">
              <a:spcBef>
                <a:spcPts val="0"/>
              </a:spcBef>
              <a:buFont typeface="Arial" panose="020B0604020202020204" pitchFamily="34" charset="0"/>
              <a:buChar char="•"/>
            </a:pPr>
            <a:r>
              <a:rPr lang="en-US" sz="1600" dirty="0">
                <a:hlinkClick r:id="rId4"/>
              </a:rPr>
              <a:t>https://www.itu.int/dms_pub/itu-r/oth/0c/0a/R0C0A00000D0041PDFE.pdf</a:t>
            </a:r>
            <a:endParaRPr lang="en-US" sz="1600" dirty="0"/>
          </a:p>
          <a:p>
            <a:pPr lvl="1">
              <a:spcBef>
                <a:spcPts val="0"/>
              </a:spcBef>
              <a:buFont typeface="Arial" panose="020B0604020202020204" pitchFamily="34" charset="0"/>
              <a:buChar char="•"/>
            </a:pPr>
            <a:r>
              <a:rPr lang="en-US" sz="1600" dirty="0">
                <a:solidFill>
                  <a:srgbClr val="00B0F0"/>
                </a:solidFill>
                <a:hlinkClick r:id="rId5"/>
              </a:rPr>
              <a:t>https://mentor.ieee.org/802.18/dcn/20/18-20-0107-01-0000-res-811-wrc-19-wrc-23-agenda-items.docx</a:t>
            </a:r>
            <a:r>
              <a:rPr lang="en-US" sz="1600" dirty="0">
                <a:solidFill>
                  <a:srgbClr val="00B0F0"/>
                </a:solidFill>
              </a:rPr>
              <a:t> </a:t>
            </a:r>
            <a:r>
              <a:rPr lang="en-US" sz="1800" b="1" dirty="0">
                <a:solidFill>
                  <a:schemeClr val="tx1"/>
                </a:solidFill>
              </a:rPr>
              <a:t>	</a:t>
            </a:r>
            <a:r>
              <a:rPr lang="en-US" sz="1800" b="0" dirty="0">
                <a:solidFill>
                  <a:schemeClr val="tx1"/>
                </a:solidFill>
              </a:rPr>
              <a:t> </a:t>
            </a:r>
          </a:p>
          <a:p>
            <a:pPr marL="685800" lvl="1">
              <a:spcBef>
                <a:spcPts val="0"/>
              </a:spcBef>
              <a:buFont typeface="Arial" panose="020B0604020202020204" pitchFamily="34" charset="0"/>
              <a:buChar char="•"/>
            </a:pPr>
            <a:r>
              <a:rPr lang="en-US" sz="1600" dirty="0">
                <a:solidFill>
                  <a:schemeClr val="tx1"/>
                </a:solidFill>
              </a:rPr>
              <a:t>IEEE 802 viewpoints on WRC-23 agenda items. </a:t>
            </a:r>
            <a:endParaRPr lang="en-US" sz="1600" b="0" dirty="0">
              <a:solidFill>
                <a:schemeClr val="tx1"/>
              </a:solidFill>
            </a:endParaRPr>
          </a:p>
          <a:p>
            <a:pPr lvl="2">
              <a:spcBef>
                <a:spcPts val="0"/>
              </a:spcBef>
              <a:buFont typeface="Arial" panose="020B0604020202020204" pitchFamily="34" charset="0"/>
              <a:buChar char="•"/>
            </a:pPr>
            <a:r>
              <a:rPr lang="en-US" dirty="0">
                <a:solidFill>
                  <a:schemeClr val="tx1"/>
                </a:solidFill>
              </a:rPr>
              <a:t>Doc for viewpoints updated (</a:t>
            </a:r>
            <a:r>
              <a:rPr lang="en-US" dirty="0">
                <a:solidFill>
                  <a:srgbClr val="00B0F0"/>
                </a:solidFill>
              </a:rPr>
              <a:t>actions items in notes on this slide</a:t>
            </a:r>
            <a:r>
              <a:rPr lang="en-US" dirty="0">
                <a:solidFill>
                  <a:schemeClr val="tx1"/>
                </a:solidFill>
              </a:rPr>
              <a:t>):  </a:t>
            </a:r>
            <a:r>
              <a:rPr lang="en-US" sz="1600" dirty="0">
                <a:solidFill>
                  <a:schemeClr val="tx1"/>
                </a:solidFill>
                <a:hlinkClick r:id="rId6"/>
              </a:rPr>
              <a:t>https://mentor.ieee.org/802.18/dcn/21/18-21-0039-01-0000-ieee-802-viewpoints-on-wrc-23-agenda-items.pptx</a:t>
            </a:r>
            <a:endParaRPr lang="en-US" sz="1600" dirty="0">
              <a:solidFill>
                <a:schemeClr val="tx1"/>
              </a:solidFill>
            </a:endParaRPr>
          </a:p>
          <a:p>
            <a:pPr lvl="1">
              <a:spcBef>
                <a:spcPts val="0"/>
              </a:spcBef>
              <a:buFont typeface="Arial" panose="020B0604020202020204" pitchFamily="34" charset="0"/>
              <a:buChar char="•"/>
            </a:pPr>
            <a:r>
              <a:rPr lang="en-US" sz="1600" b="0" dirty="0">
                <a:solidFill>
                  <a:schemeClr val="tx1"/>
                </a:solidFill>
                <a:effectLst/>
                <a:ea typeface="Calibri" panose="020F0502020204030204" pitchFamily="34" charset="0"/>
              </a:rPr>
              <a:t>Soon, will review actions </a:t>
            </a:r>
            <a:r>
              <a:rPr lang="en-US" sz="1400" b="0" dirty="0">
                <a:solidFill>
                  <a:schemeClr val="tx1"/>
                </a:solidFill>
                <a:ea typeface="Calibri" panose="020F0502020204030204" pitchFamily="34" charset="0"/>
              </a:rPr>
              <a:t>noted at the July Plenary. </a:t>
            </a:r>
            <a:endParaRPr lang="en-US" sz="1400" b="0" dirty="0">
              <a:solidFill>
                <a:schemeClr val="tx1"/>
              </a:solidFill>
              <a:effectLst/>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11-18nov21</a:t>
            </a:r>
            <a:endParaRPr lang="en-GB" dirty="0"/>
          </a:p>
        </p:txBody>
      </p:sp>
      <p:sp>
        <p:nvSpPr>
          <p:cNvPr id="8" name="TextBox 7">
            <a:extLst>
              <a:ext uri="{FF2B5EF4-FFF2-40B4-BE49-F238E27FC236}">
                <a16:creationId xmlns:a16="http://schemas.microsoft.com/office/drawing/2014/main" id="{62C06C0A-2D29-4970-B0C1-873AB854367E}"/>
              </a:ext>
            </a:extLst>
          </p:cNvPr>
          <p:cNvSpPr txBox="1"/>
          <p:nvPr/>
        </p:nvSpPr>
        <p:spPr>
          <a:xfrm>
            <a:off x="914400" y="6120632"/>
            <a:ext cx="10740044" cy="338554"/>
          </a:xfrm>
          <a:prstGeom prst="rect">
            <a:avLst/>
          </a:prstGeom>
          <a:noFill/>
        </p:spPr>
        <p:txBody>
          <a:bodyPr wrap="square" rtlCol="0">
            <a:spAutoFit/>
          </a:bodyPr>
          <a:lstStyle/>
          <a:p>
            <a:pPr>
              <a:spcBef>
                <a:spcPct val="30000"/>
              </a:spcBef>
              <a:buFont typeface="Arial" panose="020B0604020202020204" pitchFamily="34" charset="0"/>
              <a:buChar char="•"/>
              <a:defRPr/>
            </a:pPr>
            <a:r>
              <a:rPr lang="en-US" sz="1600" dirty="0">
                <a:solidFill>
                  <a:schemeClr val="tx1"/>
                </a:solidFill>
              </a:rPr>
              <a:t>For miscellaneous links for ITU-R , SGs, WPs and calendars, </a:t>
            </a:r>
            <a:r>
              <a:rPr lang="en-US" sz="1600" dirty="0">
                <a:solidFill>
                  <a:schemeClr val="tx1"/>
                </a:solidFill>
                <a:hlinkClick r:id="" action="ppaction://noaction"/>
              </a:rPr>
              <a:t>see back up slides later</a:t>
            </a:r>
            <a:r>
              <a:rPr lang="en-US" sz="1200" dirty="0">
                <a:solidFill>
                  <a:schemeClr val="tx1"/>
                </a:solidFill>
                <a:hlinkClick r:id="" action="ppaction://noaction"/>
              </a:rPr>
              <a:t>. </a:t>
            </a:r>
            <a:endParaRPr lang="en-US" sz="300" dirty="0"/>
          </a:p>
        </p:txBody>
      </p:sp>
    </p:spTree>
    <p:extLst>
      <p:ext uri="{BB962C8B-B14F-4D97-AF65-F5344CB8AC3E}">
        <p14:creationId xmlns:p14="http://schemas.microsoft.com/office/powerpoint/2010/main" val="10787814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altLang="en-US" sz="2400" dirty="0"/>
              <a:t>General Discussion Items </a:t>
            </a:r>
            <a:endParaRPr lang="en-US" sz="2400" dirty="0"/>
          </a:p>
        </p:txBody>
      </p:sp>
      <p:sp>
        <p:nvSpPr>
          <p:cNvPr id="3" name="Content Placeholder 2"/>
          <p:cNvSpPr>
            <a:spLocks noGrp="1"/>
          </p:cNvSpPr>
          <p:nvPr>
            <p:ph idx="1"/>
          </p:nvPr>
        </p:nvSpPr>
        <p:spPr>
          <a:xfrm>
            <a:off x="914400" y="1030458"/>
            <a:ext cx="11049000" cy="5477022"/>
          </a:xfrm>
        </p:spPr>
        <p:txBody>
          <a:bodyPr/>
          <a:lstStyle/>
          <a:p>
            <a:pPr marL="238125" marR="0">
              <a:spcBef>
                <a:spcPts val="0"/>
              </a:spcBef>
              <a:spcAft>
                <a:spcPts val="0"/>
              </a:spcAft>
              <a:buFont typeface="Arial" panose="020B0604020202020204" pitchFamily="34" charset="0"/>
              <a:buChar char="•"/>
            </a:pPr>
            <a:r>
              <a:rPr lang="en-US" sz="2000" b="1" dirty="0">
                <a:solidFill>
                  <a:srgbClr val="333333"/>
                </a:solidFill>
                <a:effectLst/>
                <a:ea typeface="Times New Roman" panose="02020603050405020304" pitchFamily="18" charset="0"/>
              </a:rPr>
              <a:t>Wireless Telecommunication Bureau Seeks to Supplement the Record on 70/80/90 GHZ Bands</a:t>
            </a:r>
            <a:endParaRPr lang="en-US" sz="2000" dirty="0">
              <a:effectLst/>
              <a:ea typeface="Calibri" panose="020F0502020204030204" pitchFamily="34" charset="0"/>
            </a:endParaRPr>
          </a:p>
          <a:p>
            <a:pPr marL="495300" lvl="1">
              <a:spcBef>
                <a:spcPts val="0"/>
              </a:spcBef>
              <a:spcAft>
                <a:spcPts val="0"/>
              </a:spcAft>
              <a:buFont typeface="Arial" panose="020B0604020202020204" pitchFamily="34" charset="0"/>
              <a:buChar char="•"/>
            </a:pPr>
            <a:r>
              <a:rPr lang="en-US" sz="1800" b="1" dirty="0">
                <a:effectLst/>
                <a:ea typeface="Times New Roman" panose="02020603050405020304" pitchFamily="18" charset="0"/>
                <a:cs typeface="Calibri" panose="020F0502020204030204" pitchFamily="34" charset="0"/>
              </a:rPr>
              <a:t>FR Document:</a:t>
            </a:r>
            <a:r>
              <a:rPr lang="en-US" sz="1800" dirty="0">
                <a:solidFill>
                  <a:srgbClr val="000000"/>
                </a:solidFill>
                <a:effectLst/>
                <a:ea typeface="Times New Roman" panose="02020603050405020304" pitchFamily="18" charset="0"/>
              </a:rPr>
              <a:t> </a:t>
            </a:r>
            <a:r>
              <a:rPr lang="en-US" sz="1800" u="sng" dirty="0">
                <a:solidFill>
                  <a:srgbClr val="3071A9"/>
                </a:solidFill>
                <a:effectLst/>
                <a:ea typeface="Times New Roman" panose="02020603050405020304" pitchFamily="18" charset="0"/>
                <a:hlinkClick r:id="rId3"/>
              </a:rPr>
              <a:t>2021-23712</a:t>
            </a:r>
            <a:r>
              <a:rPr lang="en-US" sz="1800" u="sng" dirty="0">
                <a:ea typeface="Times New Roman" panose="02020603050405020304" pitchFamily="18" charset="0"/>
              </a:rPr>
              <a:t>; </a:t>
            </a:r>
            <a:r>
              <a:rPr lang="en-US" sz="1800" b="1" dirty="0">
                <a:solidFill>
                  <a:srgbClr val="000000"/>
                </a:solidFill>
                <a:effectLst/>
                <a:ea typeface="Times New Roman" panose="02020603050405020304" pitchFamily="18" charset="0"/>
                <a:cs typeface="Calibri" panose="020F0502020204030204" pitchFamily="34" charset="0"/>
              </a:rPr>
              <a:t>Citation:</a:t>
            </a:r>
            <a:r>
              <a:rPr lang="en-US" sz="1800" dirty="0">
                <a:solidFill>
                  <a:srgbClr val="000000"/>
                </a:solidFill>
                <a:effectLst/>
                <a:ea typeface="Times New Roman" panose="02020603050405020304" pitchFamily="18" charset="0"/>
              </a:rPr>
              <a:t> 86 FR 60436; </a:t>
            </a:r>
            <a:r>
              <a:rPr lang="en-US" sz="1800" b="0" u="sng" dirty="0">
                <a:solidFill>
                  <a:srgbClr val="3071A9"/>
                </a:solidFill>
                <a:effectLst/>
                <a:ea typeface="Times New Roman" panose="02020603050405020304" pitchFamily="18" charset="0"/>
                <a:cs typeface="Calibri" panose="020F0502020204030204" pitchFamily="34" charset="0"/>
                <a:hlinkClick r:id="rId4"/>
              </a:rPr>
              <a:t>PDF</a:t>
            </a:r>
            <a:r>
              <a:rPr lang="en-US" sz="1800" b="1" dirty="0">
                <a:solidFill>
                  <a:srgbClr val="000000"/>
                </a:solidFill>
                <a:effectLst/>
                <a:ea typeface="Times New Roman" panose="02020603050405020304" pitchFamily="18" charset="0"/>
                <a:cs typeface="Calibri" panose="020F0502020204030204" pitchFamily="34" charset="0"/>
              </a:rPr>
              <a:t> </a:t>
            </a:r>
            <a:r>
              <a:rPr lang="en-US" sz="1800" dirty="0">
                <a:solidFill>
                  <a:srgbClr val="000000"/>
                </a:solidFill>
                <a:effectLst/>
                <a:ea typeface="Times New Roman" panose="02020603050405020304" pitchFamily="18" charset="0"/>
              </a:rPr>
              <a:t>Pages 60436-60438 </a:t>
            </a:r>
            <a:r>
              <a:rPr lang="en-US" sz="1800" i="1" dirty="0">
                <a:solidFill>
                  <a:srgbClr val="000000"/>
                </a:solidFill>
                <a:effectLst/>
                <a:ea typeface="Times New Roman" panose="02020603050405020304" pitchFamily="18" charset="0"/>
                <a:cs typeface="Calibri" panose="020F0502020204030204" pitchFamily="34" charset="0"/>
              </a:rPr>
              <a:t>(3 pages)</a:t>
            </a:r>
            <a:r>
              <a:rPr lang="en-US" sz="1800" i="1" dirty="0">
                <a:ea typeface="Times New Roman" panose="02020603050405020304" pitchFamily="18" charset="0"/>
                <a:cs typeface="Calibri" panose="020F0502020204030204" pitchFamily="34" charset="0"/>
              </a:rPr>
              <a:t>; </a:t>
            </a:r>
            <a:r>
              <a:rPr lang="en-US" sz="1800" b="0" u="sng" dirty="0">
                <a:solidFill>
                  <a:srgbClr val="3071A9"/>
                </a:solidFill>
                <a:effectLst/>
                <a:ea typeface="Times New Roman" panose="02020603050405020304" pitchFamily="18" charset="0"/>
                <a:cs typeface="Calibri" panose="020F0502020204030204" pitchFamily="34" charset="0"/>
                <a:hlinkClick r:id="rId3"/>
              </a:rPr>
              <a:t>Permalink</a:t>
            </a:r>
            <a:r>
              <a:rPr lang="en-US" sz="1800" b="1" dirty="0">
                <a:solidFill>
                  <a:srgbClr val="000000"/>
                </a:solidFill>
                <a:effectLst/>
                <a:ea typeface="Times New Roman" panose="02020603050405020304" pitchFamily="18" charset="0"/>
                <a:cs typeface="Calibri" panose="020F0502020204030204" pitchFamily="34" charset="0"/>
              </a:rPr>
              <a:t> </a:t>
            </a:r>
            <a:endParaRPr lang="en-US" sz="180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b="1" dirty="0">
                <a:solidFill>
                  <a:srgbClr val="000000"/>
                </a:solidFill>
                <a:effectLst/>
                <a:ea typeface="Times New Roman" panose="02020603050405020304" pitchFamily="18" charset="0"/>
                <a:cs typeface="Calibri" panose="020F0502020204030204" pitchFamily="34" charset="0"/>
              </a:rPr>
              <a:t>Abstract:</a:t>
            </a:r>
            <a:r>
              <a:rPr lang="en-US" sz="1600" dirty="0">
                <a:solidFill>
                  <a:srgbClr val="000000"/>
                </a:solidFill>
                <a:effectLst/>
                <a:ea typeface="Times New Roman" panose="02020603050405020304" pitchFamily="18" charset="0"/>
              </a:rPr>
              <a:t> In this document, the Commission seeks comment to supplement the record in the rulemaking on a Notice of Proposed Rulemaking to address the potential for use of the 71-76 GHz, 81-86 GHz, 92-94 GHz, and the 94.1-95 GHz (70/80/90 GHz) bands to provide broadband internet access to consumers and communities that may otherwise lack robust, consistent connectivity. </a:t>
            </a:r>
            <a:r>
              <a:rPr lang="en-US" sz="1600" b="1" dirty="0">
                <a:solidFill>
                  <a:srgbClr val="000000"/>
                </a:solidFill>
                <a:effectLst/>
                <a:ea typeface="Times New Roman" panose="02020603050405020304" pitchFamily="18" charset="0"/>
              </a:rPr>
              <a:t>In particular, the Commission seeks comment on whether High Altitude Platform Stations (HAPS) or other stratospheric- based platform</a:t>
            </a:r>
            <a:r>
              <a:rPr lang="en-US" sz="1600" b="1" dirty="0">
                <a:ea typeface="Times New Roman" panose="02020603050405020304" pitchFamily="18" charset="0"/>
              </a:rPr>
              <a:t> </a:t>
            </a:r>
            <a:r>
              <a:rPr lang="en-US" sz="1400" b="0" i="0" dirty="0">
                <a:solidFill>
                  <a:srgbClr val="333333"/>
                </a:solidFill>
                <a:effectLst/>
                <a:latin typeface="Georgia" panose="02040502050405020303" pitchFamily="18" charset="0"/>
              </a:rPr>
              <a:t>services could be deployed for this purpose in the 70/80/90 GHz bands. The Commission also seeks additional information regarding the potential use of these bands to provide broadband internet access to customers on airplanes and aboard ships, as proposed by </a:t>
            </a:r>
            <a:r>
              <a:rPr lang="en-US" sz="1400" b="0" i="0" dirty="0" err="1">
                <a:solidFill>
                  <a:srgbClr val="333333"/>
                </a:solidFill>
                <a:effectLst/>
                <a:latin typeface="Georgia" panose="02040502050405020303" pitchFamily="18" charset="0"/>
              </a:rPr>
              <a:t>Aeronet</a:t>
            </a:r>
            <a:r>
              <a:rPr lang="en-US" sz="1400" b="0" i="0" dirty="0">
                <a:solidFill>
                  <a:srgbClr val="333333"/>
                </a:solidFill>
                <a:effectLst/>
                <a:latin typeface="Georgia" panose="02040502050405020303" pitchFamily="18" charset="0"/>
              </a:rPr>
              <a:t> Global Communications, Inc.</a:t>
            </a:r>
            <a:endParaRPr lang="en-US" sz="1600" dirty="0">
              <a:effectLst/>
              <a:ea typeface="Calibri" panose="020F0502020204030204" pitchFamily="34" charset="0"/>
            </a:endParaRPr>
          </a:p>
          <a:p>
            <a:pPr marL="466725" lvl="1">
              <a:spcBef>
                <a:spcPts val="0"/>
              </a:spcBef>
              <a:spcAft>
                <a:spcPts val="0"/>
              </a:spcAft>
              <a:buFont typeface="Arial" panose="020B0604020202020204" pitchFamily="34" charset="0"/>
              <a:buChar char="•"/>
            </a:pPr>
            <a:r>
              <a:rPr lang="en-US" sz="1600" b="0" i="0" dirty="0">
                <a:solidFill>
                  <a:srgbClr val="333333"/>
                </a:solidFill>
                <a:effectLst/>
              </a:rPr>
              <a:t>Submit comments on or before December 2, 2021. Submit reply comments on or before January 3, 2022.</a:t>
            </a:r>
            <a:r>
              <a:rPr lang="en-US" sz="1600" dirty="0">
                <a:ea typeface="Calibri" panose="020F0502020204030204" pitchFamily="34" charset="0"/>
              </a:rPr>
              <a:t> </a:t>
            </a:r>
          </a:p>
          <a:p>
            <a:pPr marL="866775" lvl="2">
              <a:spcBef>
                <a:spcPts val="0"/>
              </a:spcBef>
              <a:spcAft>
                <a:spcPts val="0"/>
              </a:spcAft>
              <a:buFont typeface="Arial" panose="020B0604020202020204" pitchFamily="34" charset="0"/>
              <a:buChar char="•"/>
            </a:pPr>
            <a:r>
              <a:rPr lang="en-US" sz="1600" dirty="0">
                <a:ea typeface="Calibri" panose="020F0502020204030204" pitchFamily="34" charset="0"/>
              </a:rPr>
              <a:t>Out of 802.18 18nov21-next week. </a:t>
            </a:r>
          </a:p>
          <a:p>
            <a:pPr marL="466725" lvl="1">
              <a:spcBef>
                <a:spcPts val="0"/>
              </a:spcBef>
              <a:spcAft>
                <a:spcPts val="0"/>
              </a:spcAft>
              <a:buFont typeface="Arial" panose="020B0604020202020204" pitchFamily="34" charset="0"/>
              <a:buChar char="•"/>
            </a:pPr>
            <a:r>
              <a:rPr lang="en-US" sz="1600" dirty="0">
                <a:ea typeface="Calibri" panose="020F0502020204030204" pitchFamily="34" charset="0"/>
              </a:rPr>
              <a:t>Proceeding: </a:t>
            </a:r>
            <a:r>
              <a:rPr lang="en-US" sz="1600" dirty="0">
                <a:ea typeface="Calibri" panose="020F0502020204030204" pitchFamily="34" charset="0"/>
                <a:hlinkClick r:id="rId5"/>
              </a:rPr>
              <a:t>https://www.fcc.gov/ecfs/search/filings?proceedings_name=20-133&amp;sort=date_disseminated,DESC</a:t>
            </a:r>
            <a:r>
              <a:rPr lang="en-US" sz="1600" dirty="0">
                <a:ea typeface="Calibri" panose="020F0502020204030204" pitchFamily="34" charset="0"/>
              </a:rPr>
              <a:t>  </a:t>
            </a:r>
          </a:p>
          <a:p>
            <a:pPr marL="466725" lvl="1">
              <a:spcBef>
                <a:spcPts val="0"/>
              </a:spcBef>
              <a:spcAft>
                <a:spcPts val="0"/>
              </a:spcAft>
              <a:buFont typeface="Arial" panose="020B0604020202020204" pitchFamily="34" charset="0"/>
              <a:buChar char="•"/>
            </a:pPr>
            <a:r>
              <a:rPr lang="en-US" sz="1600" dirty="0">
                <a:ea typeface="Calibri" panose="020F0502020204030204" pitchFamily="34" charset="0"/>
              </a:rPr>
              <a:t>NPRM: </a:t>
            </a:r>
            <a:r>
              <a:rPr lang="en-US" sz="1600" dirty="0">
                <a:ea typeface="Calibri" panose="020F0502020204030204" pitchFamily="34" charset="0"/>
                <a:hlinkClick r:id="rId6"/>
              </a:rPr>
              <a:t>https://mentor.ieee.org/802.18/dcn/21/18-21-0137-00-0000-fcc-seeks-to-supplement-nprm-record-on-70-80-90-ghz-wtb-20-133.docx</a:t>
            </a:r>
            <a:r>
              <a:rPr lang="en-US" sz="1600" dirty="0">
                <a:ea typeface="Calibri" panose="020F0502020204030204" pitchFamily="34" charset="0"/>
              </a:rPr>
              <a:t> </a:t>
            </a:r>
          </a:p>
          <a:p>
            <a:pPr marL="466725" lvl="1">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466725" lvl="1">
              <a:spcBef>
                <a:spcPts val="0"/>
              </a:spcBef>
              <a:spcAft>
                <a:spcPts val="0"/>
              </a:spcAft>
              <a:buFont typeface="Arial" panose="020B0604020202020204" pitchFamily="34" charset="0"/>
              <a:buChar char="•"/>
            </a:pPr>
            <a:r>
              <a:rPr lang="en-US" sz="1600" dirty="0">
                <a:ea typeface="Calibri" panose="020F0502020204030204" pitchFamily="34" charset="0"/>
              </a:rPr>
              <a:t>Was sent to .11, .15 &amp; .18. 	Any feedback today if we should try something in the next week?  no feedback. </a:t>
            </a:r>
          </a:p>
          <a:p>
            <a:pPr marL="466725" lvl="1">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466725" lvl="1">
              <a:spcBef>
                <a:spcPts val="0"/>
              </a:spcBef>
              <a:spcAft>
                <a:spcPts val="0"/>
              </a:spcAft>
              <a:buFont typeface="Arial" panose="020B0604020202020204" pitchFamily="34" charset="0"/>
              <a:buChar char="•"/>
            </a:pPr>
            <a:r>
              <a:rPr lang="en-US" sz="1400" dirty="0">
                <a:ea typeface="Calibri" panose="020F0502020204030204" pitchFamily="34" charset="0"/>
              </a:rPr>
              <a:t>IEEE 802 comments from last year:  </a:t>
            </a:r>
          </a:p>
          <a:p>
            <a:pPr marL="466725" lvl="1">
              <a:spcBef>
                <a:spcPts val="0"/>
              </a:spcBef>
              <a:spcAft>
                <a:spcPts val="0"/>
              </a:spcAft>
              <a:buFont typeface="Arial" panose="020B0604020202020204" pitchFamily="34" charset="0"/>
              <a:buChar char="•"/>
            </a:pPr>
            <a:r>
              <a:rPr lang="en-US" sz="1400" dirty="0">
                <a:ea typeface="Calibri" panose="020F0502020204030204" pitchFamily="34" charset="0"/>
                <a:hlinkClick r:id="rId7"/>
              </a:rPr>
              <a:t>https://mentor.ieee.org/802.18/dcn/20/18-20-0108-06-0000-comments-ieee802-fcc-nprm-20-133-70-80-90ghz-bands-expand-access.docx</a:t>
            </a:r>
            <a:r>
              <a:rPr lang="en-US" sz="1400" dirty="0">
                <a:ea typeface="Calibri" panose="020F0502020204030204" pitchFamily="34" charset="0"/>
              </a:rPr>
              <a:t>  </a:t>
            </a:r>
          </a:p>
          <a:p>
            <a:pPr marL="466725" lvl="1">
              <a:spcBef>
                <a:spcPts val="0"/>
              </a:spcBef>
              <a:spcAft>
                <a:spcPts val="0"/>
              </a:spcAft>
              <a:buFont typeface="Arial" panose="020B0604020202020204" pitchFamily="34" charset="0"/>
              <a:buChar char="•"/>
            </a:pPr>
            <a:r>
              <a:rPr lang="en-US" sz="1200" dirty="0">
                <a:ea typeface="Calibri" panose="020F0502020204030204" pitchFamily="34" charset="0"/>
              </a:rPr>
              <a:t>The NPRM from last year: </a:t>
            </a:r>
          </a:p>
          <a:p>
            <a:pPr marL="466725" lvl="1">
              <a:spcBef>
                <a:spcPts val="0"/>
              </a:spcBef>
              <a:spcAft>
                <a:spcPts val="0"/>
              </a:spcAft>
              <a:buFont typeface="Arial" panose="020B0604020202020204" pitchFamily="34" charset="0"/>
              <a:buChar char="•"/>
            </a:pPr>
            <a:r>
              <a:rPr lang="en-US" sz="1200" dirty="0">
                <a:ea typeface="Calibri" panose="020F0502020204030204" pitchFamily="34" charset="0"/>
                <a:hlinkClick r:id="rId8"/>
              </a:rPr>
              <a:t>https://mentor.ieee.org/802.18/dcn/20/18-20-0104-02-0000-fcc-proposed-rule-modernizing-and-expanding-access-to-the-70-80-90-ghz-bands.docx</a:t>
            </a:r>
            <a:r>
              <a:rPr lang="en-US" sz="1200" dirty="0">
                <a:ea typeface="Calibri" panose="020F0502020204030204" pitchFamily="34" charset="0"/>
              </a:rPr>
              <a:t> </a:t>
            </a:r>
          </a:p>
          <a:p>
            <a:pPr marL="466725" lvl="1">
              <a:spcBef>
                <a:spcPts val="0"/>
              </a:spcBef>
              <a:spcAft>
                <a:spcPts val="0"/>
              </a:spcAft>
              <a:buFont typeface="Arial" panose="020B0604020202020204" pitchFamily="34" charset="0"/>
              <a:buChar char="•"/>
            </a:pPr>
            <a:r>
              <a:rPr lang="en-US" sz="1200" dirty="0">
                <a:ea typeface="Calibri" panose="020F0502020204030204" pitchFamily="34" charset="0"/>
              </a:rPr>
              <a:t>A members input on NPRM from last year.</a:t>
            </a:r>
            <a:endParaRPr lang="en-US" sz="1200" dirty="0">
              <a:ea typeface="Calibri" panose="020F0502020204030204" pitchFamily="34" charset="0"/>
              <a:hlinkClick r:id="rId9"/>
            </a:endParaRPr>
          </a:p>
          <a:p>
            <a:pPr marL="466725" lvl="1">
              <a:spcBef>
                <a:spcPts val="0"/>
              </a:spcBef>
              <a:spcAft>
                <a:spcPts val="0"/>
              </a:spcAft>
              <a:buFont typeface="Arial" panose="020B0604020202020204" pitchFamily="34" charset="0"/>
              <a:buChar char="•"/>
            </a:pPr>
            <a:r>
              <a:rPr lang="en-US" sz="1200" dirty="0">
                <a:ea typeface="Calibri" panose="020F0502020204030204" pitchFamily="34" charset="0"/>
                <a:hlinkClick r:id="rId9"/>
              </a:rPr>
              <a:t>https://mentor.ieee.org/802.18/dcn/20/18-20-0105-01-0000-introduction-to-fcc-20-76-a1-modernizing-and-expanding-access-to-the-70-80-90-ghz-bands.pptx</a:t>
            </a:r>
            <a:endParaRPr lang="en-US" sz="1200" dirty="0">
              <a:ea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11-18nov21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28242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8597510" cy="464123"/>
          </a:xfrm>
        </p:spPr>
        <p:txBody>
          <a:bodyPr/>
          <a:lstStyle/>
          <a:p>
            <a:r>
              <a:rPr lang="en-US" altLang="en-US" sz="2400" dirty="0"/>
              <a:t>General Discussion Items – ongoing fyi - MSGs 6 GHz &amp; FCC</a:t>
            </a:r>
            <a:endParaRPr lang="en-US" sz="2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11-18nov21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EA666240-F74D-4ED3-A10B-0C70FFFF65C4}"/>
              </a:ext>
            </a:extLst>
          </p:cNvPr>
          <p:cNvSpPr>
            <a:spLocks noGrp="1"/>
          </p:cNvSpPr>
          <p:nvPr>
            <p:ph idx="1"/>
          </p:nvPr>
        </p:nvSpPr>
        <p:spPr>
          <a:xfrm>
            <a:off x="914400" y="990600"/>
            <a:ext cx="11032375" cy="5379391"/>
          </a:xfrm>
        </p:spPr>
        <p:txBody>
          <a:bodyPr/>
          <a:lstStyle/>
          <a:p>
            <a:pPr>
              <a:buFont typeface="Arial" panose="020B0604020202020204" pitchFamily="34" charset="0"/>
              <a:buChar char="•"/>
            </a:pPr>
            <a:r>
              <a:rPr lang="en-US" sz="1400" dirty="0"/>
              <a:t>   </a:t>
            </a:r>
            <a:r>
              <a:rPr lang="en-US" sz="1600" dirty="0"/>
              <a:t> </a:t>
            </a:r>
            <a:r>
              <a:rPr lang="en-US" sz="1400" dirty="0"/>
              <a:t>1. The </a:t>
            </a:r>
            <a:r>
              <a:rPr lang="en-US" sz="1400" dirty="0" err="1"/>
              <a:t>WInnforum</a:t>
            </a:r>
            <a:r>
              <a:rPr lang="en-US" sz="1400" dirty="0"/>
              <a:t> “6 GHz </a:t>
            </a:r>
            <a:r>
              <a:rPr lang="en-US" sz="1400" u="sng" dirty="0"/>
              <a:t>Committee</a:t>
            </a:r>
            <a:r>
              <a:rPr lang="en-US" sz="1400" dirty="0"/>
              <a:t>”, 	all groups meet every 2 weeks except </a:t>
            </a:r>
            <a:r>
              <a:rPr lang="en-US" sz="1400" i="1" u="sng" dirty="0"/>
              <a:t>Incumbent Information, interference and Test &amp; Certification</a:t>
            </a:r>
            <a:r>
              <a:rPr lang="en-US" sz="1400" dirty="0"/>
              <a:t> - weekly  (168 people);            some docs:  </a:t>
            </a:r>
            <a:r>
              <a:rPr lang="en-US" sz="1400" u="sng" dirty="0">
                <a:solidFill>
                  <a:srgbClr val="0000FF"/>
                </a:solidFill>
                <a:effectLst/>
                <a:ea typeface="Calibri" panose="020F0502020204030204" pitchFamily="34" charset="0"/>
                <a:hlinkClick r:id="rId3"/>
              </a:rPr>
              <a:t>https://6ghz.wirelessinnovation.org/work-group-products</a:t>
            </a:r>
            <a:r>
              <a:rPr lang="en-US" sz="1400" u="sng" dirty="0">
                <a:solidFill>
                  <a:srgbClr val="0000FF"/>
                </a:solidFill>
                <a:effectLst/>
                <a:ea typeface="Calibri" panose="020F0502020204030204" pitchFamily="34" charset="0"/>
              </a:rPr>
              <a:t> </a:t>
            </a:r>
            <a:endParaRPr lang="en-US" sz="1400" b="0" dirty="0"/>
          </a:p>
          <a:p>
            <a:pPr lvl="2">
              <a:buFont typeface="Arial" panose="020B0604020202020204" pitchFamily="34" charset="0"/>
              <a:buChar char="•"/>
            </a:pPr>
            <a:r>
              <a:rPr lang="en-US" sz="1200" u="sng" dirty="0">
                <a:solidFill>
                  <a:srgbClr val="0563C1"/>
                </a:solidFill>
                <a:ea typeface="Calibri" panose="020F0502020204030204" pitchFamily="34" charset="0"/>
                <a:hlinkClick r:id="rId4"/>
              </a:rPr>
              <a:t>https://www.wirelessinnovation.org/6ghz-multistakeholder-committee</a:t>
            </a:r>
            <a:r>
              <a:rPr lang="en-US" sz="1200" dirty="0">
                <a:ea typeface="Calibri" panose="020F0502020204030204" pitchFamily="34" charset="0"/>
              </a:rPr>
              <a:t> </a:t>
            </a:r>
          </a:p>
          <a:p>
            <a:pPr lvl="2">
              <a:spcBef>
                <a:spcPts val="0"/>
              </a:spcBef>
              <a:buFont typeface="Arial" panose="020B0604020202020204" pitchFamily="34" charset="0"/>
              <a:buChar char="•"/>
            </a:pPr>
            <a:r>
              <a:rPr lang="en-US" sz="1200" dirty="0">
                <a:solidFill>
                  <a:schemeClr val="tx1"/>
                </a:solidFill>
                <a:ea typeface="Times New Roman" panose="02020603050405020304" pitchFamily="18" charset="0"/>
              </a:rPr>
              <a:t>For access to documents from the committee, can request to be an observer from the MSG below.  </a:t>
            </a:r>
          </a:p>
          <a:p>
            <a:pPr marL="866775" lvl="2">
              <a:spcBef>
                <a:spcPts val="0"/>
              </a:spcBef>
              <a:spcAft>
                <a:spcPts val="0"/>
              </a:spcAft>
              <a:buFont typeface="Arial" panose="020B0604020202020204" pitchFamily="34" charset="0"/>
              <a:buChar char="•"/>
            </a:pPr>
            <a:r>
              <a:rPr lang="en-US" sz="1200" dirty="0">
                <a:solidFill>
                  <a:schemeClr val="tx1"/>
                </a:solidFill>
                <a:ea typeface="Times New Roman" panose="02020603050405020304" pitchFamily="18" charset="0"/>
              </a:rPr>
              <a:t>Org: 2 focus areas: </a:t>
            </a:r>
          </a:p>
          <a:p>
            <a:pPr marL="1323975" lvl="3">
              <a:spcBef>
                <a:spcPts val="0"/>
              </a:spcBef>
              <a:spcAft>
                <a:spcPts val="0"/>
              </a:spcAft>
              <a:buFont typeface="Arial" panose="020B0604020202020204" pitchFamily="34" charset="0"/>
              <a:buChar char="•"/>
            </a:pPr>
            <a:r>
              <a:rPr lang="en-US" sz="1200" dirty="0">
                <a:solidFill>
                  <a:schemeClr val="tx1"/>
                </a:solidFill>
                <a:ea typeface="Times New Roman" panose="02020603050405020304" pitchFamily="18" charset="0"/>
              </a:rPr>
              <a:t>1)  AFC Functional Specification -WG – includes: Interference-TG,  Incumbent Info-TG,  security and Protocols </a:t>
            </a:r>
            <a:r>
              <a:rPr lang="en-US" sz="1200" strike="dblStrike" dirty="0">
                <a:solidFill>
                  <a:schemeClr val="tx1">
                    <a:lumMod val="50000"/>
                    <a:lumOff val="50000"/>
                  </a:schemeClr>
                </a:solidFill>
                <a:ea typeface="Times New Roman" panose="02020603050405020304" pitchFamily="18" charset="0"/>
              </a:rPr>
              <a:t>3GPP</a:t>
            </a:r>
            <a:r>
              <a:rPr lang="en-US" sz="1200" dirty="0">
                <a:solidFill>
                  <a:schemeClr val="tx1"/>
                </a:solidFill>
                <a:ea typeface="Times New Roman" panose="02020603050405020304" pitchFamily="18" charset="0"/>
              </a:rPr>
              <a:t>-TG</a:t>
            </a:r>
          </a:p>
          <a:p>
            <a:pPr marL="1323975" lvl="3">
              <a:spcBef>
                <a:spcPts val="0"/>
              </a:spcBef>
              <a:spcAft>
                <a:spcPts val="0"/>
              </a:spcAft>
              <a:buFont typeface="Arial" panose="020B0604020202020204" pitchFamily="34" charset="0"/>
              <a:buChar char="•"/>
            </a:pPr>
            <a:r>
              <a:rPr lang="en-US" sz="1200" dirty="0">
                <a:solidFill>
                  <a:schemeClr val="tx1"/>
                </a:solidFill>
                <a:ea typeface="Times New Roman" panose="02020603050405020304" pitchFamily="18" charset="0"/>
              </a:rPr>
              <a:t>2) AFC Test and Certification-WG</a:t>
            </a:r>
            <a:endParaRPr lang="en-US" sz="1200" dirty="0">
              <a:solidFill>
                <a:schemeClr val="bg1">
                  <a:lumMod val="50000"/>
                </a:schemeClr>
              </a:solidFill>
            </a:endParaRPr>
          </a:p>
          <a:p>
            <a:pPr marL="866775" lvl="2">
              <a:spcBef>
                <a:spcPts val="0"/>
              </a:spcBef>
              <a:spcAft>
                <a:spcPts val="0"/>
              </a:spcAft>
              <a:buFont typeface="Arial" panose="020B0604020202020204" pitchFamily="34" charset="0"/>
              <a:buChar char="•"/>
            </a:pPr>
            <a:r>
              <a:rPr lang="en-US" sz="1600" b="1" dirty="0">
                <a:ea typeface="Calibri" panose="020F0502020204030204" pitchFamily="34" charset="0"/>
              </a:rPr>
              <a:t> </a:t>
            </a:r>
            <a:r>
              <a:rPr lang="en-GB" sz="1600" b="0" dirty="0">
                <a:ea typeface="Calibri" panose="020F0502020204030204" pitchFamily="34" charset="0"/>
              </a:rPr>
              <a:t>Anything to share today? ran out of time</a:t>
            </a:r>
            <a:endParaRPr lang="en-US" sz="1600" b="1" dirty="0">
              <a:ea typeface="Calibri" panose="020F0502020204030204" pitchFamily="34" charset="0"/>
            </a:endParaRPr>
          </a:p>
          <a:p>
            <a:pPr marL="866775" lvl="2">
              <a:spcBef>
                <a:spcPts val="0"/>
              </a:spcBef>
              <a:spcAft>
                <a:spcPts val="0"/>
              </a:spcAft>
              <a:buFont typeface="Arial" panose="020B0604020202020204" pitchFamily="34" charset="0"/>
              <a:buChar char="•"/>
            </a:pPr>
            <a:endParaRPr lang="en-US" sz="1600" b="1" dirty="0">
              <a:ea typeface="Calibri" panose="020F0502020204030204" pitchFamily="34" charset="0"/>
            </a:endParaRPr>
          </a:p>
          <a:p>
            <a:pPr marL="866775" lvl="2">
              <a:spcBef>
                <a:spcPts val="0"/>
              </a:spcBef>
              <a:spcAft>
                <a:spcPts val="0"/>
              </a:spcAft>
              <a:buFont typeface="Arial" panose="020B0604020202020204" pitchFamily="34" charset="0"/>
              <a:buChar char="•"/>
            </a:pPr>
            <a:r>
              <a:rPr lang="en-US" sz="1600" b="1" dirty="0">
                <a:ea typeface="Calibri" panose="020F0502020204030204" pitchFamily="34" charset="0"/>
              </a:rPr>
              <a:t>21oct: </a:t>
            </a:r>
            <a:r>
              <a:rPr lang="en-US" sz="1600" dirty="0">
                <a:effectLst/>
                <a:ea typeface="Calibri" panose="020F0502020204030204" pitchFamily="34" charset="0"/>
              </a:rPr>
              <a:t>TR-1014 (IR3) is in internal ballot, being shared with WFA AFC TG</a:t>
            </a:r>
          </a:p>
          <a:p>
            <a:pPr marL="1323975" lvl="3">
              <a:spcBef>
                <a:spcPts val="0"/>
              </a:spcBef>
              <a:spcAft>
                <a:spcPts val="0"/>
              </a:spcAft>
              <a:buFont typeface="Arial" panose="020B0604020202020204" pitchFamily="34" charset="0"/>
              <a:buChar char="•"/>
            </a:pPr>
            <a:r>
              <a:rPr lang="en-US" sz="1400" dirty="0">
                <a:ea typeface="Calibri" panose="020F0502020204030204" pitchFamily="34" charset="0"/>
              </a:rPr>
              <a:t>The process of coordination with the different organization has improve and time to approval is quicker. </a:t>
            </a:r>
          </a:p>
          <a:p>
            <a:pPr marL="1323975" lvl="3">
              <a:spcBef>
                <a:spcPts val="0"/>
              </a:spcBef>
              <a:spcAft>
                <a:spcPts val="0"/>
              </a:spcAft>
              <a:buFont typeface="Arial" panose="020B0604020202020204" pitchFamily="34" charset="0"/>
              <a:buChar char="•"/>
            </a:pPr>
            <a:r>
              <a:rPr lang="en-US" sz="1400" dirty="0">
                <a:effectLst/>
                <a:ea typeface="Calibri" panose="020F0502020204030204" pitchFamily="34" charset="0"/>
                <a:hlinkClick r:id="rId5"/>
              </a:rPr>
              <a:t>https://www.wi-fi.org/file/afc-specification-and-test-plans</a:t>
            </a:r>
            <a:r>
              <a:rPr lang="en-US" sz="1400" dirty="0">
                <a:effectLst/>
                <a:ea typeface="Calibri" panose="020F0502020204030204" pitchFamily="34" charset="0"/>
              </a:rPr>
              <a:t>  (open to all, just need contact info and privacy agreement)  </a:t>
            </a:r>
          </a:p>
          <a:p>
            <a:pPr marL="866775" lvl="2">
              <a:spcBef>
                <a:spcPts val="0"/>
              </a:spcBef>
              <a:spcAft>
                <a:spcPts val="0"/>
              </a:spcAft>
              <a:buFont typeface="Arial" panose="020B0604020202020204" pitchFamily="34" charset="0"/>
              <a:buChar char="•"/>
            </a:pPr>
            <a:endParaRPr lang="en-US" sz="1100" dirty="0">
              <a:solidFill>
                <a:schemeClr val="tx1"/>
              </a:solidFill>
            </a:endParaRPr>
          </a:p>
          <a:p>
            <a:pPr>
              <a:buFont typeface="Arial" panose="020B0604020202020204" pitchFamily="34" charset="0"/>
              <a:buChar char="•"/>
            </a:pPr>
            <a:r>
              <a:rPr lang="en-US" sz="1400" dirty="0">
                <a:ea typeface="Calibri" panose="020F0502020204030204" pitchFamily="34" charset="0"/>
              </a:rPr>
              <a:t>2. From the FCC R&amp;O, an informal MSG (“Group”) has also been formed.  (260+ people)</a:t>
            </a:r>
          </a:p>
          <a:p>
            <a:pPr lvl="1">
              <a:spcBef>
                <a:spcPts val="0"/>
              </a:spcBef>
              <a:buFont typeface="Arial" panose="020B0604020202020204" pitchFamily="34" charset="0"/>
              <a:buChar char="•"/>
            </a:pPr>
            <a:r>
              <a:rPr lang="en-US" sz="1400" dirty="0">
                <a:solidFill>
                  <a:srgbClr val="1155CC"/>
                </a:solidFill>
                <a:hlinkClick r:id="rId6"/>
              </a:rPr>
              <a:t>https://groups.wirelessinnovation.org/wg/6MSG/dashboard</a:t>
            </a:r>
            <a:r>
              <a:rPr lang="en-US" sz="1400" dirty="0">
                <a:solidFill>
                  <a:srgbClr val="1155CC"/>
                </a:solidFill>
              </a:rPr>
              <a:t>. </a:t>
            </a:r>
            <a:endParaRPr lang="en-US" sz="1400" kern="1200" dirty="0">
              <a:cs typeface="+mn-cs"/>
            </a:endParaRPr>
          </a:p>
          <a:p>
            <a:pPr marL="1323975" lvl="3">
              <a:spcBef>
                <a:spcPts val="0"/>
              </a:spcBef>
              <a:spcAft>
                <a:spcPts val="0"/>
              </a:spcAft>
              <a:buFont typeface="Arial" panose="020B0604020202020204" pitchFamily="34" charset="0"/>
              <a:buChar char="•"/>
            </a:pPr>
            <a:r>
              <a:rPr lang="en-US" sz="1100" dirty="0">
                <a:solidFill>
                  <a:schemeClr val="tx1"/>
                </a:solidFill>
              </a:rPr>
              <a:t>Work stream 1 - interference protection and resolution (</a:t>
            </a:r>
            <a:r>
              <a:rPr lang="en-US" sz="1100" dirty="0" err="1">
                <a:solidFill>
                  <a:schemeClr val="tx1"/>
                </a:solidFill>
              </a:rPr>
              <a:t>CableLabs</a:t>
            </a:r>
            <a:r>
              <a:rPr lang="en-US" sz="1100" dirty="0">
                <a:solidFill>
                  <a:schemeClr val="tx1"/>
                </a:solidFill>
              </a:rPr>
              <a:t>, EPRI, Lake </a:t>
            </a:r>
            <a:r>
              <a:rPr lang="en-US" sz="1100" dirty="0" err="1">
                <a:solidFill>
                  <a:schemeClr val="tx1"/>
                </a:solidFill>
              </a:rPr>
              <a:t>Cty</a:t>
            </a:r>
            <a:r>
              <a:rPr lang="en-US" sz="1100" dirty="0">
                <a:solidFill>
                  <a:schemeClr val="tx1"/>
                </a:solidFill>
              </a:rPr>
              <a:t>, APCO)  Meets biweekly, from 28Jan21-10:00 et, </a:t>
            </a:r>
          </a:p>
          <a:p>
            <a:pPr marL="1323975" lvl="3">
              <a:spcBef>
                <a:spcPts val="0"/>
              </a:spcBef>
              <a:spcAft>
                <a:spcPts val="0"/>
              </a:spcAft>
              <a:buFont typeface="Arial" panose="020B0604020202020204" pitchFamily="34" charset="0"/>
              <a:buChar char="•"/>
            </a:pPr>
            <a:r>
              <a:rPr lang="en-US" sz="1100" dirty="0">
                <a:solidFill>
                  <a:schemeClr val="tx1"/>
                </a:solidFill>
              </a:rPr>
              <a:t>Work stream 2 - correct incumbent data (ULS) (</a:t>
            </a:r>
            <a:r>
              <a:rPr lang="en-US" sz="1100" dirty="0" err="1">
                <a:solidFill>
                  <a:schemeClr val="tx1"/>
                </a:solidFill>
              </a:rPr>
              <a:t>Comsearch</a:t>
            </a:r>
            <a:r>
              <a:rPr lang="en-US" sz="1100" dirty="0">
                <a:solidFill>
                  <a:schemeClr val="tx1"/>
                </a:solidFill>
              </a:rPr>
              <a:t>, APCO) </a:t>
            </a:r>
          </a:p>
          <a:p>
            <a:pPr marL="1323975" lvl="3">
              <a:spcBef>
                <a:spcPts val="0"/>
              </a:spcBef>
              <a:spcAft>
                <a:spcPts val="0"/>
              </a:spcAft>
              <a:buFont typeface="Arial" panose="020B0604020202020204" pitchFamily="34" charset="0"/>
              <a:buChar char="•"/>
            </a:pPr>
            <a:r>
              <a:rPr lang="en-US" sz="1100" dirty="0">
                <a:solidFill>
                  <a:schemeClr val="tx1"/>
                </a:solidFill>
              </a:rPr>
              <a:t>Work stream 3 - AFC and how it provides protection, etc. (Charter, Google, UTC)</a:t>
            </a:r>
          </a:p>
          <a:p>
            <a:pPr marL="1323975" lvl="3">
              <a:spcBef>
                <a:spcPts val="0"/>
              </a:spcBef>
              <a:spcAft>
                <a:spcPts val="0"/>
              </a:spcAft>
              <a:buFont typeface="Arial" panose="020B0604020202020204" pitchFamily="34" charset="0"/>
              <a:buChar char="•"/>
            </a:pPr>
            <a:r>
              <a:rPr lang="en-US" sz="1100" dirty="0">
                <a:solidFill>
                  <a:schemeClr val="tx1"/>
                </a:solidFill>
              </a:rPr>
              <a:t>Overall Co-chairs:  NPSTC, UTC, WFA, WISPA. </a:t>
            </a:r>
            <a:r>
              <a:rPr lang="en-US" sz="1100" dirty="0">
                <a:solidFill>
                  <a:schemeClr val="tx1"/>
                </a:solidFill>
                <a:ea typeface="Times New Roman" panose="02020603050405020304" pitchFamily="18" charset="0"/>
              </a:rPr>
              <a:t> </a:t>
            </a:r>
          </a:p>
          <a:p>
            <a:pPr marL="866775" lvl="2">
              <a:spcBef>
                <a:spcPts val="0"/>
              </a:spcBef>
              <a:spcAft>
                <a:spcPts val="0"/>
              </a:spcAft>
              <a:buFont typeface="Arial" panose="020B0604020202020204" pitchFamily="34" charset="0"/>
              <a:buChar char="•"/>
            </a:pPr>
            <a:r>
              <a:rPr lang="en-GB" sz="1600" b="0" dirty="0">
                <a:ea typeface="Calibri" panose="020F0502020204030204" pitchFamily="34" charset="0"/>
              </a:rPr>
              <a:t>Anything to share today?</a:t>
            </a:r>
            <a:r>
              <a:rPr lang="en-GB" sz="1600" b="0" dirty="0">
                <a:solidFill>
                  <a:schemeClr val="tx1"/>
                </a:solidFill>
                <a:ea typeface="Calibri" panose="020F0502020204030204" pitchFamily="34" charset="0"/>
              </a:rPr>
              <a:t> </a:t>
            </a:r>
            <a:r>
              <a:rPr lang="en-GB" sz="1600" b="0" dirty="0">
                <a:ea typeface="Calibri" panose="020F0502020204030204" pitchFamily="34" charset="0"/>
              </a:rPr>
              <a:t>ran out of time</a:t>
            </a:r>
            <a:endParaRPr lang="en-US" sz="1600" b="1" dirty="0">
              <a:ea typeface="Calibri" panose="020F0502020204030204" pitchFamily="34" charset="0"/>
            </a:endParaRPr>
          </a:p>
          <a:p>
            <a:pPr marL="866775" lvl="2">
              <a:spcBef>
                <a:spcPts val="0"/>
              </a:spcBef>
              <a:spcAft>
                <a:spcPts val="0"/>
              </a:spcAft>
              <a:buFont typeface="Arial" panose="020B0604020202020204" pitchFamily="34" charset="0"/>
              <a:buChar char="•"/>
            </a:pPr>
            <a:endParaRPr lang="en-US" sz="1600" b="1" dirty="0">
              <a:ea typeface="Calibri" panose="020F0502020204030204" pitchFamily="34" charset="0"/>
            </a:endParaRPr>
          </a:p>
          <a:p>
            <a:pPr marL="866775" lvl="2">
              <a:spcBef>
                <a:spcPts val="0"/>
              </a:spcBef>
              <a:spcAft>
                <a:spcPts val="0"/>
              </a:spcAft>
              <a:buFont typeface="Arial" panose="020B0604020202020204" pitchFamily="34" charset="0"/>
              <a:buChar char="•"/>
            </a:pPr>
            <a:r>
              <a:rPr lang="en-US" sz="1600" b="1" dirty="0">
                <a:effectLst/>
                <a:ea typeface="Calibri" panose="020F0502020204030204" pitchFamily="34" charset="0"/>
              </a:rPr>
              <a:t>21oct: </a:t>
            </a:r>
            <a:r>
              <a:rPr lang="en-US" sz="1600" dirty="0">
                <a:effectLst/>
                <a:ea typeface="Calibri" panose="020F0502020204030204" pitchFamily="34" charset="0"/>
              </a:rPr>
              <a:t>MWG WS#3 received briefing on work underway in WFA AFC</a:t>
            </a:r>
          </a:p>
          <a:p>
            <a:pPr marL="866775" lvl="2">
              <a:spcBef>
                <a:spcPts val="0"/>
              </a:spcBef>
              <a:spcAft>
                <a:spcPts val="0"/>
              </a:spcAft>
              <a:buFont typeface="Arial" panose="020B0604020202020204" pitchFamily="34" charset="0"/>
              <a:buChar char="•"/>
            </a:pPr>
            <a:r>
              <a:rPr lang="en-US" sz="1200" u="sng" dirty="0">
                <a:solidFill>
                  <a:srgbClr val="0563C1"/>
                </a:solidFill>
                <a:effectLst/>
                <a:ea typeface="Calibri" panose="020F0502020204030204" pitchFamily="34" charset="0"/>
                <a:hlinkClick r:id="rId7"/>
              </a:rPr>
              <a:t>https://syndicated.wifinowglobal.com/resource/wi-fi-alliance-accelerates-wi-fi-6e-development-with-automated-frequency-coordination</a:t>
            </a:r>
            <a:r>
              <a:rPr lang="en-US" sz="1400" u="sng" dirty="0">
                <a:solidFill>
                  <a:srgbClr val="0563C1"/>
                </a:solidFill>
                <a:effectLst/>
                <a:ea typeface="Calibri" panose="020F0502020204030204" pitchFamily="34" charset="0"/>
                <a:hlinkClick r:id="rId7"/>
              </a:rPr>
              <a:t>/</a:t>
            </a:r>
            <a:r>
              <a:rPr lang="en-US" sz="1400" dirty="0">
                <a:solidFill>
                  <a:schemeClr val="tx1"/>
                </a:solidFill>
              </a:rPr>
              <a:t> </a:t>
            </a:r>
          </a:p>
        </p:txBody>
      </p:sp>
    </p:spTree>
    <p:extLst>
      <p:ext uri="{BB962C8B-B14F-4D97-AF65-F5344CB8AC3E}">
        <p14:creationId xmlns:p14="http://schemas.microsoft.com/office/powerpoint/2010/main" val="13859289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3AFBDCB-7A11-4CF2-A8EE-5B8ED8662359}"/>
              </a:ext>
            </a:extLst>
          </p:cNvPr>
          <p:cNvSpPr>
            <a:spLocks noGrp="1"/>
          </p:cNvSpPr>
          <p:nvPr>
            <p:ph type="dt" idx="10"/>
          </p:nvPr>
        </p:nvSpPr>
        <p:spPr>
          <a:xfrm>
            <a:off x="914400" y="322265"/>
            <a:ext cx="2948516" cy="273050"/>
          </a:xfrm>
        </p:spPr>
        <p:txBody>
          <a:bodyPr/>
          <a:lstStyle/>
          <a:p>
            <a:r>
              <a:rPr lang="en-US"/>
              <a:t>11-18nov21</a:t>
            </a:r>
            <a:endParaRPr lang="en-GB" dirty="0"/>
          </a:p>
        </p:txBody>
      </p:sp>
      <p:sp>
        <p:nvSpPr>
          <p:cNvPr id="3" name="Footer Placeholder 2">
            <a:extLst>
              <a:ext uri="{FF2B5EF4-FFF2-40B4-BE49-F238E27FC236}">
                <a16:creationId xmlns:a16="http://schemas.microsoft.com/office/drawing/2014/main" id="{2793D228-C473-466A-9116-516748A18135}"/>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36896544-41EA-49A0-8871-C6E3AF10AAE7}"/>
              </a:ext>
            </a:extLst>
          </p:cNvPr>
          <p:cNvSpPr>
            <a:spLocks noGrp="1"/>
          </p:cNvSpPr>
          <p:nvPr>
            <p:ph type="sldNum" idx="12"/>
          </p:nvPr>
        </p:nvSpPr>
        <p:spPr/>
        <p:txBody>
          <a:bodyPr/>
          <a:lstStyle/>
          <a:p>
            <a:r>
              <a:rPr lang="en-GB"/>
              <a:t>Slide </a:t>
            </a:r>
            <a:fld id="{F5D8E26B-7BCF-4D25-9C89-0168A6618F18}" type="slidenum">
              <a:rPr lang="en-GB" smtClean="0"/>
              <a:pPr/>
              <a:t>2</a:t>
            </a:fld>
            <a:endParaRPr lang="en-GB" dirty="0"/>
          </a:p>
        </p:txBody>
      </p:sp>
      <p:sp>
        <p:nvSpPr>
          <p:cNvPr id="9" name="Content Placeholder 2">
            <a:extLst>
              <a:ext uri="{FF2B5EF4-FFF2-40B4-BE49-F238E27FC236}">
                <a16:creationId xmlns:a16="http://schemas.microsoft.com/office/drawing/2014/main" id="{C28CAD39-B762-4911-93B8-8D26C7BDD79F}"/>
              </a:ext>
            </a:extLst>
          </p:cNvPr>
          <p:cNvSpPr txBox="1">
            <a:spLocks/>
          </p:cNvSpPr>
          <p:nvPr/>
        </p:nvSpPr>
        <p:spPr>
          <a:xfrm>
            <a:off x="932873" y="1371600"/>
            <a:ext cx="10820399" cy="51038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kern="0" dirty="0"/>
              <a:t>This meeting is part of the IEEE 802 electronic November plenary session</a:t>
            </a:r>
          </a:p>
          <a:p>
            <a:pPr lvl="5">
              <a:buFont typeface="Arial" panose="020B0604020202020204" pitchFamily="34" charset="0"/>
              <a:buChar char="•"/>
            </a:pPr>
            <a:endParaRPr lang="en-US" sz="1200" kern="0" dirty="0"/>
          </a:p>
          <a:p>
            <a:pPr>
              <a:buFont typeface="Arial" panose="020B0604020202020204" pitchFamily="34" charset="0"/>
              <a:buChar char="•"/>
            </a:pPr>
            <a:r>
              <a:rPr lang="en-US" kern="0" dirty="0"/>
              <a:t>You must pay the registration fee in order to attend</a:t>
            </a:r>
          </a:p>
          <a:p>
            <a:pPr lvl="5">
              <a:buFont typeface="Arial" panose="020B0604020202020204" pitchFamily="34" charset="0"/>
              <a:buChar char="•"/>
            </a:pPr>
            <a:endParaRPr lang="en-US" sz="1200" kern="0" dirty="0"/>
          </a:p>
          <a:p>
            <a:pPr>
              <a:buFont typeface="Arial" panose="020B0604020202020204" pitchFamily="34" charset="0"/>
              <a:buChar char="•"/>
            </a:pPr>
            <a:r>
              <a:rPr lang="en-US" kern="0" dirty="0"/>
              <a:t>If you have not already done so, you can register at: </a:t>
            </a:r>
            <a:r>
              <a:rPr lang="en-US" sz="2400" b="0" u="sng" dirty="0">
                <a:solidFill>
                  <a:srgbClr val="0000FF"/>
                </a:solidFill>
                <a:effectLst/>
                <a:latin typeface="Tahoma" panose="020B0604030504040204" pitchFamily="34" charset="0"/>
                <a:ea typeface="Calibri" panose="020F0502020204030204" pitchFamily="34" charset="0"/>
                <a:hlinkClick r:id="rId2"/>
              </a:rPr>
              <a:t>https://cvent.me/4xn8Ql</a:t>
            </a:r>
            <a:endParaRPr lang="en-US" b="0" u="sng" dirty="0">
              <a:solidFill>
                <a:srgbClr val="0000FF"/>
              </a:solidFill>
              <a:latin typeface="Tahoma" panose="020B0604030504040204" pitchFamily="34" charset="0"/>
              <a:ea typeface="Calibri" panose="020F0502020204030204" pitchFamily="34" charset="0"/>
            </a:endParaRPr>
          </a:p>
          <a:p>
            <a:pPr lvl="1">
              <a:buFont typeface="Arial" panose="020B0604020202020204" pitchFamily="34" charset="0"/>
              <a:buChar char="•"/>
            </a:pPr>
            <a:r>
              <a:rPr lang="en-US" sz="1600" dirty="0">
                <a:effectLst/>
                <a:latin typeface="Tahoma" panose="020B0604030504040204" pitchFamily="34" charset="0"/>
                <a:ea typeface="Calibri" panose="020F0502020204030204" pitchFamily="34" charset="0"/>
              </a:rPr>
              <a:t>Late Registration:  </a:t>
            </a:r>
            <a:r>
              <a:rPr lang="en-US" sz="1600" b="1" dirty="0">
                <a:effectLst/>
                <a:latin typeface="Tahoma" panose="020B0604030504040204" pitchFamily="34" charset="0"/>
                <a:ea typeface="Calibri" panose="020F0502020204030204" pitchFamily="34" charset="0"/>
              </a:rPr>
              <a:t>After Friday 11:59 PM UTC November 5, 2021 	</a:t>
            </a:r>
            <a:r>
              <a:rPr lang="en-US" sz="1600" b="1" dirty="0">
                <a:latin typeface="Tahoma" panose="020B0604030504040204" pitchFamily="34" charset="0"/>
                <a:ea typeface="Calibri" panose="020F0502020204030204" pitchFamily="34" charset="0"/>
              </a:rPr>
              <a:t>    </a:t>
            </a:r>
            <a:r>
              <a:rPr lang="en-US" sz="1600" b="1" dirty="0">
                <a:effectLst/>
                <a:latin typeface="Tahoma" panose="020B0604030504040204" pitchFamily="34" charset="0"/>
                <a:ea typeface="Calibri" panose="020F0502020204030204" pitchFamily="34" charset="0"/>
              </a:rPr>
              <a:t>* $US 125.00 for all attendees</a:t>
            </a:r>
            <a:endParaRPr lang="en-US" kern="0" dirty="0"/>
          </a:p>
          <a:p>
            <a:pPr lvl="5">
              <a:buFont typeface="Arial" panose="020B0604020202020204" pitchFamily="34" charset="0"/>
              <a:buChar char="•"/>
            </a:pPr>
            <a:endParaRPr lang="en-US" sz="1200" kern="0" dirty="0"/>
          </a:p>
          <a:p>
            <a:pPr>
              <a:buFont typeface="Arial" panose="020B0604020202020204" pitchFamily="34" charset="0"/>
              <a:buChar char="•"/>
            </a:pPr>
            <a:r>
              <a:rPr lang="en-US" kern="0" dirty="0"/>
              <a:t>If you do not intend to register for this session you must leave this meeting and, if you have logged attendance on IMAT, please email the 802.18 chair or a vice chair to have your attendance cancelled</a:t>
            </a:r>
          </a:p>
          <a:p>
            <a:pPr>
              <a:buFont typeface="Arial" panose="020B0604020202020204" pitchFamily="34" charset="0"/>
              <a:buChar char="•"/>
            </a:pPr>
            <a:r>
              <a:rPr lang="en-US" kern="0" dirty="0"/>
              <a:t>At conclusion of each of the 802.18 calls, the Webex log and IMAT will be reviewed.  </a:t>
            </a:r>
          </a:p>
          <a:p>
            <a:pPr>
              <a:buFont typeface="Arial" panose="020B0604020202020204" pitchFamily="34" charset="0"/>
              <a:buChar char="•"/>
            </a:pPr>
            <a:r>
              <a:rPr lang="en-US" kern="0" dirty="0"/>
              <a:t>No payment, become dead beat and lose voting rights in all groups, after 60-day grace. </a:t>
            </a:r>
          </a:p>
        </p:txBody>
      </p:sp>
      <p:sp>
        <p:nvSpPr>
          <p:cNvPr id="10" name="Title 1">
            <a:extLst>
              <a:ext uri="{FF2B5EF4-FFF2-40B4-BE49-F238E27FC236}">
                <a16:creationId xmlns:a16="http://schemas.microsoft.com/office/drawing/2014/main" id="{886B307F-3FE4-42EE-B629-B078D1407BE3}"/>
              </a:ext>
            </a:extLst>
          </p:cNvPr>
          <p:cNvSpPr txBox="1">
            <a:spLocks/>
          </p:cNvSpPr>
          <p:nvPr/>
        </p:nvSpPr>
        <p:spPr>
          <a:xfrm>
            <a:off x="455086" y="685801"/>
            <a:ext cx="11279713" cy="1065213"/>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a:t>Registration for the Nov IEEE 802 electronic plenary session</a:t>
            </a:r>
          </a:p>
        </p:txBody>
      </p:sp>
    </p:spTree>
    <p:extLst>
      <p:ext uri="{BB962C8B-B14F-4D97-AF65-F5344CB8AC3E}">
        <p14:creationId xmlns:p14="http://schemas.microsoft.com/office/powerpoint/2010/main" val="41657731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1900"/>
            <a:ext cx="10972800" cy="464123"/>
          </a:xfrm>
        </p:spPr>
        <p:txBody>
          <a:bodyPr/>
          <a:lstStyle/>
          <a:p>
            <a:r>
              <a:rPr lang="en-US" altLang="en-US" sz="2400" dirty="0"/>
              <a:t>General Discussion Items – ongoing fyi - </a:t>
            </a:r>
            <a:r>
              <a:rPr lang="en-US" sz="2400" dirty="0"/>
              <a:t>IEEE 802 Stds Table of Frequency Bands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11-18nov21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49BD1C81-62F5-4C6A-B620-084BAC2CBFA7}"/>
              </a:ext>
            </a:extLst>
          </p:cNvPr>
          <p:cNvSpPr>
            <a:spLocks noGrp="1"/>
          </p:cNvSpPr>
          <p:nvPr>
            <p:ph idx="1"/>
          </p:nvPr>
        </p:nvSpPr>
        <p:spPr>
          <a:xfrm>
            <a:off x="914400" y="990600"/>
            <a:ext cx="10439400" cy="5382854"/>
          </a:xfrm>
        </p:spPr>
        <p:txBody>
          <a:bodyPr/>
          <a:lstStyle/>
          <a:p>
            <a:pPr marL="1085850" lvl="2">
              <a:spcBef>
                <a:spcPts val="0"/>
              </a:spcBef>
              <a:spcAft>
                <a:spcPts val="0"/>
              </a:spcAft>
              <a:buFont typeface="Arial" panose="020B0604020202020204" pitchFamily="34" charset="0"/>
              <a:buChar char="•"/>
            </a:pPr>
            <a:endParaRPr lang="en-US" sz="10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It is difficult for 802 wireless standards developers to quickly and </a:t>
            </a:r>
            <a:r>
              <a:rPr lang="en-US" sz="1400" dirty="0">
                <a:solidFill>
                  <a:schemeClr val="tx1"/>
                </a:solidFill>
                <a:ea typeface="Calibri" panose="020F0502020204030204" pitchFamily="34" charset="0"/>
              </a:rPr>
              <a:t>accurately identify all the frequency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400" dirty="0">
                <a:solidFill>
                  <a:schemeClr val="tx1"/>
                </a:solidFill>
                <a:ea typeface="Calibri" panose="020F0502020204030204" pitchFamily="34" charset="0"/>
              </a:rPr>
              <a:t>The primary application is to simplify identification of potential frequency bands for coexistence assessment</a:t>
            </a:r>
            <a:r>
              <a:rPr lang="en-US" sz="1400" dirty="0">
                <a:ea typeface="Calibri" panose="020F0502020204030204" pitchFamily="34" charset="0"/>
              </a:rPr>
              <a:t>.	</a:t>
            </a:r>
            <a:endParaRPr lang="en-US" sz="14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400" dirty="0">
                <a:solidFill>
                  <a:srgbClr val="333333"/>
                </a:solidFill>
                <a:ea typeface="Calibri" panose="020F0502020204030204" pitchFamily="34" charset="0"/>
              </a:rPr>
              <a:t>1) </a:t>
            </a:r>
            <a:r>
              <a:rPr lang="en-US" sz="1400" dirty="0">
                <a:ea typeface="Calibri" panose="020F0502020204030204" pitchFamily="34" charset="0"/>
              </a:rPr>
              <a:t>802 wireless standards developers &amp; 2) 802.19 wireless coexistence working group</a:t>
            </a:r>
            <a:endParaRPr lang="en-US" sz="1600" dirty="0">
              <a:ea typeface="Calibri" panose="020F0502020204030204" pitchFamily="34"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calls: </a:t>
            </a:r>
          </a:p>
          <a:p>
            <a:pPr lvl="1">
              <a:spcBef>
                <a:spcPts val="0"/>
              </a:spcBef>
              <a:buFont typeface="Arial" panose="020B0604020202020204" pitchFamily="34" charset="0"/>
              <a:buChar char="•"/>
            </a:pPr>
            <a:r>
              <a:rPr lang="en-US" sz="1600" b="1" u="sng" dirty="0">
                <a:solidFill>
                  <a:schemeClr val="tx1"/>
                </a:solidFill>
                <a:ea typeface="Times New Roman" panose="02020603050405020304" pitchFamily="18" charset="0"/>
              </a:rPr>
              <a:t>The spreadsheet is going, always look for latest:</a:t>
            </a:r>
          </a:p>
          <a:p>
            <a:pPr lvl="1">
              <a:spcBef>
                <a:spcPts val="0"/>
              </a:spcBef>
              <a:buFont typeface="Arial" panose="020B0604020202020204" pitchFamily="34" charset="0"/>
              <a:buChar char="•"/>
            </a:pPr>
            <a:r>
              <a:rPr lang="en-US" sz="1800" dirty="0">
                <a:solidFill>
                  <a:srgbClr val="0070C0"/>
                </a:solidFill>
                <a:ea typeface="Times New Roman" panose="02020603050405020304" pitchFamily="18" charset="0"/>
                <a:hlinkClick r:id="rId3"/>
              </a:rPr>
              <a:t>https://mentor.ieee.org/802.18/dcn/21/18-21-0036-08-0000-frequency-table-template.xlsx</a:t>
            </a:r>
            <a:endParaRPr lang="en-US" sz="1800" dirty="0">
              <a:solidFill>
                <a:srgbClr val="0070C0"/>
              </a:solidFill>
              <a:ea typeface="Times New Roman" panose="02020603050405020304" pitchFamily="18" charset="0"/>
            </a:endParaRPr>
          </a:p>
          <a:p>
            <a:pPr lvl="1">
              <a:spcBef>
                <a:spcPts val="0"/>
              </a:spcBef>
              <a:buFont typeface="Arial" panose="020B0604020202020204" pitchFamily="34" charset="0"/>
              <a:buChar char="•"/>
            </a:pPr>
            <a:endParaRPr lang="en-US" sz="1800" dirty="0">
              <a:ea typeface="Calibri" panose="020F0502020204030204" pitchFamily="34" charset="0"/>
            </a:endParaRPr>
          </a:p>
          <a:p>
            <a:pPr marL="285750">
              <a:spcBef>
                <a:spcPts val="0"/>
              </a:spcBef>
              <a:spcAft>
                <a:spcPts val="0"/>
              </a:spcAft>
              <a:buFont typeface="Arial" panose="020B0604020202020204" pitchFamily="34" charset="0"/>
              <a:buChar char="•"/>
            </a:pPr>
            <a:endParaRPr lang="en-US" sz="1800" dirty="0">
              <a:ea typeface="Calibri" panose="020F0502020204030204" pitchFamily="34" charset="0"/>
            </a:endParaRPr>
          </a:p>
          <a:p>
            <a:pPr marL="285750">
              <a:spcBef>
                <a:spcPts val="0"/>
              </a:spcBef>
              <a:spcAft>
                <a:spcPts val="0"/>
              </a:spcAft>
              <a:buFont typeface="Arial" panose="020B0604020202020204" pitchFamily="34" charset="0"/>
              <a:buChar char="•"/>
            </a:pPr>
            <a:r>
              <a:rPr lang="en-US" sz="1800" dirty="0">
                <a:ea typeface="Calibri" panose="020F0502020204030204" pitchFamily="34" charset="0"/>
              </a:rPr>
              <a:t>From ad hoc call on 28sept21								</a:t>
            </a:r>
            <a:r>
              <a:rPr lang="en-US" sz="1800" b="0" dirty="0">
                <a:ea typeface="Calibri" panose="020F0502020204030204" pitchFamily="34" charset="0"/>
              </a:rPr>
              <a:t>call on 26oct21 was cancelled</a:t>
            </a:r>
            <a:endParaRPr lang="en-US" sz="1800" dirty="0">
              <a:ea typeface="Calibri" panose="020F0502020204030204" pitchFamily="34" charset="0"/>
            </a:endParaRP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Updated most of the 802.15 cells/rows, less UWB ones. </a:t>
            </a: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And proposing to swap columns D&amp;E to get the clause numbers for the current standard by the current standards. and clarified what goes in the clause cell.  </a:t>
            </a:r>
            <a:endParaRPr lang="en-US"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p>
          <a:p>
            <a:pPr marL="685800"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 </a:t>
            </a:r>
          </a:p>
          <a:p>
            <a:pPr marL="1085850" lvl="2">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b="0" dirty="0">
                <a:effectLst/>
                <a:latin typeface="Times New Roman" panose="02020603050405020304" pitchFamily="18" charset="0"/>
                <a:ea typeface="Times New Roman" panose="02020603050405020304" pitchFamily="18" charset="0"/>
              </a:rPr>
              <a:t>The activity is entering the phase to fill in the sheet now, so more intense and time consuming.</a:t>
            </a:r>
            <a:endParaRPr lang="en-US" sz="1800" b="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800" b="0" dirty="0">
                <a:solidFill>
                  <a:schemeClr val="tx1"/>
                </a:solidFill>
                <a:ea typeface="Times New Roman" panose="02020603050405020304" pitchFamily="18" charset="0"/>
              </a:rPr>
              <a:t>The </a:t>
            </a:r>
            <a:r>
              <a:rPr lang="en-US" sz="1800" dirty="0">
                <a:solidFill>
                  <a:schemeClr val="tx1"/>
                </a:solidFill>
                <a:ea typeface="Times New Roman" panose="02020603050405020304" pitchFamily="18" charset="0"/>
              </a:rPr>
              <a:t>next meeting will be 23nov21.  </a:t>
            </a:r>
            <a:r>
              <a:rPr lang="en-US" sz="1800" b="0" dirty="0">
                <a:solidFill>
                  <a:schemeClr val="tx1"/>
                </a:solidFill>
                <a:ea typeface="Times New Roman" panose="02020603050405020304" pitchFamily="18" charset="0"/>
              </a:rPr>
              <a:t>(call-in in agenda backup slides)</a:t>
            </a:r>
          </a:p>
          <a:p>
            <a:pPr marL="457200" lvl="1" indent="0">
              <a:spcBef>
                <a:spcPts val="0"/>
              </a:spcBef>
            </a:pPr>
            <a:endParaRPr lang="en-US" sz="1600" b="0" dirty="0">
              <a:solidFill>
                <a:srgbClr val="00B0F0"/>
              </a:solidFill>
              <a:ea typeface="Times New Roman" panose="02020603050405020304" pitchFamily="18" charset="0"/>
            </a:endParaRPr>
          </a:p>
        </p:txBody>
      </p:sp>
    </p:spTree>
    <p:extLst>
      <p:ext uri="{BB962C8B-B14F-4D97-AF65-F5344CB8AC3E}">
        <p14:creationId xmlns:p14="http://schemas.microsoft.com/office/powerpoint/2010/main" val="6488128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8140311" cy="631751"/>
          </a:xfrm>
        </p:spPr>
        <p:txBody>
          <a:bodyPr/>
          <a:lstStyle/>
          <a:p>
            <a:r>
              <a:rPr lang="en-AU" sz="2400" dirty="0"/>
              <a:t>Actions / AOB / Recess</a:t>
            </a:r>
            <a:endParaRPr lang="en-US" sz="2400" dirty="0"/>
          </a:p>
        </p:txBody>
      </p:sp>
      <p:sp>
        <p:nvSpPr>
          <p:cNvPr id="3" name="Content Placeholder 2"/>
          <p:cNvSpPr>
            <a:spLocks noGrp="1"/>
          </p:cNvSpPr>
          <p:nvPr>
            <p:ph idx="1"/>
          </p:nvPr>
        </p:nvSpPr>
        <p:spPr>
          <a:xfrm>
            <a:off x="1028701" y="966787"/>
            <a:ext cx="10475384" cy="5508627"/>
          </a:xfrm>
        </p:spPr>
        <p:txBody>
          <a:bodyPr/>
          <a:lstStyle/>
          <a:p>
            <a:pPr>
              <a:buFont typeface="Arial" panose="020B0604020202020204" pitchFamily="34" charset="0"/>
              <a:buChar char="•"/>
            </a:pPr>
            <a:r>
              <a:rPr lang="en-US" altLang="en-US" sz="2000" dirty="0"/>
              <a:t>Actions required: </a:t>
            </a:r>
          </a:p>
          <a:p>
            <a:pPr marL="285750" indent="-285750">
              <a:buClrTx/>
              <a:buFont typeface="Wingdings" panose="05000000000000000000" pitchFamily="2" charset="2"/>
              <a:buChar char="n"/>
            </a:pPr>
            <a:r>
              <a:rPr lang="en-US" altLang="en-US" sz="1800" b="0" dirty="0">
                <a:solidFill>
                  <a:schemeClr val="tx1"/>
                </a:solidFill>
              </a:rPr>
              <a:t>Chair start the 2 straw polls on the plenary in March 2022. (if Mentor </a:t>
            </a:r>
            <a:r>
              <a:rPr lang="en-US" altLang="en-US" sz="1800" b="0" dirty="0" err="1">
                <a:solidFill>
                  <a:schemeClr val="tx1"/>
                </a:solidFill>
              </a:rPr>
              <a:t>epoll</a:t>
            </a:r>
            <a:r>
              <a:rPr lang="en-US" altLang="en-US" sz="1800" b="0" dirty="0">
                <a:solidFill>
                  <a:schemeClr val="tx1"/>
                </a:solidFill>
              </a:rPr>
              <a:t> doesn’t work will be </a:t>
            </a:r>
            <a:r>
              <a:rPr lang="en-US" altLang="en-US" sz="1800" b="0" dirty="0" err="1">
                <a:solidFill>
                  <a:schemeClr val="tx1"/>
                </a:solidFill>
              </a:rPr>
              <a:t>webex</a:t>
            </a:r>
            <a:r>
              <a:rPr lang="en-US" altLang="en-US" sz="1800" b="0" dirty="0">
                <a:solidFill>
                  <a:schemeClr val="tx1"/>
                </a:solidFill>
              </a:rPr>
              <a:t> polling next week.)</a:t>
            </a:r>
            <a:endParaRPr lang="en-US" sz="1800" b="0" dirty="0">
              <a:solidFill>
                <a:schemeClr val="tx1"/>
              </a:solidFill>
              <a:ea typeface="Times New Roman" panose="02020603050405020304" pitchFamily="18" charset="0"/>
            </a:endParaRPr>
          </a:p>
          <a:p>
            <a:pPr marL="285750" indent="-285750">
              <a:buClr>
                <a:srgbClr val="00B0F0"/>
              </a:buClr>
              <a:buFont typeface="Wingdings" panose="05000000000000000000" pitchFamily="2" charset="2"/>
              <a:buChar char="q"/>
            </a:pPr>
            <a:r>
              <a:rPr lang="en-US" altLang="en-US" sz="1800" b="0" dirty="0">
                <a:solidFill>
                  <a:srgbClr val="00B0F0"/>
                </a:solidFill>
              </a:rPr>
              <a:t> </a:t>
            </a:r>
          </a:p>
          <a:p>
            <a:pPr marL="285750" indent="-285750">
              <a:buClr>
                <a:srgbClr val="00B0F0"/>
              </a:buClr>
              <a:buFont typeface="Wingdings" panose="05000000000000000000" pitchFamily="2" charset="2"/>
              <a:buChar char="q"/>
            </a:pPr>
            <a:r>
              <a:rPr lang="en-US" altLang="en-US" sz="1800" b="0" dirty="0">
                <a:solidFill>
                  <a:srgbClr val="00B0F0"/>
                </a:solidFill>
              </a:rPr>
              <a:t> </a:t>
            </a:r>
            <a:endParaRPr lang="en-US" altLang="en-US" sz="1400" b="0" dirty="0">
              <a:solidFill>
                <a:srgbClr val="00B0F0"/>
              </a:solidFill>
            </a:endParaRPr>
          </a:p>
          <a:p>
            <a:pPr lvl="4">
              <a:buFont typeface="Arial" panose="020B0604020202020204" pitchFamily="34" charset="0"/>
              <a:buChar char="•"/>
            </a:pPr>
            <a:endParaRPr lang="en-US" altLang="en-US" sz="1200" dirty="0"/>
          </a:p>
          <a:p>
            <a:pPr>
              <a:buFont typeface="Arial" panose="020B0604020202020204" pitchFamily="34" charset="0"/>
              <a:buChar char="•"/>
            </a:pPr>
            <a:r>
              <a:rPr lang="en-US" altLang="en-US" sz="2000" dirty="0"/>
              <a:t>AOB before recess to next Thursday, 18nov21?	</a:t>
            </a:r>
            <a:endParaRPr lang="en-US" sz="1800" dirty="0">
              <a:latin typeface="Times New Roman" panose="02020603050405020304" pitchFamily="18" charset="0"/>
              <a:ea typeface="Calibri" panose="020F0502020204030204" pitchFamily="34" charset="0"/>
            </a:endParaRPr>
          </a:p>
          <a:p>
            <a:pPr marL="400050" lvl="1">
              <a:spcBef>
                <a:spcPts val="0"/>
              </a:spcBef>
              <a:spcAft>
                <a:spcPts val="0"/>
              </a:spcAft>
              <a:buFont typeface="Arial" panose="020B0604020202020204" pitchFamily="34" charset="0"/>
              <a:buChar char="•"/>
            </a:pPr>
            <a:r>
              <a:rPr lang="en-US" sz="1800" dirty="0">
                <a:effectLst/>
                <a:ea typeface="Calibri" panose="020F0502020204030204" pitchFamily="34" charset="0"/>
              </a:rPr>
              <a:t> </a:t>
            </a:r>
            <a:r>
              <a:rPr lang="en-US" sz="1800" dirty="0">
                <a:solidFill>
                  <a:schemeClr val="tx1"/>
                </a:solidFill>
                <a:effectLst/>
                <a:latin typeface="Times New Roman" panose="02020603050405020304" pitchFamily="18" charset="0"/>
                <a:ea typeface="SimSun" panose="02010600030101010101" pitchFamily="2" charset="-122"/>
              </a:rPr>
              <a:t>none heard</a:t>
            </a:r>
          </a:p>
          <a:p>
            <a:pPr marL="400050" lvl="1">
              <a:spcBef>
                <a:spcPts val="0"/>
              </a:spcBef>
              <a:spcAft>
                <a:spcPts val="0"/>
              </a:spcAft>
              <a:buFont typeface="Arial" panose="020B0604020202020204" pitchFamily="34" charset="0"/>
              <a:buChar char="•"/>
            </a:pPr>
            <a:endParaRPr lang="en-US" sz="1800" b="0" dirty="0">
              <a:solidFill>
                <a:schemeClr val="tx1"/>
              </a:solidFill>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800" dirty="0">
              <a:effectLst/>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800" dirty="0">
              <a:effectLst/>
              <a:ea typeface="Calibri" panose="020F0502020204030204" pitchFamily="34" charset="0"/>
            </a:endParaRPr>
          </a:p>
          <a:p>
            <a:pPr marL="0">
              <a:spcBef>
                <a:spcPts val="0"/>
              </a:spcBef>
              <a:spcAft>
                <a:spcPts val="0"/>
              </a:spcAft>
              <a:buFont typeface="Arial" panose="020B0604020202020204" pitchFamily="34" charset="0"/>
              <a:buChar char="•"/>
            </a:pPr>
            <a:endParaRPr lang="en-US" sz="1800" b="0" dirty="0">
              <a:solidFill>
                <a:schemeClr val="tx1"/>
              </a:solidFill>
            </a:endParaRPr>
          </a:p>
          <a:p>
            <a:pPr marL="0">
              <a:spcBef>
                <a:spcPts val="0"/>
              </a:spcBef>
              <a:spcAft>
                <a:spcPts val="0"/>
              </a:spcAft>
              <a:buFont typeface="Arial" panose="020B0604020202020204" pitchFamily="34" charset="0"/>
              <a:buChar char="•"/>
            </a:pPr>
            <a:endParaRPr lang="en-US" sz="1800" b="0" dirty="0">
              <a:solidFill>
                <a:schemeClr val="tx1"/>
              </a:solidFill>
            </a:endParaRPr>
          </a:p>
          <a:p>
            <a:pPr marL="0">
              <a:spcBef>
                <a:spcPts val="0"/>
              </a:spcBef>
              <a:spcAft>
                <a:spcPts val="0"/>
              </a:spcAft>
              <a:buFont typeface="Arial" panose="020B0604020202020204" pitchFamily="34" charset="0"/>
              <a:buChar char="•"/>
            </a:pPr>
            <a:endParaRPr lang="en-US" sz="1800" b="0" dirty="0">
              <a:solidFill>
                <a:schemeClr val="tx1"/>
              </a:solidFill>
            </a:endParaRPr>
          </a:p>
          <a:p>
            <a:pPr marL="0">
              <a:spcBef>
                <a:spcPts val="0"/>
              </a:spcBef>
              <a:spcAft>
                <a:spcPts val="0"/>
              </a:spcAft>
              <a:buFont typeface="Arial" panose="020B0604020202020204" pitchFamily="34" charset="0"/>
              <a:buChar char="•"/>
            </a:pPr>
            <a:r>
              <a:rPr lang="en-US" sz="1800" b="0" dirty="0">
                <a:solidFill>
                  <a:schemeClr val="tx1"/>
                </a:solidFill>
              </a:rPr>
              <a:t>Remember, must be registered and to log attendance in</a:t>
            </a:r>
            <a:r>
              <a:rPr lang="en-US" sz="1800" dirty="0">
                <a:solidFill>
                  <a:schemeClr val="tx1"/>
                </a:solidFill>
              </a:rPr>
              <a:t> IMAT</a:t>
            </a:r>
            <a:r>
              <a:rPr lang="en-US" sz="1800" b="0" dirty="0">
                <a:solidFill>
                  <a:schemeClr val="tx1"/>
                </a:solidFill>
              </a:rPr>
              <a:t> (and participation credit available) </a:t>
            </a:r>
          </a:p>
          <a:p>
            <a:pPr>
              <a:buFont typeface="Arial" panose="020B0604020202020204" pitchFamily="34" charset="0"/>
              <a:buChar char="•"/>
            </a:pPr>
            <a:r>
              <a:rPr lang="en-US" sz="1800" b="0" dirty="0">
                <a:solidFill>
                  <a:schemeClr val="tx1"/>
                </a:solidFill>
              </a:rPr>
              <a:t>Attendance on-line today:  _37__  and voters on-line:  _27__</a:t>
            </a:r>
          </a:p>
          <a:p>
            <a:pPr lvl="4">
              <a:buFont typeface="Arial" panose="020B0604020202020204" pitchFamily="34" charset="0"/>
              <a:buChar char="•"/>
            </a:pPr>
            <a:endParaRPr lang="en-US" sz="600" b="0" dirty="0">
              <a:solidFill>
                <a:schemeClr val="tx1"/>
              </a:solidFill>
            </a:endParaRPr>
          </a:p>
          <a:p>
            <a:pPr>
              <a:buFont typeface="Arial" panose="020B0604020202020204" pitchFamily="34" charset="0"/>
              <a:buChar char="•"/>
            </a:pPr>
            <a:r>
              <a:rPr lang="en-US" altLang="en-US" sz="1800" dirty="0">
                <a:solidFill>
                  <a:schemeClr val="tx1"/>
                </a:solidFill>
              </a:rPr>
              <a:t>Recessed at 15:56  until next Thursday 18Nov21, 15:00et/19:00utc</a:t>
            </a:r>
            <a:endParaRPr lang="en-US" sz="20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21</a:t>
            </a:fld>
            <a:endParaRPr lang="en-US" altLang="en-US" dirty="0"/>
          </a:p>
        </p:txBody>
      </p:sp>
      <p:sp>
        <p:nvSpPr>
          <p:cNvPr id="7" name="Date Placeholder 6"/>
          <p:cNvSpPr>
            <a:spLocks noGrp="1"/>
          </p:cNvSpPr>
          <p:nvPr>
            <p:ph type="dt" idx="15"/>
          </p:nvPr>
        </p:nvSpPr>
        <p:spPr/>
        <p:txBody>
          <a:bodyPr/>
          <a:lstStyle/>
          <a:p>
            <a:r>
              <a:rPr lang="en-US"/>
              <a:t>11-18nov21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060570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631751"/>
          </a:xfrm>
        </p:spPr>
        <p:txBody>
          <a:bodyPr/>
          <a:lstStyle/>
          <a:p>
            <a:r>
              <a:rPr lang="en-US" altLang="en-US" sz="2400" dirty="0"/>
              <a:t>2</a:t>
            </a:r>
            <a:r>
              <a:rPr lang="en-US" altLang="en-US" sz="2400" baseline="30000" dirty="0"/>
              <a:t>nd</a:t>
            </a:r>
            <a:r>
              <a:rPr lang="en-US" altLang="en-US" sz="2400" dirty="0"/>
              <a:t> – call - Thursday </a:t>
            </a:r>
            <a:r>
              <a:rPr lang="en-US" altLang="en-US" sz="2000" dirty="0"/>
              <a:t>(18nov21) </a:t>
            </a:r>
            <a:r>
              <a:rPr lang="en-US" altLang="en-US" sz="2400" dirty="0"/>
              <a:t>Agenda</a:t>
            </a:r>
            <a:endParaRPr lang="en-US" sz="2400" dirty="0"/>
          </a:p>
        </p:txBody>
      </p:sp>
      <p:sp>
        <p:nvSpPr>
          <p:cNvPr id="3" name="Content Placeholder 2"/>
          <p:cNvSpPr>
            <a:spLocks noGrp="1"/>
          </p:cNvSpPr>
          <p:nvPr>
            <p:ph idx="1"/>
          </p:nvPr>
        </p:nvSpPr>
        <p:spPr>
          <a:xfrm>
            <a:off x="914400" y="1263650"/>
            <a:ext cx="10475384" cy="5211763"/>
          </a:xfrm>
        </p:spPr>
        <p:txBody>
          <a:bodyPr/>
          <a:lstStyle/>
          <a:p>
            <a:pPr>
              <a:buFont typeface="Arial" panose="020B0604020202020204" pitchFamily="34" charset="0"/>
              <a:buChar char="•"/>
            </a:pPr>
            <a:r>
              <a:rPr lang="en-US" altLang="en-US" sz="1800" dirty="0"/>
              <a:t>Reminder we are still under all IEEE policies as shown last Thursday </a:t>
            </a:r>
            <a:r>
              <a:rPr lang="en-US" altLang="en-US" sz="1600" dirty="0"/>
              <a:t>(11Nov21)</a:t>
            </a:r>
          </a:p>
          <a:p>
            <a:pPr lvl="1">
              <a:spcBef>
                <a:spcPts val="0"/>
              </a:spcBef>
              <a:buFont typeface="Arial" panose="020B0604020202020204" pitchFamily="34" charset="0"/>
              <a:buChar char="•"/>
            </a:pPr>
            <a:r>
              <a:rPr lang="en-US" altLang="en-US" sz="1800" b="1" u="sng" dirty="0">
                <a:solidFill>
                  <a:schemeClr val="tx1"/>
                </a:solidFill>
              </a:rPr>
              <a:t>Attendance is on IMAT (w/VC and </a:t>
            </a:r>
            <a:r>
              <a:rPr lang="en-US" altLang="en-US" sz="1800" b="1" u="sng" dirty="0" err="1">
                <a:solidFill>
                  <a:schemeClr val="tx1"/>
                </a:solidFill>
              </a:rPr>
              <a:t>webex</a:t>
            </a:r>
            <a:r>
              <a:rPr lang="en-US" altLang="en-US" sz="1800" b="1" u="sng" dirty="0">
                <a:solidFill>
                  <a:schemeClr val="tx1"/>
                </a:solidFill>
              </a:rPr>
              <a:t> checks)</a:t>
            </a:r>
          </a:p>
          <a:p>
            <a:pPr lvl="1">
              <a:spcBef>
                <a:spcPts val="0"/>
              </a:spcBef>
              <a:buFont typeface="Arial" panose="020B0604020202020204" pitchFamily="34" charset="0"/>
              <a:buChar char="•"/>
            </a:pPr>
            <a:r>
              <a:rPr lang="en-US" altLang="en-US" sz="1600" b="1" u="sng" dirty="0">
                <a:solidFill>
                  <a:schemeClr val="tx1"/>
                </a:solidFill>
              </a:rPr>
              <a:t>Remember to mute when not speaking, thanks.</a:t>
            </a:r>
          </a:p>
          <a:p>
            <a:pPr lvl="1">
              <a:spcBef>
                <a:spcPts val="0"/>
              </a:spcBef>
              <a:buFont typeface="Arial" panose="020B0604020202020204" pitchFamily="34" charset="0"/>
              <a:buChar char="•"/>
            </a:pPr>
            <a:r>
              <a:rPr lang="en-US" altLang="en-US" sz="1600" b="1" u="sng" dirty="0">
                <a:solidFill>
                  <a:schemeClr val="tx1"/>
                </a:solidFill>
              </a:rPr>
              <a:t>Please request Q in the chat window.</a:t>
            </a:r>
            <a:endParaRPr lang="en-US" sz="1600" dirty="0">
              <a:solidFill>
                <a:srgbClr val="00B0F0"/>
              </a:solidFill>
            </a:endParaRPr>
          </a:p>
          <a:p>
            <a:pPr lvl="1">
              <a:spcBef>
                <a:spcPts val="0"/>
              </a:spcBef>
              <a:buFont typeface="Arial" panose="020B0604020202020204" pitchFamily="34" charset="0"/>
              <a:buChar char="•"/>
            </a:pPr>
            <a:r>
              <a:rPr lang="en-US" altLang="en-US" sz="1600" dirty="0"/>
              <a:t>Someone to take a few notes</a:t>
            </a:r>
            <a:r>
              <a:rPr lang="en-US" altLang="en-US" sz="1600" dirty="0">
                <a:solidFill>
                  <a:schemeClr val="tx1"/>
                </a:solidFill>
              </a:rPr>
              <a:t>:   _</a:t>
            </a:r>
            <a:r>
              <a:rPr lang="en-US" altLang="en-US" sz="1600" dirty="0" err="1">
                <a:solidFill>
                  <a:schemeClr val="tx1"/>
                </a:solidFill>
              </a:rPr>
              <a:t>PeterE</a:t>
            </a:r>
            <a:r>
              <a:rPr lang="en-US" altLang="en-US" sz="1600" dirty="0">
                <a:solidFill>
                  <a:schemeClr val="tx1"/>
                </a:solidFill>
              </a:rPr>
              <a:t>__</a:t>
            </a:r>
          </a:p>
          <a:p>
            <a:pPr lvl="1">
              <a:spcBef>
                <a:spcPts val="0"/>
              </a:spcBef>
              <a:buFont typeface="Arial" panose="020B0604020202020204" pitchFamily="34" charset="0"/>
              <a:buChar char="•"/>
            </a:pPr>
            <a:r>
              <a:rPr lang="en-US" altLang="en-US" sz="1600" dirty="0">
                <a:solidFill>
                  <a:schemeClr val="tx1"/>
                </a:solidFill>
              </a:rPr>
              <a:t>Attendance and request queue in chat window, Stuart K. </a:t>
            </a:r>
          </a:p>
          <a:p>
            <a:pPr>
              <a:buFont typeface="Arial" panose="020B0604020202020204" pitchFamily="34" charset="0"/>
              <a:buChar char="•"/>
            </a:pPr>
            <a:r>
              <a:rPr lang="en-US" altLang="en-US" sz="1800" dirty="0"/>
              <a:t>Routine items or from last week or new</a:t>
            </a:r>
          </a:p>
          <a:p>
            <a:pPr>
              <a:spcBef>
                <a:spcPts val="0"/>
              </a:spcBef>
              <a:buFont typeface="Arial" panose="020B0604020202020204" pitchFamily="34" charset="0"/>
              <a:buChar char="•"/>
            </a:pPr>
            <a:r>
              <a:rPr lang="en-US" altLang="en-US" sz="1600" dirty="0">
                <a:solidFill>
                  <a:schemeClr val="tx1"/>
                </a:solidFill>
              </a:rPr>
              <a:t>Administration </a:t>
            </a:r>
          </a:p>
          <a:p>
            <a:pPr>
              <a:spcBef>
                <a:spcPts val="0"/>
              </a:spcBef>
              <a:buFont typeface="Arial" panose="020B0604020202020204" pitchFamily="34" charset="0"/>
              <a:buChar char="•"/>
            </a:pPr>
            <a:r>
              <a:rPr lang="en-US" altLang="en-US" sz="1600" dirty="0">
                <a:solidFill>
                  <a:schemeClr val="tx1"/>
                </a:solidFill>
              </a:rPr>
              <a:t>Discussion items </a:t>
            </a:r>
          </a:p>
          <a:p>
            <a:pPr lvl="1">
              <a:spcBef>
                <a:spcPts val="0"/>
              </a:spcBef>
              <a:buFont typeface="Arial" panose="020B0604020202020204" pitchFamily="34" charset="0"/>
              <a:buChar char="•"/>
            </a:pPr>
            <a:r>
              <a:rPr lang="en-US" altLang="en-US" sz="1600" dirty="0">
                <a:solidFill>
                  <a:schemeClr val="tx1"/>
                </a:solidFill>
              </a:rPr>
              <a:t>EU Items</a:t>
            </a:r>
          </a:p>
          <a:p>
            <a:pPr lvl="1">
              <a:spcBef>
                <a:spcPts val="0"/>
              </a:spcBef>
              <a:buFont typeface="Arial" panose="020B0604020202020204" pitchFamily="34" charset="0"/>
              <a:buChar char="•"/>
            </a:pPr>
            <a:r>
              <a:rPr lang="en-US" altLang="en-US" sz="1600" dirty="0">
                <a:solidFill>
                  <a:schemeClr val="tx1"/>
                </a:solidFill>
              </a:rPr>
              <a:t>Other Regions Items</a:t>
            </a:r>
          </a:p>
          <a:p>
            <a:pPr lvl="1">
              <a:spcBef>
                <a:spcPts val="0"/>
              </a:spcBef>
              <a:buFont typeface="Arial" panose="020B0604020202020204" pitchFamily="34" charset="0"/>
              <a:buChar char="•"/>
            </a:pPr>
            <a:r>
              <a:rPr lang="en-US" altLang="en-US" sz="1600" dirty="0">
                <a:solidFill>
                  <a:schemeClr val="tx1"/>
                </a:solidFill>
              </a:rPr>
              <a:t>ITU-R Items w/liaisons</a:t>
            </a:r>
          </a:p>
          <a:p>
            <a:pPr lvl="1">
              <a:spcBef>
                <a:spcPts val="0"/>
              </a:spcBef>
              <a:buFont typeface="Arial" panose="020B0604020202020204" pitchFamily="34" charset="0"/>
              <a:buChar char="•"/>
            </a:pPr>
            <a:r>
              <a:rPr lang="en-US" altLang="en-US" sz="1600" dirty="0">
                <a:solidFill>
                  <a:schemeClr val="tx1"/>
                </a:solidFill>
              </a:rPr>
              <a:t>General Discussion Items</a:t>
            </a:r>
          </a:p>
          <a:p>
            <a:pPr>
              <a:spcBef>
                <a:spcPts val="0"/>
              </a:spcBef>
              <a:buFont typeface="Arial" panose="020B0604020202020204" pitchFamily="34" charset="0"/>
              <a:buChar char="•"/>
            </a:pPr>
            <a:r>
              <a:rPr lang="en-US" altLang="en-US" sz="1600" dirty="0">
                <a:solidFill>
                  <a:schemeClr val="tx1"/>
                </a:solidFill>
              </a:rPr>
              <a:t>Actions required</a:t>
            </a:r>
          </a:p>
          <a:p>
            <a:pPr lvl="1">
              <a:spcBef>
                <a:spcPts val="0"/>
              </a:spcBef>
              <a:buFont typeface="Arial" panose="020B0604020202020204" pitchFamily="34" charset="0"/>
              <a:buChar char="•"/>
            </a:pPr>
            <a:r>
              <a:rPr lang="en-US" sz="1600" dirty="0">
                <a:ea typeface="SimSun" panose="02010600030101010101" pitchFamily="2" charset="-122"/>
              </a:rPr>
              <a:t> </a:t>
            </a:r>
          </a:p>
          <a:p>
            <a:pPr lvl="1">
              <a:spcBef>
                <a:spcPts val="0"/>
              </a:spcBef>
              <a:buFont typeface="Arial" panose="020B0604020202020204" pitchFamily="34" charset="0"/>
              <a:buChar char="•"/>
            </a:pPr>
            <a:r>
              <a:rPr lang="en-US" sz="1600" dirty="0">
                <a:ea typeface="SimSun" panose="02010600030101010101" pitchFamily="2" charset="-122"/>
              </a:rPr>
              <a:t>Anything new today</a:t>
            </a:r>
          </a:p>
          <a:p>
            <a:pPr lvl="1">
              <a:spcBef>
                <a:spcPts val="0"/>
              </a:spcBef>
              <a:buFont typeface="Arial" panose="020B0604020202020204" pitchFamily="34" charset="0"/>
              <a:buChar char="•"/>
            </a:pPr>
            <a:r>
              <a:rPr lang="en-US" altLang="en-US" sz="1600" dirty="0">
                <a:solidFill>
                  <a:schemeClr val="tx1"/>
                </a:solidFill>
              </a:rPr>
              <a:t>ongoing: WRC-23 AI Viewpoints &amp; Freq. table fill in</a:t>
            </a:r>
          </a:p>
          <a:p>
            <a:pPr>
              <a:buFont typeface="Arial" panose="020B0604020202020204" pitchFamily="34" charset="0"/>
              <a:buChar char="•"/>
            </a:pPr>
            <a:r>
              <a:rPr lang="en-US" altLang="en-US" sz="1600" dirty="0">
                <a:solidFill>
                  <a:schemeClr val="tx1"/>
                </a:solidFill>
              </a:rPr>
              <a:t>AOB </a:t>
            </a:r>
          </a:p>
          <a:p>
            <a:pPr>
              <a:buFont typeface="Arial" panose="020B0604020202020204" pitchFamily="34" charset="0"/>
              <a:buChar char="•"/>
            </a:pPr>
            <a:r>
              <a:rPr lang="en-US" altLang="en-US" sz="1600" dirty="0">
                <a:solidFill>
                  <a:schemeClr val="tx1"/>
                </a:solidFill>
              </a:rPr>
              <a:t>Adjourn</a:t>
            </a:r>
            <a:endParaRPr lang="en-US" altLang="en-US" sz="20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22</a:t>
            </a:fld>
            <a:endParaRPr lang="en-US" altLang="en-US" dirty="0"/>
          </a:p>
        </p:txBody>
      </p:sp>
      <p:sp>
        <p:nvSpPr>
          <p:cNvPr id="7" name="Date Placeholder 6"/>
          <p:cNvSpPr>
            <a:spLocks noGrp="1"/>
          </p:cNvSpPr>
          <p:nvPr>
            <p:ph type="dt" idx="15"/>
          </p:nvPr>
        </p:nvSpPr>
        <p:spPr/>
        <p:txBody>
          <a:bodyPr/>
          <a:lstStyle/>
          <a:p>
            <a:r>
              <a:rPr lang="en-US"/>
              <a:t>11-18nov21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896D2349-3D01-44F1-8104-B00F6EFE3870}"/>
              </a:ext>
            </a:extLst>
          </p:cNvPr>
          <p:cNvSpPr txBox="1"/>
          <p:nvPr/>
        </p:nvSpPr>
        <p:spPr>
          <a:xfrm>
            <a:off x="6828370" y="1768122"/>
            <a:ext cx="4876800" cy="3477875"/>
          </a:xfrm>
          <a:prstGeom prst="rect">
            <a:avLst/>
          </a:prstGeom>
          <a:noFill/>
        </p:spPr>
        <p:txBody>
          <a:bodyPr wrap="square" rtlCol="0">
            <a:spAutoFit/>
          </a:bodyPr>
          <a:lstStyle/>
          <a:p>
            <a:pPr marL="342900" indent="-342900">
              <a:buFont typeface="Arial" panose="020B0604020202020204" pitchFamily="34" charset="0"/>
              <a:buChar char="•"/>
            </a:pPr>
            <a:endParaRPr lang="en-US" altLang="en-US" sz="1600" dirty="0">
              <a:solidFill>
                <a:schemeClr val="tx1"/>
              </a:solidFill>
            </a:endParaRPr>
          </a:p>
          <a:p>
            <a:pPr marL="342900" indent="-342900">
              <a:buFont typeface="Arial" panose="020B0604020202020204" pitchFamily="34" charset="0"/>
              <a:buChar char="•"/>
            </a:pPr>
            <a:r>
              <a:rPr lang="en-US" altLang="en-US" sz="1600" dirty="0">
                <a:solidFill>
                  <a:schemeClr val="tx1"/>
                </a:solidFill>
              </a:rPr>
              <a:t>____</a:t>
            </a:r>
          </a:p>
          <a:p>
            <a:pPr marL="342900" indent="-342900">
              <a:buFont typeface="Arial" panose="020B0604020202020204" pitchFamily="34" charset="0"/>
              <a:buChar char="•"/>
            </a:pPr>
            <a:endParaRPr lang="en-US" altLang="en-US" sz="1600" dirty="0">
              <a:solidFill>
                <a:schemeClr val="tx1"/>
              </a:solidFill>
            </a:endParaRPr>
          </a:p>
          <a:p>
            <a:pPr marL="342900" indent="-342900">
              <a:buFont typeface="Arial" panose="020B0604020202020204" pitchFamily="34" charset="0"/>
              <a:buChar char="•"/>
            </a:pPr>
            <a:endParaRPr lang="en-US" altLang="en-US" sz="1600" dirty="0">
              <a:solidFill>
                <a:schemeClr val="tx1"/>
              </a:solidFill>
            </a:endParaRPr>
          </a:p>
          <a:p>
            <a:pPr marL="342900" indent="-342900">
              <a:buFont typeface="Arial" panose="020B0604020202020204" pitchFamily="34" charset="0"/>
              <a:buChar char="•"/>
            </a:pPr>
            <a:r>
              <a:rPr lang="en-US" altLang="en-US" sz="1600" dirty="0">
                <a:solidFill>
                  <a:schemeClr val="tx1"/>
                </a:solidFill>
              </a:rPr>
              <a:t>General Discussion Items</a:t>
            </a:r>
          </a:p>
          <a:p>
            <a:pPr marL="800100" lvl="2">
              <a:spcBef>
                <a:spcPts val="0"/>
              </a:spcBef>
              <a:spcAft>
                <a:spcPts val="0"/>
              </a:spcAft>
              <a:buFont typeface="Arial" panose="020B0604020202020204" pitchFamily="34" charset="0"/>
              <a:buChar char="•"/>
            </a:pPr>
            <a:r>
              <a:rPr lang="en-US" sz="1600" dirty="0">
                <a:solidFill>
                  <a:schemeClr val="tx1"/>
                </a:solidFill>
                <a:latin typeface="Times New Roman" panose="02020603050405020304" pitchFamily="18" charset="0"/>
                <a:ea typeface="Calibri" panose="020F0502020204030204" pitchFamily="34" charset="0"/>
              </a:rPr>
              <a:t> </a:t>
            </a:r>
            <a:r>
              <a:rPr lang="en-US" sz="1600" dirty="0">
                <a:solidFill>
                  <a:schemeClr val="tx1"/>
                </a:solidFill>
                <a:effectLst/>
              </a:rPr>
              <a:t>802.1 Technical Plenary</a:t>
            </a:r>
          </a:p>
          <a:p>
            <a:pPr marL="800100" lvl="2">
              <a:spcBef>
                <a:spcPts val="0"/>
              </a:spcBef>
              <a:spcAft>
                <a:spcPts val="0"/>
              </a:spcAft>
              <a:buFont typeface="Arial" panose="020B0604020202020204" pitchFamily="34" charset="0"/>
              <a:buChar char="•"/>
            </a:pPr>
            <a:endParaRPr lang="en-US" altLang="en-US" sz="1600" kern="0" dirty="0">
              <a:solidFill>
                <a:schemeClr val="tx1"/>
              </a:solidFill>
            </a:endParaRPr>
          </a:p>
          <a:p>
            <a:pPr marL="400050" lvl="1">
              <a:spcBef>
                <a:spcPts val="0"/>
              </a:spcBef>
              <a:spcAft>
                <a:spcPts val="0"/>
              </a:spcAft>
              <a:buFont typeface="Arial" panose="020B0604020202020204" pitchFamily="34" charset="0"/>
              <a:buChar char="•"/>
            </a:pPr>
            <a:endParaRPr lang="en-US" altLang="en-US" sz="1600" dirty="0">
              <a:solidFill>
                <a:schemeClr val="tx1"/>
              </a:solidFill>
              <a:latin typeface="Times New Roman" panose="02020603050405020304" pitchFamily="18" charset="0"/>
            </a:endParaRPr>
          </a:p>
          <a:p>
            <a:endParaRPr lang="en-US" sz="1600" b="1" dirty="0">
              <a:solidFill>
                <a:schemeClr val="tx1"/>
              </a:solidFill>
            </a:endParaRPr>
          </a:p>
          <a:p>
            <a:r>
              <a:rPr lang="en-US" sz="2000" b="1" dirty="0">
                <a:solidFill>
                  <a:schemeClr val="tx1"/>
                </a:solidFill>
              </a:rPr>
              <a:t>Any objections to accepting the agenda?</a:t>
            </a:r>
          </a:p>
          <a:p>
            <a:pPr marL="285750" indent="-285750">
              <a:buFont typeface="Arial" panose="020B0604020202020204" pitchFamily="34" charset="0"/>
              <a:buChar char="•"/>
            </a:pPr>
            <a:r>
              <a:rPr lang="en-US" sz="1800" dirty="0">
                <a:solidFill>
                  <a:schemeClr val="tx1"/>
                </a:solidFill>
              </a:rPr>
              <a:t>None heard</a:t>
            </a:r>
          </a:p>
          <a:p>
            <a:endParaRPr lang="en-US" altLang="en-US" sz="2000" b="1" dirty="0">
              <a:solidFill>
                <a:schemeClr val="tx1"/>
              </a:solidFill>
            </a:endParaRPr>
          </a:p>
          <a:p>
            <a:r>
              <a:rPr lang="en-US" altLang="en-US" sz="1800" b="1" dirty="0">
                <a:solidFill>
                  <a:schemeClr val="tx1"/>
                </a:solidFill>
              </a:rPr>
              <a:t>Results:  </a:t>
            </a:r>
            <a:r>
              <a:rPr lang="en-US" altLang="en-US" sz="1800" dirty="0">
                <a:solidFill>
                  <a:schemeClr val="tx1"/>
                </a:solidFill>
              </a:rPr>
              <a:t>Approved by unanimous consent</a:t>
            </a:r>
          </a:p>
        </p:txBody>
      </p:sp>
    </p:spTree>
    <p:extLst>
      <p:ext uri="{BB962C8B-B14F-4D97-AF65-F5344CB8AC3E}">
        <p14:creationId xmlns:p14="http://schemas.microsoft.com/office/powerpoint/2010/main" val="33812019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0896600" cy="5667376"/>
          </a:xfrm>
        </p:spPr>
        <p:txBody>
          <a:bodyPr/>
          <a:lstStyle/>
          <a:p>
            <a:pPr>
              <a:spcBef>
                <a:spcPts val="0"/>
              </a:spcBef>
              <a:spcAft>
                <a:spcPts val="0"/>
              </a:spcAft>
              <a:buFont typeface="Arial" panose="020B0604020202020204" pitchFamily="34" charset="0"/>
              <a:buChar char="•"/>
            </a:pPr>
            <a:endParaRPr lang="en-US" altLang="en-US" sz="1800" b="0" dirty="0">
              <a:solidFill>
                <a:schemeClr val="tx1"/>
              </a:solidFill>
            </a:endParaRPr>
          </a:p>
          <a:p>
            <a:pPr>
              <a:spcBef>
                <a:spcPts val="0"/>
              </a:spcBef>
              <a:spcAft>
                <a:spcPts val="0"/>
              </a:spcAft>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Jan 2022 Electronic </a:t>
            </a:r>
            <a:r>
              <a:rPr lang="en-US" altLang="en-US" sz="1800" b="0" dirty="0">
                <a:solidFill>
                  <a:schemeClr val="tx1"/>
                </a:solidFill>
              </a:rPr>
              <a:t>Wireless Interim – (was Panama)  - Opening is Friday 14Jan21 10:00et</a:t>
            </a:r>
          </a:p>
          <a:p>
            <a:pPr marL="685800" lvl="1">
              <a:spcBef>
                <a:spcPts val="0"/>
              </a:spcBef>
              <a:buFont typeface="Arial" panose="020B0604020202020204" pitchFamily="34" charset="0"/>
              <a:buChar char="•"/>
            </a:pPr>
            <a:r>
              <a:rPr lang="en-US" sz="1800" b="0" dirty="0">
                <a:ea typeface="Calibri" panose="020F0502020204030204" pitchFamily="34" charset="0"/>
              </a:rPr>
              <a:t>WCSC Sept. call, the Jan 2022 Wireless Interim will be electronic/virtual.</a:t>
            </a:r>
          </a:p>
          <a:p>
            <a:pPr marL="400050" lvl="1">
              <a:spcBef>
                <a:spcPts val="0"/>
              </a:spcBef>
              <a:spcAft>
                <a:spcPts val="600"/>
              </a:spcAft>
              <a:buFont typeface="Arial" panose="020B0604020202020204" pitchFamily="34" charset="0"/>
              <a:buChar char="•"/>
            </a:pPr>
            <a:endParaRPr lang="en-US" sz="1400" b="1" dirty="0">
              <a:solidFill>
                <a:srgbClr val="4472C4"/>
              </a:solidFill>
              <a:effectLst/>
              <a:latin typeface="Arial" panose="020B0604020202020204" pitchFamily="34" charset="0"/>
              <a:ea typeface="Calibri" panose="020F0502020204030204" pitchFamily="34" charset="0"/>
            </a:endParaRPr>
          </a:p>
          <a:p>
            <a:pPr marL="400050" lvl="1">
              <a:spcBef>
                <a:spcPts val="0"/>
              </a:spcBef>
              <a:spcAft>
                <a:spcPts val="600"/>
              </a:spcAft>
              <a:buFont typeface="Arial" panose="020B0604020202020204" pitchFamily="34" charset="0"/>
              <a:buChar char="•"/>
            </a:pPr>
            <a:r>
              <a:rPr lang="en-US" sz="1400" b="1" dirty="0">
                <a:solidFill>
                  <a:srgbClr val="4472C4"/>
                </a:solidFill>
                <a:effectLst/>
                <a:latin typeface="Arial" panose="020B0604020202020204" pitchFamily="34" charset="0"/>
                <a:ea typeface="Calibri" panose="020F0502020204030204" pitchFamily="34" charset="0"/>
              </a:rPr>
              <a:t>FEES &amp; DEADLINES</a:t>
            </a:r>
            <a:endParaRPr lang="en-US" sz="1400" dirty="0">
              <a:effectLst/>
              <a:latin typeface="Calibri" panose="020F0502020204030204" pitchFamily="34" charset="0"/>
              <a:ea typeface="Calibri" panose="020F0502020204030204" pitchFamily="34" charset="0"/>
            </a:endParaRPr>
          </a:p>
          <a:p>
            <a:pPr marL="628650" lvl="1">
              <a:spcBef>
                <a:spcPts val="0"/>
              </a:spcBef>
              <a:spcAft>
                <a:spcPts val="0"/>
              </a:spcAft>
              <a:buFont typeface="Arial" panose="020B0604020202020204" pitchFamily="34" charset="0"/>
              <a:buChar char="•"/>
            </a:pPr>
            <a:r>
              <a:rPr lang="en-US" sz="1400" b="1" dirty="0">
                <a:solidFill>
                  <a:srgbClr val="000000"/>
                </a:solidFill>
                <a:effectLst/>
                <a:latin typeface="Arial" panose="020B0604020202020204" pitchFamily="34" charset="0"/>
                <a:ea typeface="Calibri" panose="020F0502020204030204" pitchFamily="34" charset="0"/>
              </a:rPr>
              <a:t>Early Registration:  Until 23:59 PM Eastern Time Thursday December 30, 2021 			</a:t>
            </a:r>
            <a:r>
              <a:rPr lang="en-US" sz="1400" dirty="0">
                <a:solidFill>
                  <a:srgbClr val="000000"/>
                </a:solidFill>
                <a:effectLst/>
                <a:latin typeface="Arial" panose="020B0604020202020204" pitchFamily="34" charset="0"/>
                <a:ea typeface="Calibri" panose="020F0502020204030204" pitchFamily="34" charset="0"/>
              </a:rPr>
              <a:t>$US 50.00 for all attendees </a:t>
            </a:r>
            <a:endParaRPr lang="en-US" sz="1400" dirty="0">
              <a:latin typeface="Calibri" panose="020F0502020204030204" pitchFamily="34" charset="0"/>
              <a:ea typeface="Calibri" panose="020F0502020204030204" pitchFamily="34" charset="0"/>
            </a:endParaRPr>
          </a:p>
          <a:p>
            <a:pPr marL="628650" lvl="1">
              <a:spcBef>
                <a:spcPts val="0"/>
              </a:spcBef>
              <a:spcAft>
                <a:spcPts val="0"/>
              </a:spcAft>
              <a:buFont typeface="Arial" panose="020B0604020202020204" pitchFamily="34" charset="0"/>
              <a:buChar char="•"/>
            </a:pPr>
            <a:r>
              <a:rPr lang="de-DE" sz="1400" b="1" dirty="0">
                <a:solidFill>
                  <a:srgbClr val="000000"/>
                </a:solidFill>
                <a:effectLst/>
                <a:latin typeface="Arial" panose="020B0604020202020204" pitchFamily="34" charset="0"/>
                <a:ea typeface="Calibri" panose="020F0502020204030204" pitchFamily="34" charset="0"/>
              </a:rPr>
              <a:t>Standard Registration:  After Early, </a:t>
            </a:r>
            <a:r>
              <a:rPr lang="en-US" sz="1400" b="1" dirty="0">
                <a:solidFill>
                  <a:srgbClr val="000000"/>
                </a:solidFill>
                <a:effectLst/>
                <a:latin typeface="Arial" panose="020B0604020202020204" pitchFamily="34" charset="0"/>
                <a:ea typeface="Calibri" panose="020F0502020204030204" pitchFamily="34" charset="0"/>
              </a:rPr>
              <a:t>Until 23:59 PM Eastern Time Friday January 14, 2022		</a:t>
            </a:r>
            <a:r>
              <a:rPr lang="en-US" sz="1400" dirty="0">
                <a:solidFill>
                  <a:srgbClr val="000000"/>
                </a:solidFill>
                <a:effectLst/>
                <a:latin typeface="Arial" panose="020B0604020202020204" pitchFamily="34" charset="0"/>
                <a:ea typeface="Calibri" panose="020F0502020204030204" pitchFamily="34" charset="0"/>
              </a:rPr>
              <a:t>$US 75.00 for all attendees </a:t>
            </a:r>
            <a:endParaRPr lang="en-US" sz="1400" dirty="0">
              <a:latin typeface="Calibri" panose="020F0502020204030204" pitchFamily="34" charset="0"/>
              <a:ea typeface="Calibri" panose="020F0502020204030204" pitchFamily="34" charset="0"/>
            </a:endParaRPr>
          </a:p>
          <a:p>
            <a:pPr marL="628650" lvl="1">
              <a:spcBef>
                <a:spcPts val="0"/>
              </a:spcBef>
              <a:spcAft>
                <a:spcPts val="0"/>
              </a:spcAft>
              <a:buFont typeface="Arial" panose="020B0604020202020204" pitchFamily="34" charset="0"/>
              <a:buChar char="•"/>
            </a:pPr>
            <a:r>
              <a:rPr lang="de-DE" sz="1400" b="1" dirty="0">
                <a:solidFill>
                  <a:srgbClr val="000000"/>
                </a:solidFill>
                <a:effectLst/>
                <a:latin typeface="Arial" panose="020B0604020202020204" pitchFamily="34" charset="0"/>
                <a:ea typeface="Calibri" panose="020F0502020204030204" pitchFamily="34" charset="0"/>
              </a:rPr>
              <a:t>Late Registration:  </a:t>
            </a:r>
            <a:r>
              <a:rPr lang="en-US" sz="1400" b="1" dirty="0">
                <a:solidFill>
                  <a:srgbClr val="000000"/>
                </a:solidFill>
                <a:effectLst/>
                <a:latin typeface="Arial" panose="020B0604020202020204" pitchFamily="34" charset="0"/>
                <a:ea typeface="Calibri" panose="020F0502020204030204" pitchFamily="34" charset="0"/>
              </a:rPr>
              <a:t>After 23:59 PM Eastern Time Friday January 14, 2022 				       </a:t>
            </a:r>
            <a:r>
              <a:rPr lang="en-US" sz="1400" dirty="0">
                <a:solidFill>
                  <a:srgbClr val="000000"/>
                </a:solidFill>
                <a:effectLst/>
                <a:latin typeface="Arial" panose="020B0604020202020204" pitchFamily="34" charset="0"/>
                <a:ea typeface="Calibri" panose="020F0502020204030204" pitchFamily="34" charset="0"/>
              </a:rPr>
              <a:t>$US 125.00 for all attendees </a:t>
            </a:r>
            <a:endParaRPr lang="en-US" sz="1400" dirty="0">
              <a:effectLst/>
              <a:latin typeface="Calibri" panose="020F0502020204030204" pitchFamily="34" charset="0"/>
              <a:ea typeface="Calibri" panose="020F0502020204030204" pitchFamily="34" charset="0"/>
            </a:endParaRPr>
          </a:p>
          <a:p>
            <a:pPr marL="400050" lvl="1">
              <a:spcBef>
                <a:spcPts val="0"/>
              </a:spcBef>
              <a:spcAft>
                <a:spcPts val="600"/>
              </a:spcAft>
              <a:buFont typeface="Arial" panose="020B0604020202020204" pitchFamily="34" charset="0"/>
              <a:buChar char="•"/>
            </a:pPr>
            <a:endParaRPr lang="en-US" sz="1400" b="1" dirty="0">
              <a:solidFill>
                <a:srgbClr val="4472C4"/>
              </a:solidFill>
              <a:latin typeface="Arial" panose="020B0604020202020204" pitchFamily="34" charset="0"/>
            </a:endParaRPr>
          </a:p>
          <a:p>
            <a:pPr marL="400050" lvl="1">
              <a:spcBef>
                <a:spcPts val="0"/>
              </a:spcBef>
              <a:spcAft>
                <a:spcPts val="600"/>
              </a:spcAft>
              <a:buFont typeface="Arial" panose="020B0604020202020204" pitchFamily="34" charset="0"/>
              <a:buChar char="•"/>
            </a:pPr>
            <a:r>
              <a:rPr lang="en-US" sz="1400" b="1" dirty="0">
                <a:solidFill>
                  <a:srgbClr val="4472C4"/>
                </a:solidFill>
                <a:latin typeface="Arial" panose="020B0604020202020204" pitchFamily="34" charset="0"/>
              </a:rPr>
              <a:t>MTG Events - REGISTRATION WEBSITE:        </a:t>
            </a:r>
            <a:r>
              <a:rPr lang="en-US" sz="1400" b="1" dirty="0">
                <a:solidFill>
                  <a:srgbClr val="4472C4"/>
                </a:solidFill>
                <a:latin typeface="Arial" panose="020B0604020202020204" pitchFamily="34" charset="0"/>
                <a:cs typeface="+mn-cs"/>
              </a:rPr>
              <a:t>	</a:t>
            </a:r>
            <a:r>
              <a:rPr lang="en-US" sz="1800" b="1" u="sng" dirty="0">
                <a:solidFill>
                  <a:srgbClr val="4472C4"/>
                </a:solidFill>
                <a:effectLst/>
                <a:latin typeface="Arial" panose="020B0604020202020204" pitchFamily="34" charset="0"/>
                <a:ea typeface="Calibri" panose="020F0502020204030204" pitchFamily="34" charset="0"/>
                <a:cs typeface="Tahoma" panose="020B0604030504040204" pitchFamily="34" charset="0"/>
                <a:hlinkClick r:id="rId3"/>
              </a:rPr>
              <a:t>Link to website.</a:t>
            </a:r>
            <a:r>
              <a:rPr lang="en-US" sz="1800" b="1" dirty="0">
                <a:solidFill>
                  <a:srgbClr val="4472C4"/>
                </a:solidFill>
                <a:effectLst/>
                <a:latin typeface="Arial" panose="020B0604020202020204" pitchFamily="34" charset="0"/>
                <a:ea typeface="Calibri" panose="020F0502020204030204" pitchFamily="34" charset="0"/>
              </a:rPr>
              <a:t>  		</a:t>
            </a:r>
            <a:r>
              <a:rPr lang="en-US" sz="1800" dirty="0">
                <a:solidFill>
                  <a:srgbClr val="4472C4"/>
                </a:solidFill>
                <a:effectLst/>
                <a:latin typeface="Arial" panose="020B0604020202020204" pitchFamily="34" charset="0"/>
                <a:ea typeface="Calibri" panose="020F0502020204030204" pitchFamily="34" charset="0"/>
                <a:sym typeface="Wingdings" panose="05000000000000000000" pitchFamily="2" charset="2"/>
              </a:rPr>
              <a:t> different from the last couple of virtual meetings. </a:t>
            </a:r>
            <a:endParaRPr lang="en-US" sz="1800" dirty="0">
              <a:effectLst/>
              <a:ea typeface="Calibri" panose="020F0502020204030204" pitchFamily="34" charset="0"/>
            </a:endParaRPr>
          </a:p>
          <a:p>
            <a:pPr marL="685800" lvl="1">
              <a:spcBef>
                <a:spcPts val="0"/>
              </a:spcBef>
              <a:buFont typeface="Arial" panose="020B0604020202020204" pitchFamily="34" charset="0"/>
              <a:buChar char="•"/>
            </a:pPr>
            <a:r>
              <a:rPr lang="en-US" sz="1800" dirty="0">
                <a:ea typeface="Calibri" panose="020F0502020204030204" pitchFamily="34" charset="0"/>
              </a:rPr>
              <a:t>.18 will be our normal weekly times and call-in, Thursday’s 20</a:t>
            </a:r>
            <a:r>
              <a:rPr lang="en-US" sz="1800" baseline="30000" dirty="0">
                <a:ea typeface="Calibri" panose="020F0502020204030204" pitchFamily="34" charset="0"/>
              </a:rPr>
              <a:t>th</a:t>
            </a:r>
            <a:r>
              <a:rPr lang="en-US" sz="1800" dirty="0">
                <a:ea typeface="Calibri" panose="020F0502020204030204" pitchFamily="34" charset="0"/>
              </a:rPr>
              <a:t> and 27</a:t>
            </a:r>
            <a:r>
              <a:rPr lang="en-US" sz="1800" baseline="30000" dirty="0">
                <a:ea typeface="Calibri" panose="020F0502020204030204" pitchFamily="34" charset="0"/>
              </a:rPr>
              <a:t>th</a:t>
            </a:r>
            <a:r>
              <a:rPr lang="en-US" sz="1800" dirty="0">
                <a:ea typeface="Calibri" panose="020F0502020204030204" pitchFamily="34" charset="0"/>
              </a:rPr>
              <a:t> Jan21, </a:t>
            </a:r>
          </a:p>
          <a:p>
            <a:pPr marL="1085850" lvl="2">
              <a:spcBef>
                <a:spcPts val="0"/>
              </a:spcBef>
              <a:buFont typeface="Arial" panose="020B0604020202020204" pitchFamily="34" charset="0"/>
              <a:buChar char="•"/>
            </a:pPr>
            <a:r>
              <a:rPr lang="en-US" b="1" dirty="0">
                <a:ea typeface="Calibri" panose="020F0502020204030204" pitchFamily="34" charset="0"/>
              </a:rPr>
              <a:t>and the .18 chair declares this an accredited interim and will have voting participation credit. </a:t>
            </a:r>
            <a:endParaRPr lang="en-US" b="1" dirty="0">
              <a:effectLst/>
              <a:ea typeface="Calibri" panose="020F0502020204030204" pitchFamily="34" charset="0"/>
            </a:endParaRPr>
          </a:p>
          <a:p>
            <a:pPr marL="0" indent="0">
              <a:spcBef>
                <a:spcPts val="0"/>
              </a:spcBef>
              <a:spcAft>
                <a:spcPts val="0"/>
              </a:spcAft>
            </a:pPr>
            <a:endParaRPr lang="en-US" altLang="en-US" b="0" dirty="0">
              <a:solidFill>
                <a:schemeClr val="tx1"/>
              </a:solidFill>
            </a:endParaRPr>
          </a:p>
          <a:p>
            <a:pPr marL="285750" indent="-285750">
              <a:spcBef>
                <a:spcPts val="0"/>
              </a:spcBef>
              <a:spcAft>
                <a:spcPts val="0"/>
              </a:spcAft>
              <a:buFont typeface="Arial" panose="020B0604020202020204" pitchFamily="34" charset="0"/>
              <a:buChar char="•"/>
            </a:pPr>
            <a:r>
              <a:rPr lang="en-US" altLang="en-US" sz="1800" b="0" dirty="0">
                <a:solidFill>
                  <a:schemeClr val="tx1"/>
                </a:solidFill>
              </a:rPr>
              <a:t>There are some issues with certain credit cards, it is being addressed.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2" name="Date Placeholder 1"/>
          <p:cNvSpPr>
            <a:spLocks noGrp="1"/>
          </p:cNvSpPr>
          <p:nvPr>
            <p:ph type="dt" idx="15"/>
          </p:nvPr>
        </p:nvSpPr>
        <p:spPr/>
        <p:txBody>
          <a:bodyPr/>
          <a:lstStyle/>
          <a:p>
            <a:r>
              <a:rPr lang="en-US"/>
              <a:t>11-18nov21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2425120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914400" y="913533"/>
            <a:ext cx="10896600" cy="5561881"/>
          </a:xfrm>
        </p:spPr>
        <p:txBody>
          <a:bodyPr/>
          <a:lstStyle/>
          <a:p>
            <a:pPr marL="285750">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March 2022 </a:t>
            </a:r>
            <a:r>
              <a:rPr lang="en-US" altLang="en-US" sz="1800" b="0" dirty="0">
                <a:solidFill>
                  <a:schemeClr val="tx1"/>
                </a:solidFill>
              </a:rPr>
              <a:t>Plenary – Orlando</a:t>
            </a:r>
          </a:p>
          <a:p>
            <a:pPr marL="0" marR="0">
              <a:spcBef>
                <a:spcPts val="0"/>
              </a:spcBef>
              <a:spcAft>
                <a:spcPts val="0"/>
              </a:spcAft>
              <a:buFont typeface="Arial" panose="020B0604020202020204" pitchFamily="34" charset="0"/>
              <a:buChar char="•"/>
            </a:pPr>
            <a:r>
              <a:rPr lang="en-US" sz="1400" dirty="0">
                <a:solidFill>
                  <a:srgbClr val="000000"/>
                </a:solidFill>
                <a:effectLst/>
                <a:ea typeface="Times New Roman" panose="02020603050405020304" pitchFamily="18" charset="0"/>
              </a:rPr>
              <a:t>Orlando straw poll 1</a:t>
            </a:r>
            <a:r>
              <a:rPr lang="en-US" sz="1400" dirty="0">
                <a:ea typeface="Times New Roman" panose="02020603050405020304" pitchFamily="18" charset="0"/>
              </a:rPr>
              <a:t>: </a:t>
            </a:r>
            <a:r>
              <a:rPr lang="en-US" sz="1400" dirty="0">
                <a:solidFill>
                  <a:srgbClr val="000000"/>
                </a:solidFill>
                <a:effectLst/>
                <a:ea typeface="Times New Roman" panose="02020603050405020304" pitchFamily="18" charset="0"/>
              </a:rPr>
              <a:t>description1: data to help IEEE 802 EC on their 07dec call to determine if March 2022 Plenary should be electronic/virtual or face-to-face in Orlando, FL. everyone can vote being a straw poll.</a:t>
            </a:r>
            <a:endParaRPr lang="en-US" sz="1400" dirty="0">
              <a:ea typeface="Times New Roman" panose="02020603050405020304" pitchFamily="18" charset="0"/>
            </a:endParaRPr>
          </a:p>
          <a:p>
            <a:pPr marL="1714500" lvl="4">
              <a:spcBef>
                <a:spcPts val="0"/>
              </a:spcBef>
              <a:spcAft>
                <a:spcPts val="0"/>
              </a:spcAft>
              <a:buFont typeface="Arial" panose="020B0604020202020204" pitchFamily="34" charset="0"/>
              <a:buChar char="•"/>
            </a:pPr>
            <a:endParaRPr lang="en-US" sz="700" dirty="0">
              <a:solidFill>
                <a:srgbClr val="000000"/>
              </a:solidFill>
              <a:effectLst/>
              <a:ea typeface="Calibri" panose="020F0502020204030204" pitchFamily="34" charset="0"/>
            </a:endParaRPr>
          </a:p>
          <a:p>
            <a:pPr marL="0" marR="0">
              <a:spcBef>
                <a:spcPts val="0"/>
              </a:spcBef>
              <a:spcAft>
                <a:spcPts val="0"/>
              </a:spcAft>
            </a:pPr>
            <a:r>
              <a:rPr lang="en-US" sz="1400" dirty="0">
                <a:solidFill>
                  <a:srgbClr val="000000"/>
                </a:solidFill>
                <a:effectLst/>
                <a:ea typeface="Calibri" panose="020F0502020204030204" pitchFamily="34" charset="0"/>
              </a:rPr>
              <a:t>	1. If the 2022 March Plenary Session is held in Orlando, Florida as an in-person only session, will you attend?</a:t>
            </a:r>
            <a:endParaRPr lang="en-US" sz="1400" dirty="0">
              <a:effectLst/>
              <a:ea typeface="Calibri" panose="020F0502020204030204" pitchFamily="34" charset="0"/>
            </a:endParaRPr>
          </a:p>
          <a:p>
            <a:pPr marL="1143000" marR="0" lvl="2" indent="-228600">
              <a:spcBef>
                <a:spcPts val="0"/>
              </a:spcBef>
              <a:spcAft>
                <a:spcPts val="0"/>
              </a:spcAft>
              <a:buFont typeface="Times New Roman" panose="02020603050405020304" pitchFamily="18" charset="0"/>
              <a:buChar char="•"/>
              <a:tabLst>
                <a:tab pos="1371600" algn="l"/>
              </a:tabLst>
            </a:pPr>
            <a:r>
              <a:rPr lang="en-US" sz="1400" dirty="0">
                <a:effectLst/>
                <a:ea typeface="Calibri" panose="020F0502020204030204" pitchFamily="34" charset="0"/>
              </a:rPr>
              <a:t>Yes/No				</a:t>
            </a:r>
            <a:r>
              <a:rPr lang="en-US" sz="1400" dirty="0">
                <a:ea typeface="Calibri" panose="020F0502020204030204" pitchFamily="34" charset="0"/>
              </a:rPr>
              <a:t>	</a:t>
            </a:r>
          </a:p>
          <a:p>
            <a:pPr marL="0" marR="0">
              <a:spcBef>
                <a:spcPts val="0"/>
              </a:spcBef>
              <a:spcAft>
                <a:spcPts val="0"/>
              </a:spcAft>
              <a:buFont typeface="Arial" panose="020B0604020202020204" pitchFamily="34" charset="0"/>
              <a:buChar char="•"/>
            </a:pPr>
            <a:r>
              <a:rPr lang="en-US" sz="1400" dirty="0">
                <a:solidFill>
                  <a:srgbClr val="000000"/>
                </a:solidFill>
                <a:effectLst/>
                <a:ea typeface="Times New Roman" panose="02020603050405020304" pitchFamily="18" charset="0"/>
              </a:rPr>
              <a:t>Orlando straw poll 2</a:t>
            </a:r>
            <a:r>
              <a:rPr lang="en-US" sz="1400" dirty="0">
                <a:ea typeface="Times New Roman" panose="02020603050405020304" pitchFamily="18" charset="0"/>
              </a:rPr>
              <a:t>: </a:t>
            </a:r>
            <a:r>
              <a:rPr lang="en-US" sz="1400" dirty="0">
                <a:solidFill>
                  <a:srgbClr val="000000"/>
                </a:solidFill>
                <a:effectLst/>
                <a:ea typeface="Times New Roman" panose="02020603050405020304" pitchFamily="18" charset="0"/>
              </a:rPr>
              <a:t>description2: data to help IEEE 802 EC on their </a:t>
            </a:r>
            <a:r>
              <a:rPr lang="en-US" sz="1400" dirty="0">
                <a:ea typeface="Times New Roman" panose="02020603050405020304" pitchFamily="18" charset="0"/>
              </a:rPr>
              <a:t>19nov</a:t>
            </a:r>
            <a:r>
              <a:rPr lang="en-US" sz="1400" dirty="0">
                <a:solidFill>
                  <a:srgbClr val="000000"/>
                </a:solidFill>
                <a:effectLst/>
                <a:ea typeface="Times New Roman" panose="02020603050405020304" pitchFamily="18" charset="0"/>
              </a:rPr>
              <a:t> call to determine if the March 2022 Plenary would be a mixed-mode session; face-to-face in Orlando, FL and virtual, how would attend? </a:t>
            </a:r>
            <a:r>
              <a:rPr lang="en-US" sz="1400" dirty="0">
                <a:solidFill>
                  <a:srgbClr val="000000"/>
                </a:solidFill>
                <a:effectLst/>
                <a:ea typeface="Times New Roman" panose="02020603050405020304" pitchFamily="18" charset="0"/>
                <a:cs typeface="Times New Roman" panose="02020603050405020304" pitchFamily="18" charset="0"/>
              </a:rPr>
              <a:t>(note: registration fee/cost is same for in-person or virtual) </a:t>
            </a:r>
            <a:r>
              <a:rPr lang="en-US" sz="1400" dirty="0">
                <a:solidFill>
                  <a:srgbClr val="000000"/>
                </a:solidFill>
                <a:effectLst/>
                <a:ea typeface="Times New Roman" panose="02020603050405020304" pitchFamily="18" charset="0"/>
              </a:rPr>
              <a:t>everyone can vote being a straw poll.</a:t>
            </a:r>
            <a:endParaRPr lang="en-US" sz="1400" dirty="0">
              <a:effectLst/>
              <a:ea typeface="Calibri" panose="020F0502020204030204" pitchFamily="34" charset="0"/>
            </a:endParaRPr>
          </a:p>
          <a:p>
            <a:pPr marL="0" marR="0" lvl="0" indent="0">
              <a:spcBef>
                <a:spcPts val="0"/>
              </a:spcBef>
              <a:spcAft>
                <a:spcPts val="0"/>
              </a:spcAft>
              <a:tabLst>
                <a:tab pos="457200" algn="l"/>
              </a:tabLst>
            </a:pPr>
            <a:r>
              <a:rPr lang="en-US" sz="1400" dirty="0">
                <a:effectLst/>
                <a:ea typeface="Calibri" panose="020F0502020204030204" pitchFamily="34" charset="0"/>
              </a:rPr>
              <a:t>	</a:t>
            </a:r>
          </a:p>
          <a:p>
            <a:pPr marL="0" marR="0" lvl="0" indent="0">
              <a:spcBef>
                <a:spcPts val="0"/>
              </a:spcBef>
              <a:spcAft>
                <a:spcPts val="0"/>
              </a:spcAft>
              <a:tabLst>
                <a:tab pos="457200" algn="l"/>
              </a:tabLst>
            </a:pPr>
            <a:r>
              <a:rPr lang="en-US" sz="1400" dirty="0">
                <a:effectLst/>
                <a:ea typeface="Calibri" panose="020F0502020204030204" pitchFamily="34" charset="0"/>
              </a:rPr>
              <a:t>	2. If the 2022 March Plenary Session is held in Orlando, Florida as a mixed-mode session, will you attend:</a:t>
            </a:r>
          </a:p>
          <a:p>
            <a:pPr marL="1143000" marR="0" lvl="2" indent="-228600">
              <a:spcBef>
                <a:spcPts val="0"/>
              </a:spcBef>
              <a:spcAft>
                <a:spcPts val="0"/>
              </a:spcAft>
              <a:buFont typeface="Times New Roman" panose="02020603050405020304" pitchFamily="18" charset="0"/>
              <a:buChar char="•"/>
              <a:tabLst>
                <a:tab pos="1371600" algn="l"/>
              </a:tabLst>
            </a:pPr>
            <a:r>
              <a:rPr lang="en-US" sz="1400" dirty="0">
                <a:effectLst/>
                <a:ea typeface="Calibri" panose="020F0502020204030204" pitchFamily="34" charset="0"/>
              </a:rPr>
              <a:t>Attend In-person			Attend Virtually (remotely)				Will not attend plenary 			</a:t>
            </a:r>
            <a:endParaRPr lang="en-US" sz="1400" dirty="0">
              <a:solidFill>
                <a:schemeClr val="bg1">
                  <a:lumMod val="85000"/>
                </a:schemeClr>
              </a:solidFill>
              <a:effectLst/>
              <a:ea typeface="Calibri" panose="020F0502020204030204" pitchFamily="34" charset="0"/>
            </a:endParaRPr>
          </a:p>
          <a:p>
            <a:pPr>
              <a:spcBef>
                <a:spcPts val="0"/>
              </a:spcBef>
              <a:spcAft>
                <a:spcPts val="0"/>
              </a:spcAft>
              <a:buFont typeface="Wingdings" panose="05000000000000000000" pitchFamily="2" charset="2"/>
              <a:buChar char="v"/>
            </a:pPr>
            <a:endParaRPr lang="en-US" altLang="en-US" sz="1400" b="0" dirty="0">
              <a:solidFill>
                <a:schemeClr val="tx1"/>
              </a:solidFill>
            </a:endParaRPr>
          </a:p>
          <a:p>
            <a:pPr>
              <a:spcBef>
                <a:spcPts val="0"/>
              </a:spcBef>
              <a:spcAft>
                <a:spcPts val="0"/>
              </a:spcAft>
              <a:buFont typeface="Wingdings" panose="05000000000000000000" pitchFamily="2" charset="2"/>
              <a:buChar char="v"/>
            </a:pPr>
            <a:endParaRPr lang="en-US" altLang="en-US" sz="14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24</a:t>
            </a:fld>
            <a:endParaRPr lang="en-US" altLang="en-US" sz="1200" b="0" dirty="0"/>
          </a:p>
        </p:txBody>
      </p:sp>
      <p:sp>
        <p:nvSpPr>
          <p:cNvPr id="2" name="Date Placeholder 1"/>
          <p:cNvSpPr>
            <a:spLocks noGrp="1"/>
          </p:cNvSpPr>
          <p:nvPr>
            <p:ph type="dt" idx="15"/>
          </p:nvPr>
        </p:nvSpPr>
        <p:spPr/>
        <p:txBody>
          <a:bodyPr/>
          <a:lstStyle/>
          <a:p>
            <a:r>
              <a:rPr lang="en-US"/>
              <a:t>11-18nov21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graphicFrame>
        <p:nvGraphicFramePr>
          <p:cNvPr id="4" name="Table 3">
            <a:extLst>
              <a:ext uri="{FF2B5EF4-FFF2-40B4-BE49-F238E27FC236}">
                <a16:creationId xmlns:a16="http://schemas.microsoft.com/office/drawing/2014/main" id="{C909E889-41C0-4332-AC27-8A8620BD045C}"/>
              </a:ext>
            </a:extLst>
          </p:cNvPr>
          <p:cNvGraphicFramePr>
            <a:graphicFrameLocks noGrp="1"/>
          </p:cNvGraphicFramePr>
          <p:nvPr>
            <p:extLst>
              <p:ext uri="{D42A27DB-BD31-4B8C-83A1-F6EECF244321}">
                <p14:modId xmlns:p14="http://schemas.microsoft.com/office/powerpoint/2010/main" val="3994388976"/>
              </p:ext>
            </p:extLst>
          </p:nvPr>
        </p:nvGraphicFramePr>
        <p:xfrm>
          <a:off x="1064684" y="3837534"/>
          <a:ext cx="10058399" cy="2106933"/>
        </p:xfrm>
        <a:graphic>
          <a:graphicData uri="http://schemas.openxmlformats.org/drawingml/2006/table">
            <a:tbl>
              <a:tblPr>
                <a:tableStyleId>{5C22544A-7EE6-4342-B048-85BDC9FD1C3A}</a:tableStyleId>
              </a:tblPr>
              <a:tblGrid>
                <a:gridCol w="3202516">
                  <a:extLst>
                    <a:ext uri="{9D8B030D-6E8A-4147-A177-3AD203B41FA5}">
                      <a16:colId xmlns:a16="http://schemas.microsoft.com/office/drawing/2014/main" val="696571662"/>
                    </a:ext>
                  </a:extLst>
                </a:gridCol>
                <a:gridCol w="607484">
                  <a:extLst>
                    <a:ext uri="{9D8B030D-6E8A-4147-A177-3AD203B41FA5}">
                      <a16:colId xmlns:a16="http://schemas.microsoft.com/office/drawing/2014/main" val="1934650283"/>
                    </a:ext>
                  </a:extLst>
                </a:gridCol>
                <a:gridCol w="838200">
                  <a:extLst>
                    <a:ext uri="{9D8B030D-6E8A-4147-A177-3AD203B41FA5}">
                      <a16:colId xmlns:a16="http://schemas.microsoft.com/office/drawing/2014/main" val="860301805"/>
                    </a:ext>
                  </a:extLst>
                </a:gridCol>
                <a:gridCol w="764116">
                  <a:extLst>
                    <a:ext uri="{9D8B030D-6E8A-4147-A177-3AD203B41FA5}">
                      <a16:colId xmlns:a16="http://schemas.microsoft.com/office/drawing/2014/main" val="515965082"/>
                    </a:ext>
                  </a:extLst>
                </a:gridCol>
                <a:gridCol w="607484">
                  <a:extLst>
                    <a:ext uri="{9D8B030D-6E8A-4147-A177-3AD203B41FA5}">
                      <a16:colId xmlns:a16="http://schemas.microsoft.com/office/drawing/2014/main" val="4116166546"/>
                    </a:ext>
                  </a:extLst>
                </a:gridCol>
                <a:gridCol w="762000">
                  <a:extLst>
                    <a:ext uri="{9D8B030D-6E8A-4147-A177-3AD203B41FA5}">
                      <a16:colId xmlns:a16="http://schemas.microsoft.com/office/drawing/2014/main" val="2732414231"/>
                    </a:ext>
                  </a:extLst>
                </a:gridCol>
                <a:gridCol w="838200">
                  <a:extLst>
                    <a:ext uri="{9D8B030D-6E8A-4147-A177-3AD203B41FA5}">
                      <a16:colId xmlns:a16="http://schemas.microsoft.com/office/drawing/2014/main" val="2089534302"/>
                    </a:ext>
                  </a:extLst>
                </a:gridCol>
                <a:gridCol w="685800">
                  <a:extLst>
                    <a:ext uri="{9D8B030D-6E8A-4147-A177-3AD203B41FA5}">
                      <a16:colId xmlns:a16="http://schemas.microsoft.com/office/drawing/2014/main" val="1639669030"/>
                    </a:ext>
                  </a:extLst>
                </a:gridCol>
                <a:gridCol w="685800">
                  <a:extLst>
                    <a:ext uri="{9D8B030D-6E8A-4147-A177-3AD203B41FA5}">
                      <a16:colId xmlns:a16="http://schemas.microsoft.com/office/drawing/2014/main" val="2169370234"/>
                    </a:ext>
                  </a:extLst>
                </a:gridCol>
                <a:gridCol w="1066799">
                  <a:extLst>
                    <a:ext uri="{9D8B030D-6E8A-4147-A177-3AD203B41FA5}">
                      <a16:colId xmlns:a16="http://schemas.microsoft.com/office/drawing/2014/main" val="670359038"/>
                    </a:ext>
                  </a:extLst>
                </a:gridCol>
              </a:tblGrid>
              <a:tr h="241611">
                <a:tc>
                  <a:txBody>
                    <a:bodyPr/>
                    <a:lstStyle/>
                    <a:p>
                      <a:pPr algn="l" fontAlgn="b"/>
                      <a:endParaRPr lang="en-US" sz="1600" b="0" i="0" u="none" strike="noStrike" dirty="0">
                        <a:solidFill>
                          <a:srgbClr val="000000"/>
                        </a:solidFill>
                        <a:effectLst/>
                        <a:latin typeface="Consolas" panose="020B0609020204030204" pitchFamily="49" charset="0"/>
                      </a:endParaRPr>
                    </a:p>
                  </a:txBody>
                  <a:tcPr marL="9525" marR="9525" marT="9525" marB="0" anchor="b"/>
                </a:tc>
                <a:tc>
                  <a:txBody>
                    <a:bodyPr/>
                    <a:lstStyle/>
                    <a:p>
                      <a:pPr algn="r" fontAlgn="ctr"/>
                      <a:r>
                        <a:rPr lang="en-US" sz="1600" u="none" strike="noStrike" dirty="0">
                          <a:effectLst/>
                          <a:latin typeface="Consolas" panose="020B0609020204030204" pitchFamily="49" charset="0"/>
                        </a:rPr>
                        <a:t>0.18</a:t>
                      </a:r>
                      <a:endParaRPr lang="en-US" sz="1600" b="0" i="0" u="none" strike="noStrike" dirty="0">
                        <a:solidFill>
                          <a:srgbClr val="000000"/>
                        </a:solidFill>
                        <a:effectLst/>
                        <a:latin typeface="Consolas" panose="020B0609020204030204" pitchFamily="49" charset="0"/>
                      </a:endParaRPr>
                    </a:p>
                  </a:txBody>
                  <a:tcPr marL="9525" marR="9525" marT="9525" marB="0" anchor="ctr"/>
                </a:tc>
                <a:tc>
                  <a:txBody>
                    <a:bodyPr/>
                    <a:lstStyle/>
                    <a:p>
                      <a:pPr algn="r" fontAlgn="b"/>
                      <a:r>
                        <a:rPr lang="en-US" sz="1600" u="none" strike="noStrike">
                          <a:effectLst/>
                          <a:latin typeface="Consolas" panose="020B0609020204030204" pitchFamily="49" charset="0"/>
                        </a:rPr>
                        <a:t>0.1</a:t>
                      </a:r>
                      <a:endParaRPr lang="en-US" sz="1600" b="0" i="0" u="none" strike="noStrike">
                        <a:solidFill>
                          <a:srgbClr val="000000"/>
                        </a:solidFill>
                        <a:effectLst/>
                        <a:latin typeface="Consolas" panose="020B0609020204030204" pitchFamily="49" charset="0"/>
                      </a:endParaRPr>
                    </a:p>
                  </a:txBody>
                  <a:tcPr marL="9525" marR="9525" marT="9525" marB="0" anchor="b"/>
                </a:tc>
                <a:tc>
                  <a:txBody>
                    <a:bodyPr/>
                    <a:lstStyle/>
                    <a:p>
                      <a:pPr algn="r" fontAlgn="b"/>
                      <a:r>
                        <a:rPr lang="en-US" sz="1600" u="none" strike="noStrike">
                          <a:effectLst/>
                          <a:latin typeface="Consolas" panose="020B0609020204030204" pitchFamily="49" charset="0"/>
                        </a:rPr>
                        <a:t>0.3</a:t>
                      </a:r>
                      <a:endParaRPr lang="en-US" sz="1600" b="0" i="0" u="none" strike="noStrike">
                        <a:solidFill>
                          <a:srgbClr val="000000"/>
                        </a:solidFill>
                        <a:effectLst/>
                        <a:latin typeface="Consolas" panose="020B0609020204030204" pitchFamily="49" charset="0"/>
                      </a:endParaRPr>
                    </a:p>
                  </a:txBody>
                  <a:tcPr marL="9525" marR="9525" marT="9525" marB="0" anchor="b"/>
                </a:tc>
                <a:tc>
                  <a:txBody>
                    <a:bodyPr/>
                    <a:lstStyle/>
                    <a:p>
                      <a:pPr algn="r" fontAlgn="ctr"/>
                      <a:r>
                        <a:rPr lang="en-US" sz="1600" u="none" strike="noStrike" dirty="0">
                          <a:effectLst/>
                          <a:latin typeface="Consolas" panose="020B0609020204030204" pitchFamily="49" charset="0"/>
                        </a:rPr>
                        <a:t>0.11</a:t>
                      </a:r>
                      <a:endParaRPr lang="en-US" sz="1600" b="0" i="0" u="none" strike="noStrike" dirty="0">
                        <a:solidFill>
                          <a:srgbClr val="000000"/>
                        </a:solidFill>
                        <a:effectLst/>
                        <a:latin typeface="Consolas" panose="020B0609020204030204" pitchFamily="49" charset="0"/>
                      </a:endParaRPr>
                    </a:p>
                  </a:txBody>
                  <a:tcPr marL="9525" marR="9525" marT="9525" marB="0" anchor="ctr"/>
                </a:tc>
                <a:tc>
                  <a:txBody>
                    <a:bodyPr/>
                    <a:lstStyle/>
                    <a:p>
                      <a:pPr algn="r" fontAlgn="ctr"/>
                      <a:r>
                        <a:rPr lang="en-US" sz="1600" u="none" strike="noStrike">
                          <a:effectLst/>
                          <a:latin typeface="Consolas" panose="020B0609020204030204" pitchFamily="49" charset="0"/>
                        </a:rPr>
                        <a:t>0.15</a:t>
                      </a:r>
                      <a:endParaRPr lang="en-US" sz="1600" b="0" i="0" u="none" strike="noStrike">
                        <a:solidFill>
                          <a:srgbClr val="000000"/>
                        </a:solidFill>
                        <a:effectLst/>
                        <a:latin typeface="Consolas" panose="020B0609020204030204" pitchFamily="49" charset="0"/>
                      </a:endParaRPr>
                    </a:p>
                  </a:txBody>
                  <a:tcPr marL="9525" marR="9525" marT="9525" marB="0" anchor="ctr"/>
                </a:tc>
                <a:tc>
                  <a:txBody>
                    <a:bodyPr/>
                    <a:lstStyle/>
                    <a:p>
                      <a:pPr algn="r" fontAlgn="ctr"/>
                      <a:r>
                        <a:rPr lang="en-US" sz="1600" u="none" strike="noStrike">
                          <a:effectLst/>
                          <a:latin typeface="Consolas" panose="020B0609020204030204" pitchFamily="49" charset="0"/>
                        </a:rPr>
                        <a:t>0.19</a:t>
                      </a:r>
                      <a:endParaRPr lang="en-US" sz="1600" b="0" i="0" u="none" strike="noStrike">
                        <a:solidFill>
                          <a:srgbClr val="000000"/>
                        </a:solidFill>
                        <a:effectLst/>
                        <a:latin typeface="Consolas" panose="020B0609020204030204" pitchFamily="49" charset="0"/>
                      </a:endParaRPr>
                    </a:p>
                  </a:txBody>
                  <a:tcPr marL="9525" marR="9525" marT="9525" marB="0" anchor="ctr"/>
                </a:tc>
                <a:tc>
                  <a:txBody>
                    <a:bodyPr/>
                    <a:lstStyle/>
                    <a:p>
                      <a:pPr algn="r" fontAlgn="ctr"/>
                      <a:r>
                        <a:rPr lang="en-US" sz="1600" u="none" strike="noStrike">
                          <a:effectLst/>
                          <a:latin typeface="Consolas" panose="020B0609020204030204" pitchFamily="49" charset="0"/>
                        </a:rPr>
                        <a:t>0.24</a:t>
                      </a:r>
                      <a:endParaRPr lang="en-US" sz="1600" b="0" i="0" u="none" strike="noStrike">
                        <a:solidFill>
                          <a:srgbClr val="000000"/>
                        </a:solidFill>
                        <a:effectLst/>
                        <a:latin typeface="Consolas" panose="020B0609020204030204" pitchFamily="49" charset="0"/>
                      </a:endParaRPr>
                    </a:p>
                  </a:txBody>
                  <a:tcPr marL="9525" marR="9525" marT="9525" marB="0" anchor="ctr"/>
                </a:tc>
                <a:tc>
                  <a:txBody>
                    <a:bodyPr/>
                    <a:lstStyle/>
                    <a:p>
                      <a:pPr algn="l" fontAlgn="b"/>
                      <a:endParaRPr lang="en-US" sz="1600" b="0" i="0" u="none" strike="noStrike">
                        <a:solidFill>
                          <a:srgbClr val="000000"/>
                        </a:solidFill>
                        <a:effectLst/>
                        <a:latin typeface="Consolas" panose="020B0609020204030204" pitchFamily="49" charset="0"/>
                      </a:endParaRPr>
                    </a:p>
                  </a:txBody>
                  <a:tcPr marL="9525" marR="9525" marT="9525" marB="0" anchor="b"/>
                </a:tc>
                <a:tc>
                  <a:txBody>
                    <a:bodyPr/>
                    <a:lstStyle/>
                    <a:p>
                      <a:pPr algn="l" fontAlgn="b"/>
                      <a:endParaRPr lang="en-US" sz="1600" b="0" i="0" u="none" strike="noStrike">
                        <a:solidFill>
                          <a:srgbClr val="000000"/>
                        </a:solidFill>
                        <a:effectLst/>
                        <a:latin typeface="Consolas" panose="020B0609020204030204" pitchFamily="49" charset="0"/>
                      </a:endParaRPr>
                    </a:p>
                  </a:txBody>
                  <a:tcPr marL="9525" marR="9525" marT="9525" marB="0" anchor="b"/>
                </a:tc>
                <a:extLst>
                  <a:ext uri="{0D108BD9-81ED-4DB2-BD59-A6C34878D82A}">
                    <a16:rowId xmlns:a16="http://schemas.microsoft.com/office/drawing/2014/main" val="3573925288"/>
                  </a:ext>
                </a:extLst>
              </a:tr>
              <a:tr h="241611">
                <a:tc>
                  <a:txBody>
                    <a:bodyPr/>
                    <a:lstStyle/>
                    <a:p>
                      <a:pPr algn="r" fontAlgn="b"/>
                      <a:r>
                        <a:rPr lang="en-US" sz="1600" u="none" strike="noStrike" dirty="0">
                          <a:effectLst/>
                          <a:latin typeface="Consolas" panose="020B0609020204030204" pitchFamily="49" charset="0"/>
                        </a:rPr>
                        <a:t>yes</a:t>
                      </a:r>
                      <a:endParaRPr lang="en-US" sz="1600" b="0" i="0" u="none" strike="noStrike" dirty="0">
                        <a:solidFill>
                          <a:srgbClr val="000000"/>
                        </a:solidFill>
                        <a:effectLst/>
                        <a:latin typeface="Consolas" panose="020B0609020204030204" pitchFamily="49" charset="0"/>
                      </a:endParaRPr>
                    </a:p>
                  </a:txBody>
                  <a:tcPr marL="9525" marR="9525" marT="9525" marB="0" anchor="b"/>
                </a:tc>
                <a:tc>
                  <a:txBody>
                    <a:bodyPr/>
                    <a:lstStyle/>
                    <a:p>
                      <a:pPr algn="r" fontAlgn="ctr"/>
                      <a:r>
                        <a:rPr lang="en-US" sz="1600" u="none" strike="noStrike" dirty="0">
                          <a:effectLst/>
                          <a:latin typeface="Consolas" panose="020B0609020204030204" pitchFamily="49" charset="0"/>
                        </a:rPr>
                        <a:t>18</a:t>
                      </a:r>
                      <a:endParaRPr lang="en-US" sz="1600" b="0" i="0" u="none" strike="noStrike" dirty="0">
                        <a:solidFill>
                          <a:srgbClr val="000000"/>
                        </a:solidFill>
                        <a:effectLst/>
                        <a:latin typeface="Consolas" panose="020B0609020204030204" pitchFamily="49" charset="0"/>
                      </a:endParaRPr>
                    </a:p>
                  </a:txBody>
                  <a:tcPr marL="9525" marR="9525" marT="9525" marB="0" anchor="ctr"/>
                </a:tc>
                <a:tc>
                  <a:txBody>
                    <a:bodyPr/>
                    <a:lstStyle/>
                    <a:p>
                      <a:pPr algn="r" fontAlgn="b"/>
                      <a:r>
                        <a:rPr lang="en-US" sz="1600" u="none" strike="noStrike" dirty="0">
                          <a:effectLst/>
                          <a:latin typeface="Consolas" panose="020B0609020204030204" pitchFamily="49" charset="0"/>
                        </a:rPr>
                        <a:t>28</a:t>
                      </a:r>
                      <a:endParaRPr lang="en-US" sz="1600" b="0" i="0" u="none" strike="noStrike" dirty="0">
                        <a:solidFill>
                          <a:srgbClr val="000000"/>
                        </a:solidFill>
                        <a:effectLst/>
                        <a:latin typeface="Consolas" panose="020B0609020204030204" pitchFamily="49" charset="0"/>
                      </a:endParaRPr>
                    </a:p>
                  </a:txBody>
                  <a:tcPr marL="9525" marR="9525" marT="9525" marB="0" anchor="b"/>
                </a:tc>
                <a:tc>
                  <a:txBody>
                    <a:bodyPr/>
                    <a:lstStyle/>
                    <a:p>
                      <a:pPr algn="l" fontAlgn="b"/>
                      <a:endParaRPr lang="en-US" sz="1600" b="0" i="0" u="none" strike="noStrike" dirty="0">
                        <a:solidFill>
                          <a:srgbClr val="000000"/>
                        </a:solidFill>
                        <a:effectLst/>
                        <a:latin typeface="Consolas" panose="020B0609020204030204" pitchFamily="49" charset="0"/>
                      </a:endParaRPr>
                    </a:p>
                  </a:txBody>
                  <a:tcPr marL="9525" marR="9525" marT="9525" marB="0" anchor="b"/>
                </a:tc>
                <a:tc>
                  <a:txBody>
                    <a:bodyPr/>
                    <a:lstStyle/>
                    <a:p>
                      <a:pPr algn="r" fontAlgn="b"/>
                      <a:r>
                        <a:rPr lang="en-US" sz="1600" u="none" strike="noStrike" dirty="0">
                          <a:effectLst/>
                          <a:latin typeface="Consolas" panose="020B0609020204030204" pitchFamily="49" charset="0"/>
                        </a:rPr>
                        <a:t>89</a:t>
                      </a:r>
                      <a:endParaRPr lang="en-US" sz="1600" b="0" i="0" u="none" strike="noStrike" dirty="0">
                        <a:solidFill>
                          <a:srgbClr val="000000"/>
                        </a:solidFill>
                        <a:effectLst/>
                        <a:latin typeface="Consolas" panose="020B0609020204030204" pitchFamily="49" charset="0"/>
                      </a:endParaRPr>
                    </a:p>
                  </a:txBody>
                  <a:tcPr marL="9525" marR="9525" marT="9525" marB="0" anchor="b"/>
                </a:tc>
                <a:tc>
                  <a:txBody>
                    <a:bodyPr/>
                    <a:lstStyle/>
                    <a:p>
                      <a:pPr algn="r" fontAlgn="ctr"/>
                      <a:r>
                        <a:rPr lang="en-US" sz="1600" u="none" strike="noStrike" dirty="0">
                          <a:effectLst/>
                          <a:latin typeface="Consolas" panose="020B0609020204030204" pitchFamily="49" charset="0"/>
                        </a:rPr>
                        <a:t>34</a:t>
                      </a:r>
                      <a:endParaRPr lang="en-US" sz="1600" b="0" i="0" u="none" strike="noStrike" dirty="0">
                        <a:solidFill>
                          <a:srgbClr val="000000"/>
                        </a:solidFill>
                        <a:effectLst/>
                        <a:latin typeface="Consolas" panose="020B0609020204030204" pitchFamily="49" charset="0"/>
                      </a:endParaRPr>
                    </a:p>
                  </a:txBody>
                  <a:tcPr marL="9525" marR="9525" marT="9525" marB="0" anchor="ctr"/>
                </a:tc>
                <a:tc>
                  <a:txBody>
                    <a:bodyPr/>
                    <a:lstStyle/>
                    <a:p>
                      <a:pPr algn="r" fontAlgn="b"/>
                      <a:r>
                        <a:rPr lang="en-US" sz="1600" u="none" strike="noStrike">
                          <a:effectLst/>
                          <a:latin typeface="Consolas" panose="020B0609020204030204" pitchFamily="49" charset="0"/>
                        </a:rPr>
                        <a:t>20</a:t>
                      </a:r>
                      <a:endParaRPr lang="en-US" sz="1600" b="0" i="0" u="none" strike="noStrike">
                        <a:solidFill>
                          <a:srgbClr val="000000"/>
                        </a:solidFill>
                        <a:effectLst/>
                        <a:latin typeface="Consolas" panose="020B0609020204030204" pitchFamily="49" charset="0"/>
                      </a:endParaRPr>
                    </a:p>
                  </a:txBody>
                  <a:tcPr marL="9525" marR="9525" marT="9525" marB="0" anchor="b"/>
                </a:tc>
                <a:tc>
                  <a:txBody>
                    <a:bodyPr/>
                    <a:lstStyle/>
                    <a:p>
                      <a:pPr algn="r" fontAlgn="b"/>
                      <a:r>
                        <a:rPr lang="en-US" sz="1600" u="none" strike="noStrike">
                          <a:effectLst/>
                          <a:latin typeface="Consolas" panose="020B0609020204030204" pitchFamily="49" charset="0"/>
                        </a:rPr>
                        <a:t>6</a:t>
                      </a:r>
                      <a:endParaRPr lang="en-US" sz="1600" b="0" i="0" u="none" strike="noStrike">
                        <a:solidFill>
                          <a:srgbClr val="000000"/>
                        </a:solidFill>
                        <a:effectLst/>
                        <a:latin typeface="Consolas" panose="020B0609020204030204" pitchFamily="49" charset="0"/>
                      </a:endParaRPr>
                    </a:p>
                  </a:txBody>
                  <a:tcPr marL="9525" marR="9525" marT="9525" marB="0" anchor="b"/>
                </a:tc>
                <a:tc>
                  <a:txBody>
                    <a:bodyPr/>
                    <a:lstStyle/>
                    <a:p>
                      <a:pPr algn="r" fontAlgn="b"/>
                      <a:r>
                        <a:rPr lang="en-US" sz="1600" u="none" strike="noStrike" dirty="0">
                          <a:effectLst/>
                          <a:latin typeface="Consolas" panose="020B0609020204030204" pitchFamily="49" charset="0"/>
                        </a:rPr>
                        <a:t>195</a:t>
                      </a:r>
                      <a:endParaRPr lang="en-US" sz="1600" b="0" i="0" u="none" strike="noStrike" dirty="0">
                        <a:solidFill>
                          <a:srgbClr val="000000"/>
                        </a:solidFill>
                        <a:effectLst/>
                        <a:latin typeface="Consolas" panose="020B0609020204030204" pitchFamily="49" charset="0"/>
                      </a:endParaRPr>
                    </a:p>
                  </a:txBody>
                  <a:tcPr marL="9525" marR="9525" marT="9525" marB="0" anchor="b"/>
                </a:tc>
                <a:tc>
                  <a:txBody>
                    <a:bodyPr/>
                    <a:lstStyle/>
                    <a:p>
                      <a:pPr algn="r" fontAlgn="b"/>
                      <a:r>
                        <a:rPr lang="en-US" sz="1600" u="none" strike="noStrike">
                          <a:effectLst/>
                          <a:latin typeface="Consolas" panose="020B0609020204030204" pitchFamily="49" charset="0"/>
                        </a:rPr>
                        <a:t>47.9%</a:t>
                      </a:r>
                      <a:endParaRPr lang="en-US" sz="1600" b="0" i="0" u="none" strike="noStrike">
                        <a:solidFill>
                          <a:srgbClr val="000000"/>
                        </a:solidFill>
                        <a:effectLst/>
                        <a:latin typeface="Consolas" panose="020B0609020204030204" pitchFamily="49" charset="0"/>
                      </a:endParaRPr>
                    </a:p>
                  </a:txBody>
                  <a:tcPr marL="9525" marR="9525" marT="9525" marB="0" anchor="b"/>
                </a:tc>
                <a:extLst>
                  <a:ext uri="{0D108BD9-81ED-4DB2-BD59-A6C34878D82A}">
                    <a16:rowId xmlns:a16="http://schemas.microsoft.com/office/drawing/2014/main" val="2863027203"/>
                  </a:ext>
                </a:extLst>
              </a:tr>
              <a:tr h="241611">
                <a:tc>
                  <a:txBody>
                    <a:bodyPr/>
                    <a:lstStyle/>
                    <a:p>
                      <a:pPr algn="r" fontAlgn="b"/>
                      <a:r>
                        <a:rPr lang="en-US" sz="1600" u="none" strike="noStrike" dirty="0">
                          <a:effectLst/>
                          <a:latin typeface="Consolas" panose="020B0609020204030204" pitchFamily="49" charset="0"/>
                        </a:rPr>
                        <a:t>no</a:t>
                      </a:r>
                      <a:endParaRPr lang="en-US" sz="1600" b="0" i="0" u="none" strike="noStrike" dirty="0">
                        <a:solidFill>
                          <a:srgbClr val="000000"/>
                        </a:solidFill>
                        <a:effectLst/>
                        <a:latin typeface="Consolas" panose="020B0609020204030204" pitchFamily="49" charset="0"/>
                      </a:endParaRPr>
                    </a:p>
                  </a:txBody>
                  <a:tcPr marL="9525" marR="9525" marT="9525" marB="0" anchor="b"/>
                </a:tc>
                <a:tc>
                  <a:txBody>
                    <a:bodyPr/>
                    <a:lstStyle/>
                    <a:p>
                      <a:pPr algn="r" fontAlgn="ctr"/>
                      <a:r>
                        <a:rPr lang="en-US" sz="1600" u="none" strike="noStrike" dirty="0">
                          <a:effectLst/>
                          <a:latin typeface="Consolas" panose="020B0609020204030204" pitchFamily="49" charset="0"/>
                        </a:rPr>
                        <a:t>11</a:t>
                      </a:r>
                      <a:endParaRPr lang="en-US" sz="1600" b="0" i="0" u="none" strike="noStrike" dirty="0">
                        <a:solidFill>
                          <a:srgbClr val="000000"/>
                        </a:solidFill>
                        <a:effectLst/>
                        <a:latin typeface="Consolas" panose="020B0609020204030204" pitchFamily="49" charset="0"/>
                      </a:endParaRPr>
                    </a:p>
                  </a:txBody>
                  <a:tcPr marL="9525" marR="9525" marT="9525" marB="0" anchor="ctr"/>
                </a:tc>
                <a:tc>
                  <a:txBody>
                    <a:bodyPr/>
                    <a:lstStyle/>
                    <a:p>
                      <a:pPr algn="r" fontAlgn="b"/>
                      <a:r>
                        <a:rPr lang="en-US" sz="1600" u="none" strike="noStrike" dirty="0">
                          <a:effectLst/>
                          <a:latin typeface="Consolas" panose="020B0609020204030204" pitchFamily="49" charset="0"/>
                        </a:rPr>
                        <a:t>42</a:t>
                      </a:r>
                      <a:endParaRPr lang="en-US" sz="1600" b="0" i="0" u="none" strike="noStrike" dirty="0">
                        <a:solidFill>
                          <a:srgbClr val="000000"/>
                        </a:solidFill>
                        <a:effectLst/>
                        <a:latin typeface="Consolas" panose="020B0609020204030204" pitchFamily="49" charset="0"/>
                      </a:endParaRPr>
                    </a:p>
                  </a:txBody>
                  <a:tcPr marL="9525" marR="9525" marT="9525" marB="0" anchor="b"/>
                </a:tc>
                <a:tc>
                  <a:txBody>
                    <a:bodyPr/>
                    <a:lstStyle/>
                    <a:p>
                      <a:pPr algn="l" fontAlgn="b"/>
                      <a:endParaRPr lang="en-US" sz="1600" b="0" i="0" u="none" strike="noStrike" dirty="0">
                        <a:solidFill>
                          <a:srgbClr val="000000"/>
                        </a:solidFill>
                        <a:effectLst/>
                        <a:latin typeface="Consolas" panose="020B0609020204030204" pitchFamily="49" charset="0"/>
                      </a:endParaRPr>
                    </a:p>
                  </a:txBody>
                  <a:tcPr marL="9525" marR="9525" marT="9525" marB="0" anchor="b"/>
                </a:tc>
                <a:tc>
                  <a:txBody>
                    <a:bodyPr/>
                    <a:lstStyle/>
                    <a:p>
                      <a:pPr algn="r" fontAlgn="b"/>
                      <a:r>
                        <a:rPr lang="en-US" sz="1600" u="none" strike="noStrike" dirty="0">
                          <a:effectLst/>
                          <a:latin typeface="Consolas" panose="020B0609020204030204" pitchFamily="49" charset="0"/>
                        </a:rPr>
                        <a:t>109</a:t>
                      </a:r>
                      <a:endParaRPr lang="en-US" sz="1600" b="0" i="0" u="none" strike="noStrike" dirty="0">
                        <a:solidFill>
                          <a:srgbClr val="000000"/>
                        </a:solidFill>
                        <a:effectLst/>
                        <a:latin typeface="Consolas" panose="020B0609020204030204" pitchFamily="49" charset="0"/>
                      </a:endParaRPr>
                    </a:p>
                  </a:txBody>
                  <a:tcPr marL="9525" marR="9525" marT="9525" marB="0" anchor="b"/>
                </a:tc>
                <a:tc>
                  <a:txBody>
                    <a:bodyPr/>
                    <a:lstStyle/>
                    <a:p>
                      <a:pPr algn="r" fontAlgn="ctr"/>
                      <a:r>
                        <a:rPr lang="en-US" sz="1600" u="none" strike="noStrike" dirty="0">
                          <a:effectLst/>
                          <a:latin typeface="Consolas" panose="020B0609020204030204" pitchFamily="49" charset="0"/>
                        </a:rPr>
                        <a:t>33</a:t>
                      </a:r>
                      <a:endParaRPr lang="en-US" sz="1600" b="0" i="0" u="none" strike="noStrike" dirty="0">
                        <a:solidFill>
                          <a:srgbClr val="000000"/>
                        </a:solidFill>
                        <a:effectLst/>
                        <a:latin typeface="Consolas" panose="020B0609020204030204" pitchFamily="49" charset="0"/>
                      </a:endParaRPr>
                    </a:p>
                  </a:txBody>
                  <a:tcPr marL="9525" marR="9525" marT="9525" marB="0" anchor="ctr"/>
                </a:tc>
                <a:tc>
                  <a:txBody>
                    <a:bodyPr/>
                    <a:lstStyle/>
                    <a:p>
                      <a:pPr algn="r" fontAlgn="b"/>
                      <a:r>
                        <a:rPr lang="en-US" sz="1600" u="none" strike="noStrike" dirty="0">
                          <a:effectLst/>
                          <a:latin typeface="Consolas" panose="020B0609020204030204" pitchFamily="49" charset="0"/>
                        </a:rPr>
                        <a:t>16</a:t>
                      </a:r>
                      <a:endParaRPr lang="en-US" sz="1600" b="0" i="0" u="none" strike="noStrike" dirty="0">
                        <a:solidFill>
                          <a:srgbClr val="000000"/>
                        </a:solidFill>
                        <a:effectLst/>
                        <a:latin typeface="Consolas" panose="020B0609020204030204" pitchFamily="49" charset="0"/>
                      </a:endParaRPr>
                    </a:p>
                  </a:txBody>
                  <a:tcPr marL="9525" marR="9525" marT="9525" marB="0" anchor="b"/>
                </a:tc>
                <a:tc>
                  <a:txBody>
                    <a:bodyPr/>
                    <a:lstStyle/>
                    <a:p>
                      <a:pPr algn="r" fontAlgn="b"/>
                      <a:r>
                        <a:rPr lang="en-US" sz="1600" u="none" strike="noStrike">
                          <a:effectLst/>
                          <a:latin typeface="Consolas" panose="020B0609020204030204" pitchFamily="49" charset="0"/>
                        </a:rPr>
                        <a:t>1</a:t>
                      </a:r>
                      <a:endParaRPr lang="en-US" sz="1600" b="0" i="0" u="none" strike="noStrike">
                        <a:solidFill>
                          <a:srgbClr val="000000"/>
                        </a:solidFill>
                        <a:effectLst/>
                        <a:latin typeface="Consolas" panose="020B0609020204030204" pitchFamily="49" charset="0"/>
                      </a:endParaRPr>
                    </a:p>
                  </a:txBody>
                  <a:tcPr marL="9525" marR="9525" marT="9525" marB="0" anchor="b"/>
                </a:tc>
                <a:tc>
                  <a:txBody>
                    <a:bodyPr/>
                    <a:lstStyle/>
                    <a:p>
                      <a:pPr algn="r" fontAlgn="b"/>
                      <a:r>
                        <a:rPr lang="en-US" sz="1600" u="none" strike="noStrike" dirty="0">
                          <a:effectLst/>
                          <a:latin typeface="Consolas" panose="020B0609020204030204" pitchFamily="49" charset="0"/>
                        </a:rPr>
                        <a:t>212</a:t>
                      </a:r>
                      <a:endParaRPr lang="en-US" sz="1600" b="0" i="0" u="none" strike="noStrike" dirty="0">
                        <a:solidFill>
                          <a:srgbClr val="000000"/>
                        </a:solidFill>
                        <a:effectLst/>
                        <a:latin typeface="Consolas" panose="020B0609020204030204" pitchFamily="49" charset="0"/>
                      </a:endParaRPr>
                    </a:p>
                  </a:txBody>
                  <a:tcPr marL="9525" marR="9525" marT="9525" marB="0" anchor="b"/>
                </a:tc>
                <a:tc>
                  <a:txBody>
                    <a:bodyPr/>
                    <a:lstStyle/>
                    <a:p>
                      <a:pPr algn="r" fontAlgn="b"/>
                      <a:r>
                        <a:rPr lang="en-US" sz="1600" u="none" strike="noStrike" dirty="0">
                          <a:effectLst/>
                          <a:latin typeface="Consolas" panose="020B0609020204030204" pitchFamily="49" charset="0"/>
                        </a:rPr>
                        <a:t>52.1%</a:t>
                      </a:r>
                      <a:endParaRPr lang="en-US" sz="1600" b="0" i="0" u="none" strike="noStrike" dirty="0">
                        <a:solidFill>
                          <a:srgbClr val="000000"/>
                        </a:solidFill>
                        <a:effectLst/>
                        <a:latin typeface="Consolas" panose="020B0609020204030204" pitchFamily="49" charset="0"/>
                      </a:endParaRPr>
                    </a:p>
                  </a:txBody>
                  <a:tcPr marL="9525" marR="9525" marT="9525" marB="0" anchor="b"/>
                </a:tc>
                <a:extLst>
                  <a:ext uri="{0D108BD9-81ED-4DB2-BD59-A6C34878D82A}">
                    <a16:rowId xmlns:a16="http://schemas.microsoft.com/office/drawing/2014/main" val="2212398554"/>
                  </a:ext>
                </a:extLst>
              </a:tr>
              <a:tr h="241611">
                <a:tc>
                  <a:txBody>
                    <a:bodyPr/>
                    <a:lstStyle/>
                    <a:p>
                      <a:pPr algn="l" fontAlgn="b"/>
                      <a:endParaRPr lang="en-US" sz="1600" b="0" i="0" u="none" strike="noStrike">
                        <a:solidFill>
                          <a:srgbClr val="000000"/>
                        </a:solidFill>
                        <a:effectLst/>
                        <a:latin typeface="Consolas" panose="020B0609020204030204" pitchFamily="49" charset="0"/>
                      </a:endParaRPr>
                    </a:p>
                  </a:txBody>
                  <a:tcPr marL="9525" marR="9525" marT="9525" marB="0" anchor="b"/>
                </a:tc>
                <a:tc>
                  <a:txBody>
                    <a:bodyPr/>
                    <a:lstStyle/>
                    <a:p>
                      <a:pPr algn="l" fontAlgn="b"/>
                      <a:endParaRPr lang="en-US" sz="1600" b="0" i="0" u="none" strike="noStrike">
                        <a:solidFill>
                          <a:srgbClr val="000000"/>
                        </a:solidFill>
                        <a:effectLst/>
                        <a:latin typeface="Consolas" panose="020B0609020204030204" pitchFamily="49" charset="0"/>
                      </a:endParaRPr>
                    </a:p>
                  </a:txBody>
                  <a:tcPr marL="9525" marR="9525" marT="9525" marB="0" anchor="b"/>
                </a:tc>
                <a:tc>
                  <a:txBody>
                    <a:bodyPr/>
                    <a:lstStyle/>
                    <a:p>
                      <a:pPr algn="l" fontAlgn="b"/>
                      <a:endParaRPr lang="en-US" sz="1600" b="0" i="0" u="none" strike="noStrike" dirty="0">
                        <a:solidFill>
                          <a:srgbClr val="000000"/>
                        </a:solidFill>
                        <a:effectLst/>
                        <a:latin typeface="Consolas" panose="020B0609020204030204" pitchFamily="49" charset="0"/>
                      </a:endParaRPr>
                    </a:p>
                  </a:txBody>
                  <a:tcPr marL="9525" marR="9525" marT="9525" marB="0" anchor="b"/>
                </a:tc>
                <a:tc>
                  <a:txBody>
                    <a:bodyPr/>
                    <a:lstStyle/>
                    <a:p>
                      <a:pPr algn="l" fontAlgn="b"/>
                      <a:endParaRPr lang="en-US" sz="1600" b="0" i="0" u="none" strike="noStrike">
                        <a:solidFill>
                          <a:srgbClr val="000000"/>
                        </a:solidFill>
                        <a:effectLst/>
                        <a:latin typeface="Consolas" panose="020B0609020204030204" pitchFamily="49" charset="0"/>
                      </a:endParaRPr>
                    </a:p>
                  </a:txBody>
                  <a:tcPr marL="9525" marR="9525" marT="9525" marB="0" anchor="b"/>
                </a:tc>
                <a:tc>
                  <a:txBody>
                    <a:bodyPr/>
                    <a:lstStyle/>
                    <a:p>
                      <a:pPr algn="l" fontAlgn="b"/>
                      <a:endParaRPr lang="en-US" sz="1600" b="0" i="0" u="none" strike="noStrike">
                        <a:solidFill>
                          <a:srgbClr val="000000"/>
                        </a:solidFill>
                        <a:effectLst/>
                        <a:latin typeface="Consolas" panose="020B0609020204030204" pitchFamily="49" charset="0"/>
                      </a:endParaRPr>
                    </a:p>
                  </a:txBody>
                  <a:tcPr marL="9525" marR="9525" marT="9525" marB="0" anchor="b"/>
                </a:tc>
                <a:tc>
                  <a:txBody>
                    <a:bodyPr/>
                    <a:lstStyle/>
                    <a:p>
                      <a:pPr algn="l" fontAlgn="b"/>
                      <a:endParaRPr lang="en-US" sz="1600" b="0" i="0" u="none" strike="noStrike" dirty="0">
                        <a:solidFill>
                          <a:srgbClr val="000000"/>
                        </a:solidFill>
                        <a:effectLst/>
                        <a:latin typeface="Consolas" panose="020B0609020204030204" pitchFamily="49" charset="0"/>
                      </a:endParaRPr>
                    </a:p>
                  </a:txBody>
                  <a:tcPr marL="9525" marR="9525" marT="9525" marB="0" anchor="b"/>
                </a:tc>
                <a:tc>
                  <a:txBody>
                    <a:bodyPr/>
                    <a:lstStyle/>
                    <a:p>
                      <a:pPr algn="l" fontAlgn="b"/>
                      <a:endParaRPr lang="en-US" sz="1600" b="0" i="0" u="none" strike="noStrike" dirty="0">
                        <a:solidFill>
                          <a:srgbClr val="000000"/>
                        </a:solidFill>
                        <a:effectLst/>
                        <a:latin typeface="Consolas" panose="020B0609020204030204" pitchFamily="49" charset="0"/>
                      </a:endParaRPr>
                    </a:p>
                  </a:txBody>
                  <a:tcPr marL="9525" marR="9525" marT="9525" marB="0" anchor="b"/>
                </a:tc>
                <a:tc>
                  <a:txBody>
                    <a:bodyPr/>
                    <a:lstStyle/>
                    <a:p>
                      <a:pPr algn="l" fontAlgn="b"/>
                      <a:endParaRPr lang="en-US" sz="1600" b="0" i="0" u="none" strike="noStrike" dirty="0">
                        <a:solidFill>
                          <a:srgbClr val="000000"/>
                        </a:solidFill>
                        <a:effectLst/>
                        <a:latin typeface="Consolas" panose="020B0609020204030204" pitchFamily="49" charset="0"/>
                      </a:endParaRPr>
                    </a:p>
                  </a:txBody>
                  <a:tcPr marL="9525" marR="9525" marT="9525" marB="0" anchor="b"/>
                </a:tc>
                <a:tc>
                  <a:txBody>
                    <a:bodyPr/>
                    <a:lstStyle/>
                    <a:p>
                      <a:pPr algn="l" fontAlgn="b"/>
                      <a:endParaRPr lang="en-US" sz="1600" b="0" i="0" u="none" strike="noStrike" dirty="0">
                        <a:solidFill>
                          <a:srgbClr val="000000"/>
                        </a:solidFill>
                        <a:effectLst/>
                        <a:latin typeface="Consolas" panose="020B0609020204030204" pitchFamily="49" charset="0"/>
                      </a:endParaRPr>
                    </a:p>
                  </a:txBody>
                  <a:tcPr marL="9525" marR="9525" marT="9525" marB="0" anchor="b"/>
                </a:tc>
                <a:tc>
                  <a:txBody>
                    <a:bodyPr/>
                    <a:lstStyle/>
                    <a:p>
                      <a:pPr algn="l" fontAlgn="b"/>
                      <a:endParaRPr lang="en-US" sz="1600" b="0" i="0" u="none" strike="noStrike">
                        <a:solidFill>
                          <a:srgbClr val="000000"/>
                        </a:solidFill>
                        <a:effectLst/>
                        <a:latin typeface="Consolas" panose="020B0609020204030204" pitchFamily="49" charset="0"/>
                      </a:endParaRPr>
                    </a:p>
                  </a:txBody>
                  <a:tcPr marL="9525" marR="9525" marT="9525" marB="0" anchor="b"/>
                </a:tc>
                <a:extLst>
                  <a:ext uri="{0D108BD9-81ED-4DB2-BD59-A6C34878D82A}">
                    <a16:rowId xmlns:a16="http://schemas.microsoft.com/office/drawing/2014/main" val="1370285127"/>
                  </a:ext>
                </a:extLst>
              </a:tr>
              <a:tr h="241611">
                <a:tc>
                  <a:txBody>
                    <a:bodyPr/>
                    <a:lstStyle/>
                    <a:p>
                      <a:pPr algn="l" fontAlgn="b"/>
                      <a:endParaRPr lang="en-US" sz="1600" b="0" i="0" u="none" strike="noStrike">
                        <a:solidFill>
                          <a:srgbClr val="000000"/>
                        </a:solidFill>
                        <a:effectLst/>
                        <a:latin typeface="Consolas" panose="020B0609020204030204" pitchFamily="49" charset="0"/>
                      </a:endParaRPr>
                    </a:p>
                  </a:txBody>
                  <a:tcPr marL="9525" marR="9525" marT="9525" marB="0" anchor="b"/>
                </a:tc>
                <a:tc>
                  <a:txBody>
                    <a:bodyPr/>
                    <a:lstStyle/>
                    <a:p>
                      <a:pPr algn="r" fontAlgn="ctr"/>
                      <a:r>
                        <a:rPr lang="en-US" sz="1600" u="none" strike="noStrike">
                          <a:effectLst/>
                          <a:latin typeface="Consolas" panose="020B0609020204030204" pitchFamily="49" charset="0"/>
                        </a:rPr>
                        <a:t>0.18</a:t>
                      </a:r>
                      <a:endParaRPr lang="en-US" sz="1600" b="0" i="0" u="none" strike="noStrike">
                        <a:solidFill>
                          <a:srgbClr val="000000"/>
                        </a:solidFill>
                        <a:effectLst/>
                        <a:latin typeface="Consolas" panose="020B0609020204030204" pitchFamily="49" charset="0"/>
                      </a:endParaRPr>
                    </a:p>
                  </a:txBody>
                  <a:tcPr marL="9525" marR="9525" marT="9525" marB="0" anchor="ctr"/>
                </a:tc>
                <a:tc>
                  <a:txBody>
                    <a:bodyPr/>
                    <a:lstStyle/>
                    <a:p>
                      <a:pPr algn="r" fontAlgn="b"/>
                      <a:r>
                        <a:rPr lang="en-US" sz="1600" u="none" strike="noStrike" dirty="0">
                          <a:effectLst/>
                          <a:latin typeface="Consolas" panose="020B0609020204030204" pitchFamily="49" charset="0"/>
                        </a:rPr>
                        <a:t>0.1</a:t>
                      </a:r>
                      <a:endParaRPr lang="en-US" sz="1600" b="0" i="0" u="none" strike="noStrike" dirty="0">
                        <a:solidFill>
                          <a:srgbClr val="000000"/>
                        </a:solidFill>
                        <a:effectLst/>
                        <a:latin typeface="Consolas" panose="020B0609020204030204" pitchFamily="49" charset="0"/>
                      </a:endParaRPr>
                    </a:p>
                  </a:txBody>
                  <a:tcPr marL="9525" marR="9525" marT="9525" marB="0" anchor="b"/>
                </a:tc>
                <a:tc>
                  <a:txBody>
                    <a:bodyPr/>
                    <a:lstStyle/>
                    <a:p>
                      <a:pPr algn="r" fontAlgn="b"/>
                      <a:r>
                        <a:rPr lang="en-US" sz="1600" u="none" strike="noStrike" dirty="0">
                          <a:effectLst/>
                          <a:latin typeface="Consolas" panose="020B0609020204030204" pitchFamily="49" charset="0"/>
                        </a:rPr>
                        <a:t>0.3</a:t>
                      </a:r>
                      <a:endParaRPr lang="en-US" sz="1600" b="0" i="0" u="none" strike="noStrike" dirty="0">
                        <a:solidFill>
                          <a:srgbClr val="000000"/>
                        </a:solidFill>
                        <a:effectLst/>
                        <a:latin typeface="Consolas" panose="020B0609020204030204" pitchFamily="49" charset="0"/>
                      </a:endParaRPr>
                    </a:p>
                  </a:txBody>
                  <a:tcPr marL="9525" marR="9525" marT="9525" marB="0" anchor="b"/>
                </a:tc>
                <a:tc>
                  <a:txBody>
                    <a:bodyPr/>
                    <a:lstStyle/>
                    <a:p>
                      <a:pPr algn="l" fontAlgn="b"/>
                      <a:endParaRPr lang="en-US" sz="1600" b="0" i="0" u="none" strike="noStrike">
                        <a:solidFill>
                          <a:srgbClr val="000000"/>
                        </a:solidFill>
                        <a:effectLst/>
                        <a:latin typeface="Consolas" panose="020B0609020204030204" pitchFamily="49" charset="0"/>
                      </a:endParaRPr>
                    </a:p>
                  </a:txBody>
                  <a:tcPr marL="9525" marR="9525" marT="9525" marB="0" anchor="b"/>
                </a:tc>
                <a:tc>
                  <a:txBody>
                    <a:bodyPr/>
                    <a:lstStyle/>
                    <a:p>
                      <a:pPr algn="r" fontAlgn="ctr"/>
                      <a:r>
                        <a:rPr lang="en-US" sz="1600" u="none" strike="noStrike" dirty="0">
                          <a:effectLst/>
                          <a:latin typeface="Consolas" panose="020B0609020204030204" pitchFamily="49" charset="0"/>
                        </a:rPr>
                        <a:t>0.15</a:t>
                      </a:r>
                      <a:endParaRPr lang="en-US" sz="1600" b="0" i="0" u="none" strike="noStrike" dirty="0">
                        <a:solidFill>
                          <a:srgbClr val="000000"/>
                        </a:solidFill>
                        <a:effectLst/>
                        <a:latin typeface="Consolas" panose="020B0609020204030204" pitchFamily="49" charset="0"/>
                      </a:endParaRPr>
                    </a:p>
                  </a:txBody>
                  <a:tcPr marL="9525" marR="9525" marT="9525" marB="0" anchor="ctr"/>
                </a:tc>
                <a:tc>
                  <a:txBody>
                    <a:bodyPr/>
                    <a:lstStyle/>
                    <a:p>
                      <a:pPr algn="r" fontAlgn="ctr"/>
                      <a:r>
                        <a:rPr lang="en-US" sz="1600" u="none" strike="noStrike">
                          <a:effectLst/>
                          <a:latin typeface="Consolas" panose="020B0609020204030204" pitchFamily="49" charset="0"/>
                        </a:rPr>
                        <a:t>0.19</a:t>
                      </a:r>
                      <a:endParaRPr lang="en-US" sz="1600" b="0" i="0" u="none" strike="noStrike">
                        <a:solidFill>
                          <a:srgbClr val="000000"/>
                        </a:solidFill>
                        <a:effectLst/>
                        <a:latin typeface="Consolas" panose="020B0609020204030204" pitchFamily="49" charset="0"/>
                      </a:endParaRPr>
                    </a:p>
                  </a:txBody>
                  <a:tcPr marL="9525" marR="9525" marT="9525" marB="0" anchor="ctr"/>
                </a:tc>
                <a:tc>
                  <a:txBody>
                    <a:bodyPr/>
                    <a:lstStyle/>
                    <a:p>
                      <a:pPr algn="r" fontAlgn="ctr"/>
                      <a:r>
                        <a:rPr lang="en-US" sz="1600" u="none" strike="noStrike">
                          <a:effectLst/>
                          <a:latin typeface="Consolas" panose="020B0609020204030204" pitchFamily="49" charset="0"/>
                        </a:rPr>
                        <a:t>0.24</a:t>
                      </a:r>
                      <a:endParaRPr lang="en-US" sz="1600" b="0" i="0" u="none" strike="noStrike">
                        <a:solidFill>
                          <a:srgbClr val="000000"/>
                        </a:solidFill>
                        <a:effectLst/>
                        <a:latin typeface="Consolas" panose="020B0609020204030204" pitchFamily="49" charset="0"/>
                      </a:endParaRPr>
                    </a:p>
                  </a:txBody>
                  <a:tcPr marL="9525" marR="9525" marT="9525" marB="0" anchor="ctr"/>
                </a:tc>
                <a:tc>
                  <a:txBody>
                    <a:bodyPr/>
                    <a:lstStyle/>
                    <a:p>
                      <a:pPr algn="l" fontAlgn="b"/>
                      <a:endParaRPr lang="en-US" sz="1600" b="0" i="0" u="none" strike="noStrike" dirty="0">
                        <a:solidFill>
                          <a:srgbClr val="000000"/>
                        </a:solidFill>
                        <a:effectLst/>
                        <a:latin typeface="Consolas" panose="020B0609020204030204" pitchFamily="49" charset="0"/>
                      </a:endParaRPr>
                    </a:p>
                  </a:txBody>
                  <a:tcPr marL="9525" marR="9525" marT="9525" marB="0" anchor="b"/>
                </a:tc>
                <a:tc>
                  <a:txBody>
                    <a:bodyPr/>
                    <a:lstStyle/>
                    <a:p>
                      <a:pPr algn="l" fontAlgn="b"/>
                      <a:endParaRPr lang="en-US" sz="1600" b="0" i="0" u="none" strike="noStrike" dirty="0">
                        <a:solidFill>
                          <a:srgbClr val="000000"/>
                        </a:solidFill>
                        <a:effectLst/>
                        <a:latin typeface="Consolas" panose="020B0609020204030204" pitchFamily="49" charset="0"/>
                      </a:endParaRPr>
                    </a:p>
                  </a:txBody>
                  <a:tcPr marL="9525" marR="9525" marT="9525" marB="0" anchor="b"/>
                </a:tc>
                <a:extLst>
                  <a:ext uri="{0D108BD9-81ED-4DB2-BD59-A6C34878D82A}">
                    <a16:rowId xmlns:a16="http://schemas.microsoft.com/office/drawing/2014/main" val="307467199"/>
                  </a:ext>
                </a:extLst>
              </a:tr>
              <a:tr h="269705">
                <a:tc>
                  <a:txBody>
                    <a:bodyPr/>
                    <a:lstStyle/>
                    <a:p>
                      <a:pPr algn="r" fontAlgn="ctr"/>
                      <a:r>
                        <a:rPr lang="en-US" sz="1600" u="none" strike="noStrike">
                          <a:effectLst/>
                          <a:latin typeface="Consolas" panose="020B0609020204030204" pitchFamily="49" charset="0"/>
                        </a:rPr>
                        <a:t>Attend in-person</a:t>
                      </a:r>
                      <a:endParaRPr lang="en-US" sz="1600" b="0" i="0" u="none" strike="noStrike">
                        <a:solidFill>
                          <a:srgbClr val="000000"/>
                        </a:solidFill>
                        <a:effectLst/>
                        <a:latin typeface="Consolas" panose="020B0609020204030204" pitchFamily="49" charset="0"/>
                      </a:endParaRPr>
                    </a:p>
                  </a:txBody>
                  <a:tcPr marL="9525" marR="9525" marT="9525" marB="0" anchor="ctr"/>
                </a:tc>
                <a:tc>
                  <a:txBody>
                    <a:bodyPr/>
                    <a:lstStyle/>
                    <a:p>
                      <a:pPr algn="r" fontAlgn="ctr"/>
                      <a:r>
                        <a:rPr lang="en-US" sz="1600" u="none" strike="noStrike">
                          <a:effectLst/>
                          <a:latin typeface="Consolas" panose="020B0609020204030204" pitchFamily="49" charset="0"/>
                        </a:rPr>
                        <a:t>15</a:t>
                      </a:r>
                      <a:endParaRPr lang="en-US" sz="1600" b="0" i="0" u="none" strike="noStrike">
                        <a:solidFill>
                          <a:srgbClr val="000000"/>
                        </a:solidFill>
                        <a:effectLst/>
                        <a:latin typeface="Consolas" panose="020B0609020204030204" pitchFamily="49" charset="0"/>
                      </a:endParaRPr>
                    </a:p>
                  </a:txBody>
                  <a:tcPr marL="9525" marR="9525" marT="9525" marB="0" anchor="ctr"/>
                </a:tc>
                <a:tc>
                  <a:txBody>
                    <a:bodyPr/>
                    <a:lstStyle/>
                    <a:p>
                      <a:pPr algn="r" fontAlgn="b"/>
                      <a:r>
                        <a:rPr lang="en-US" sz="1600" u="none" strike="noStrike">
                          <a:effectLst/>
                          <a:latin typeface="Consolas" panose="020B0609020204030204" pitchFamily="49" charset="0"/>
                        </a:rPr>
                        <a:t>22</a:t>
                      </a:r>
                      <a:endParaRPr lang="en-US" sz="1600" b="0" i="0" u="none" strike="noStrike">
                        <a:solidFill>
                          <a:srgbClr val="000000"/>
                        </a:solidFill>
                        <a:effectLst/>
                        <a:latin typeface="Consolas" panose="020B0609020204030204" pitchFamily="49" charset="0"/>
                      </a:endParaRPr>
                    </a:p>
                  </a:txBody>
                  <a:tcPr marL="9525" marR="9525" marT="9525" marB="0" anchor="b"/>
                </a:tc>
                <a:tc>
                  <a:txBody>
                    <a:bodyPr/>
                    <a:lstStyle/>
                    <a:p>
                      <a:pPr algn="l" fontAlgn="b"/>
                      <a:endParaRPr lang="en-US" sz="1600" b="0" i="0" u="none" strike="noStrike">
                        <a:solidFill>
                          <a:srgbClr val="000000"/>
                        </a:solidFill>
                        <a:effectLst/>
                        <a:latin typeface="Consolas" panose="020B0609020204030204" pitchFamily="49" charset="0"/>
                      </a:endParaRPr>
                    </a:p>
                  </a:txBody>
                  <a:tcPr marL="9525" marR="9525" marT="9525" marB="0" anchor="b"/>
                </a:tc>
                <a:tc>
                  <a:txBody>
                    <a:bodyPr/>
                    <a:lstStyle/>
                    <a:p>
                      <a:pPr algn="r" fontAlgn="b"/>
                      <a:r>
                        <a:rPr lang="en-US" sz="1600" u="none" strike="noStrike" dirty="0">
                          <a:effectLst/>
                          <a:latin typeface="Consolas" panose="020B0609020204030204" pitchFamily="49" charset="0"/>
                        </a:rPr>
                        <a:t>75</a:t>
                      </a:r>
                      <a:endParaRPr lang="en-US" sz="1600" b="0" i="0" u="none" strike="noStrike" dirty="0">
                        <a:solidFill>
                          <a:srgbClr val="000000"/>
                        </a:solidFill>
                        <a:effectLst/>
                        <a:latin typeface="Consolas" panose="020B0609020204030204" pitchFamily="49" charset="0"/>
                      </a:endParaRPr>
                    </a:p>
                  </a:txBody>
                  <a:tcPr marL="9525" marR="9525" marT="9525" marB="0" anchor="b"/>
                </a:tc>
                <a:tc>
                  <a:txBody>
                    <a:bodyPr/>
                    <a:lstStyle/>
                    <a:p>
                      <a:pPr algn="r" fontAlgn="ctr"/>
                      <a:r>
                        <a:rPr lang="en-US" sz="1600" u="none" strike="noStrike" dirty="0">
                          <a:effectLst/>
                          <a:latin typeface="Consolas" panose="020B0609020204030204" pitchFamily="49" charset="0"/>
                        </a:rPr>
                        <a:t>24</a:t>
                      </a:r>
                      <a:endParaRPr lang="en-US" sz="1600" b="0" i="0" u="none" strike="noStrike" dirty="0">
                        <a:solidFill>
                          <a:srgbClr val="000000"/>
                        </a:solidFill>
                        <a:effectLst/>
                        <a:latin typeface="Consolas" panose="020B0609020204030204" pitchFamily="49" charset="0"/>
                      </a:endParaRPr>
                    </a:p>
                  </a:txBody>
                  <a:tcPr marL="9525" marR="9525" marT="9525" marB="0" anchor="ctr"/>
                </a:tc>
                <a:tc>
                  <a:txBody>
                    <a:bodyPr/>
                    <a:lstStyle/>
                    <a:p>
                      <a:pPr algn="r" fontAlgn="b"/>
                      <a:r>
                        <a:rPr lang="en-US" sz="1600" u="none" strike="noStrike">
                          <a:effectLst/>
                          <a:latin typeface="Consolas" panose="020B0609020204030204" pitchFamily="49" charset="0"/>
                        </a:rPr>
                        <a:t>17</a:t>
                      </a:r>
                      <a:endParaRPr lang="en-US" sz="1600" b="0" i="0" u="none" strike="noStrike">
                        <a:solidFill>
                          <a:srgbClr val="000000"/>
                        </a:solidFill>
                        <a:effectLst/>
                        <a:latin typeface="Consolas" panose="020B0609020204030204" pitchFamily="49" charset="0"/>
                      </a:endParaRPr>
                    </a:p>
                  </a:txBody>
                  <a:tcPr marL="9525" marR="9525" marT="9525" marB="0" anchor="b"/>
                </a:tc>
                <a:tc>
                  <a:txBody>
                    <a:bodyPr/>
                    <a:lstStyle/>
                    <a:p>
                      <a:pPr algn="r" fontAlgn="b"/>
                      <a:r>
                        <a:rPr lang="en-US" sz="1600" u="none" strike="noStrike">
                          <a:effectLst/>
                          <a:latin typeface="Consolas" panose="020B0609020204030204" pitchFamily="49" charset="0"/>
                        </a:rPr>
                        <a:t>7</a:t>
                      </a:r>
                      <a:endParaRPr lang="en-US" sz="1600" b="0" i="0" u="none" strike="noStrike">
                        <a:solidFill>
                          <a:srgbClr val="000000"/>
                        </a:solidFill>
                        <a:effectLst/>
                        <a:latin typeface="Consolas" panose="020B0609020204030204" pitchFamily="49" charset="0"/>
                      </a:endParaRPr>
                    </a:p>
                  </a:txBody>
                  <a:tcPr marL="9525" marR="9525" marT="9525" marB="0" anchor="b"/>
                </a:tc>
                <a:tc>
                  <a:txBody>
                    <a:bodyPr/>
                    <a:lstStyle/>
                    <a:p>
                      <a:pPr algn="r" fontAlgn="b"/>
                      <a:r>
                        <a:rPr lang="en-US" sz="1600" u="none" strike="noStrike">
                          <a:effectLst/>
                          <a:latin typeface="Consolas" panose="020B0609020204030204" pitchFamily="49" charset="0"/>
                        </a:rPr>
                        <a:t>160</a:t>
                      </a:r>
                      <a:endParaRPr lang="en-US" sz="1600" b="0" i="0" u="none" strike="noStrike">
                        <a:solidFill>
                          <a:srgbClr val="000000"/>
                        </a:solidFill>
                        <a:effectLst/>
                        <a:latin typeface="Consolas" panose="020B0609020204030204" pitchFamily="49" charset="0"/>
                      </a:endParaRPr>
                    </a:p>
                  </a:txBody>
                  <a:tcPr marL="9525" marR="9525" marT="9525" marB="0" anchor="b"/>
                </a:tc>
                <a:tc>
                  <a:txBody>
                    <a:bodyPr/>
                    <a:lstStyle/>
                    <a:p>
                      <a:pPr algn="r" fontAlgn="b"/>
                      <a:r>
                        <a:rPr lang="en-US" sz="1600" u="none" strike="noStrike" dirty="0">
                          <a:effectLst/>
                          <a:latin typeface="Consolas" panose="020B0609020204030204" pitchFamily="49" charset="0"/>
                        </a:rPr>
                        <a:t>38.9%</a:t>
                      </a:r>
                      <a:endParaRPr lang="en-US" sz="1600" b="0" i="0" u="none" strike="noStrike" dirty="0">
                        <a:solidFill>
                          <a:srgbClr val="000000"/>
                        </a:solidFill>
                        <a:effectLst/>
                        <a:latin typeface="Consolas" panose="020B0609020204030204" pitchFamily="49" charset="0"/>
                      </a:endParaRPr>
                    </a:p>
                  </a:txBody>
                  <a:tcPr marL="9525" marR="9525" marT="9525" marB="0" anchor="b"/>
                </a:tc>
                <a:extLst>
                  <a:ext uri="{0D108BD9-81ED-4DB2-BD59-A6C34878D82A}">
                    <a16:rowId xmlns:a16="http://schemas.microsoft.com/office/drawing/2014/main" val="3525199552"/>
                  </a:ext>
                </a:extLst>
              </a:tr>
              <a:tr h="297354">
                <a:tc>
                  <a:txBody>
                    <a:bodyPr/>
                    <a:lstStyle/>
                    <a:p>
                      <a:pPr algn="r" fontAlgn="ctr"/>
                      <a:r>
                        <a:rPr lang="en-US" sz="1600" u="none" strike="noStrike">
                          <a:effectLst/>
                          <a:latin typeface="Consolas" panose="020B0609020204030204" pitchFamily="49" charset="0"/>
                        </a:rPr>
                        <a:t>Attend Virtually (remotely)</a:t>
                      </a:r>
                      <a:endParaRPr lang="en-US" sz="1600" b="0" i="0" u="none" strike="noStrike">
                        <a:solidFill>
                          <a:srgbClr val="000000"/>
                        </a:solidFill>
                        <a:effectLst/>
                        <a:latin typeface="Consolas" panose="020B0609020204030204" pitchFamily="49" charset="0"/>
                      </a:endParaRPr>
                    </a:p>
                  </a:txBody>
                  <a:tcPr marL="9525" marR="9525" marT="9525" marB="0" anchor="ctr"/>
                </a:tc>
                <a:tc>
                  <a:txBody>
                    <a:bodyPr/>
                    <a:lstStyle/>
                    <a:p>
                      <a:pPr algn="r" fontAlgn="ctr"/>
                      <a:r>
                        <a:rPr lang="en-US" sz="1600" u="none" strike="noStrike" dirty="0">
                          <a:effectLst/>
                          <a:latin typeface="Consolas" panose="020B0609020204030204" pitchFamily="49" charset="0"/>
                        </a:rPr>
                        <a:t>13</a:t>
                      </a:r>
                      <a:endParaRPr lang="en-US" sz="1600" b="0" i="0" u="none" strike="noStrike" dirty="0">
                        <a:solidFill>
                          <a:srgbClr val="000000"/>
                        </a:solidFill>
                        <a:effectLst/>
                        <a:latin typeface="Consolas" panose="020B0609020204030204" pitchFamily="49" charset="0"/>
                      </a:endParaRPr>
                    </a:p>
                  </a:txBody>
                  <a:tcPr marL="9525" marR="9525" marT="9525" marB="0" anchor="ctr"/>
                </a:tc>
                <a:tc>
                  <a:txBody>
                    <a:bodyPr/>
                    <a:lstStyle/>
                    <a:p>
                      <a:pPr algn="r" fontAlgn="b"/>
                      <a:r>
                        <a:rPr lang="en-US" sz="1600" u="none" strike="noStrike" dirty="0">
                          <a:effectLst/>
                          <a:latin typeface="Consolas" panose="020B0609020204030204" pitchFamily="49" charset="0"/>
                        </a:rPr>
                        <a:t>43</a:t>
                      </a:r>
                      <a:endParaRPr lang="en-US" sz="1600" b="0" i="0" u="none" strike="noStrike" dirty="0">
                        <a:solidFill>
                          <a:srgbClr val="000000"/>
                        </a:solidFill>
                        <a:effectLst/>
                        <a:latin typeface="Consolas" panose="020B0609020204030204" pitchFamily="49" charset="0"/>
                      </a:endParaRPr>
                    </a:p>
                  </a:txBody>
                  <a:tcPr marL="9525" marR="9525" marT="9525" marB="0" anchor="b"/>
                </a:tc>
                <a:tc>
                  <a:txBody>
                    <a:bodyPr/>
                    <a:lstStyle/>
                    <a:p>
                      <a:pPr algn="l" fontAlgn="b"/>
                      <a:endParaRPr lang="en-US" sz="1600" b="0" i="0" u="none" strike="noStrike">
                        <a:solidFill>
                          <a:srgbClr val="000000"/>
                        </a:solidFill>
                        <a:effectLst/>
                        <a:latin typeface="Consolas" panose="020B0609020204030204" pitchFamily="49" charset="0"/>
                      </a:endParaRPr>
                    </a:p>
                  </a:txBody>
                  <a:tcPr marL="9525" marR="9525" marT="9525" marB="0" anchor="b"/>
                </a:tc>
                <a:tc>
                  <a:txBody>
                    <a:bodyPr/>
                    <a:lstStyle/>
                    <a:p>
                      <a:pPr algn="r" fontAlgn="b"/>
                      <a:r>
                        <a:rPr lang="en-US" sz="1600" u="none" strike="noStrike" dirty="0">
                          <a:effectLst/>
                          <a:latin typeface="Consolas" panose="020B0609020204030204" pitchFamily="49" charset="0"/>
                        </a:rPr>
                        <a:t>121</a:t>
                      </a:r>
                      <a:endParaRPr lang="en-US" sz="1600" b="0" i="0" u="none" strike="noStrike" dirty="0">
                        <a:solidFill>
                          <a:srgbClr val="000000"/>
                        </a:solidFill>
                        <a:effectLst/>
                        <a:latin typeface="Consolas" panose="020B0609020204030204" pitchFamily="49" charset="0"/>
                      </a:endParaRPr>
                    </a:p>
                  </a:txBody>
                  <a:tcPr marL="9525" marR="9525" marT="9525" marB="0" anchor="b"/>
                </a:tc>
                <a:tc>
                  <a:txBody>
                    <a:bodyPr/>
                    <a:lstStyle/>
                    <a:p>
                      <a:pPr algn="r" fontAlgn="ctr"/>
                      <a:r>
                        <a:rPr lang="en-US" sz="1600" u="none" strike="noStrike" dirty="0">
                          <a:effectLst/>
                          <a:latin typeface="Consolas" panose="020B0609020204030204" pitchFamily="49" charset="0"/>
                        </a:rPr>
                        <a:t>43</a:t>
                      </a:r>
                      <a:endParaRPr lang="en-US" sz="1600" b="0" i="0" u="none" strike="noStrike" dirty="0">
                        <a:solidFill>
                          <a:srgbClr val="000000"/>
                        </a:solidFill>
                        <a:effectLst/>
                        <a:latin typeface="Consolas" panose="020B0609020204030204" pitchFamily="49" charset="0"/>
                      </a:endParaRPr>
                    </a:p>
                  </a:txBody>
                  <a:tcPr marL="9525" marR="9525" marT="9525" marB="0" anchor="ctr"/>
                </a:tc>
                <a:tc>
                  <a:txBody>
                    <a:bodyPr/>
                    <a:lstStyle/>
                    <a:p>
                      <a:pPr algn="r" fontAlgn="b"/>
                      <a:r>
                        <a:rPr lang="en-US" sz="1600" u="none" strike="noStrike" dirty="0">
                          <a:effectLst/>
                          <a:latin typeface="Consolas" panose="020B0609020204030204" pitchFamily="49" charset="0"/>
                        </a:rPr>
                        <a:t>15</a:t>
                      </a:r>
                      <a:endParaRPr lang="en-US" sz="1600" b="0" i="0" u="none" strike="noStrike" dirty="0">
                        <a:solidFill>
                          <a:srgbClr val="000000"/>
                        </a:solidFill>
                        <a:effectLst/>
                        <a:latin typeface="Consolas" panose="020B0609020204030204" pitchFamily="49" charset="0"/>
                      </a:endParaRPr>
                    </a:p>
                  </a:txBody>
                  <a:tcPr marL="9525" marR="9525" marT="9525" marB="0" anchor="b"/>
                </a:tc>
                <a:tc>
                  <a:txBody>
                    <a:bodyPr/>
                    <a:lstStyle/>
                    <a:p>
                      <a:pPr algn="r" fontAlgn="b"/>
                      <a:r>
                        <a:rPr lang="en-US" sz="1600" u="none" strike="noStrike" dirty="0">
                          <a:effectLst/>
                          <a:latin typeface="Consolas" panose="020B0609020204030204" pitchFamily="49" charset="0"/>
                        </a:rPr>
                        <a:t>1</a:t>
                      </a:r>
                      <a:endParaRPr lang="en-US" sz="1600" b="0" i="0" u="none" strike="noStrike" dirty="0">
                        <a:solidFill>
                          <a:srgbClr val="000000"/>
                        </a:solidFill>
                        <a:effectLst/>
                        <a:latin typeface="Consolas" panose="020B0609020204030204" pitchFamily="49" charset="0"/>
                      </a:endParaRPr>
                    </a:p>
                  </a:txBody>
                  <a:tcPr marL="9525" marR="9525" marT="9525" marB="0" anchor="b"/>
                </a:tc>
                <a:tc>
                  <a:txBody>
                    <a:bodyPr/>
                    <a:lstStyle/>
                    <a:p>
                      <a:pPr algn="r" fontAlgn="b"/>
                      <a:r>
                        <a:rPr lang="en-US" sz="1600" u="none" strike="noStrike">
                          <a:effectLst/>
                          <a:latin typeface="Consolas" panose="020B0609020204030204" pitchFamily="49" charset="0"/>
                        </a:rPr>
                        <a:t>236</a:t>
                      </a:r>
                      <a:endParaRPr lang="en-US" sz="1600" b="0" i="0" u="none" strike="noStrike">
                        <a:solidFill>
                          <a:srgbClr val="000000"/>
                        </a:solidFill>
                        <a:effectLst/>
                        <a:latin typeface="Consolas" panose="020B0609020204030204" pitchFamily="49" charset="0"/>
                      </a:endParaRPr>
                    </a:p>
                  </a:txBody>
                  <a:tcPr marL="9525" marR="9525" marT="9525" marB="0" anchor="b"/>
                </a:tc>
                <a:tc>
                  <a:txBody>
                    <a:bodyPr/>
                    <a:lstStyle/>
                    <a:p>
                      <a:pPr algn="r" fontAlgn="b"/>
                      <a:r>
                        <a:rPr lang="en-US" sz="1600" u="none" strike="noStrike" dirty="0">
                          <a:effectLst/>
                          <a:latin typeface="Consolas" panose="020B0609020204030204" pitchFamily="49" charset="0"/>
                        </a:rPr>
                        <a:t>57.4%</a:t>
                      </a:r>
                      <a:endParaRPr lang="en-US" sz="1600" b="0" i="0" u="none" strike="noStrike" dirty="0">
                        <a:solidFill>
                          <a:srgbClr val="000000"/>
                        </a:solidFill>
                        <a:effectLst/>
                        <a:latin typeface="Consolas" panose="020B0609020204030204" pitchFamily="49" charset="0"/>
                      </a:endParaRPr>
                    </a:p>
                  </a:txBody>
                  <a:tcPr marL="9525" marR="9525" marT="9525" marB="0" anchor="b"/>
                </a:tc>
                <a:extLst>
                  <a:ext uri="{0D108BD9-81ED-4DB2-BD59-A6C34878D82A}">
                    <a16:rowId xmlns:a16="http://schemas.microsoft.com/office/drawing/2014/main" val="4177500709"/>
                  </a:ext>
                </a:extLst>
              </a:tr>
              <a:tr h="273049">
                <a:tc>
                  <a:txBody>
                    <a:bodyPr/>
                    <a:lstStyle/>
                    <a:p>
                      <a:pPr algn="r" fontAlgn="ctr"/>
                      <a:r>
                        <a:rPr lang="en-US" sz="1600" u="none" strike="noStrike">
                          <a:effectLst/>
                          <a:latin typeface="Consolas" panose="020B0609020204030204" pitchFamily="49" charset="0"/>
                        </a:rPr>
                        <a:t>Will not attend plenary</a:t>
                      </a:r>
                      <a:endParaRPr lang="en-US" sz="1600" b="0" i="0" u="none" strike="noStrike">
                        <a:solidFill>
                          <a:srgbClr val="000000"/>
                        </a:solidFill>
                        <a:effectLst/>
                        <a:latin typeface="Consolas" panose="020B0609020204030204" pitchFamily="49" charset="0"/>
                      </a:endParaRPr>
                    </a:p>
                  </a:txBody>
                  <a:tcPr marL="9525" marR="9525" marT="9525" marB="0" anchor="ctr"/>
                </a:tc>
                <a:tc>
                  <a:txBody>
                    <a:bodyPr/>
                    <a:lstStyle/>
                    <a:p>
                      <a:pPr algn="r" fontAlgn="ctr"/>
                      <a:r>
                        <a:rPr lang="en-US" sz="1600" u="none" strike="noStrike" dirty="0">
                          <a:effectLst/>
                          <a:latin typeface="Consolas" panose="020B0609020204030204" pitchFamily="49" charset="0"/>
                        </a:rPr>
                        <a:t>1</a:t>
                      </a:r>
                      <a:endParaRPr lang="en-US" sz="1600" b="0" i="0" u="none" strike="noStrike" dirty="0">
                        <a:solidFill>
                          <a:srgbClr val="000000"/>
                        </a:solidFill>
                        <a:effectLst/>
                        <a:latin typeface="Consolas" panose="020B0609020204030204" pitchFamily="49" charset="0"/>
                      </a:endParaRPr>
                    </a:p>
                  </a:txBody>
                  <a:tcPr marL="9525" marR="9525" marT="9525" marB="0" anchor="ctr"/>
                </a:tc>
                <a:tc>
                  <a:txBody>
                    <a:bodyPr/>
                    <a:lstStyle/>
                    <a:p>
                      <a:pPr algn="r" fontAlgn="b"/>
                      <a:r>
                        <a:rPr lang="en-US" sz="1600" u="none" strike="noStrike">
                          <a:effectLst/>
                          <a:latin typeface="Consolas" panose="020B0609020204030204" pitchFamily="49" charset="0"/>
                        </a:rPr>
                        <a:t>5</a:t>
                      </a:r>
                      <a:endParaRPr lang="en-US" sz="1600" b="0" i="0" u="none" strike="noStrike">
                        <a:solidFill>
                          <a:srgbClr val="000000"/>
                        </a:solidFill>
                        <a:effectLst/>
                        <a:latin typeface="Consolas" panose="020B0609020204030204" pitchFamily="49" charset="0"/>
                      </a:endParaRPr>
                    </a:p>
                  </a:txBody>
                  <a:tcPr marL="9525" marR="9525" marT="9525" marB="0" anchor="b"/>
                </a:tc>
                <a:tc>
                  <a:txBody>
                    <a:bodyPr/>
                    <a:lstStyle/>
                    <a:p>
                      <a:pPr algn="l" fontAlgn="b"/>
                      <a:endParaRPr lang="en-US" sz="1600" b="0" i="0" u="none" strike="noStrike">
                        <a:solidFill>
                          <a:srgbClr val="000000"/>
                        </a:solidFill>
                        <a:effectLst/>
                        <a:latin typeface="Consolas" panose="020B0609020204030204" pitchFamily="49" charset="0"/>
                      </a:endParaRPr>
                    </a:p>
                  </a:txBody>
                  <a:tcPr marL="9525" marR="9525" marT="9525" marB="0" anchor="b"/>
                </a:tc>
                <a:tc>
                  <a:txBody>
                    <a:bodyPr/>
                    <a:lstStyle/>
                    <a:p>
                      <a:pPr algn="r" fontAlgn="b"/>
                      <a:r>
                        <a:rPr lang="en-US" sz="1600" u="none" strike="noStrike">
                          <a:effectLst/>
                          <a:latin typeface="Consolas" panose="020B0609020204030204" pitchFamily="49" charset="0"/>
                        </a:rPr>
                        <a:t>4</a:t>
                      </a:r>
                      <a:endParaRPr lang="en-US" sz="1600" b="0" i="0" u="none" strike="noStrike">
                        <a:solidFill>
                          <a:srgbClr val="000000"/>
                        </a:solidFill>
                        <a:effectLst/>
                        <a:latin typeface="Consolas" panose="020B0609020204030204" pitchFamily="49" charset="0"/>
                      </a:endParaRPr>
                    </a:p>
                  </a:txBody>
                  <a:tcPr marL="9525" marR="9525" marT="9525" marB="0" anchor="b"/>
                </a:tc>
                <a:tc>
                  <a:txBody>
                    <a:bodyPr/>
                    <a:lstStyle/>
                    <a:p>
                      <a:pPr algn="r" fontAlgn="ctr"/>
                      <a:r>
                        <a:rPr lang="en-US" sz="1600" u="none" strike="noStrike">
                          <a:effectLst/>
                          <a:latin typeface="Consolas" panose="020B0609020204030204" pitchFamily="49" charset="0"/>
                        </a:rPr>
                        <a:t>4</a:t>
                      </a:r>
                      <a:endParaRPr lang="en-US" sz="1600" b="0" i="0" u="none" strike="noStrike">
                        <a:solidFill>
                          <a:srgbClr val="000000"/>
                        </a:solidFill>
                        <a:effectLst/>
                        <a:latin typeface="Consolas" panose="020B0609020204030204" pitchFamily="49" charset="0"/>
                      </a:endParaRPr>
                    </a:p>
                  </a:txBody>
                  <a:tcPr marL="9525" marR="9525" marT="9525" marB="0" anchor="ctr"/>
                </a:tc>
                <a:tc>
                  <a:txBody>
                    <a:bodyPr/>
                    <a:lstStyle/>
                    <a:p>
                      <a:pPr algn="r" fontAlgn="b"/>
                      <a:r>
                        <a:rPr lang="en-US" sz="1600" u="none" strike="noStrike" dirty="0">
                          <a:effectLst/>
                          <a:latin typeface="Consolas" panose="020B0609020204030204" pitchFamily="49" charset="0"/>
                        </a:rPr>
                        <a:t>1</a:t>
                      </a:r>
                      <a:endParaRPr lang="en-US" sz="1600" b="0" i="0" u="none" strike="noStrike" dirty="0">
                        <a:solidFill>
                          <a:srgbClr val="000000"/>
                        </a:solidFill>
                        <a:effectLst/>
                        <a:latin typeface="Consolas" panose="020B0609020204030204" pitchFamily="49" charset="0"/>
                      </a:endParaRPr>
                    </a:p>
                  </a:txBody>
                  <a:tcPr marL="9525" marR="9525" marT="9525" marB="0" anchor="b"/>
                </a:tc>
                <a:tc>
                  <a:txBody>
                    <a:bodyPr/>
                    <a:lstStyle/>
                    <a:p>
                      <a:pPr algn="r" fontAlgn="b"/>
                      <a:r>
                        <a:rPr lang="en-US" sz="1600" u="none" strike="noStrike" dirty="0">
                          <a:effectLst/>
                          <a:latin typeface="Consolas" panose="020B0609020204030204" pitchFamily="49" charset="0"/>
                        </a:rPr>
                        <a:t>0</a:t>
                      </a:r>
                      <a:endParaRPr lang="en-US" sz="1600" b="0" i="0" u="none" strike="noStrike" dirty="0">
                        <a:solidFill>
                          <a:srgbClr val="000000"/>
                        </a:solidFill>
                        <a:effectLst/>
                        <a:latin typeface="Consolas" panose="020B0609020204030204" pitchFamily="49" charset="0"/>
                      </a:endParaRPr>
                    </a:p>
                  </a:txBody>
                  <a:tcPr marL="9525" marR="9525" marT="9525" marB="0" anchor="b"/>
                </a:tc>
                <a:tc>
                  <a:txBody>
                    <a:bodyPr/>
                    <a:lstStyle/>
                    <a:p>
                      <a:pPr algn="r" fontAlgn="b"/>
                      <a:r>
                        <a:rPr lang="en-US" sz="1600" u="none" strike="noStrike" dirty="0">
                          <a:effectLst/>
                          <a:latin typeface="Consolas" panose="020B0609020204030204" pitchFamily="49" charset="0"/>
                        </a:rPr>
                        <a:t>15</a:t>
                      </a:r>
                      <a:endParaRPr lang="en-US" sz="1600" b="0" i="0" u="none" strike="noStrike" dirty="0">
                        <a:solidFill>
                          <a:srgbClr val="000000"/>
                        </a:solidFill>
                        <a:effectLst/>
                        <a:latin typeface="Consolas" panose="020B0609020204030204" pitchFamily="49" charset="0"/>
                      </a:endParaRPr>
                    </a:p>
                  </a:txBody>
                  <a:tcPr marL="9525" marR="9525" marT="9525" marB="0" anchor="b"/>
                </a:tc>
                <a:tc>
                  <a:txBody>
                    <a:bodyPr/>
                    <a:lstStyle/>
                    <a:p>
                      <a:pPr algn="r" fontAlgn="b"/>
                      <a:r>
                        <a:rPr lang="en-US" sz="1600" u="none" strike="noStrike" dirty="0">
                          <a:effectLst/>
                          <a:latin typeface="Consolas" panose="020B0609020204030204" pitchFamily="49" charset="0"/>
                        </a:rPr>
                        <a:t>3.6%</a:t>
                      </a:r>
                      <a:endParaRPr lang="en-US" sz="1600" b="0" i="0" u="none" strike="noStrike" dirty="0">
                        <a:solidFill>
                          <a:srgbClr val="000000"/>
                        </a:solidFill>
                        <a:effectLst/>
                        <a:latin typeface="Consolas" panose="020B0609020204030204" pitchFamily="49" charset="0"/>
                      </a:endParaRPr>
                    </a:p>
                  </a:txBody>
                  <a:tcPr marL="9525" marR="9525" marT="9525" marB="0" anchor="b"/>
                </a:tc>
                <a:extLst>
                  <a:ext uri="{0D108BD9-81ED-4DB2-BD59-A6C34878D82A}">
                    <a16:rowId xmlns:a16="http://schemas.microsoft.com/office/drawing/2014/main" val="2163065429"/>
                  </a:ext>
                </a:extLst>
              </a:tr>
            </a:tbl>
          </a:graphicData>
        </a:graphic>
      </p:graphicFrame>
    </p:spTree>
    <p:extLst>
      <p:ext uri="{BB962C8B-B14F-4D97-AF65-F5344CB8AC3E}">
        <p14:creationId xmlns:p14="http://schemas.microsoft.com/office/powerpoint/2010/main" val="11152912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 </a:t>
            </a:r>
            <a:r>
              <a:rPr lang="en-US" sz="1400" dirty="0"/>
              <a:t>-1b</a:t>
            </a:r>
            <a:endParaRPr lang="en-US" sz="1200" dirty="0"/>
          </a:p>
        </p:txBody>
      </p:sp>
      <p:sp>
        <p:nvSpPr>
          <p:cNvPr id="3" name="Content Placeholder 2"/>
          <p:cNvSpPr>
            <a:spLocks noGrp="1"/>
          </p:cNvSpPr>
          <p:nvPr>
            <p:ph idx="1"/>
          </p:nvPr>
        </p:nvSpPr>
        <p:spPr>
          <a:xfrm>
            <a:off x="914400" y="1196976"/>
            <a:ext cx="10820400" cy="5278437"/>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r>
              <a:rPr lang="en-US" altLang="en-US" sz="1800" b="0" dirty="0">
                <a:hlinkClick r:id="rId5"/>
              </a:rPr>
              <a:t>https://www.etsi.org/deliver/etsi_en/</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800" dirty="0">
                <a:solidFill>
                  <a:srgbClr val="0070C0"/>
                </a:solidFill>
              </a:rPr>
              <a:t>Remember – BRAN documents can be found in the 802.11 private area documents (daily refresh)</a:t>
            </a:r>
            <a:endParaRPr lang="en-US" sz="1800" dirty="0">
              <a:solidFill>
                <a:schemeClr val="tx1"/>
              </a:solidFill>
            </a:endParaRPr>
          </a:p>
          <a:p>
            <a:pPr lvl="1">
              <a:spcBef>
                <a:spcPts val="0"/>
              </a:spcBef>
              <a:buFont typeface="Arial" panose="020B0604020202020204" pitchFamily="34" charset="0"/>
              <a:buChar char="•"/>
            </a:pPr>
            <a:r>
              <a:rPr lang="en-US" sz="1400" dirty="0">
                <a:solidFill>
                  <a:srgbClr val="0070C0"/>
                </a:solidFill>
              </a:rPr>
              <a:t>for reference, ad hoc meetings can make decisions, rapporteur meetings can not. </a:t>
            </a:r>
            <a:endParaRPr lang="en-US" sz="10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6"/>
              </a:rPr>
              <a:t>&lt;BRAN&gt;</a:t>
            </a:r>
            <a:r>
              <a:rPr lang="en-US" altLang="en-US" sz="1800" b="0" dirty="0"/>
              <a:t> </a:t>
            </a:r>
            <a:r>
              <a:rPr lang="en-US" altLang="en-US" sz="1800" dirty="0">
                <a:solidFill>
                  <a:schemeClr val="tx1"/>
                </a:solidFill>
                <a:sym typeface="Wingdings" panose="05000000000000000000" pitchFamily="2" charset="2"/>
              </a:rPr>
              <a:t>ne</a:t>
            </a:r>
            <a:r>
              <a:rPr lang="en-US" sz="1800" dirty="0">
                <a:solidFill>
                  <a:schemeClr val="tx1"/>
                </a:solidFill>
                <a:sym typeface="Wingdings" panose="05000000000000000000" pitchFamily="2" charset="2"/>
              </a:rPr>
              <a:t>xt call #112 13-17dec21;  lots of  ad </a:t>
            </a:r>
            <a:r>
              <a:rPr lang="en-US" sz="1800" dirty="0" err="1">
                <a:solidFill>
                  <a:schemeClr val="tx1"/>
                </a:solidFill>
                <a:sym typeface="Wingdings" panose="05000000000000000000" pitchFamily="2" charset="2"/>
              </a:rPr>
              <a:t>hocs</a:t>
            </a:r>
            <a:r>
              <a:rPr lang="en-US" sz="1800" dirty="0">
                <a:solidFill>
                  <a:schemeClr val="tx1"/>
                </a:solidFill>
                <a:sym typeface="Wingdings" panose="05000000000000000000" pitchFamily="2" charset="2"/>
              </a:rPr>
              <a:t> and calls before then; </a:t>
            </a:r>
            <a:endParaRPr lang="en-US" sz="1600" dirty="0">
              <a:solidFill>
                <a:schemeClr val="tx1"/>
              </a:solidFill>
              <a:sym typeface="Wingdings" panose="05000000000000000000" pitchFamily="2" charset="2"/>
            </a:endParaRPr>
          </a:p>
          <a:p>
            <a:pPr lvl="1">
              <a:spcBef>
                <a:spcPts val="0"/>
              </a:spcBef>
              <a:buFont typeface="Arial" panose="020B0604020202020204" pitchFamily="34" charset="0"/>
              <a:buChar char="•"/>
            </a:pPr>
            <a:r>
              <a:rPr lang="en-US" sz="1800" dirty="0">
                <a:solidFill>
                  <a:schemeClr val="tx1"/>
                </a:solidFill>
              </a:rPr>
              <a:t>Call this week on TR 103 721 made good progress. </a:t>
            </a:r>
          </a:p>
          <a:p>
            <a:pPr lvl="1">
              <a:spcBef>
                <a:spcPts val="0"/>
              </a:spcBef>
              <a:buFont typeface="Arial" panose="020B0604020202020204" pitchFamily="34" charset="0"/>
              <a:buChar char="•"/>
            </a:pPr>
            <a:r>
              <a:rPr lang="en-US" sz="1800" dirty="0">
                <a:solidFill>
                  <a:schemeClr val="tx1"/>
                </a:solidFill>
              </a:rPr>
              <a:t>Calls coming up next week, on 6GHz and 5GHz stds on Tuesday.   Thursday a call on 60GHz. </a:t>
            </a:r>
          </a:p>
          <a:p>
            <a:pPr lvl="1">
              <a:spcBef>
                <a:spcPts val="0"/>
              </a:spcBef>
              <a:buFont typeface="Arial" panose="020B0604020202020204" pitchFamily="34" charset="0"/>
              <a:buChar char="•"/>
            </a:pPr>
            <a:r>
              <a:rPr lang="en-US" sz="1800" dirty="0">
                <a:solidFill>
                  <a:schemeClr val="tx1"/>
                </a:solidFill>
              </a:rPr>
              <a:t> </a:t>
            </a:r>
          </a:p>
          <a:p>
            <a:pPr lvl="1">
              <a:spcBef>
                <a:spcPts val="0"/>
              </a:spcBef>
              <a:buFont typeface="Arial" panose="020B0604020202020204" pitchFamily="34" charset="0"/>
              <a:buChar char="•"/>
            </a:pPr>
            <a:r>
              <a:rPr lang="en-US" sz="1800" dirty="0">
                <a:solidFill>
                  <a:schemeClr val="tx1"/>
                </a:solidFill>
              </a:rPr>
              <a:t> </a:t>
            </a:r>
            <a:r>
              <a:rPr lang="en-US" sz="1800" b="1" dirty="0">
                <a:solidFill>
                  <a:schemeClr val="tx1"/>
                </a:solidFill>
              </a:rPr>
              <a:t>11nov21:  </a:t>
            </a:r>
            <a:r>
              <a:rPr lang="en-US" sz="1800" dirty="0">
                <a:solidFill>
                  <a:schemeClr val="tx1"/>
                </a:solidFill>
              </a:rPr>
              <a:t>3 calls since last report: </a:t>
            </a:r>
          </a:p>
          <a:p>
            <a:pPr lvl="2">
              <a:spcBef>
                <a:spcPts val="0"/>
              </a:spcBef>
              <a:buFont typeface="Arial" panose="020B0604020202020204" pitchFamily="34" charset="0"/>
              <a:buChar char="•"/>
            </a:pPr>
            <a:r>
              <a:rPr lang="en-US" sz="1600" dirty="0">
                <a:solidFill>
                  <a:schemeClr val="tx1"/>
                </a:solidFill>
              </a:rPr>
              <a:t>TS 103 754 – multiple AP  performance measurement , approved a new draft and making good progress</a:t>
            </a:r>
          </a:p>
          <a:p>
            <a:pPr lvl="2">
              <a:spcBef>
                <a:spcPts val="0"/>
              </a:spcBef>
              <a:buFont typeface="Arial" panose="020B0604020202020204" pitchFamily="34" charset="0"/>
              <a:buChar char="•"/>
            </a:pPr>
            <a:r>
              <a:rPr lang="en-US" sz="1600" dirty="0">
                <a:solidFill>
                  <a:schemeClr val="tx1"/>
                </a:solidFill>
              </a:rPr>
              <a:t>Looking at working with Broad Band Forum, n the TS 103 754 stds. </a:t>
            </a:r>
          </a:p>
          <a:p>
            <a:pPr lvl="2">
              <a:spcBef>
                <a:spcPts val="0"/>
              </a:spcBef>
              <a:buFont typeface="Arial" panose="020B0604020202020204" pitchFamily="34" charset="0"/>
              <a:buChar char="•"/>
            </a:pPr>
            <a:r>
              <a:rPr lang="en-US" sz="1600" dirty="0">
                <a:solidFill>
                  <a:schemeClr val="tx1"/>
                </a:solidFill>
              </a:rPr>
              <a:t>Resolved the comments on TVWS EN 301 598, from the assessment by the EC and the different consultants.  Sent to 90-day ENAP.</a:t>
            </a:r>
          </a:p>
          <a:p>
            <a:pPr lvl="2">
              <a:spcBef>
                <a:spcPts val="0"/>
              </a:spcBef>
              <a:buFont typeface="Arial" panose="020B0604020202020204" pitchFamily="34" charset="0"/>
              <a:buChar char="•"/>
            </a:pPr>
            <a:r>
              <a:rPr lang="en-US" sz="1600" dirty="0">
                <a:solidFill>
                  <a:schemeClr val="tx1"/>
                </a:solidFill>
              </a:rPr>
              <a:t>ad hoc on 2</a:t>
            </a:r>
            <a:r>
              <a:rPr lang="en-US" sz="1600" baseline="30000" dirty="0">
                <a:solidFill>
                  <a:schemeClr val="tx1"/>
                </a:solidFill>
              </a:rPr>
              <a:t>nd</a:t>
            </a:r>
            <a:r>
              <a:rPr lang="en-US" sz="1600" dirty="0">
                <a:solidFill>
                  <a:schemeClr val="tx1"/>
                </a:solidFill>
              </a:rPr>
              <a:t> 60GHz standard, EN 303 722, Response on 1</a:t>
            </a:r>
            <a:r>
              <a:rPr lang="en-US" sz="1600" baseline="30000" dirty="0">
                <a:solidFill>
                  <a:schemeClr val="tx1"/>
                </a:solidFill>
              </a:rPr>
              <a:t>st</a:t>
            </a:r>
            <a:r>
              <a:rPr lang="en-US" sz="1600" dirty="0">
                <a:solidFill>
                  <a:schemeClr val="tx1"/>
                </a:solidFill>
              </a:rPr>
              <a:t> ENAP technical comment resolved, now to 2</a:t>
            </a:r>
            <a:r>
              <a:rPr lang="en-US" sz="1600" baseline="30000" dirty="0">
                <a:solidFill>
                  <a:schemeClr val="tx1"/>
                </a:solidFill>
              </a:rPr>
              <a:t>nd</a:t>
            </a:r>
            <a:r>
              <a:rPr lang="en-US" sz="1600" dirty="0">
                <a:solidFill>
                  <a:schemeClr val="tx1"/>
                </a:solidFill>
              </a:rPr>
              <a:t> 90-day ENAP.</a:t>
            </a:r>
          </a:p>
          <a:p>
            <a:pPr lvl="2">
              <a:spcBef>
                <a:spcPts val="0"/>
              </a:spcBef>
              <a:buFont typeface="Arial" panose="020B0604020202020204" pitchFamily="34" charset="0"/>
              <a:buChar char="•"/>
            </a:pPr>
            <a:r>
              <a:rPr lang="en-US" sz="1600" dirty="0">
                <a:solidFill>
                  <a:schemeClr val="tx1"/>
                </a:solidFill>
              </a:rPr>
              <a:t>VC nominations end tomorrow and current VC are standing. </a:t>
            </a:r>
          </a:p>
          <a:p>
            <a:pPr lvl="2">
              <a:spcBef>
                <a:spcPts val="0"/>
              </a:spcBef>
              <a:buFont typeface="Arial" panose="020B0604020202020204" pitchFamily="34" charset="0"/>
              <a:buChar char="•"/>
            </a:pPr>
            <a:r>
              <a:rPr lang="en-US" sz="1600" dirty="0">
                <a:solidFill>
                  <a:schemeClr val="tx1"/>
                </a:solidFill>
              </a:rPr>
              <a:t>Call next week on TR 103 721 (</a:t>
            </a:r>
            <a:r>
              <a:rPr lang="en-US" sz="1400" b="0" i="0" dirty="0">
                <a:solidFill>
                  <a:srgbClr val="000000"/>
                </a:solidFill>
                <a:effectLst/>
                <a:latin typeface="Arial" panose="020B0604020202020204" pitchFamily="34" charset="0"/>
              </a:rPr>
              <a:t>Feasibility assessment of applying mitigation techniques to WAS/RLAN to enable coexistence in the 5 725 MHz to 5 850 MHz band</a:t>
            </a:r>
            <a:r>
              <a:rPr lang="en-US" sz="1600" b="0" i="0" dirty="0">
                <a:solidFill>
                  <a:schemeClr val="tx1"/>
                </a:solidFill>
                <a:effectLst/>
                <a:latin typeface="Arial" panose="020B0604020202020204" pitchFamily="34" charset="0"/>
              </a:rPr>
              <a:t>)</a:t>
            </a:r>
            <a:endParaRPr lang="en-US" sz="1600" dirty="0">
              <a:solidFill>
                <a:schemeClr val="tx1"/>
              </a:solidFill>
            </a:endParaRPr>
          </a:p>
          <a:p>
            <a:pPr lvl="2">
              <a:spcBef>
                <a:spcPts val="0"/>
              </a:spcBef>
              <a:buFont typeface="Arial" panose="020B0604020202020204" pitchFamily="34" charset="0"/>
              <a:buChar char="•"/>
            </a:pPr>
            <a:r>
              <a:rPr lang="en-US" sz="1600" dirty="0">
                <a:solidFill>
                  <a:schemeClr val="tx1"/>
                </a:solidFill>
              </a:rPr>
              <a:t>FYI: Sounds like updates to the RED being discussed.  Activating article 3.3 for IoT devices with security.  protecting privacy, etc. </a:t>
            </a:r>
          </a:p>
          <a:p>
            <a:pPr marL="457200" lvl="1" indent="0">
              <a:spcBef>
                <a:spcPts val="0"/>
              </a:spcBef>
            </a:pPr>
            <a:r>
              <a:rPr lang="en-US" sz="1800" dirty="0">
                <a:solidFill>
                  <a:schemeClr val="tx1"/>
                </a:solidFill>
              </a:rPr>
              <a:t> </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endParaRPr lang="en-US" sz="1400" b="0" dirty="0">
              <a:solidFill>
                <a:schemeClr val="tx1"/>
              </a:solidFill>
              <a:effectLst/>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11-18nov21</a:t>
            </a:r>
            <a:endParaRPr lang="en-GB" dirty="0"/>
          </a:p>
        </p:txBody>
      </p:sp>
    </p:spTree>
    <p:extLst>
      <p:ext uri="{BB962C8B-B14F-4D97-AF65-F5344CB8AC3E}">
        <p14:creationId xmlns:p14="http://schemas.microsoft.com/office/powerpoint/2010/main" val="16112102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914400" y="827587"/>
            <a:ext cx="11277600" cy="5791200"/>
          </a:xfrm>
        </p:spPr>
        <p:txBody>
          <a:bodyPr/>
          <a:lstStyle/>
          <a:p>
            <a:pPr lvl="3">
              <a:buFont typeface="Arial" panose="020B0604020202020204" pitchFamily="34" charset="0"/>
              <a:buChar char="•"/>
            </a:pPr>
            <a:endParaRPr lang="en-US" sz="6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a:t>
            </a:r>
            <a:r>
              <a:rPr lang="en-US" sz="1800" dirty="0">
                <a:solidFill>
                  <a:schemeClr val="tx1"/>
                </a:solidFill>
                <a:hlinkClick r:id="rId3"/>
              </a:rPr>
              <a:t>&lt;ECC&gt;</a:t>
            </a:r>
            <a:r>
              <a:rPr lang="en-US" sz="1800" dirty="0">
                <a:solidFill>
                  <a:schemeClr val="tx1"/>
                </a:solidFill>
              </a:rPr>
              <a:t>  (and more) </a:t>
            </a:r>
            <a:r>
              <a:rPr lang="en-US" sz="1800" b="1" dirty="0">
                <a:effectLst/>
                <a:latin typeface="Times New Roman" panose="02020603050405020304" pitchFamily="18" charset="0"/>
                <a:ea typeface="SimSun" panose="02010600030101010101" pitchFamily="2" charset="-122"/>
              </a:rPr>
              <a:t>next call, #58  01-04Mar22</a:t>
            </a:r>
            <a:endParaRPr lang="en-US" sz="1800" dirty="0">
              <a:solidFill>
                <a:schemeClr val="tx1"/>
              </a:solidFill>
            </a:endParaRPr>
          </a:p>
          <a:p>
            <a:pPr marL="685800" lvl="1">
              <a:spcBef>
                <a:spcPts val="0"/>
              </a:spcBef>
              <a:buFont typeface="Arial" panose="020B0604020202020204" pitchFamily="34" charset="0"/>
              <a:buChar char="•"/>
            </a:pPr>
            <a:r>
              <a:rPr lang="en-US" sz="1600" b="0" i="0" dirty="0">
                <a:solidFill>
                  <a:srgbClr val="222222"/>
                </a:solidFill>
                <a:effectLst/>
              </a:rPr>
              <a:t>the ECC Report 327 has been published covering the UWB band above 6GHz with the following point:</a:t>
            </a:r>
          </a:p>
          <a:p>
            <a:pPr marL="1085850" lvl="2">
              <a:spcBef>
                <a:spcPts val="0"/>
              </a:spcBef>
              <a:buFont typeface="Arial" panose="020B0604020202020204" pitchFamily="34" charset="0"/>
              <a:buChar char="•"/>
            </a:pPr>
            <a:r>
              <a:rPr lang="en-US" sz="1600" b="0" i="0" dirty="0">
                <a:solidFill>
                  <a:srgbClr val="222222"/>
                </a:solidFill>
                <a:effectLst/>
              </a:rPr>
              <a:t>- Fixed outdoor used</a:t>
            </a:r>
          </a:p>
          <a:p>
            <a:pPr marL="1085850" lvl="2">
              <a:spcBef>
                <a:spcPts val="0"/>
              </a:spcBef>
              <a:buFont typeface="Arial" panose="020B0604020202020204" pitchFamily="34" charset="0"/>
              <a:buChar char="•"/>
            </a:pPr>
            <a:r>
              <a:rPr lang="en-US" sz="1600" b="0" i="0" dirty="0">
                <a:solidFill>
                  <a:srgbClr val="222222"/>
                </a:solidFill>
                <a:effectLst/>
              </a:rPr>
              <a:t>- simplified vehicular use cases </a:t>
            </a:r>
          </a:p>
          <a:p>
            <a:pPr marL="1085850" lvl="2">
              <a:spcBef>
                <a:spcPts val="0"/>
              </a:spcBef>
              <a:buFont typeface="Arial" panose="020B0604020202020204" pitchFamily="34" charset="0"/>
              <a:buChar char="•"/>
            </a:pPr>
            <a:r>
              <a:rPr lang="en-US" sz="1600" b="0" i="0" dirty="0">
                <a:solidFill>
                  <a:srgbClr val="222222"/>
                </a:solidFill>
                <a:effectLst/>
              </a:rPr>
              <a:t>- higher power pf -31.3dBm/MHz indoor.</a:t>
            </a:r>
          </a:p>
          <a:p>
            <a:pPr marL="685800" lvl="1">
              <a:spcBef>
                <a:spcPts val="0"/>
              </a:spcBef>
              <a:buFont typeface="Arial" panose="020B0604020202020204" pitchFamily="34" charset="0"/>
              <a:buChar char="•"/>
            </a:pPr>
            <a:r>
              <a:rPr lang="en-US" sz="1600" b="0" i="0" dirty="0">
                <a:solidFill>
                  <a:srgbClr val="222222"/>
                </a:solidFill>
                <a:effectLst/>
              </a:rPr>
              <a:t>Link: </a:t>
            </a:r>
            <a:r>
              <a:rPr lang="en-US" sz="1600" b="0" i="0" dirty="0">
                <a:solidFill>
                  <a:srgbClr val="1155CC"/>
                </a:solidFill>
                <a:effectLst/>
                <a:hlinkClick r:id="rId4"/>
              </a:rPr>
              <a:t>https://docdb.cept.org/document/22112</a:t>
            </a:r>
            <a:r>
              <a:rPr lang="en-US" sz="1600" b="0" i="0" dirty="0">
                <a:solidFill>
                  <a:srgbClr val="222222"/>
                </a:solidFill>
                <a:effectLst/>
              </a:rPr>
              <a:t> </a:t>
            </a:r>
          </a:p>
          <a:p>
            <a:pPr marL="685800" lvl="1">
              <a:spcBef>
                <a:spcPts val="0"/>
              </a:spcBef>
              <a:buFont typeface="Arial" panose="020B0604020202020204" pitchFamily="34" charset="0"/>
              <a:buChar char="•"/>
            </a:pPr>
            <a:r>
              <a:rPr lang="en-US" sz="1600" b="0" i="0" dirty="0">
                <a:solidFill>
                  <a:srgbClr val="222222"/>
                </a:solidFill>
                <a:effectLst/>
              </a:rPr>
              <a:t>Also review ECC </a:t>
            </a:r>
            <a:r>
              <a:rPr lang="fr-FR" sz="1600" b="0" i="0" dirty="0">
                <a:solidFill>
                  <a:srgbClr val="222222"/>
                </a:solidFill>
                <a:effectLst/>
              </a:rPr>
              <a:t>Report 330 on 5.8 GHz coexistence</a:t>
            </a:r>
            <a:r>
              <a:rPr lang="en-US" sz="1600" b="0" i="0" dirty="0">
                <a:solidFill>
                  <a:srgbClr val="222222"/>
                </a:solidFill>
                <a:effectLst/>
              </a:rPr>
              <a:t> - </a:t>
            </a:r>
            <a:r>
              <a:rPr lang="en-US" sz="1600" b="0" i="0" dirty="0">
                <a:solidFill>
                  <a:srgbClr val="222222"/>
                </a:solidFill>
                <a:effectLst/>
                <a:hlinkClick r:id="rId5"/>
              </a:rPr>
              <a:t>https://docdb.cept.org/download/3501</a:t>
            </a:r>
            <a:r>
              <a:rPr lang="en-US" sz="1600" b="0" i="0" dirty="0">
                <a:solidFill>
                  <a:srgbClr val="222222"/>
                </a:solidFill>
                <a:effectLst/>
              </a:rPr>
              <a:t> </a:t>
            </a:r>
          </a:p>
          <a:p>
            <a:pPr marL="685800" lvl="1">
              <a:spcBef>
                <a:spcPts val="0"/>
              </a:spcBef>
              <a:buFont typeface="Arial" panose="020B0604020202020204" pitchFamily="34" charset="0"/>
              <a:buChar char="•"/>
            </a:pPr>
            <a:r>
              <a:rPr lang="en-US" sz="1600" dirty="0">
                <a:solidFill>
                  <a:srgbClr val="222222"/>
                </a:solidFill>
              </a:rPr>
              <a:t>note: 2 members have volunteered to put together a few slides the EC, ECC, ETSI, CEPT and all interconnect. </a:t>
            </a:r>
            <a:endParaRPr lang="en-US" sz="1600" b="0" i="0" dirty="0">
              <a:solidFill>
                <a:srgbClr val="222222"/>
              </a:solidFill>
              <a:effectLst/>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6"/>
              </a:rPr>
              <a:t>&lt;SE45&gt;</a:t>
            </a:r>
            <a:r>
              <a:rPr lang="en-US" altLang="en-US" sz="1800" b="0" dirty="0"/>
              <a:t> 	</a:t>
            </a:r>
            <a:r>
              <a:rPr lang="en-US" altLang="en-US" sz="1800" dirty="0"/>
              <a:t>next call #15 ______</a:t>
            </a:r>
          </a:p>
          <a:p>
            <a:pPr lvl="1">
              <a:spcBef>
                <a:spcPts val="0"/>
              </a:spcBef>
              <a:buFont typeface="Arial" panose="020B0604020202020204" pitchFamily="34" charset="0"/>
              <a:buChar char="•"/>
            </a:pPr>
            <a:r>
              <a:rPr lang="en-US" sz="1600" dirty="0">
                <a:solidFill>
                  <a:schemeClr val="tx1"/>
                </a:solidFill>
              </a:rPr>
              <a:t>Anything to share today? not today</a:t>
            </a:r>
          </a:p>
          <a:p>
            <a:pPr marL="0">
              <a:spcBef>
                <a:spcPts val="0"/>
              </a:spcBef>
              <a:spcAft>
                <a:spcPts val="0"/>
              </a:spcAft>
              <a:buFont typeface="Arial" panose="020B0604020202020204" pitchFamily="34" charset="0"/>
              <a:buChar char="•"/>
            </a:pPr>
            <a:r>
              <a:rPr lang="en-US" sz="1800" dirty="0">
                <a:solidFill>
                  <a:schemeClr val="tx1"/>
                </a:solidFill>
              </a:rPr>
              <a:t>CEPT – ECC </a:t>
            </a:r>
            <a:r>
              <a:rPr lang="en-US" sz="1800" dirty="0">
                <a:solidFill>
                  <a:schemeClr val="tx1"/>
                </a:solidFill>
                <a:hlinkClick r:id="rId7"/>
              </a:rPr>
              <a:t>&lt;WGFM&gt; </a:t>
            </a:r>
            <a:r>
              <a:rPr lang="en-US" sz="1800" dirty="0">
                <a:solidFill>
                  <a:schemeClr val="tx1"/>
                </a:solidFill>
              </a:rPr>
              <a:t> next meeting #101 07-11Feb22, Tentative, ECO (no virtual)</a:t>
            </a:r>
          </a:p>
          <a:p>
            <a:pPr lvl="1">
              <a:spcBef>
                <a:spcPts val="0"/>
              </a:spcBef>
              <a:buFont typeface="Arial" panose="020B0604020202020204" pitchFamily="34" charset="0"/>
              <a:buChar char="•"/>
            </a:pPr>
            <a:r>
              <a:rPr lang="en-US" sz="1600" dirty="0">
                <a:solidFill>
                  <a:schemeClr val="tx1"/>
                </a:solidFill>
              </a:rPr>
              <a:t>Anything to share today? not today</a:t>
            </a:r>
          </a:p>
          <a:p>
            <a:pPr>
              <a:buFont typeface="Arial" panose="020B0604020202020204" pitchFamily="34" charset="0"/>
              <a:buChar char="•"/>
            </a:pPr>
            <a:r>
              <a:rPr lang="en-US" sz="1800" dirty="0">
                <a:solidFill>
                  <a:schemeClr val="tx1"/>
                </a:solidFill>
              </a:rPr>
              <a:t>CEPT – ECC  </a:t>
            </a:r>
            <a:r>
              <a:rPr lang="en-US" sz="1800" dirty="0">
                <a:solidFill>
                  <a:schemeClr val="tx1"/>
                </a:solidFill>
                <a:hlinkClick r:id="rId8"/>
              </a:rPr>
              <a:t>&lt;CG-UWB&gt;</a:t>
            </a:r>
            <a:r>
              <a:rPr lang="en-US" sz="1800" dirty="0">
                <a:solidFill>
                  <a:schemeClr val="tx1"/>
                </a:solidFill>
              </a:rPr>
              <a:t>  next meeting and this #1 19Nov21  (Correspondence Group) </a:t>
            </a:r>
          </a:p>
          <a:p>
            <a:pPr lvl="1">
              <a:spcBef>
                <a:spcPts val="0"/>
              </a:spcBef>
              <a:buFont typeface="Arial" panose="020B0604020202020204" pitchFamily="34" charset="0"/>
              <a:buChar char="•"/>
            </a:pPr>
            <a:r>
              <a:rPr lang="en-US" sz="1600" dirty="0"/>
              <a:t>CEPT WGFM has created a Correspondence Group on UWB in SRDMG with the objective  to:</a:t>
            </a:r>
          </a:p>
          <a:p>
            <a:pPr lvl="1">
              <a:spcBef>
                <a:spcPts val="0"/>
              </a:spcBef>
              <a:buFont typeface="Arial" panose="020B0604020202020204" pitchFamily="34" charset="0"/>
              <a:buChar char="•"/>
            </a:pPr>
            <a:r>
              <a:rPr lang="en-US" sz="1600" dirty="0"/>
              <a:t>- Create a draft CEPT Report on UWB based on ECC Report 327 and ECC Report 334 (UWB above 100GHz)</a:t>
            </a:r>
          </a:p>
          <a:p>
            <a:pPr lvl="1">
              <a:spcBef>
                <a:spcPts val="0"/>
              </a:spcBef>
              <a:buFont typeface="Arial" panose="020B0604020202020204" pitchFamily="34" charset="0"/>
              <a:buChar char="•"/>
            </a:pPr>
            <a:r>
              <a:rPr lang="en-US" sz="1600" dirty="0"/>
              <a:t>- Develop draft UWB regulations including ECC decisions for the parameters investigated on ECC Report 327 and ECC Report 334</a:t>
            </a:r>
          </a:p>
          <a:p>
            <a:pPr lvl="1">
              <a:spcBef>
                <a:spcPts val="0"/>
              </a:spcBef>
              <a:buFont typeface="Arial" panose="020B0604020202020204" pitchFamily="34" charset="0"/>
              <a:buChar char="•"/>
            </a:pPr>
            <a:r>
              <a:rPr lang="en-US" sz="1600" dirty="0"/>
              <a:t>- First Meeting of CG UWB: Friday 19.11. 10:00 - 12:00 </a:t>
            </a:r>
          </a:p>
          <a:p>
            <a:pPr lvl="1">
              <a:spcBef>
                <a:spcPts val="0"/>
              </a:spcBef>
              <a:buFont typeface="Arial" panose="020B0604020202020204" pitchFamily="34" charset="0"/>
              <a:buChar char="•"/>
            </a:pPr>
            <a:r>
              <a:rPr lang="en-US" sz="1600" dirty="0"/>
              <a:t>- Link to meeting: </a:t>
            </a:r>
            <a:r>
              <a:rPr lang="en-US" sz="1600" dirty="0">
                <a:solidFill>
                  <a:srgbClr val="1155CC"/>
                </a:solidFill>
                <a:effectLst/>
                <a:hlinkClick r:id="rId9"/>
              </a:rPr>
              <a:t>https://cept.org/ecc/groups/ecc/wg-fm/srdmg/cg-uwb/client/meeting-calendar/</a:t>
            </a:r>
            <a:r>
              <a:rPr lang="en-US" sz="1600" dirty="0">
                <a:effectLst/>
              </a:rPr>
              <a:t> </a:t>
            </a:r>
            <a:endParaRPr lang="en-US" sz="1600" dirty="0"/>
          </a:p>
          <a:p>
            <a:pPr lvl="1">
              <a:spcBef>
                <a:spcPts val="0"/>
              </a:spcBef>
              <a:buFont typeface="Arial" panose="020B0604020202020204" pitchFamily="34" charset="0"/>
              <a:buChar char="•"/>
            </a:pPr>
            <a:r>
              <a:rPr lang="en-US" sz="1600" dirty="0"/>
              <a:t>- Link to draft ECC Report 334: </a:t>
            </a:r>
            <a:r>
              <a:rPr lang="en-US" sz="1600" dirty="0">
                <a:solidFill>
                  <a:srgbClr val="1155CC"/>
                </a:solidFill>
                <a:effectLst/>
                <a:hlinkClick r:id="rId10"/>
              </a:rPr>
              <a:t>Draft ECC Report 334</a:t>
            </a:r>
            <a:r>
              <a:rPr lang="en-US" sz="1600" dirty="0"/>
              <a:t> </a:t>
            </a:r>
          </a:p>
          <a:p>
            <a:pPr lvl="1">
              <a:spcBef>
                <a:spcPts val="0"/>
              </a:spcBef>
              <a:spcAft>
                <a:spcPts val="0"/>
              </a:spcAft>
              <a:buFont typeface="Arial" panose="020B0604020202020204" pitchFamily="34" charset="0"/>
              <a:buChar char="•"/>
            </a:pPr>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11-18nov21</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11">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11">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49" name="DefaultOcx">
            <a:extLst>
              <a:ext uri="{FF2B5EF4-FFF2-40B4-BE49-F238E27FC236}">
                <a16:creationId xmlns:a16="http://schemas.microsoft.com/office/drawing/2014/main" id="{EA732E84-15A6-4B2A-A3A3-94D8F7E6BC59}"/>
              </a:ext>
            </a:extLst>
          </p:cNvPr>
          <p:cNvPicPr preferRelativeResize="0">
            <a:picLocks noChangeArrowheads="1" noChangeShapeType="1"/>
          </p:cNvPicPr>
          <p:nvPr/>
        </p:nvPicPr>
        <p:blipFill>
          <a:blip r:embed="rId11">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a:extLst>
              <a:ext uri="{FF2B5EF4-FFF2-40B4-BE49-F238E27FC236}">
                <a16:creationId xmlns:a16="http://schemas.microsoft.com/office/drawing/2014/main" id="{ACB67C1B-5070-491E-A682-F025CEC9697A}"/>
              </a:ext>
            </a:extLst>
          </p:cNvPr>
          <p:cNvSpPr txBox="1"/>
          <p:nvPr/>
        </p:nvSpPr>
        <p:spPr>
          <a:xfrm>
            <a:off x="1219200" y="6129190"/>
            <a:ext cx="9563515" cy="369332"/>
          </a:xfrm>
          <a:prstGeom prst="rect">
            <a:avLst/>
          </a:prstGeom>
          <a:noFill/>
        </p:spPr>
        <p:txBody>
          <a:bodyPr wrap="none" rtlCol="0">
            <a:spAutoFit/>
          </a:bodyPr>
          <a:lstStyle/>
          <a:p>
            <a:pPr marL="285750" indent="-285750">
              <a:buFont typeface="Wingdings" panose="05000000000000000000" pitchFamily="2" charset="2"/>
              <a:buChar char="Ø"/>
            </a:pPr>
            <a:r>
              <a:rPr lang="en-US" sz="1800" dirty="0">
                <a:solidFill>
                  <a:schemeClr val="tx1"/>
                </a:solidFill>
                <a:effectLst/>
                <a:latin typeface="Times New Roman" panose="02020603050405020304" pitchFamily="18" charset="0"/>
                <a:ea typeface="SimSun" panose="02010600030101010101" pitchFamily="2" charset="-122"/>
              </a:rPr>
              <a:t>nice site:  CEPT 6 GHz status across the countries:    </a:t>
            </a:r>
            <a:r>
              <a:rPr lang="en-US" sz="1800" u="sng" dirty="0">
                <a:solidFill>
                  <a:srgbClr val="0000FF"/>
                </a:solidFill>
                <a:effectLst/>
                <a:latin typeface="Times New Roman" panose="02020603050405020304" pitchFamily="18" charset="0"/>
                <a:ea typeface="SimSun" panose="02010600030101010101" pitchFamily="2" charset="-122"/>
                <a:hlinkClick r:id="rId12"/>
              </a:rPr>
              <a:t>https://docdb.cept.org/implementation/16737</a:t>
            </a:r>
            <a:endParaRPr lang="en-US" dirty="0"/>
          </a:p>
        </p:txBody>
      </p:sp>
      <p:cxnSp>
        <p:nvCxnSpPr>
          <p:cNvPr id="8" name="Straight Connector 7">
            <a:extLst>
              <a:ext uri="{FF2B5EF4-FFF2-40B4-BE49-F238E27FC236}">
                <a16:creationId xmlns:a16="http://schemas.microsoft.com/office/drawing/2014/main" id="{23AF8064-EEFE-406F-8608-B76137B51063}"/>
              </a:ext>
            </a:extLst>
          </p:cNvPr>
          <p:cNvCxnSpPr>
            <a:cxnSpLocks/>
          </p:cNvCxnSpPr>
          <p:nvPr/>
        </p:nvCxnSpPr>
        <p:spPr bwMode="auto">
          <a:xfrm>
            <a:off x="914400" y="6172200"/>
            <a:ext cx="1047538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12843233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615807"/>
            <a:ext cx="10475384" cy="5808785"/>
          </a:xfrm>
        </p:spPr>
        <p:txBody>
          <a:bodyPr/>
          <a:lstStyle/>
          <a:p>
            <a:pPr marL="800100" lvl="2">
              <a:spcBef>
                <a:spcPts val="0"/>
              </a:spcBef>
              <a:spcAft>
                <a:spcPts val="0"/>
              </a:spcAft>
              <a:buFont typeface="Arial" panose="020B0604020202020204" pitchFamily="34" charset="0"/>
              <a:buChar char="•"/>
            </a:pPr>
            <a:endParaRPr lang="en-US" sz="1000" dirty="0">
              <a:ea typeface="Calibri" panose="020F0502020204030204" pitchFamily="34" charset="0"/>
            </a:endParaRPr>
          </a:p>
          <a:p>
            <a:pPr algn="l"/>
            <a:r>
              <a:rPr lang="en-US" sz="1800" dirty="0">
                <a:solidFill>
                  <a:schemeClr val="tx1"/>
                </a:solidFill>
                <a:ea typeface="Times New Roman" panose="02020603050405020304" pitchFamily="18" charset="0"/>
                <a:cs typeface="Times New Roman" panose="02020603050405020304" pitchFamily="18" charset="0"/>
              </a:rPr>
              <a:t> </a:t>
            </a:r>
          </a:p>
          <a:p>
            <a:pPr marL="0">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cs typeface="Times New Roman" panose="02020603050405020304" pitchFamily="18" charset="0"/>
              </a:rPr>
              <a:t> </a:t>
            </a:r>
            <a:r>
              <a:rPr lang="en-US" sz="1800" b="0" dirty="0">
                <a:solidFill>
                  <a:schemeClr val="tx1"/>
                </a:solidFill>
                <a:ea typeface="Times New Roman" panose="02020603050405020304" pitchFamily="18" charset="0"/>
                <a:cs typeface="Times New Roman" panose="02020603050405020304" pitchFamily="18" charset="0"/>
              </a:rPr>
              <a:t>Anything to share today?  yes</a:t>
            </a:r>
          </a:p>
          <a:p>
            <a:pPr marL="0">
              <a:spcBef>
                <a:spcPts val="0"/>
              </a:spcBef>
              <a:spcAft>
                <a:spcPts val="0"/>
              </a:spcAft>
              <a:buFont typeface="Arial" panose="020B0604020202020204" pitchFamily="34" charset="0"/>
              <a:buChar char="•"/>
            </a:pPr>
            <a:endParaRPr lang="en-US" sz="1800" b="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cs typeface="Times New Roman" panose="02020603050405020304" pitchFamily="18" charset="0"/>
              </a:rPr>
              <a:t>From last week’s APAC update, Japan’s decision came into place this week on frequency spectrum updates.  Some of note for IEEE 802:   </a:t>
            </a:r>
          </a:p>
          <a:p>
            <a:pPr marL="400050" lvl="1">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cs typeface="Times New Roman" panose="02020603050405020304" pitchFamily="18" charset="0"/>
              </a:rPr>
              <a:t>By 2025 – working on 1 GHz around 6 GHz for license exempt. </a:t>
            </a:r>
          </a:p>
          <a:p>
            <a:pPr marL="400050" lvl="1">
              <a:spcBef>
                <a:spcPts val="0"/>
              </a:spcBef>
              <a:spcAft>
                <a:spcPts val="0"/>
              </a:spcAft>
              <a:buFont typeface="Arial" panose="020B0604020202020204" pitchFamily="34" charset="0"/>
              <a:buChar char="•"/>
            </a:pPr>
            <a:r>
              <a:rPr lang="en-US" sz="1800" b="0" dirty="0">
                <a:solidFill>
                  <a:schemeClr val="tx1"/>
                </a:solidFill>
                <a:ea typeface="Times New Roman" panose="02020603050405020304" pitchFamily="18" charset="0"/>
                <a:cs typeface="Times New Roman" panose="02020603050405020304" pitchFamily="18" charset="0"/>
              </a:rPr>
              <a:t>5.9 GHz for ITS, about 30 MHz</a:t>
            </a:r>
            <a:r>
              <a:rPr lang="en-US" sz="1800" dirty="0">
                <a:solidFill>
                  <a:schemeClr val="tx1"/>
                </a:solidFill>
                <a:ea typeface="Times New Roman" panose="02020603050405020304" pitchFamily="18" charset="0"/>
                <a:cs typeface="Times New Roman" panose="02020603050405020304" pitchFamily="18" charset="0"/>
              </a:rPr>
              <a:t> and is </a:t>
            </a:r>
            <a:r>
              <a:rPr lang="en-US" sz="1800" b="0" dirty="0">
                <a:solidFill>
                  <a:schemeClr val="tx1"/>
                </a:solidFill>
                <a:ea typeface="Times New Roman" panose="02020603050405020304" pitchFamily="18" charset="0"/>
                <a:cs typeface="Times New Roman" panose="02020603050405020304" pitchFamily="18" charset="0"/>
              </a:rPr>
              <a:t>technology neutral </a:t>
            </a:r>
          </a:p>
          <a:p>
            <a:pPr marL="800100" lvl="2">
              <a:spcBef>
                <a:spcPts val="0"/>
              </a:spcBef>
              <a:spcAft>
                <a:spcPts val="0"/>
              </a:spcAft>
              <a:buFont typeface="Arial" panose="020B0604020202020204" pitchFamily="34" charset="0"/>
              <a:buChar char="•"/>
            </a:pPr>
            <a:r>
              <a:rPr lang="en-US" dirty="0">
                <a:solidFill>
                  <a:schemeClr val="tx1"/>
                </a:solidFill>
                <a:ea typeface="Times New Roman" panose="02020603050405020304" pitchFamily="18" charset="0"/>
                <a:cs typeface="Times New Roman" panose="02020603050405020304" pitchFamily="18" charset="0"/>
              </a:rPr>
              <a:t>Question: today Japan has ITS in 760MHz band, 1 channel, 9 </a:t>
            </a:r>
            <a:r>
              <a:rPr lang="en-US" dirty="0" err="1">
                <a:solidFill>
                  <a:schemeClr val="tx1"/>
                </a:solidFill>
                <a:ea typeface="Times New Roman" panose="02020603050405020304" pitchFamily="18" charset="0"/>
                <a:cs typeface="Times New Roman" panose="02020603050405020304" pitchFamily="18" charset="0"/>
              </a:rPr>
              <a:t>MHz.</a:t>
            </a:r>
            <a:r>
              <a:rPr lang="en-US" dirty="0">
                <a:solidFill>
                  <a:schemeClr val="tx1"/>
                </a:solidFill>
                <a:ea typeface="Times New Roman" panose="02020603050405020304" pitchFamily="18" charset="0"/>
                <a:cs typeface="Times New Roman" panose="02020603050405020304" pitchFamily="18" charset="0"/>
              </a:rPr>
              <a:t>  Sounds like 5.9 GHz is to harmonize with other countries and is for additional spectrum.   Sounds like 250,000 +/- vehicles are using the 760MHz band. </a:t>
            </a:r>
            <a:endParaRPr lang="en-US" b="0" dirty="0">
              <a:solidFill>
                <a:schemeClr val="tx1"/>
              </a:solidFill>
              <a:ea typeface="Times New Roman" panose="02020603050405020304" pitchFamily="18" charset="0"/>
              <a:cs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800" b="0" dirty="0">
                <a:solidFill>
                  <a:schemeClr val="tx1"/>
                </a:solidFill>
                <a:ea typeface="Times New Roman" panose="02020603050405020304" pitchFamily="18" charset="0"/>
                <a:cs typeface="Times New Roman" panose="02020603050405020304" pitchFamily="18" charset="0"/>
              </a:rPr>
              <a:t>Lower 7 GHz</a:t>
            </a:r>
            <a:r>
              <a:rPr lang="en-US" sz="1800" dirty="0">
                <a:solidFill>
                  <a:schemeClr val="tx1"/>
                </a:solidFill>
                <a:ea typeface="Times New Roman" panose="02020603050405020304" pitchFamily="18" charset="0"/>
                <a:cs typeface="Times New Roman" panose="02020603050405020304" pitchFamily="18" charset="0"/>
              </a:rPr>
              <a:t>, </a:t>
            </a:r>
            <a:r>
              <a:rPr lang="en-US" sz="1800" b="0" dirty="0">
                <a:solidFill>
                  <a:schemeClr val="tx1"/>
                </a:solidFill>
                <a:ea typeface="Times New Roman" panose="02020603050405020304" pitchFamily="18" charset="0"/>
                <a:cs typeface="Times New Roman" panose="02020603050405020304" pitchFamily="18" charset="0"/>
              </a:rPr>
              <a:t>7025-7125 MHz, 100MHz still in discussion if licensed or license exempt. </a:t>
            </a: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marL="0" indent="0">
              <a:spcBef>
                <a:spcPts val="0"/>
              </a:spcBef>
              <a:spcAft>
                <a:spcPts val="0"/>
              </a:spcAft>
            </a:pPr>
            <a:endParaRPr lang="en-US" sz="1800" dirty="0">
              <a:solidFill>
                <a:schemeClr val="tx1"/>
              </a:solidFill>
              <a:ea typeface="Times New Roman" panose="02020603050405020304" pitchFamily="18" charset="0"/>
              <a:cs typeface="Times New Roman" panose="02020603050405020304" pitchFamily="18" charset="0"/>
            </a:endParaRPr>
          </a:p>
          <a:p>
            <a:pPr algn="l"/>
            <a:endParaRPr lang="en-US" sz="1800" b="0" i="0" u="none" strike="noStrike" baseline="0" dirty="0">
              <a:solidFill>
                <a:srgbClr val="000000"/>
              </a:solidFill>
              <a:latin typeface="Arial" panose="020B0604020202020204" pitchFamily="34" charset="0"/>
            </a:endParaRPr>
          </a:p>
          <a:p>
            <a:r>
              <a:rPr lang="en-US" sz="1800" b="0" i="0" u="none" strike="noStrike" baseline="0" dirty="0">
                <a:solidFill>
                  <a:srgbClr val="000000"/>
                </a:solidFill>
                <a:latin typeface="Arial" panose="020B0604020202020204" pitchFamily="34" charset="0"/>
              </a:rPr>
              <a:t> </a:t>
            </a:r>
            <a:r>
              <a:rPr lang="en-US" sz="1800" b="1" i="0" u="none" strike="noStrike" baseline="0" dirty="0">
                <a:solidFill>
                  <a:srgbClr val="000000"/>
                </a:solidFill>
                <a:latin typeface="Arial" panose="020B0604020202020204" pitchFamily="34" charset="0"/>
              </a:rPr>
              <a:t> </a:t>
            </a:r>
            <a:endParaRPr lang="en-US" sz="1800" dirty="0">
              <a:solidFill>
                <a:schemeClr val="tx1"/>
              </a:solidFill>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11-18nov21</a:t>
            </a:r>
            <a:endParaRPr lang="en-GB" dirty="0"/>
          </a:p>
        </p:txBody>
      </p:sp>
    </p:spTree>
    <p:extLst>
      <p:ext uri="{BB962C8B-B14F-4D97-AF65-F5344CB8AC3E}">
        <p14:creationId xmlns:p14="http://schemas.microsoft.com/office/powerpoint/2010/main" val="22371672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914400" y="1026645"/>
            <a:ext cx="11049000" cy="5481225"/>
          </a:xfrm>
        </p:spPr>
        <p:txBody>
          <a:bodyPr/>
          <a:lstStyle/>
          <a:p>
            <a:pPr>
              <a:buFont typeface="Arial" panose="020B0604020202020204" pitchFamily="34" charset="0"/>
              <a:buChar char="•"/>
            </a:pPr>
            <a:r>
              <a:rPr lang="en-US" sz="1800" b="0" dirty="0">
                <a:ea typeface="Calibri" panose="020F0502020204030204" pitchFamily="34" charset="0"/>
              </a:rPr>
              <a:t>WP 5A is meeting (15-26nov21),  is there a status on IEEE 802 liaisons that are being presented? not today.</a:t>
            </a:r>
          </a:p>
          <a:p>
            <a:pPr>
              <a:buFont typeface="Arial" panose="020B0604020202020204" pitchFamily="34" charset="0"/>
              <a:buChar char="•"/>
            </a:pPr>
            <a:endParaRPr lang="en-US" sz="1800" b="0" dirty="0">
              <a:ea typeface="Calibri" panose="020F0502020204030204" pitchFamily="34" charset="0"/>
            </a:endParaRPr>
          </a:p>
          <a:p>
            <a:pPr>
              <a:buFont typeface="Arial" panose="020B0604020202020204" pitchFamily="34" charset="0"/>
              <a:buChar char="•"/>
            </a:pPr>
            <a:r>
              <a:rPr lang="en-US" sz="1800" b="0" dirty="0">
                <a:ea typeface="Calibri" panose="020F0502020204030204" pitchFamily="34" charset="0"/>
              </a:rPr>
              <a:t>also, report on ITS is also being worked on with 802.11p and .11bd part of this. </a:t>
            </a:r>
          </a:p>
          <a:p>
            <a:pPr>
              <a:buFont typeface="Arial" panose="020B0604020202020204" pitchFamily="34" charset="0"/>
              <a:buChar char="•"/>
            </a:pPr>
            <a:r>
              <a:rPr lang="en-US" sz="1800" b="0" i="0" dirty="0">
                <a:solidFill>
                  <a:srgbClr val="222222"/>
                </a:solidFill>
                <a:effectLst/>
              </a:rPr>
              <a:t>WORKING DOCUMENT TOWARDS A PRELIMINARY DRAFT NEW REPORT ITU-R M.[CAV]</a:t>
            </a:r>
          </a:p>
          <a:p>
            <a:pPr>
              <a:buFont typeface="Arial" panose="020B0604020202020204" pitchFamily="34" charset="0"/>
              <a:buChar char="•"/>
            </a:pPr>
            <a:r>
              <a:rPr lang="en-US" sz="1800" b="0" i="0" dirty="0">
                <a:solidFill>
                  <a:srgbClr val="222222"/>
                </a:solidFill>
                <a:effectLst/>
              </a:rPr>
              <a:t>Connected Automated Vehicles (CAV)</a:t>
            </a:r>
          </a:p>
          <a:p>
            <a:pPr>
              <a:buFont typeface="Arial" panose="020B0604020202020204" pitchFamily="34" charset="0"/>
              <a:buChar char="•"/>
            </a:pPr>
            <a:r>
              <a:rPr lang="en-US" sz="1800" b="0" i="0" dirty="0">
                <a:solidFill>
                  <a:srgbClr val="222222"/>
                </a:solidFill>
                <a:effectLst/>
              </a:rPr>
              <a:t>Question ITU-R 261/5 </a:t>
            </a:r>
          </a:p>
          <a:p>
            <a:pPr lvl="2">
              <a:buFont typeface="Arial" panose="020B0604020202020204" pitchFamily="34" charset="0"/>
              <a:buChar char="•"/>
            </a:pPr>
            <a:endParaRPr lang="en-US" sz="1200" b="0" dirty="0">
              <a:ea typeface="Calibri" panose="020F0502020204030204" pitchFamily="34" charset="0"/>
            </a:endParaRPr>
          </a:p>
          <a:p>
            <a:pPr>
              <a:buFont typeface="Arial" panose="020B0604020202020204" pitchFamily="34" charset="0"/>
              <a:buChar char="•"/>
            </a:pPr>
            <a:r>
              <a:rPr lang="en-US" sz="1800" b="0" dirty="0">
                <a:ea typeface="Calibri" panose="020F0502020204030204" pitchFamily="34" charset="0"/>
              </a:rPr>
              <a:t>For WP 1A, they accepted the IEEE 802 liaison, another liaison could be coming for more. </a:t>
            </a:r>
          </a:p>
          <a:p>
            <a:pPr lvl="3">
              <a:buFont typeface="Arial" panose="020B0604020202020204" pitchFamily="34" charset="0"/>
              <a:buChar char="•"/>
            </a:pPr>
            <a:endParaRPr lang="en-US" sz="1000" dirty="0">
              <a:solidFill>
                <a:schemeClr val="tx1"/>
              </a:solidFill>
            </a:endParaRPr>
          </a:p>
          <a:p>
            <a:pPr lvl="0">
              <a:buFont typeface="Arial" panose="020B0604020202020204" pitchFamily="34" charset="0"/>
              <a:buChar char="•"/>
            </a:pPr>
            <a:r>
              <a:rPr lang="en-US" sz="1800" dirty="0">
                <a:solidFill>
                  <a:schemeClr val="tx1"/>
                </a:solidFill>
              </a:rPr>
              <a:t>ongoing: WRC-23 agenda items, the list is on the ITU-R website at: </a:t>
            </a:r>
          </a:p>
          <a:p>
            <a:pPr lvl="2">
              <a:spcBef>
                <a:spcPts val="0"/>
              </a:spcBef>
              <a:buFont typeface="Arial" panose="020B0604020202020204" pitchFamily="34" charset="0"/>
              <a:buChar char="•"/>
            </a:pPr>
            <a:r>
              <a:rPr lang="en-US" sz="1600" dirty="0">
                <a:hlinkClick r:id="rId3"/>
              </a:rPr>
              <a:t>https://www.itu.int/en/ITU-R/study-groups/rcpm/Pages/wrc-23-studies.aspx</a:t>
            </a:r>
            <a:r>
              <a:rPr lang="en-US" sz="1600" dirty="0">
                <a:solidFill>
                  <a:srgbClr val="00B0F0"/>
                </a:solidFill>
              </a:rPr>
              <a:t>  </a:t>
            </a:r>
            <a:r>
              <a:rPr lang="en-US" sz="1600" dirty="0">
                <a:solidFill>
                  <a:srgbClr val="7030A0"/>
                </a:solidFill>
              </a:rPr>
              <a:t> (updated 26Aug20)</a:t>
            </a:r>
          </a:p>
          <a:p>
            <a:pPr lvl="2">
              <a:spcBef>
                <a:spcPts val="0"/>
              </a:spcBef>
              <a:buFont typeface="Arial" panose="020B0604020202020204" pitchFamily="34" charset="0"/>
              <a:buChar char="•"/>
            </a:pPr>
            <a:r>
              <a:rPr lang="en-US" sz="1600" dirty="0">
                <a:hlinkClick r:id="rId4"/>
              </a:rPr>
              <a:t>https://www.itu.int/dms_pub/itu-r/oth/0c/0a/R0C0A00000D0041PDFE.pdf</a:t>
            </a:r>
            <a:endParaRPr lang="en-US" sz="1600" dirty="0"/>
          </a:p>
          <a:p>
            <a:pPr lvl="1">
              <a:spcBef>
                <a:spcPts val="0"/>
              </a:spcBef>
              <a:buFont typeface="Arial" panose="020B0604020202020204" pitchFamily="34" charset="0"/>
              <a:buChar char="•"/>
            </a:pPr>
            <a:r>
              <a:rPr lang="en-US" sz="1600" dirty="0">
                <a:solidFill>
                  <a:srgbClr val="00B0F0"/>
                </a:solidFill>
                <a:hlinkClick r:id="rId5"/>
              </a:rPr>
              <a:t>https://mentor.ieee.org/802.18/dcn/20/18-20-0107-01-0000-res-811-wrc-19-wrc-23-agenda-items.docx</a:t>
            </a:r>
            <a:r>
              <a:rPr lang="en-US" sz="1600" dirty="0">
                <a:solidFill>
                  <a:srgbClr val="00B0F0"/>
                </a:solidFill>
              </a:rPr>
              <a:t> </a:t>
            </a:r>
            <a:r>
              <a:rPr lang="en-US" sz="1800" b="1" dirty="0">
                <a:solidFill>
                  <a:schemeClr val="tx1"/>
                </a:solidFill>
              </a:rPr>
              <a:t>	</a:t>
            </a:r>
            <a:r>
              <a:rPr lang="en-US" sz="1800" b="0" dirty="0">
                <a:solidFill>
                  <a:schemeClr val="tx1"/>
                </a:solidFill>
              </a:rPr>
              <a:t> </a:t>
            </a:r>
          </a:p>
          <a:p>
            <a:pPr marL="685800" lvl="1">
              <a:spcBef>
                <a:spcPts val="0"/>
              </a:spcBef>
              <a:buFont typeface="Arial" panose="020B0604020202020204" pitchFamily="34" charset="0"/>
              <a:buChar char="•"/>
            </a:pPr>
            <a:r>
              <a:rPr lang="en-US" sz="1600" dirty="0">
                <a:solidFill>
                  <a:schemeClr val="tx1"/>
                </a:solidFill>
              </a:rPr>
              <a:t>IEEE 802 viewpoints on WRC-23 agenda items. </a:t>
            </a:r>
            <a:endParaRPr lang="en-US" sz="1600" b="0" dirty="0">
              <a:solidFill>
                <a:schemeClr val="tx1"/>
              </a:solidFill>
            </a:endParaRPr>
          </a:p>
          <a:p>
            <a:pPr lvl="2">
              <a:spcBef>
                <a:spcPts val="0"/>
              </a:spcBef>
              <a:buFont typeface="Arial" panose="020B0604020202020204" pitchFamily="34" charset="0"/>
              <a:buChar char="•"/>
            </a:pPr>
            <a:r>
              <a:rPr lang="en-US" dirty="0">
                <a:solidFill>
                  <a:schemeClr val="tx1"/>
                </a:solidFill>
              </a:rPr>
              <a:t>Doc for viewpoints updated (</a:t>
            </a:r>
            <a:r>
              <a:rPr lang="en-US" dirty="0">
                <a:solidFill>
                  <a:srgbClr val="00B0F0"/>
                </a:solidFill>
              </a:rPr>
              <a:t>actions items in notes on this slide</a:t>
            </a:r>
            <a:r>
              <a:rPr lang="en-US" dirty="0">
                <a:solidFill>
                  <a:schemeClr val="tx1"/>
                </a:solidFill>
              </a:rPr>
              <a:t>):  </a:t>
            </a:r>
            <a:r>
              <a:rPr lang="en-US" sz="1600" dirty="0">
                <a:solidFill>
                  <a:schemeClr val="tx1"/>
                </a:solidFill>
                <a:hlinkClick r:id="rId6"/>
              </a:rPr>
              <a:t>https://mentor.ieee.org/802.18/dcn/21/18-21-0039-01-0000-ieee-802-viewpoints-on-wrc-23-agenda-items.pptx</a:t>
            </a:r>
            <a:endParaRPr lang="en-US" sz="1600" dirty="0">
              <a:solidFill>
                <a:schemeClr val="tx1"/>
              </a:solidFill>
            </a:endParaRPr>
          </a:p>
          <a:p>
            <a:pPr lvl="1">
              <a:spcBef>
                <a:spcPts val="0"/>
              </a:spcBef>
              <a:buFont typeface="Arial" panose="020B0604020202020204" pitchFamily="34" charset="0"/>
              <a:buChar char="•"/>
            </a:pPr>
            <a:r>
              <a:rPr lang="en-US" sz="1600" b="0" dirty="0">
                <a:solidFill>
                  <a:schemeClr val="tx1"/>
                </a:solidFill>
                <a:effectLst/>
                <a:ea typeface="Calibri" panose="020F0502020204030204" pitchFamily="34" charset="0"/>
              </a:rPr>
              <a:t>Soon, will review actions </a:t>
            </a:r>
            <a:r>
              <a:rPr lang="en-US" sz="1400" b="0" dirty="0">
                <a:solidFill>
                  <a:schemeClr val="tx1"/>
                </a:solidFill>
                <a:ea typeface="Calibri" panose="020F0502020204030204" pitchFamily="34" charset="0"/>
              </a:rPr>
              <a:t>noted at the July Plenary. </a:t>
            </a:r>
            <a:endParaRPr lang="en-US" sz="1400" b="0" dirty="0">
              <a:solidFill>
                <a:schemeClr val="tx1"/>
              </a:solidFill>
              <a:effectLst/>
              <a:ea typeface="Calibri" panose="020F0502020204030204" pitchFamily="34" charset="0"/>
            </a:endParaRPr>
          </a:p>
          <a:p>
            <a:pPr>
              <a:spcBef>
                <a:spcPts val="0"/>
              </a:spcBef>
              <a:buFont typeface="Arial" panose="020B0604020202020204" pitchFamily="34" charset="0"/>
              <a:buChar char="•"/>
            </a:pPr>
            <a:endParaRPr lang="en-US" sz="1800" b="0" dirty="0">
              <a:solidFill>
                <a:schemeClr val="tx1"/>
              </a:solidFill>
            </a:endParaRPr>
          </a:p>
          <a:p>
            <a:pPr>
              <a:spcBef>
                <a:spcPts val="0"/>
              </a:spcBef>
              <a:buFont typeface="Arial" panose="020B0604020202020204" pitchFamily="34" charset="0"/>
              <a:buChar char="•"/>
            </a:pPr>
            <a:endParaRPr lang="en-US" sz="1800" b="0" dirty="0">
              <a:solidFill>
                <a:schemeClr val="tx1"/>
              </a:solidFill>
              <a:effectLst/>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11-18nov21</a:t>
            </a:r>
            <a:endParaRPr lang="en-GB" dirty="0"/>
          </a:p>
        </p:txBody>
      </p:sp>
      <p:sp>
        <p:nvSpPr>
          <p:cNvPr id="8" name="TextBox 7">
            <a:extLst>
              <a:ext uri="{FF2B5EF4-FFF2-40B4-BE49-F238E27FC236}">
                <a16:creationId xmlns:a16="http://schemas.microsoft.com/office/drawing/2014/main" id="{62C06C0A-2D29-4970-B0C1-873AB854367E}"/>
              </a:ext>
            </a:extLst>
          </p:cNvPr>
          <p:cNvSpPr txBox="1"/>
          <p:nvPr/>
        </p:nvSpPr>
        <p:spPr>
          <a:xfrm>
            <a:off x="914400" y="6081740"/>
            <a:ext cx="10740044" cy="338554"/>
          </a:xfrm>
          <a:prstGeom prst="rect">
            <a:avLst/>
          </a:prstGeom>
          <a:noFill/>
        </p:spPr>
        <p:txBody>
          <a:bodyPr wrap="square" rtlCol="0">
            <a:spAutoFit/>
          </a:bodyPr>
          <a:lstStyle/>
          <a:p>
            <a:pPr>
              <a:spcBef>
                <a:spcPct val="30000"/>
              </a:spcBef>
              <a:buFont typeface="Arial" panose="020B0604020202020204" pitchFamily="34" charset="0"/>
              <a:buChar char="•"/>
              <a:defRPr/>
            </a:pPr>
            <a:r>
              <a:rPr lang="en-US" sz="1600" dirty="0">
                <a:solidFill>
                  <a:schemeClr val="tx1"/>
                </a:solidFill>
              </a:rPr>
              <a:t>For miscellaneous links for ITU-R, SGs, WPs and calendars, </a:t>
            </a:r>
            <a:r>
              <a:rPr lang="en-US" sz="1600" dirty="0">
                <a:solidFill>
                  <a:schemeClr val="tx1"/>
                </a:solidFill>
                <a:hlinkClick r:id="" action="ppaction://noaction"/>
              </a:rPr>
              <a:t>see back up slides later</a:t>
            </a:r>
            <a:r>
              <a:rPr lang="en-US" sz="1200" dirty="0">
                <a:solidFill>
                  <a:schemeClr val="tx1"/>
                </a:solidFill>
                <a:hlinkClick r:id="" action="ppaction://noaction"/>
              </a:rPr>
              <a:t>. </a:t>
            </a:r>
            <a:endParaRPr lang="en-US" sz="300" dirty="0"/>
          </a:p>
        </p:txBody>
      </p:sp>
    </p:spTree>
    <p:extLst>
      <p:ext uri="{BB962C8B-B14F-4D97-AF65-F5344CB8AC3E}">
        <p14:creationId xmlns:p14="http://schemas.microsoft.com/office/powerpoint/2010/main" val="26091722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altLang="en-US" sz="2400" dirty="0"/>
              <a:t>General Discussion Items - </a:t>
            </a:r>
            <a:endParaRPr lang="en-US" sz="2400" dirty="0"/>
          </a:p>
        </p:txBody>
      </p:sp>
      <p:sp>
        <p:nvSpPr>
          <p:cNvPr id="3" name="Content Placeholder 2"/>
          <p:cNvSpPr>
            <a:spLocks noGrp="1"/>
          </p:cNvSpPr>
          <p:nvPr>
            <p:ph idx="1"/>
          </p:nvPr>
        </p:nvSpPr>
        <p:spPr>
          <a:xfrm>
            <a:off x="914400" y="863961"/>
            <a:ext cx="11049000" cy="5477022"/>
          </a:xfrm>
        </p:spPr>
        <p:txBody>
          <a:bodyPr/>
          <a:lstStyle/>
          <a:p>
            <a:pPr>
              <a:buFont typeface="Arial" panose="020B0604020202020204" pitchFamily="34" charset="0"/>
              <a:buChar char="•"/>
            </a:pPr>
            <a:r>
              <a:rPr lang="en-US" sz="1800" dirty="0">
                <a:effectLst/>
              </a:rPr>
              <a:t>802.1 Technical Plenary</a:t>
            </a:r>
          </a:p>
          <a:p>
            <a:pPr lvl="1">
              <a:buFont typeface="Arial" panose="020B0604020202020204" pitchFamily="34" charset="0"/>
              <a:buChar char="•"/>
            </a:pPr>
            <a:r>
              <a:rPr lang="en-US" sz="1600" b="0" i="0" dirty="0">
                <a:solidFill>
                  <a:srgbClr val="333333"/>
                </a:solidFill>
                <a:effectLst/>
              </a:rPr>
              <a:t>The 802.1 Working Group is responsible for the 802 Architecture and interworking between 802 technologies.</a:t>
            </a:r>
          </a:p>
          <a:p>
            <a:pPr lvl="1">
              <a:buFont typeface="Arial" panose="020B0604020202020204" pitchFamily="34" charset="0"/>
              <a:buChar char="•"/>
            </a:pPr>
            <a:r>
              <a:rPr lang="en-US" sz="1600" b="0" i="0" dirty="0">
                <a:solidFill>
                  <a:srgbClr val="333333"/>
                </a:solidFill>
                <a:effectLst/>
              </a:rPr>
              <a:t>The 802.1 Technical Plenary is</a:t>
            </a:r>
            <a:r>
              <a:rPr lang="en-US" sz="1600" b="1" i="0" dirty="0">
                <a:solidFill>
                  <a:srgbClr val="333333"/>
                </a:solidFill>
                <a:effectLst/>
              </a:rPr>
              <a:t> </a:t>
            </a:r>
            <a:r>
              <a:rPr lang="en-US" sz="1600" b="0" i="0" dirty="0">
                <a:solidFill>
                  <a:srgbClr val="333333"/>
                </a:solidFill>
                <a:effectLst/>
              </a:rPr>
              <a:t>a vehicle for addressing specific </a:t>
            </a:r>
            <a:r>
              <a:rPr lang="en-US" sz="1600" b="1" i="0" dirty="0">
                <a:solidFill>
                  <a:srgbClr val="333333"/>
                </a:solidFill>
                <a:effectLst/>
              </a:rPr>
              <a:t>technical</a:t>
            </a:r>
            <a:r>
              <a:rPr lang="en-US" sz="1600" b="0" i="0" dirty="0">
                <a:solidFill>
                  <a:srgbClr val="333333"/>
                </a:solidFill>
                <a:effectLst/>
              </a:rPr>
              <a:t> problems across all 802. It is chaired by the 802.1 WG chair and is convened when there are specific topics identified.</a:t>
            </a:r>
          </a:p>
          <a:p>
            <a:pPr algn="l">
              <a:buFont typeface="Arial" panose="020B0604020202020204" pitchFamily="34" charset="0"/>
              <a:buChar char="•"/>
            </a:pPr>
            <a:r>
              <a:rPr lang="en-US" sz="1800" b="0" i="0" dirty="0">
                <a:solidFill>
                  <a:srgbClr val="333333"/>
                </a:solidFill>
                <a:effectLst/>
              </a:rPr>
              <a:t>This is the first in a series to kick off a wider discussion on the 802 Overview &amp; Architecture will be on: </a:t>
            </a:r>
          </a:p>
          <a:p>
            <a:pPr lvl="1">
              <a:buFont typeface="Arial" panose="020B0604020202020204" pitchFamily="34" charset="0"/>
              <a:buChar char="•"/>
            </a:pPr>
            <a:r>
              <a:rPr lang="en-US" sz="1800" i="0" u="none" strike="noStrike" dirty="0">
                <a:solidFill>
                  <a:srgbClr val="2487D7"/>
                </a:solidFill>
                <a:effectLst/>
                <a:hlinkClick r:id="rId3"/>
              </a:rPr>
              <a:t>Thursday, December 2, 2021 4pm – 6pm ET</a:t>
            </a:r>
            <a:r>
              <a:rPr lang="en-US" sz="1800" i="0" u="none" strike="noStrike" dirty="0">
                <a:solidFill>
                  <a:srgbClr val="2487D7"/>
                </a:solidFill>
                <a:effectLst/>
              </a:rPr>
              <a:t>			</a:t>
            </a:r>
            <a:r>
              <a:rPr lang="en-US" sz="1800" dirty="0">
                <a:solidFill>
                  <a:srgbClr val="1D2B3E"/>
                </a:solidFill>
                <a:hlinkClick r:id="rId4"/>
              </a:rPr>
              <a:t> https://1.ieee802.org/technical-plenary/</a:t>
            </a:r>
            <a:endParaRPr lang="en-US" sz="1800" i="0" dirty="0">
              <a:solidFill>
                <a:srgbClr val="333333"/>
              </a:solidFill>
              <a:effectLst/>
            </a:endParaRPr>
          </a:p>
          <a:p>
            <a:pPr algn="l">
              <a:buFont typeface="Arial" panose="020B0604020202020204" pitchFamily="34" charset="0"/>
              <a:buChar char="•"/>
            </a:pPr>
            <a:r>
              <a:rPr lang="en-US" sz="1800" b="0" i="0" dirty="0">
                <a:solidFill>
                  <a:srgbClr val="333333"/>
                </a:solidFill>
                <a:effectLst/>
              </a:rPr>
              <a:t>This series of meetings would:</a:t>
            </a:r>
          </a:p>
          <a:p>
            <a:pPr lvl="1">
              <a:spcBef>
                <a:spcPts val="0"/>
              </a:spcBef>
              <a:buFont typeface="Arial" panose="020B0604020202020204" pitchFamily="34" charset="0"/>
              <a:buChar char="•"/>
            </a:pPr>
            <a:r>
              <a:rPr lang="en-US" sz="1400" b="0" i="0" dirty="0">
                <a:solidFill>
                  <a:srgbClr val="333333"/>
                </a:solidFill>
                <a:effectLst/>
              </a:rPr>
              <a:t>Provide wider awareness for the need to revise IEEE Std 802</a:t>
            </a:r>
          </a:p>
          <a:p>
            <a:pPr lvl="1">
              <a:spcBef>
                <a:spcPts val="0"/>
              </a:spcBef>
              <a:buFont typeface="Arial" panose="020B0604020202020204" pitchFamily="34" charset="0"/>
              <a:buChar char="•"/>
            </a:pPr>
            <a:r>
              <a:rPr lang="en-US" sz="1400" b="0" i="0" dirty="0">
                <a:solidFill>
                  <a:srgbClr val="333333"/>
                </a:solidFill>
                <a:effectLst/>
              </a:rPr>
              <a:t>Provide an opportunity to discuss the content – notably should it be the same or should it add more architecture</a:t>
            </a:r>
          </a:p>
          <a:p>
            <a:pPr lvl="1">
              <a:spcBef>
                <a:spcPts val="0"/>
              </a:spcBef>
              <a:buFont typeface="Arial" panose="020B0604020202020204" pitchFamily="34" charset="0"/>
              <a:buChar char="•"/>
            </a:pPr>
            <a:r>
              <a:rPr lang="en-US" sz="1400" b="0" i="0" dirty="0">
                <a:solidFill>
                  <a:srgbClr val="333333"/>
                </a:solidFill>
                <a:effectLst/>
              </a:rPr>
              <a:t>Provide examples of the current 802 architecture (i.e., spread around in 802, .1Q, .1AC, .3, .11, .15.x, …)</a:t>
            </a:r>
          </a:p>
          <a:p>
            <a:pPr lvl="1">
              <a:spcBef>
                <a:spcPts val="0"/>
              </a:spcBef>
              <a:buFont typeface="Arial" panose="020B0604020202020204" pitchFamily="34" charset="0"/>
              <a:buChar char="•"/>
            </a:pPr>
            <a:r>
              <a:rPr lang="en-US" sz="1400" b="0" i="0" dirty="0">
                <a:solidFill>
                  <a:srgbClr val="333333"/>
                </a:solidFill>
                <a:effectLst/>
              </a:rPr>
              <a:t>Identify gaps in the current architecture</a:t>
            </a:r>
          </a:p>
          <a:p>
            <a:pPr>
              <a:buFont typeface="Arial" panose="020B0604020202020204" pitchFamily="34" charset="0"/>
              <a:buChar char="•"/>
            </a:pPr>
            <a:r>
              <a:rPr lang="en-US" sz="1800" b="0" i="0" dirty="0">
                <a:solidFill>
                  <a:srgbClr val="333333"/>
                </a:solidFill>
                <a:effectLst/>
              </a:rPr>
              <a:t>In addition, this would provide the opportunity to discuss technical points across all WGs, for example:</a:t>
            </a:r>
          </a:p>
          <a:p>
            <a:pPr lvl="1">
              <a:buFont typeface="Arial" panose="020B0604020202020204" pitchFamily="34" charset="0"/>
              <a:buChar char="•"/>
            </a:pPr>
            <a:r>
              <a:rPr lang="en-US" sz="1400" b="0" i="0" dirty="0">
                <a:solidFill>
                  <a:srgbClr val="333333"/>
                </a:solidFill>
                <a:effectLst/>
              </a:rPr>
              <a:t>MAC service interface (and its support of 802 MAC/PHYs)</a:t>
            </a:r>
          </a:p>
          <a:p>
            <a:pPr lvl="1">
              <a:buFont typeface="Arial" panose="020B0604020202020204" pitchFamily="34" charset="0"/>
              <a:buChar char="•"/>
            </a:pPr>
            <a:r>
              <a:rPr lang="en-US" sz="1400" b="0" i="0" dirty="0">
                <a:solidFill>
                  <a:srgbClr val="333333"/>
                </a:solidFill>
                <a:effectLst/>
              </a:rPr>
              <a:t>48 and 64 bit bridging</a:t>
            </a:r>
          </a:p>
          <a:p>
            <a:pPr lvl="1">
              <a:buFont typeface="Arial" panose="020B0604020202020204" pitchFamily="34" charset="0"/>
              <a:buChar char="•"/>
            </a:pPr>
            <a:r>
              <a:rPr lang="en-US" sz="1400" b="0" i="0" dirty="0">
                <a:solidFill>
                  <a:srgbClr val="333333"/>
                </a:solidFill>
                <a:effectLst/>
              </a:rPr>
              <a:t>Protocol IDs and their encoding – Length/Type and LLC</a:t>
            </a:r>
          </a:p>
          <a:p>
            <a:pPr algn="l">
              <a:buFont typeface="Arial" panose="020B0604020202020204" pitchFamily="34" charset="0"/>
              <a:buChar char="•"/>
            </a:pPr>
            <a:r>
              <a:rPr lang="en-US" sz="1600" b="0" i="0" dirty="0">
                <a:solidFill>
                  <a:srgbClr val="333333"/>
                </a:solidFill>
                <a:effectLst/>
              </a:rPr>
              <a:t>Attendance is open to all 802 WG participants. </a:t>
            </a:r>
          </a:p>
          <a:p>
            <a:pPr>
              <a:buFont typeface="Arial" panose="020B0604020202020204" pitchFamily="34" charset="0"/>
              <a:buChar char="•"/>
            </a:pPr>
            <a:r>
              <a:rPr lang="en-US" sz="1600" b="0" i="0" dirty="0">
                <a:solidFill>
                  <a:srgbClr val="333333"/>
                </a:solidFill>
                <a:effectLst/>
              </a:rPr>
              <a:t>Topics for discussion can be proposed to the 802.1 WG chair. </a:t>
            </a:r>
          </a:p>
          <a:p>
            <a:pPr lvl="1">
              <a:buFont typeface="Arial" panose="020B0604020202020204" pitchFamily="34" charset="0"/>
              <a:buChar char="•"/>
            </a:pPr>
            <a:r>
              <a:rPr lang="en-US" sz="1200" b="0" i="0" dirty="0">
                <a:solidFill>
                  <a:srgbClr val="333333"/>
                </a:solidFill>
                <a:effectLst/>
              </a:rPr>
              <a:t>The agenda and topics for this meeting will be posted 14 days in advance.</a:t>
            </a:r>
            <a:r>
              <a:rPr lang="en-US" sz="1200" dirty="0">
                <a:solidFill>
                  <a:srgbClr val="1D2B3E"/>
                </a:solidFill>
                <a:hlinkClick r:id="rId4"/>
              </a:rPr>
              <a:t> </a:t>
            </a:r>
            <a:endParaRPr lang="en-US" sz="1200" dirty="0">
              <a:solidFill>
                <a:srgbClr val="1D2B3E"/>
              </a:solidFill>
            </a:endParaRPr>
          </a:p>
          <a:p>
            <a:pPr>
              <a:buFont typeface="Arial" panose="020B0604020202020204" pitchFamily="34" charset="0"/>
              <a:buChar char="•"/>
            </a:pPr>
            <a:r>
              <a:rPr lang="en-US" sz="1600" dirty="0">
                <a:solidFill>
                  <a:srgbClr val="1D2B3E"/>
                </a:solidFill>
                <a:ea typeface="Calibri" panose="020F0502020204030204" pitchFamily="34" charset="0"/>
              </a:rPr>
              <a:t>Will also discuss the follow-on meetings, possibly jan2022 and march2022, tbd. </a:t>
            </a:r>
            <a:endParaRPr lang="en-US" sz="1600" dirty="0">
              <a:ea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29</a:t>
            </a:fld>
            <a:endParaRPr lang="en-US" altLang="en-US" dirty="0"/>
          </a:p>
        </p:txBody>
      </p:sp>
      <p:sp>
        <p:nvSpPr>
          <p:cNvPr id="7" name="Date Placeholder 6"/>
          <p:cNvSpPr>
            <a:spLocks noGrp="1"/>
          </p:cNvSpPr>
          <p:nvPr>
            <p:ph type="dt" idx="15"/>
          </p:nvPr>
        </p:nvSpPr>
        <p:spPr/>
        <p:txBody>
          <a:bodyPr/>
          <a:lstStyle/>
          <a:p>
            <a:r>
              <a:rPr lang="en-US"/>
              <a:t>11-18nov21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1291445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2259901" y="609603"/>
            <a:ext cx="7770813" cy="417602"/>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62000" y="914400"/>
            <a:ext cx="11277600" cy="5554946"/>
          </a:xfrm>
        </p:spPr>
        <p:txBody>
          <a:bodyPr/>
          <a:lstStyle/>
          <a:p>
            <a:pPr>
              <a:buFont typeface="Arial" panose="020B0604020202020204" pitchFamily="34" charset="0"/>
              <a:buChar char="•"/>
              <a:defRPr/>
            </a:pPr>
            <a:r>
              <a:rPr lang="en-US" sz="2000" dirty="0"/>
              <a:t>Officers for the RR-TAG / IEEE 802.18:				</a:t>
            </a:r>
          </a:p>
          <a:p>
            <a:pPr lvl="1">
              <a:spcBef>
                <a:spcPts val="0"/>
              </a:spcBef>
              <a:defRPr/>
            </a:pPr>
            <a:r>
              <a:rPr lang="en-US" sz="1600" dirty="0"/>
              <a:t>Chair is Jay Holcomb (Itron) 								</a:t>
            </a:r>
            <a:endParaRPr lang="en-US" sz="1600" b="1" dirty="0"/>
          </a:p>
          <a:p>
            <a:pPr lvl="1">
              <a:defRPr/>
            </a:pPr>
            <a:r>
              <a:rPr lang="en-US" sz="1600" dirty="0"/>
              <a:t>Co-Vice-chairs are </a:t>
            </a:r>
            <a:r>
              <a:rPr lang="en-US" sz="1600" dirty="0">
                <a:hlinkClick r:id="rId3"/>
              </a:rPr>
              <a:t>Al Petrick (Skyworks Solutions) </a:t>
            </a:r>
            <a:r>
              <a:rPr lang="en-US" sz="1600" dirty="0"/>
              <a:t>and </a:t>
            </a:r>
            <a:r>
              <a:rPr lang="en-US" sz="1600" dirty="0">
                <a:hlinkClick r:id="rId4"/>
              </a:rPr>
              <a:t>Stuart Kerry (OK-Brit/Self)</a:t>
            </a:r>
            <a:endParaRPr lang="en-US" sz="1600" dirty="0"/>
          </a:p>
          <a:p>
            <a:pPr lvl="1">
              <a:defRPr/>
            </a:pPr>
            <a:r>
              <a:rPr lang="en-US" sz="1600" dirty="0"/>
              <a:t>Secretary, need someone							</a:t>
            </a:r>
          </a:p>
          <a:p>
            <a:pPr>
              <a:buFont typeface="Arial" panose="020B0604020202020204" pitchFamily="34" charset="0"/>
              <a:buChar char="•"/>
            </a:pPr>
            <a:r>
              <a:rPr lang="en-US" altLang="en-US" sz="2000" dirty="0">
                <a:solidFill>
                  <a:schemeClr val="tx1"/>
                </a:solidFill>
              </a:rPr>
              <a:t>Voters: </a:t>
            </a:r>
            <a:r>
              <a:rPr lang="en-US" altLang="en-US" sz="1800" dirty="0">
                <a:solidFill>
                  <a:schemeClr val="tx1"/>
                </a:solidFill>
              </a:rPr>
              <a:t>38 (8 on LMSC); Nearly Voters: 3; Aspirant members: 9</a:t>
            </a:r>
          </a:p>
          <a:p>
            <a:pPr lvl="1">
              <a:buFont typeface="Arial" panose="020B0604020202020204" pitchFamily="34" charset="0"/>
              <a:buChar char="•"/>
            </a:pPr>
            <a:r>
              <a:rPr lang="en-US" altLang="en-US" sz="1800" b="1" dirty="0">
                <a:solidFill>
                  <a:srgbClr val="7030A0"/>
                </a:solidFill>
              </a:rPr>
              <a:t>2 Nearly voters attended so now at: Voters: 40 (8 on LMSC); Nearly Voters: 1; Aspirant members: 9</a:t>
            </a:r>
          </a:p>
          <a:p>
            <a:pPr lvl="1">
              <a:spcBef>
                <a:spcPts val="0"/>
              </a:spcBef>
              <a:buFont typeface="Arial" panose="020B0604020202020204" pitchFamily="34" charset="0"/>
              <a:buChar char="•"/>
            </a:pPr>
            <a:r>
              <a:rPr lang="en-US" sz="1400" dirty="0">
                <a:solidFill>
                  <a:schemeClr val="tx1"/>
                </a:solidFill>
              </a:rPr>
              <a:t>A quorum is met since this is an announced Wireless Interim and Thursdays 15:00et meetings were announced more than 45 days ago.</a:t>
            </a:r>
          </a:p>
          <a:p>
            <a:pPr lvl="4">
              <a:buFont typeface="Arial" panose="020B0604020202020204" pitchFamily="34" charset="0"/>
              <a:buChar char="•"/>
              <a:defRPr/>
            </a:pPr>
            <a:endParaRPr lang="en-US" sz="1200" dirty="0"/>
          </a:p>
          <a:p>
            <a:pPr eaLnBrk="1" hangingPunct="1">
              <a:buFont typeface="Arial" panose="020B0604020202020204" pitchFamily="34" charset="0"/>
              <a:buChar char="•"/>
              <a:defRPr/>
            </a:pPr>
            <a:r>
              <a:rPr lang="en-US" sz="2000" dirty="0"/>
              <a:t>IEEE 802 Required notices:</a:t>
            </a:r>
          </a:p>
          <a:p>
            <a:pPr lvl="1">
              <a:spcBef>
                <a:spcPts val="0"/>
              </a:spcBef>
              <a:defRPr/>
            </a:pPr>
            <a:r>
              <a:rPr lang="en-US" sz="1600" kern="1600" dirty="0"/>
              <a:t>Affiliation - </a:t>
            </a:r>
            <a:r>
              <a:rPr lang="en-US" sz="1600" u="sng" kern="1600" dirty="0">
                <a:hlinkClick r:id="rId5"/>
              </a:rPr>
              <a:t>http://standards.ieee.org/faqs/affiliationFAQ.html</a:t>
            </a:r>
            <a:endParaRPr lang="en-US" sz="1600" u="sng" kern="1600" dirty="0"/>
          </a:p>
          <a:p>
            <a:pPr>
              <a:spcBef>
                <a:spcPts val="0"/>
              </a:spcBef>
              <a:defRPr/>
            </a:pPr>
            <a:r>
              <a:rPr lang="en-US" sz="1600" i="1" u="sng" kern="1600" dirty="0">
                <a:solidFill>
                  <a:srgbClr val="FF0000"/>
                </a:solidFill>
              </a:rPr>
              <a:t>&gt; Be sure to announce you name, affiliation, employer and clients the first time you speak. </a:t>
            </a:r>
          </a:p>
          <a:p>
            <a:pPr lvl="1">
              <a:spcBef>
                <a:spcPts val="600"/>
              </a:spcBef>
              <a:defRPr/>
            </a:pPr>
            <a:r>
              <a:rPr lang="en-US" sz="1800" kern="1600" dirty="0"/>
              <a:t>Anti-Trust - </a:t>
            </a:r>
            <a:r>
              <a:rPr lang="en-US" sz="1800" u="sng" kern="1600" dirty="0">
                <a:hlinkClick r:id="rId6"/>
              </a:rPr>
              <a:t>http://standards.ieee.org/resources/antitrust-guidelines.pdf</a:t>
            </a:r>
            <a:endParaRPr lang="en-US" sz="1800" kern="1600" dirty="0"/>
          </a:p>
          <a:p>
            <a:pPr lvl="1">
              <a:spcBef>
                <a:spcPts val="600"/>
              </a:spcBef>
              <a:defRPr/>
            </a:pPr>
            <a:r>
              <a:rPr lang="en-US" sz="1800" kern="1600" dirty="0"/>
              <a:t>IEEE 802 WG Policies and Procedures - </a:t>
            </a:r>
            <a:r>
              <a:rPr lang="en-US" sz="1800" u="sng" kern="1600" dirty="0">
                <a:hlinkClick r:id="rId7"/>
              </a:rPr>
              <a:t>http://www.ieee802.org/devdocs.shtml</a:t>
            </a:r>
            <a:r>
              <a:rPr lang="en-US" sz="1800" u="sng" kern="1600" dirty="0"/>
              <a:t> </a:t>
            </a:r>
          </a:p>
          <a:p>
            <a:pPr lvl="1">
              <a:spcBef>
                <a:spcPts val="600"/>
              </a:spcBef>
              <a:defRPr/>
            </a:pPr>
            <a:r>
              <a:rPr lang="en-US" sz="1600" kern="1600" dirty="0"/>
              <a:t>Patent &amp; administration slides, </a:t>
            </a:r>
            <a:r>
              <a:rPr lang="en-US" sz="1600" kern="1600" dirty="0">
                <a:sym typeface="Wingdings" panose="05000000000000000000" pitchFamily="2" charset="2"/>
              </a:rPr>
              <a:t> jun21 </a:t>
            </a:r>
            <a:r>
              <a:rPr lang="en-US" sz="1400" dirty="0">
                <a:hlinkClick r:id="rId8"/>
              </a:rPr>
              <a:t>https://standards.ieee.org/about/sasb/patcom/materials.html</a:t>
            </a:r>
            <a:r>
              <a:rPr lang="en-US" sz="1400" dirty="0"/>
              <a:t> </a:t>
            </a:r>
            <a:endParaRPr lang="en-US" sz="1600" kern="1600" dirty="0">
              <a:sym typeface="Wingdings" panose="05000000000000000000" pitchFamily="2" charset="2"/>
            </a:endParaRPr>
          </a:p>
          <a:p>
            <a:pPr lvl="1">
              <a:spcBef>
                <a:spcPts val="600"/>
              </a:spcBef>
              <a:defRPr/>
            </a:pPr>
            <a:r>
              <a:rPr lang="en-US" sz="1600" kern="1600" dirty="0">
                <a:sym typeface="Wingdings" panose="05000000000000000000" pitchFamily="2" charset="2"/>
              </a:rPr>
              <a:t>Copyright notice slides,   nov19  </a:t>
            </a:r>
            <a:r>
              <a:rPr lang="en-US" sz="1200" dirty="0">
                <a:hlinkClick r:id="rId9"/>
              </a:rPr>
              <a:t>https://standards.ieee.org/faqs/copyrights/index.html#1</a:t>
            </a:r>
            <a:endParaRPr lang="en-US" sz="1200" kern="1600" dirty="0">
              <a:sym typeface="Wingdings" panose="05000000000000000000" pitchFamily="2" charset="2"/>
            </a:endParaRPr>
          </a:p>
          <a:p>
            <a:pPr lvl="1">
              <a:spcBef>
                <a:spcPts val="600"/>
              </a:spcBef>
              <a:defRPr/>
            </a:pPr>
            <a:r>
              <a:rPr lang="en-US" sz="1400" kern="1600" dirty="0"/>
              <a:t>(note; call for essential patents &amp; copy right notice: the RR-TAG does not do standards, though all should be aware.)</a:t>
            </a:r>
          </a:p>
          <a:p>
            <a:pPr lvl="1">
              <a:spcBef>
                <a:spcPts val="600"/>
              </a:spcBef>
              <a:defRPr/>
            </a:pPr>
            <a:r>
              <a:rPr lang="en-US" sz="1600" kern="1600" dirty="0"/>
              <a:t>For reference: </a:t>
            </a:r>
            <a:r>
              <a:rPr lang="en-US" sz="1600" dirty="0"/>
              <a:t>IEEE-SA Standards Board Operations Manual is available at: </a:t>
            </a:r>
            <a:r>
              <a:rPr lang="en-US" sz="1400" u="sng" dirty="0">
                <a:hlinkClick r:id="rId10"/>
              </a:rPr>
              <a:t>http://standards.ieee.org/develop/policies/opman/sb_om.pdf</a:t>
            </a:r>
            <a:endParaRPr lang="en-US" sz="1400" u="sng" dirty="0"/>
          </a:p>
          <a:p>
            <a:pPr lvl="1">
              <a:spcBef>
                <a:spcPts val="600"/>
              </a:spcBef>
              <a:defRPr/>
            </a:pPr>
            <a:r>
              <a:rPr lang="en-US" sz="1600" dirty="0"/>
              <a:t>https://standards.ieee.org/about/sasb/patcom/materials.html </a:t>
            </a:r>
          </a:p>
        </p:txBody>
      </p:sp>
      <p:sp>
        <p:nvSpPr>
          <p:cNvPr id="7" name="Date Placeholder 6"/>
          <p:cNvSpPr>
            <a:spLocks noGrp="1"/>
          </p:cNvSpPr>
          <p:nvPr>
            <p:ph type="dt" sz="quarter" idx="4294967295"/>
          </p:nvPr>
        </p:nvSpPr>
        <p:spPr>
          <a:xfrm>
            <a:off x="990600" y="381002"/>
            <a:ext cx="2579688" cy="228600"/>
          </a:xfrm>
          <a:prstGeom prst="rect">
            <a:avLst/>
          </a:prstGeom>
        </p:spPr>
        <p:txBody>
          <a:bodyPr/>
          <a:lstStyle/>
          <a:p>
            <a:pPr>
              <a:defRPr/>
            </a:pPr>
            <a:r>
              <a:rPr lang="en-US"/>
              <a:t>11-18nov21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3" name="Footer Placeholder 2"/>
          <p:cNvSpPr>
            <a:spLocks noGrp="1"/>
          </p:cNvSpPr>
          <p:nvPr>
            <p:ph type="ftr" idx="14"/>
          </p:nvPr>
        </p:nvSpPr>
        <p:spPr>
          <a:xfrm>
            <a:off x="8170552" y="6469346"/>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2035017111"/>
              </p:ext>
            </p:extLst>
          </p:nvPr>
        </p:nvGraphicFramePr>
        <p:xfrm>
          <a:off x="7925668" y="4929329"/>
          <a:ext cx="2390775" cy="498475"/>
        </p:xfrm>
        <a:graphic>
          <a:graphicData uri="http://schemas.openxmlformats.org/presentationml/2006/ole">
            <mc:AlternateContent xmlns:mc="http://schemas.openxmlformats.org/markup-compatibility/2006">
              <mc:Choice xmlns:v="urn:schemas-microsoft-com:vml" Requires="v">
                <p:oleObj spid="_x0000_s3208" name="Packager Shell Object" showAsIcon="1" r:id="rId11" imgW="2391120" imgH="534600" progId="Package">
                  <p:embed/>
                </p:oleObj>
              </mc:Choice>
              <mc:Fallback>
                <p:oleObj name="Packager Shell Object" showAsIcon="1" r:id="rId11" imgW="2391120" imgH="534600" progId="Package">
                  <p:embed/>
                  <p:pic>
                    <p:nvPicPr>
                      <p:cNvPr id="4" name="Object 3">
                        <a:extLst>
                          <a:ext uri="{FF2B5EF4-FFF2-40B4-BE49-F238E27FC236}">
                            <a16:creationId xmlns:a16="http://schemas.microsoft.com/office/drawing/2014/main" id="{A6AE33B4-0A9D-4FF1-827F-812D8ABA6391}"/>
                          </a:ext>
                        </a:extLst>
                      </p:cNvPr>
                      <p:cNvPicPr/>
                      <p:nvPr/>
                    </p:nvPicPr>
                    <p:blipFill>
                      <a:blip r:embed="rId12"/>
                      <a:stretch>
                        <a:fillRect/>
                      </a:stretch>
                    </p:blipFill>
                    <p:spPr>
                      <a:xfrm>
                        <a:off x="7925668" y="4929329"/>
                        <a:ext cx="2390775" cy="498475"/>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077EE942-5C0A-42F6-A8EA-3304D5D47EB5}"/>
              </a:ext>
            </a:extLst>
          </p:cNvPr>
          <p:cNvGraphicFramePr>
            <a:graphicFrameLocks noChangeAspect="1"/>
          </p:cNvGraphicFramePr>
          <p:nvPr>
            <p:extLst>
              <p:ext uri="{D42A27DB-BD31-4B8C-83A1-F6EECF244321}">
                <p14:modId xmlns:p14="http://schemas.microsoft.com/office/powerpoint/2010/main" val="1932007210"/>
              </p:ext>
            </p:extLst>
          </p:nvPr>
        </p:nvGraphicFramePr>
        <p:xfrm>
          <a:off x="9448800" y="4236794"/>
          <a:ext cx="990600" cy="835820"/>
        </p:xfrm>
        <a:graphic>
          <a:graphicData uri="http://schemas.openxmlformats.org/presentationml/2006/ole">
            <mc:AlternateContent xmlns:mc="http://schemas.openxmlformats.org/markup-compatibility/2006">
              <mc:Choice xmlns:v="urn:schemas-microsoft-com:vml" Requires="v">
                <p:oleObj spid="_x0000_s3209" name="Acrobat Document" showAsIcon="1" r:id="rId13" imgW="914400" imgH="771822" progId="AcroExch.Document.DC">
                  <p:embed/>
                </p:oleObj>
              </mc:Choice>
              <mc:Fallback>
                <p:oleObj name="Acrobat Document" showAsIcon="1" r:id="rId13" imgW="914400" imgH="771822" progId="AcroExch.Document.DC">
                  <p:embed/>
                  <p:pic>
                    <p:nvPicPr>
                      <p:cNvPr id="5" name="Object 4">
                        <a:extLst>
                          <a:ext uri="{FF2B5EF4-FFF2-40B4-BE49-F238E27FC236}">
                            <a16:creationId xmlns:a16="http://schemas.microsoft.com/office/drawing/2014/main" id="{3BC104E2-27D7-4988-B7F3-2D33801B66A6}"/>
                          </a:ext>
                        </a:extLst>
                      </p:cNvPr>
                      <p:cNvPicPr/>
                      <p:nvPr/>
                    </p:nvPicPr>
                    <p:blipFill>
                      <a:blip r:embed="rId14"/>
                      <a:stretch>
                        <a:fillRect/>
                      </a:stretch>
                    </p:blipFill>
                    <p:spPr>
                      <a:xfrm>
                        <a:off x="9448800" y="4236794"/>
                        <a:ext cx="990600" cy="835820"/>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8597510" cy="464123"/>
          </a:xfrm>
        </p:spPr>
        <p:txBody>
          <a:bodyPr/>
          <a:lstStyle/>
          <a:p>
            <a:r>
              <a:rPr lang="en-US" altLang="en-US" sz="2400" dirty="0"/>
              <a:t>General Discussion Items – ongoing fyi - MSGs 6 GHz &amp; FCC</a:t>
            </a:r>
            <a:endParaRPr lang="en-US" sz="2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30</a:t>
            </a:fld>
            <a:endParaRPr lang="en-US" altLang="en-US" dirty="0"/>
          </a:p>
        </p:txBody>
      </p:sp>
      <p:sp>
        <p:nvSpPr>
          <p:cNvPr id="7" name="Date Placeholder 6"/>
          <p:cNvSpPr>
            <a:spLocks noGrp="1"/>
          </p:cNvSpPr>
          <p:nvPr>
            <p:ph type="dt" idx="15"/>
          </p:nvPr>
        </p:nvSpPr>
        <p:spPr/>
        <p:txBody>
          <a:bodyPr/>
          <a:lstStyle/>
          <a:p>
            <a:r>
              <a:rPr lang="en-US"/>
              <a:t>11-18nov21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EA666240-F74D-4ED3-A10B-0C70FFFF65C4}"/>
              </a:ext>
            </a:extLst>
          </p:cNvPr>
          <p:cNvSpPr>
            <a:spLocks noGrp="1"/>
          </p:cNvSpPr>
          <p:nvPr>
            <p:ph idx="1"/>
          </p:nvPr>
        </p:nvSpPr>
        <p:spPr>
          <a:xfrm>
            <a:off x="914400" y="990600"/>
            <a:ext cx="11032375" cy="5379391"/>
          </a:xfrm>
        </p:spPr>
        <p:txBody>
          <a:bodyPr/>
          <a:lstStyle/>
          <a:p>
            <a:pPr>
              <a:buFont typeface="Arial" panose="020B0604020202020204" pitchFamily="34" charset="0"/>
              <a:buChar char="•"/>
            </a:pPr>
            <a:r>
              <a:rPr lang="en-US" sz="1400" dirty="0"/>
              <a:t>   </a:t>
            </a:r>
            <a:r>
              <a:rPr lang="en-US" sz="1600" dirty="0"/>
              <a:t> </a:t>
            </a:r>
            <a:r>
              <a:rPr lang="en-US" sz="1400" dirty="0"/>
              <a:t>1. The </a:t>
            </a:r>
            <a:r>
              <a:rPr lang="en-US" sz="1400" dirty="0" err="1"/>
              <a:t>WInnforum</a:t>
            </a:r>
            <a:r>
              <a:rPr lang="en-US" sz="1400" dirty="0"/>
              <a:t> “6 GHz </a:t>
            </a:r>
            <a:r>
              <a:rPr lang="en-US" sz="1400" u="sng" dirty="0"/>
              <a:t>Committee</a:t>
            </a:r>
            <a:r>
              <a:rPr lang="en-US" sz="1400" dirty="0"/>
              <a:t>”, 	all groups meet every 2 weeks except </a:t>
            </a:r>
            <a:r>
              <a:rPr lang="en-US" sz="1400" i="1" u="sng" dirty="0"/>
              <a:t>Incumbent Information, interference and Test &amp; Certification</a:t>
            </a:r>
            <a:r>
              <a:rPr lang="en-US" sz="1400" dirty="0"/>
              <a:t> - weekly  (168 people);            some docs:  </a:t>
            </a:r>
            <a:r>
              <a:rPr lang="en-US" sz="1400" u="sng" dirty="0">
                <a:solidFill>
                  <a:srgbClr val="0000FF"/>
                </a:solidFill>
                <a:effectLst/>
                <a:ea typeface="Calibri" panose="020F0502020204030204" pitchFamily="34" charset="0"/>
                <a:hlinkClick r:id="rId3"/>
              </a:rPr>
              <a:t>https://6ghz.wirelessinnovation.org/work-group-products</a:t>
            </a:r>
            <a:r>
              <a:rPr lang="en-US" sz="1400" u="sng" dirty="0">
                <a:solidFill>
                  <a:srgbClr val="0000FF"/>
                </a:solidFill>
                <a:effectLst/>
                <a:ea typeface="Calibri" panose="020F0502020204030204" pitchFamily="34" charset="0"/>
              </a:rPr>
              <a:t> </a:t>
            </a:r>
            <a:endParaRPr lang="en-US" sz="1400" b="0" dirty="0"/>
          </a:p>
          <a:p>
            <a:pPr lvl="2">
              <a:buFont typeface="Arial" panose="020B0604020202020204" pitchFamily="34" charset="0"/>
              <a:buChar char="•"/>
            </a:pPr>
            <a:r>
              <a:rPr lang="en-US" sz="1200" u="sng" dirty="0">
                <a:solidFill>
                  <a:srgbClr val="0563C1"/>
                </a:solidFill>
                <a:ea typeface="Calibri" panose="020F0502020204030204" pitchFamily="34" charset="0"/>
                <a:hlinkClick r:id="rId4"/>
              </a:rPr>
              <a:t>https://www.wirelessinnovation.org/6ghz-multistakeholder-committee</a:t>
            </a:r>
            <a:r>
              <a:rPr lang="en-US" sz="1200" dirty="0">
                <a:ea typeface="Calibri" panose="020F0502020204030204" pitchFamily="34" charset="0"/>
              </a:rPr>
              <a:t> </a:t>
            </a:r>
          </a:p>
          <a:p>
            <a:pPr lvl="2">
              <a:spcBef>
                <a:spcPts val="0"/>
              </a:spcBef>
              <a:buFont typeface="Arial" panose="020B0604020202020204" pitchFamily="34" charset="0"/>
              <a:buChar char="•"/>
            </a:pPr>
            <a:r>
              <a:rPr lang="en-US" sz="1200" dirty="0">
                <a:solidFill>
                  <a:schemeClr val="tx1"/>
                </a:solidFill>
                <a:ea typeface="Times New Roman" panose="02020603050405020304" pitchFamily="18" charset="0"/>
              </a:rPr>
              <a:t>For access to documents from the committee, can request to be an observer from the MSG below.  </a:t>
            </a:r>
          </a:p>
          <a:p>
            <a:pPr marL="866775" lvl="2">
              <a:spcBef>
                <a:spcPts val="0"/>
              </a:spcBef>
              <a:spcAft>
                <a:spcPts val="0"/>
              </a:spcAft>
              <a:buFont typeface="Arial" panose="020B0604020202020204" pitchFamily="34" charset="0"/>
              <a:buChar char="•"/>
            </a:pPr>
            <a:r>
              <a:rPr lang="en-US" sz="1200" dirty="0">
                <a:solidFill>
                  <a:schemeClr val="tx1"/>
                </a:solidFill>
                <a:ea typeface="Times New Roman" panose="02020603050405020304" pitchFamily="18" charset="0"/>
              </a:rPr>
              <a:t>Org: 2 focus areas: </a:t>
            </a:r>
          </a:p>
          <a:p>
            <a:pPr marL="1323975" lvl="3">
              <a:spcBef>
                <a:spcPts val="0"/>
              </a:spcBef>
              <a:spcAft>
                <a:spcPts val="0"/>
              </a:spcAft>
              <a:buFont typeface="Arial" panose="020B0604020202020204" pitchFamily="34" charset="0"/>
              <a:buChar char="•"/>
            </a:pPr>
            <a:r>
              <a:rPr lang="en-US" sz="1200" dirty="0">
                <a:solidFill>
                  <a:schemeClr val="tx1"/>
                </a:solidFill>
                <a:ea typeface="Times New Roman" panose="02020603050405020304" pitchFamily="18" charset="0"/>
              </a:rPr>
              <a:t>1)  AFC Functional Specification -WG – includes: Interference-TG,  Incumbent Info-TG,  security and Protocols </a:t>
            </a:r>
            <a:r>
              <a:rPr lang="en-US" sz="1200" strike="dblStrike" dirty="0">
                <a:solidFill>
                  <a:schemeClr val="tx1">
                    <a:lumMod val="50000"/>
                    <a:lumOff val="50000"/>
                  </a:schemeClr>
                </a:solidFill>
                <a:ea typeface="Times New Roman" panose="02020603050405020304" pitchFamily="18" charset="0"/>
              </a:rPr>
              <a:t>3GPP</a:t>
            </a:r>
            <a:r>
              <a:rPr lang="en-US" sz="1200" dirty="0">
                <a:solidFill>
                  <a:schemeClr val="tx1"/>
                </a:solidFill>
                <a:ea typeface="Times New Roman" panose="02020603050405020304" pitchFamily="18" charset="0"/>
              </a:rPr>
              <a:t>-TG</a:t>
            </a:r>
          </a:p>
          <a:p>
            <a:pPr marL="1323975" lvl="3">
              <a:spcBef>
                <a:spcPts val="0"/>
              </a:spcBef>
              <a:spcAft>
                <a:spcPts val="0"/>
              </a:spcAft>
              <a:buFont typeface="Arial" panose="020B0604020202020204" pitchFamily="34" charset="0"/>
              <a:buChar char="•"/>
            </a:pPr>
            <a:r>
              <a:rPr lang="en-US" sz="1200" dirty="0">
                <a:solidFill>
                  <a:schemeClr val="tx1"/>
                </a:solidFill>
                <a:ea typeface="Times New Roman" panose="02020603050405020304" pitchFamily="18" charset="0"/>
              </a:rPr>
              <a:t>2) AFC Test and Certification-WG</a:t>
            </a:r>
            <a:endParaRPr lang="en-US" sz="1200" dirty="0">
              <a:solidFill>
                <a:schemeClr val="bg1">
                  <a:lumMod val="50000"/>
                </a:schemeClr>
              </a:solidFill>
            </a:endParaRPr>
          </a:p>
          <a:p>
            <a:pPr marL="866775" lvl="2">
              <a:spcBef>
                <a:spcPts val="0"/>
              </a:spcBef>
              <a:spcAft>
                <a:spcPts val="0"/>
              </a:spcAft>
              <a:buFont typeface="Arial" panose="020B0604020202020204" pitchFamily="34" charset="0"/>
              <a:buChar char="•"/>
            </a:pPr>
            <a:r>
              <a:rPr lang="en-GB" sz="1600" b="0" dirty="0" err="1">
                <a:ea typeface="Calibri" panose="020F0502020204030204" pitchFamily="34" charset="0"/>
              </a:rPr>
              <a:t>WInnforum</a:t>
            </a:r>
            <a:r>
              <a:rPr lang="en-GB" sz="1600" b="0" dirty="0">
                <a:ea typeface="Calibri" panose="020F0502020204030204" pitchFamily="34" charset="0"/>
              </a:rPr>
              <a:t> met with the OET today to discuss AFC testing.  (WFA also meet with OET)</a:t>
            </a:r>
          </a:p>
          <a:p>
            <a:pPr marL="1323975" lvl="3">
              <a:spcBef>
                <a:spcPts val="0"/>
              </a:spcBef>
              <a:spcAft>
                <a:spcPts val="0"/>
              </a:spcAft>
              <a:buFont typeface="Arial" panose="020B0604020202020204" pitchFamily="34" charset="0"/>
              <a:buChar char="•"/>
            </a:pPr>
            <a:r>
              <a:rPr lang="en-GB" sz="1400" dirty="0">
                <a:ea typeface="Calibri" panose="020F0502020204030204" pitchFamily="34" charset="0"/>
              </a:rPr>
              <a:t>ex </a:t>
            </a:r>
            <a:r>
              <a:rPr lang="en-GB" sz="1400" dirty="0" err="1">
                <a:ea typeface="Calibri" panose="020F0502020204030204" pitchFamily="34" charset="0"/>
              </a:rPr>
              <a:t>partes</a:t>
            </a:r>
            <a:r>
              <a:rPr lang="en-GB" sz="1400" dirty="0">
                <a:ea typeface="Calibri" panose="020F0502020204030204" pitchFamily="34" charset="0"/>
              </a:rPr>
              <a:t> will be out soon.  </a:t>
            </a:r>
            <a:r>
              <a:rPr lang="en-GB" sz="1400" dirty="0" err="1">
                <a:ea typeface="Calibri" panose="020F0502020204030204" pitchFamily="34" charset="0"/>
              </a:rPr>
              <a:t>WInnforum</a:t>
            </a:r>
            <a:r>
              <a:rPr lang="en-GB" sz="1400" dirty="0">
                <a:ea typeface="Calibri" panose="020F0502020204030204" pitchFamily="34" charset="0"/>
              </a:rPr>
              <a:t> is about 9 slides.  One point is asking about more than 1 test lab and how they would work. </a:t>
            </a:r>
            <a:endParaRPr lang="en-US" sz="1400" b="1" dirty="0">
              <a:ea typeface="Calibri" panose="020F0502020204030204" pitchFamily="34" charset="0"/>
            </a:endParaRPr>
          </a:p>
          <a:p>
            <a:pPr marL="2238375" lvl="5">
              <a:spcBef>
                <a:spcPts val="0"/>
              </a:spcBef>
              <a:spcAft>
                <a:spcPts val="0"/>
              </a:spcAft>
              <a:buFont typeface="Arial" panose="020B0604020202020204" pitchFamily="34" charset="0"/>
              <a:buChar char="•"/>
            </a:pPr>
            <a:endParaRPr lang="en-US" sz="1400" b="1" dirty="0">
              <a:ea typeface="Calibri" panose="020F0502020204030204" pitchFamily="34" charset="0"/>
            </a:endParaRPr>
          </a:p>
          <a:p>
            <a:pPr marL="866775" lvl="2">
              <a:spcBef>
                <a:spcPts val="0"/>
              </a:spcBef>
              <a:spcAft>
                <a:spcPts val="0"/>
              </a:spcAft>
              <a:buFont typeface="Arial" panose="020B0604020202020204" pitchFamily="34" charset="0"/>
              <a:buChar char="•"/>
            </a:pPr>
            <a:r>
              <a:rPr lang="en-US" sz="1600" b="1" dirty="0">
                <a:ea typeface="Calibri" panose="020F0502020204030204" pitchFamily="34" charset="0"/>
              </a:rPr>
              <a:t>21oct: </a:t>
            </a:r>
            <a:r>
              <a:rPr lang="en-US" sz="1600" dirty="0">
                <a:effectLst/>
                <a:ea typeface="Calibri" panose="020F0502020204030204" pitchFamily="34" charset="0"/>
              </a:rPr>
              <a:t>TR-1014 (IR3) is in internal ballot, being shared with WFA AFC TG</a:t>
            </a:r>
          </a:p>
          <a:p>
            <a:pPr marL="1323975" lvl="3">
              <a:spcBef>
                <a:spcPts val="0"/>
              </a:spcBef>
              <a:spcAft>
                <a:spcPts val="0"/>
              </a:spcAft>
              <a:buFont typeface="Arial" panose="020B0604020202020204" pitchFamily="34" charset="0"/>
              <a:buChar char="•"/>
            </a:pPr>
            <a:r>
              <a:rPr lang="en-US" sz="1400" dirty="0">
                <a:ea typeface="Calibri" panose="020F0502020204030204" pitchFamily="34" charset="0"/>
              </a:rPr>
              <a:t>The process of coordination with the different organization has improve and time to approval is quicker. </a:t>
            </a:r>
          </a:p>
          <a:p>
            <a:pPr marL="1323975" lvl="3">
              <a:spcBef>
                <a:spcPts val="0"/>
              </a:spcBef>
              <a:spcAft>
                <a:spcPts val="0"/>
              </a:spcAft>
              <a:buFont typeface="Arial" panose="020B0604020202020204" pitchFamily="34" charset="0"/>
              <a:buChar char="•"/>
            </a:pPr>
            <a:r>
              <a:rPr lang="en-US" sz="1400" dirty="0">
                <a:effectLst/>
                <a:ea typeface="Calibri" panose="020F0502020204030204" pitchFamily="34" charset="0"/>
                <a:hlinkClick r:id="rId5"/>
              </a:rPr>
              <a:t>https://www.wi-fi.org/file/afc-specification-and-test-plans</a:t>
            </a:r>
            <a:r>
              <a:rPr lang="en-US" sz="1400" dirty="0">
                <a:effectLst/>
                <a:ea typeface="Calibri" panose="020F0502020204030204" pitchFamily="34" charset="0"/>
              </a:rPr>
              <a:t>  (open to all, just need contact info and privacy agreement)  </a:t>
            </a:r>
          </a:p>
          <a:p>
            <a:pPr marL="866775" lvl="2">
              <a:spcBef>
                <a:spcPts val="0"/>
              </a:spcBef>
              <a:spcAft>
                <a:spcPts val="0"/>
              </a:spcAft>
              <a:buFont typeface="Arial" panose="020B0604020202020204" pitchFamily="34" charset="0"/>
              <a:buChar char="•"/>
            </a:pPr>
            <a:endParaRPr lang="en-US" sz="1100" dirty="0">
              <a:solidFill>
                <a:schemeClr val="tx1"/>
              </a:solidFill>
            </a:endParaRPr>
          </a:p>
          <a:p>
            <a:pPr>
              <a:buFont typeface="Arial" panose="020B0604020202020204" pitchFamily="34" charset="0"/>
              <a:buChar char="•"/>
            </a:pPr>
            <a:r>
              <a:rPr lang="en-US" sz="1400" dirty="0">
                <a:ea typeface="Calibri" panose="020F0502020204030204" pitchFamily="34" charset="0"/>
              </a:rPr>
              <a:t>2. From the FCC R&amp;O, an informal MSG (“Group”) has also been formed.  (260+ people)</a:t>
            </a:r>
          </a:p>
          <a:p>
            <a:pPr lvl="1">
              <a:spcBef>
                <a:spcPts val="0"/>
              </a:spcBef>
              <a:buFont typeface="Arial" panose="020B0604020202020204" pitchFamily="34" charset="0"/>
              <a:buChar char="•"/>
            </a:pPr>
            <a:r>
              <a:rPr lang="en-US" sz="1400" dirty="0">
                <a:solidFill>
                  <a:srgbClr val="1155CC"/>
                </a:solidFill>
                <a:hlinkClick r:id="rId6"/>
              </a:rPr>
              <a:t>https://groups.wirelessinnovation.org/wg/6MSG/dashboard</a:t>
            </a:r>
            <a:r>
              <a:rPr lang="en-US" sz="1400" dirty="0">
                <a:solidFill>
                  <a:srgbClr val="1155CC"/>
                </a:solidFill>
              </a:rPr>
              <a:t>. </a:t>
            </a:r>
            <a:endParaRPr lang="en-US" sz="1400" kern="1200" dirty="0">
              <a:cs typeface="+mn-cs"/>
            </a:endParaRPr>
          </a:p>
          <a:p>
            <a:pPr marL="1323975" lvl="3">
              <a:spcBef>
                <a:spcPts val="0"/>
              </a:spcBef>
              <a:spcAft>
                <a:spcPts val="0"/>
              </a:spcAft>
              <a:buFont typeface="Arial" panose="020B0604020202020204" pitchFamily="34" charset="0"/>
              <a:buChar char="•"/>
            </a:pPr>
            <a:r>
              <a:rPr lang="en-US" sz="1100" dirty="0">
                <a:solidFill>
                  <a:schemeClr val="tx1"/>
                </a:solidFill>
              </a:rPr>
              <a:t>Work stream 1 - interference protection and resolution (</a:t>
            </a:r>
            <a:r>
              <a:rPr lang="en-US" sz="1100" dirty="0" err="1">
                <a:solidFill>
                  <a:schemeClr val="tx1"/>
                </a:solidFill>
              </a:rPr>
              <a:t>CableLabs</a:t>
            </a:r>
            <a:r>
              <a:rPr lang="en-US" sz="1100" dirty="0">
                <a:solidFill>
                  <a:schemeClr val="tx1"/>
                </a:solidFill>
              </a:rPr>
              <a:t>, EPRI, Lake </a:t>
            </a:r>
            <a:r>
              <a:rPr lang="en-US" sz="1100" dirty="0" err="1">
                <a:solidFill>
                  <a:schemeClr val="tx1"/>
                </a:solidFill>
              </a:rPr>
              <a:t>Cty</a:t>
            </a:r>
            <a:r>
              <a:rPr lang="en-US" sz="1100" dirty="0">
                <a:solidFill>
                  <a:schemeClr val="tx1"/>
                </a:solidFill>
              </a:rPr>
              <a:t>, APCO)  Meets biweekly, from 28Jan21-10:00 et, </a:t>
            </a:r>
          </a:p>
          <a:p>
            <a:pPr marL="1323975" lvl="3">
              <a:spcBef>
                <a:spcPts val="0"/>
              </a:spcBef>
              <a:spcAft>
                <a:spcPts val="0"/>
              </a:spcAft>
              <a:buFont typeface="Arial" panose="020B0604020202020204" pitchFamily="34" charset="0"/>
              <a:buChar char="•"/>
            </a:pPr>
            <a:r>
              <a:rPr lang="en-US" sz="1100" dirty="0">
                <a:solidFill>
                  <a:schemeClr val="tx1"/>
                </a:solidFill>
              </a:rPr>
              <a:t>Work stream 2 - correct incumbent data (ULS) (</a:t>
            </a:r>
            <a:r>
              <a:rPr lang="en-US" sz="1100" dirty="0" err="1">
                <a:solidFill>
                  <a:schemeClr val="tx1"/>
                </a:solidFill>
              </a:rPr>
              <a:t>Comsearch</a:t>
            </a:r>
            <a:r>
              <a:rPr lang="en-US" sz="1100" dirty="0">
                <a:solidFill>
                  <a:schemeClr val="tx1"/>
                </a:solidFill>
              </a:rPr>
              <a:t>, APCO) </a:t>
            </a:r>
          </a:p>
          <a:p>
            <a:pPr marL="1323975" lvl="3">
              <a:spcBef>
                <a:spcPts val="0"/>
              </a:spcBef>
              <a:spcAft>
                <a:spcPts val="0"/>
              </a:spcAft>
              <a:buFont typeface="Arial" panose="020B0604020202020204" pitchFamily="34" charset="0"/>
              <a:buChar char="•"/>
            </a:pPr>
            <a:r>
              <a:rPr lang="en-US" sz="1100" dirty="0">
                <a:solidFill>
                  <a:schemeClr val="tx1"/>
                </a:solidFill>
              </a:rPr>
              <a:t>Work stream 3 - AFC and how it provides protection, etc. (Charter, Google, UTC)</a:t>
            </a:r>
          </a:p>
          <a:p>
            <a:pPr marL="1323975" lvl="3">
              <a:spcBef>
                <a:spcPts val="0"/>
              </a:spcBef>
              <a:spcAft>
                <a:spcPts val="0"/>
              </a:spcAft>
              <a:buFont typeface="Arial" panose="020B0604020202020204" pitchFamily="34" charset="0"/>
              <a:buChar char="•"/>
            </a:pPr>
            <a:r>
              <a:rPr lang="en-US" sz="1100" dirty="0">
                <a:solidFill>
                  <a:schemeClr val="tx1"/>
                </a:solidFill>
              </a:rPr>
              <a:t>Overall Co-chairs:  NPSTC, UTC, WFA, WISPA. </a:t>
            </a:r>
            <a:r>
              <a:rPr lang="en-US" sz="1100" dirty="0">
                <a:solidFill>
                  <a:schemeClr val="tx1"/>
                </a:solidFill>
                <a:ea typeface="Times New Roman" panose="02020603050405020304" pitchFamily="18" charset="0"/>
              </a:rPr>
              <a:t> </a:t>
            </a:r>
          </a:p>
          <a:p>
            <a:pPr marL="866775" lvl="2">
              <a:spcBef>
                <a:spcPts val="0"/>
              </a:spcBef>
              <a:spcAft>
                <a:spcPts val="0"/>
              </a:spcAft>
              <a:buFont typeface="Arial" panose="020B0604020202020204" pitchFamily="34" charset="0"/>
              <a:buChar char="•"/>
            </a:pPr>
            <a:r>
              <a:rPr lang="en-GB" sz="1600" b="0" dirty="0">
                <a:solidFill>
                  <a:schemeClr val="tx1"/>
                </a:solidFill>
                <a:ea typeface="Calibri" panose="020F0502020204030204" pitchFamily="34" charset="0"/>
              </a:rPr>
              <a:t>WS#1 reviewed final report, made one change and will present to 10Dec MSG full group for approval. </a:t>
            </a:r>
            <a:r>
              <a:rPr lang="en-GB" sz="1600" b="0" dirty="0">
                <a:solidFill>
                  <a:schemeClr val="tx1"/>
                </a:solidFill>
                <a:ea typeface="Calibri" panose="020F0502020204030204" pitchFamily="34" charset="0"/>
                <a:hlinkClick r:id="rId7"/>
              </a:rPr>
              <a:t>https://groups.wirelessinnovation.org/wg/6GHz-MSG-WS1/document/download/16761</a:t>
            </a:r>
            <a:r>
              <a:rPr lang="en-GB" sz="1600" b="0" dirty="0">
                <a:solidFill>
                  <a:schemeClr val="tx1"/>
                </a:solidFill>
                <a:ea typeface="Calibri" panose="020F0502020204030204" pitchFamily="34" charset="0"/>
              </a:rPr>
              <a:t> </a:t>
            </a:r>
            <a:endParaRPr lang="en-US" sz="1800" dirty="0">
              <a:effectLst/>
              <a:latin typeface="Calibri" panose="020F0502020204030204" pitchFamily="34" charset="0"/>
              <a:ea typeface="Calibri" panose="020F0502020204030204" pitchFamily="34" charset="0"/>
            </a:endParaRPr>
          </a:p>
          <a:p>
            <a:pPr marL="866775" lvl="2">
              <a:spcBef>
                <a:spcPts val="0"/>
              </a:spcBef>
              <a:spcAft>
                <a:spcPts val="0"/>
              </a:spcAft>
              <a:buFont typeface="Arial" panose="020B0604020202020204" pitchFamily="34" charset="0"/>
              <a:buChar char="•"/>
            </a:pPr>
            <a:r>
              <a:rPr lang="en-GB" sz="1600" b="1" dirty="0">
                <a:solidFill>
                  <a:schemeClr val="tx1"/>
                </a:solidFill>
                <a:ea typeface="Calibri" panose="020F0502020204030204" pitchFamily="34" charset="0"/>
              </a:rPr>
              <a:t> 21dec21 is when AFC applications are due. </a:t>
            </a:r>
            <a:endParaRPr lang="en-US" sz="1600" b="1" dirty="0">
              <a:solidFill>
                <a:schemeClr val="tx1"/>
              </a:solidFill>
            </a:endParaRPr>
          </a:p>
          <a:p>
            <a:pPr marL="638175" lvl="2" indent="0">
              <a:spcBef>
                <a:spcPts val="0"/>
              </a:spcBef>
              <a:spcAft>
                <a:spcPts val="0"/>
              </a:spcAft>
            </a:pPr>
            <a:endParaRPr lang="en-US" sz="1600" b="1" dirty="0">
              <a:ea typeface="Calibri" panose="020F0502020204030204" pitchFamily="34" charset="0"/>
            </a:endParaRPr>
          </a:p>
        </p:txBody>
      </p:sp>
    </p:spTree>
    <p:extLst>
      <p:ext uri="{BB962C8B-B14F-4D97-AF65-F5344CB8AC3E}">
        <p14:creationId xmlns:p14="http://schemas.microsoft.com/office/powerpoint/2010/main" val="2203913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1900"/>
            <a:ext cx="10972800" cy="464123"/>
          </a:xfrm>
        </p:spPr>
        <p:txBody>
          <a:bodyPr/>
          <a:lstStyle/>
          <a:p>
            <a:r>
              <a:rPr lang="en-US" altLang="en-US" sz="2400" dirty="0"/>
              <a:t>General Discussion Items – ongoing fyi - </a:t>
            </a:r>
            <a:r>
              <a:rPr lang="en-US" sz="2400" dirty="0"/>
              <a:t>IEEE 802 Stds Table of Frequency Bands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31</a:t>
            </a:fld>
            <a:endParaRPr lang="en-US" altLang="en-US" dirty="0"/>
          </a:p>
        </p:txBody>
      </p:sp>
      <p:sp>
        <p:nvSpPr>
          <p:cNvPr id="7" name="Date Placeholder 6"/>
          <p:cNvSpPr>
            <a:spLocks noGrp="1"/>
          </p:cNvSpPr>
          <p:nvPr>
            <p:ph type="dt" idx="15"/>
          </p:nvPr>
        </p:nvSpPr>
        <p:spPr/>
        <p:txBody>
          <a:bodyPr/>
          <a:lstStyle/>
          <a:p>
            <a:r>
              <a:rPr lang="en-US"/>
              <a:t>11-18nov21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49BD1C81-62F5-4C6A-B620-084BAC2CBFA7}"/>
              </a:ext>
            </a:extLst>
          </p:cNvPr>
          <p:cNvSpPr>
            <a:spLocks noGrp="1"/>
          </p:cNvSpPr>
          <p:nvPr>
            <p:ph idx="1"/>
          </p:nvPr>
        </p:nvSpPr>
        <p:spPr>
          <a:xfrm>
            <a:off x="914400" y="990600"/>
            <a:ext cx="10439400" cy="5382854"/>
          </a:xfrm>
        </p:spPr>
        <p:txBody>
          <a:bodyPr/>
          <a:lstStyle/>
          <a:p>
            <a:pPr marL="1085850" lvl="2">
              <a:spcBef>
                <a:spcPts val="0"/>
              </a:spcBef>
              <a:spcAft>
                <a:spcPts val="0"/>
              </a:spcAft>
              <a:buFont typeface="Arial" panose="020B0604020202020204" pitchFamily="34" charset="0"/>
              <a:buChar char="•"/>
            </a:pPr>
            <a:endParaRPr lang="en-US" sz="10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It is difficult for 802 wireless standards developers to quickly and </a:t>
            </a:r>
            <a:r>
              <a:rPr lang="en-US" sz="1400" dirty="0">
                <a:solidFill>
                  <a:schemeClr val="tx1"/>
                </a:solidFill>
                <a:ea typeface="Calibri" panose="020F0502020204030204" pitchFamily="34" charset="0"/>
              </a:rPr>
              <a:t>accurately identify all the frequency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400" dirty="0">
                <a:solidFill>
                  <a:schemeClr val="tx1"/>
                </a:solidFill>
                <a:ea typeface="Calibri" panose="020F0502020204030204" pitchFamily="34" charset="0"/>
              </a:rPr>
              <a:t>The primary application is to simplify identification of potential frequency bands for coexistence assessment</a:t>
            </a:r>
            <a:r>
              <a:rPr lang="en-US" sz="1400" dirty="0">
                <a:ea typeface="Calibri" panose="020F0502020204030204" pitchFamily="34" charset="0"/>
              </a:rPr>
              <a:t>.	</a:t>
            </a:r>
            <a:endParaRPr lang="en-US" sz="14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400" dirty="0">
                <a:solidFill>
                  <a:srgbClr val="333333"/>
                </a:solidFill>
                <a:ea typeface="Calibri" panose="020F0502020204030204" pitchFamily="34" charset="0"/>
              </a:rPr>
              <a:t>1) </a:t>
            </a:r>
            <a:r>
              <a:rPr lang="en-US" sz="1400" dirty="0">
                <a:ea typeface="Calibri" panose="020F0502020204030204" pitchFamily="34" charset="0"/>
              </a:rPr>
              <a:t>802 wireless standards developers &amp; 2) 802.19 wireless coexistence working group</a:t>
            </a:r>
            <a:endParaRPr lang="en-US" sz="1600" dirty="0">
              <a:ea typeface="Calibri" panose="020F0502020204030204" pitchFamily="34"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calls: </a:t>
            </a:r>
          </a:p>
          <a:p>
            <a:pPr lvl="1">
              <a:spcBef>
                <a:spcPts val="0"/>
              </a:spcBef>
              <a:buFont typeface="Arial" panose="020B0604020202020204" pitchFamily="34" charset="0"/>
              <a:buChar char="•"/>
            </a:pPr>
            <a:r>
              <a:rPr lang="en-US" sz="1600" b="1" u="sng" dirty="0">
                <a:solidFill>
                  <a:schemeClr val="tx1"/>
                </a:solidFill>
                <a:ea typeface="Times New Roman" panose="02020603050405020304" pitchFamily="18" charset="0"/>
              </a:rPr>
              <a:t>The spreadsheet is going, always look for latest:</a:t>
            </a:r>
          </a:p>
          <a:p>
            <a:pPr lvl="1">
              <a:spcBef>
                <a:spcPts val="0"/>
              </a:spcBef>
              <a:buFont typeface="Arial" panose="020B0604020202020204" pitchFamily="34" charset="0"/>
              <a:buChar char="•"/>
            </a:pPr>
            <a:r>
              <a:rPr lang="en-US" sz="1800" dirty="0">
                <a:solidFill>
                  <a:srgbClr val="0070C0"/>
                </a:solidFill>
                <a:ea typeface="Times New Roman" panose="02020603050405020304" pitchFamily="18" charset="0"/>
                <a:hlinkClick r:id="rId3"/>
              </a:rPr>
              <a:t>https://mentor.ieee.org/802.18/dcn/21/18-21-0036-08-0000-frequency-table-template.xlsx</a:t>
            </a:r>
            <a:endParaRPr lang="en-US" sz="1800" dirty="0">
              <a:solidFill>
                <a:srgbClr val="0070C0"/>
              </a:solidFill>
              <a:ea typeface="Times New Roman" panose="02020603050405020304" pitchFamily="18" charset="0"/>
            </a:endParaRPr>
          </a:p>
          <a:p>
            <a:pPr lvl="1">
              <a:spcBef>
                <a:spcPts val="0"/>
              </a:spcBef>
              <a:buFont typeface="Arial" panose="020B0604020202020204" pitchFamily="34" charset="0"/>
              <a:buChar char="•"/>
            </a:pPr>
            <a:endParaRPr lang="en-US" sz="1800" dirty="0">
              <a:ea typeface="Calibri" panose="020F0502020204030204" pitchFamily="34" charset="0"/>
            </a:endParaRPr>
          </a:p>
          <a:p>
            <a:pPr marL="285750">
              <a:spcBef>
                <a:spcPts val="0"/>
              </a:spcBef>
              <a:spcAft>
                <a:spcPts val="0"/>
              </a:spcAft>
              <a:buFont typeface="Arial" panose="020B0604020202020204" pitchFamily="34" charset="0"/>
              <a:buChar char="•"/>
            </a:pPr>
            <a:endParaRPr lang="en-US" sz="1800" dirty="0">
              <a:ea typeface="Calibri" panose="020F0502020204030204" pitchFamily="34" charset="0"/>
            </a:endParaRPr>
          </a:p>
          <a:p>
            <a:pPr marL="285750">
              <a:spcBef>
                <a:spcPts val="0"/>
              </a:spcBef>
              <a:spcAft>
                <a:spcPts val="0"/>
              </a:spcAft>
              <a:buFont typeface="Arial" panose="020B0604020202020204" pitchFamily="34" charset="0"/>
              <a:buChar char="•"/>
            </a:pPr>
            <a:r>
              <a:rPr lang="en-US" sz="1800" dirty="0">
                <a:ea typeface="Calibri" panose="020F0502020204030204" pitchFamily="34" charset="0"/>
              </a:rPr>
              <a:t>From ad hoc call on 28sept21								</a:t>
            </a:r>
            <a:r>
              <a:rPr lang="en-US" sz="1800" b="0" dirty="0">
                <a:ea typeface="Calibri" panose="020F0502020204030204" pitchFamily="34" charset="0"/>
              </a:rPr>
              <a:t>call on 26oct21 was cancelled</a:t>
            </a:r>
            <a:endParaRPr lang="en-US" sz="1800" dirty="0">
              <a:ea typeface="Calibri" panose="020F0502020204030204" pitchFamily="34" charset="0"/>
            </a:endParaRP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Updated most of the 802.15 cells/rows, less UWB ones. </a:t>
            </a: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And proposing to swap columns D&amp;E to get the clause numbers for the current standard by the current standards. and clarified what goes in the clause cell.  </a:t>
            </a:r>
            <a:endParaRPr lang="en-US"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p>
          <a:p>
            <a:pPr marL="685800"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 </a:t>
            </a:r>
          </a:p>
          <a:p>
            <a:pPr marL="1085850" lvl="2">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b="0" dirty="0">
                <a:effectLst/>
                <a:latin typeface="Times New Roman" panose="02020603050405020304" pitchFamily="18" charset="0"/>
                <a:ea typeface="Times New Roman" panose="02020603050405020304" pitchFamily="18" charset="0"/>
              </a:rPr>
              <a:t>The activity is entering the phase to fill in the sheet now, so more intense and time consuming.</a:t>
            </a:r>
            <a:endParaRPr lang="en-US" sz="1800" b="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800" b="0" dirty="0">
                <a:solidFill>
                  <a:schemeClr val="tx1"/>
                </a:solidFill>
                <a:ea typeface="Times New Roman" panose="02020603050405020304" pitchFamily="18" charset="0"/>
              </a:rPr>
              <a:t>The </a:t>
            </a:r>
            <a:r>
              <a:rPr lang="en-US" sz="1800" dirty="0">
                <a:solidFill>
                  <a:schemeClr val="tx1"/>
                </a:solidFill>
                <a:ea typeface="Times New Roman" panose="02020603050405020304" pitchFamily="18" charset="0"/>
              </a:rPr>
              <a:t>next meeting will be 23nov21.  </a:t>
            </a:r>
            <a:r>
              <a:rPr lang="en-US" sz="1800" b="0" dirty="0">
                <a:solidFill>
                  <a:schemeClr val="tx1"/>
                </a:solidFill>
                <a:ea typeface="Times New Roman" panose="02020603050405020304" pitchFamily="18" charset="0"/>
              </a:rPr>
              <a:t>(call-in in agenda backup slides)</a:t>
            </a:r>
          </a:p>
          <a:p>
            <a:pPr marL="457200" lvl="1" indent="0">
              <a:spcBef>
                <a:spcPts val="0"/>
              </a:spcBef>
            </a:pPr>
            <a:endParaRPr lang="en-US" sz="1600" b="0" dirty="0">
              <a:solidFill>
                <a:srgbClr val="00B0F0"/>
              </a:solidFill>
              <a:ea typeface="Times New Roman" panose="02020603050405020304" pitchFamily="18" charset="0"/>
            </a:endParaRPr>
          </a:p>
        </p:txBody>
      </p:sp>
    </p:spTree>
    <p:extLst>
      <p:ext uri="{BB962C8B-B14F-4D97-AF65-F5344CB8AC3E}">
        <p14:creationId xmlns:p14="http://schemas.microsoft.com/office/powerpoint/2010/main" val="174777144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914400" y="1102674"/>
            <a:ext cx="11125200" cy="3469327"/>
          </a:xfrm>
        </p:spPr>
        <p:txBody>
          <a:bodyPr/>
          <a:lstStyle/>
          <a:p>
            <a:pPr marL="285750" indent="-285750">
              <a:buClr>
                <a:srgbClr val="00B0F0"/>
              </a:buClr>
              <a:buFont typeface="Wingdings" panose="05000000000000000000" pitchFamily="2" charset="2"/>
              <a:buChar char="q"/>
            </a:pPr>
            <a:r>
              <a:rPr lang="en-US" sz="1800" dirty="0">
                <a:solidFill>
                  <a:srgbClr val="00B0F0"/>
                </a:solidFill>
                <a:effectLst/>
                <a:latin typeface="Times New Roman" panose="02020603050405020304" pitchFamily="18" charset="0"/>
                <a:ea typeface="SimSun" panose="02010600030101010101" pitchFamily="2" charset="-122"/>
              </a:rPr>
              <a:t> </a:t>
            </a:r>
          </a:p>
          <a:p>
            <a:pPr marL="285750" indent="-285750">
              <a:buClr>
                <a:srgbClr val="00B0F0"/>
              </a:buClr>
              <a:buFont typeface="Wingdings" panose="05000000000000000000" pitchFamily="2" charset="2"/>
              <a:buChar char="q"/>
            </a:pPr>
            <a:r>
              <a:rPr lang="en-US" sz="1800" dirty="0">
                <a:solidFill>
                  <a:srgbClr val="00B0F0"/>
                </a:solidFill>
                <a:latin typeface="Times New Roman" panose="02020603050405020304" pitchFamily="18" charset="0"/>
                <a:ea typeface="SimSun" panose="02010600030101010101" pitchFamily="2" charset="-122"/>
              </a:rPr>
              <a:t> </a:t>
            </a: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r>
              <a:rPr lang="en-US" sz="1600" dirty="0">
                <a:solidFill>
                  <a:srgbClr val="00B0F0"/>
                </a:solidFill>
                <a:latin typeface="Times New Roman" panose="02020603050405020304" pitchFamily="18" charset="0"/>
                <a:ea typeface="SimSun" panose="02010600030101010101" pitchFamily="2" charset="-122"/>
              </a:rPr>
              <a:t>ongoing: </a:t>
            </a:r>
          </a:p>
          <a:p>
            <a:pPr marL="685800" lvl="1">
              <a:buClr>
                <a:srgbClr val="00B0F0"/>
              </a:buClr>
              <a:buFont typeface="Wingdings" panose="05000000000000000000" pitchFamily="2" charset="2"/>
              <a:buChar char="q"/>
            </a:pPr>
            <a:r>
              <a:rPr lang="en-US" sz="1600" dirty="0">
                <a:solidFill>
                  <a:srgbClr val="00B0F0"/>
                </a:solidFill>
                <a:effectLst/>
                <a:latin typeface="Times New Roman" panose="02020603050405020304" pitchFamily="18" charset="0"/>
                <a:ea typeface="SimSun" panose="02010600030101010101" pitchFamily="2" charset="-122"/>
              </a:rPr>
              <a:t>For IEEE 802 viewpoints on WRC-23 AIs, reach out to those identified, looking for input on the viewpoints.  </a:t>
            </a: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32</a:t>
            </a:fld>
            <a:endParaRPr lang="en-US" altLang="en-US" dirty="0"/>
          </a:p>
        </p:txBody>
      </p:sp>
      <p:sp>
        <p:nvSpPr>
          <p:cNvPr id="7" name="Date Placeholder 6"/>
          <p:cNvSpPr>
            <a:spLocks noGrp="1"/>
          </p:cNvSpPr>
          <p:nvPr>
            <p:ph type="dt" idx="15"/>
          </p:nvPr>
        </p:nvSpPr>
        <p:spPr/>
        <p:txBody>
          <a:bodyPr/>
          <a:lstStyle/>
          <a:p>
            <a:r>
              <a:rPr lang="en-US"/>
              <a:t>11-18nov21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1147018" y="4244034"/>
            <a:ext cx="10260694" cy="2231380"/>
          </a:xfrm>
          <a:prstGeom prst="rect">
            <a:avLst/>
          </a:prstGeom>
          <a:noFill/>
        </p:spPr>
        <p:txBody>
          <a:bodyPr wrap="none" rtlCol="0">
            <a:spAutoFit/>
          </a:bodyPr>
          <a:lstStyle/>
          <a:p>
            <a:pPr>
              <a:spcBef>
                <a:spcPts val="0"/>
              </a:spcBef>
              <a:buFont typeface="Arial" panose="020B0604020202020204" pitchFamily="34" charset="0"/>
              <a:buChar char="•"/>
            </a:pPr>
            <a:r>
              <a:rPr lang="en-US" sz="1600" b="1" dirty="0">
                <a:solidFill>
                  <a:schemeClr val="tx1"/>
                </a:solidFill>
              </a:rPr>
              <a:t>Proactive Spectrum Sharing – Contact Rich Kennedy if you can help or have inputs. or want to join the task force.</a:t>
            </a:r>
          </a:p>
          <a:p>
            <a:pPr>
              <a:spcBef>
                <a:spcPts val="0"/>
              </a:spcBef>
              <a:buFont typeface="Arial" panose="020B0604020202020204" pitchFamily="34" charset="0"/>
              <a:buChar char="•"/>
            </a:pPr>
            <a:r>
              <a:rPr lang="en-US" sz="1400" dirty="0">
                <a:solidFill>
                  <a:schemeClr val="tx1"/>
                </a:solidFill>
              </a:rPr>
              <a:t>Monitor:  </a:t>
            </a:r>
          </a:p>
          <a:p>
            <a:pPr lvl="1">
              <a:spcBef>
                <a:spcPts val="0"/>
              </a:spcBef>
              <a:buFont typeface="Arial" panose="020B0604020202020204" pitchFamily="34" charset="0"/>
              <a:buChar char="•"/>
            </a:pPr>
            <a:r>
              <a:rPr lang="en-US" sz="1400" dirty="0">
                <a:solidFill>
                  <a:schemeClr val="tx1"/>
                </a:solidFill>
              </a:rPr>
              <a:t>WPT use of license-exempt bands and UWB in cell phones</a:t>
            </a:r>
          </a:p>
          <a:p>
            <a:pPr lvl="1">
              <a:spcBef>
                <a:spcPts val="0"/>
              </a:spcBef>
              <a:buFont typeface="Arial" panose="020B0604020202020204" pitchFamily="34" charset="0"/>
              <a:buChar char="•"/>
            </a:pPr>
            <a:r>
              <a:rPr lang="en-US" sz="1400" dirty="0">
                <a:solidFill>
                  <a:schemeClr val="tx1"/>
                </a:solidFill>
              </a:rPr>
              <a:t>Digital Divide, how can we help? </a:t>
            </a:r>
          </a:p>
          <a:p>
            <a:pPr>
              <a:spcBef>
                <a:spcPts val="0"/>
              </a:spcBef>
              <a:buFont typeface="Arial" panose="020B0604020202020204" pitchFamily="34" charset="0"/>
              <a:buChar char="•"/>
            </a:pPr>
            <a:r>
              <a:rPr lang="en-US" sz="1400" dirty="0">
                <a:solidFill>
                  <a:schemeClr val="tx1"/>
                </a:solidFill>
              </a:rPr>
              <a:t>General Info:  </a:t>
            </a:r>
          </a:p>
          <a:p>
            <a:pPr lvl="1">
              <a:spcBef>
                <a:spcPts val="0"/>
              </a:spcBef>
              <a:buFont typeface="Arial" panose="020B0604020202020204" pitchFamily="34" charset="0"/>
              <a:buChar char="•"/>
            </a:pPr>
            <a:r>
              <a:rPr lang="en-US" sz="1400" dirty="0">
                <a:solidFill>
                  <a:schemeClr val="tx1"/>
                </a:solidFill>
              </a:rPr>
              <a:t>Latest Cisco Annual Internet Report, 	</a:t>
            </a:r>
          </a:p>
          <a:p>
            <a:pPr marL="914400" lvl="2" indent="0">
              <a:spcBef>
                <a:spcPts val="0"/>
              </a:spcBef>
            </a:pPr>
            <a:r>
              <a:rPr lang="en-US" sz="1400" dirty="0">
                <a:hlinkClick r:id="rId2"/>
              </a:rPr>
              <a:t>https://www.cisco.com/c/en/us/solutions/executive-perspectives/annual-internet-report/air-highlights.html</a:t>
            </a:r>
            <a:endParaRPr lang="en-US" sz="1400" dirty="0"/>
          </a:p>
          <a:p>
            <a:pPr lvl="1">
              <a:spcBef>
                <a:spcPts val="0"/>
              </a:spcBef>
              <a:buFont typeface="Arial" panose="020B0604020202020204" pitchFamily="34" charset="0"/>
              <a:buChar char="•"/>
            </a:pPr>
            <a:r>
              <a:rPr lang="en-US" sz="1400" dirty="0">
                <a:solidFill>
                  <a:schemeClr val="tx1"/>
                </a:solidFill>
              </a:rPr>
              <a:t>Latest World Economic Outlook</a:t>
            </a:r>
            <a:r>
              <a:rPr lang="en-US" sz="1400" b="1" dirty="0">
                <a:solidFill>
                  <a:schemeClr val="tx1"/>
                </a:solidFill>
              </a:rPr>
              <a:t>.  </a:t>
            </a:r>
            <a:r>
              <a:rPr lang="en-US" sz="1400" dirty="0">
                <a:solidFill>
                  <a:schemeClr val="tx1"/>
                </a:solidFill>
              </a:rPr>
              <a:t>(October’s 2020, twice a year) </a:t>
            </a:r>
            <a:r>
              <a:rPr lang="en-US" sz="1400" u="sng" dirty="0">
                <a:hlinkClick r:id="rId3"/>
              </a:rPr>
              <a:t>&lt;click for oct2020 spreadsheet&gt;</a:t>
            </a:r>
            <a:endParaRPr lang="en-US" sz="1400" u="sng" dirty="0"/>
          </a:p>
          <a:p>
            <a:pPr lvl="1">
              <a:spcBef>
                <a:spcPts val="0"/>
              </a:spcBef>
              <a:buFont typeface="Arial" panose="020B0604020202020204" pitchFamily="34" charset="0"/>
              <a:buChar char="•"/>
            </a:pPr>
            <a:r>
              <a:rPr lang="en-US" sz="1400" dirty="0">
                <a:solidFill>
                  <a:schemeClr val="tx1"/>
                </a:solidFill>
                <a:hlinkClick r:id="rId4"/>
              </a:rPr>
              <a:t>https://www.imf.org/en/Publications/WEO/Issues/2020/09/30/world-economic-outlook-october-2020</a:t>
            </a:r>
            <a:r>
              <a:rPr lang="en-US" sz="1400" dirty="0">
                <a:solidFill>
                  <a:schemeClr val="tx1"/>
                </a:solidFill>
              </a:rPr>
              <a:t> </a:t>
            </a:r>
            <a:endParaRPr lang="en-US" sz="1400" u="sng" dirty="0"/>
          </a:p>
          <a:p>
            <a:pPr lvl="1">
              <a:spcBef>
                <a:spcPts val="0"/>
              </a:spcBef>
              <a:buFont typeface="Arial" panose="020B0604020202020204" pitchFamily="34" charset="0"/>
              <a:buChar char="•"/>
            </a:pP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5162" y="621103"/>
            <a:ext cx="7770813" cy="521896"/>
          </a:xfrm>
        </p:spPr>
        <p:txBody>
          <a:bodyPr/>
          <a:lstStyle/>
          <a:p>
            <a:r>
              <a:rPr lang="en-US" sz="2400" dirty="0"/>
              <a:t>Any Other Business</a:t>
            </a:r>
          </a:p>
        </p:txBody>
      </p:sp>
      <p:sp>
        <p:nvSpPr>
          <p:cNvPr id="3" name="Content Placeholder 2"/>
          <p:cNvSpPr>
            <a:spLocks noGrp="1"/>
          </p:cNvSpPr>
          <p:nvPr>
            <p:ph idx="1"/>
          </p:nvPr>
        </p:nvSpPr>
        <p:spPr>
          <a:xfrm>
            <a:off x="990600" y="1142999"/>
            <a:ext cx="11125200" cy="5332414"/>
          </a:xfrm>
        </p:spPr>
        <p:txBody>
          <a:bodyPr/>
          <a:lstStyle/>
          <a:p>
            <a:pPr marL="0" indent="0"/>
            <a:r>
              <a:rPr lang="en-US" sz="1050" dirty="0"/>
              <a:t> </a:t>
            </a:r>
            <a:endParaRPr lang="en-US" sz="18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2000" b="0" dirty="0">
                <a:solidFill>
                  <a:schemeClr val="tx1"/>
                </a:solidFill>
                <a:ea typeface="Calibri" panose="020F0502020204030204" pitchFamily="34" charset="0"/>
              </a:rPr>
              <a:t>none heard </a:t>
            </a:r>
          </a:p>
          <a:p>
            <a:pPr marL="0">
              <a:spcBef>
                <a:spcPts val="0"/>
              </a:spcBef>
              <a:spcAft>
                <a:spcPts val="0"/>
              </a:spcAft>
              <a:buFont typeface="Arial" panose="020B0604020202020204" pitchFamily="34" charset="0"/>
              <a:buChar char="•"/>
            </a:pPr>
            <a:endParaRPr lang="en-US" sz="20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 </a:t>
            </a:r>
            <a:endParaRPr lang="en-US" sz="14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800100" lvl="2">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990600" y="382587"/>
            <a:ext cx="2128239" cy="200025"/>
          </a:xfrm>
          <a:prstGeom prst="rect">
            <a:avLst/>
          </a:prstGeom>
        </p:spPr>
        <p:txBody>
          <a:bodyPr/>
          <a:lstStyle/>
          <a:p>
            <a:pPr>
              <a:defRPr/>
            </a:pPr>
            <a:r>
              <a:rPr lang="en-US"/>
              <a:t>11-18nov21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590320"/>
            <a:ext cx="7770813" cy="552681"/>
          </a:xfrm>
        </p:spPr>
        <p:txBody>
          <a:bodyPr/>
          <a:lstStyle/>
          <a:p>
            <a:r>
              <a:rPr lang="en-US" sz="2400" dirty="0"/>
              <a:t>Adjourn</a:t>
            </a:r>
          </a:p>
        </p:txBody>
      </p:sp>
      <p:sp>
        <p:nvSpPr>
          <p:cNvPr id="3" name="Content Placeholder 2"/>
          <p:cNvSpPr>
            <a:spLocks noGrp="1"/>
          </p:cNvSpPr>
          <p:nvPr>
            <p:ph idx="1"/>
          </p:nvPr>
        </p:nvSpPr>
        <p:spPr>
          <a:xfrm>
            <a:off x="914400" y="1096963"/>
            <a:ext cx="10744200" cy="5378451"/>
          </a:xfrm>
        </p:spPr>
        <p:txBody>
          <a:bodyPr/>
          <a:lstStyle/>
          <a:p>
            <a:pPr marL="285750" indent="-285750">
              <a:buFont typeface="Arial" panose="020B0604020202020204" pitchFamily="34" charset="0"/>
              <a:buChar char="•"/>
            </a:pPr>
            <a:r>
              <a:rPr lang="en-US" sz="2000" b="0" dirty="0">
                <a:solidFill>
                  <a:schemeClr val="tx1"/>
                </a:solidFill>
              </a:rPr>
              <a:t>Attendance on-line today: __34__ and voters on-line: _27___</a:t>
            </a:r>
            <a:endParaRPr lang="en-US" sz="1600" dirty="0"/>
          </a:p>
          <a:p>
            <a:pPr>
              <a:buFont typeface="Arial" panose="020B0604020202020204" pitchFamily="34" charset="0"/>
              <a:buChar char="•"/>
            </a:pPr>
            <a:r>
              <a:rPr lang="en-US" sz="1800" dirty="0"/>
              <a:t>Next “weekly” teleconference </a:t>
            </a:r>
            <a:r>
              <a:rPr lang="en-US" sz="1400" dirty="0"/>
              <a:t>(</a:t>
            </a:r>
            <a:r>
              <a:rPr lang="en-US" sz="1400" dirty="0" err="1"/>
              <a:t>sched’d</a:t>
            </a:r>
            <a:r>
              <a:rPr lang="en-US" sz="1400" dirty="0"/>
              <a:t> to 19may22):</a:t>
            </a:r>
            <a:r>
              <a:rPr lang="en-US" sz="1800" dirty="0"/>
              <a:t>  02dec21 –</a:t>
            </a:r>
            <a:r>
              <a:rPr lang="en-US" sz="1800" i="1" u="sng" dirty="0"/>
              <a:t>15:00–&lt;15:55</a:t>
            </a:r>
            <a:r>
              <a:rPr lang="en-US" sz="1800" dirty="0"/>
              <a:t> et </a:t>
            </a:r>
            <a:r>
              <a:rPr lang="en-US" sz="1600" dirty="0"/>
              <a:t>– 	note: </a:t>
            </a:r>
            <a:r>
              <a:rPr lang="en-US" sz="1600" u="sng" dirty="0"/>
              <a:t>no call on 25nov21</a:t>
            </a:r>
            <a:r>
              <a:rPr lang="en-US" sz="2000" dirty="0">
                <a:highlight>
                  <a:srgbClr val="D5F4FF"/>
                </a:highlight>
              </a:rPr>
              <a:t> </a:t>
            </a:r>
            <a:endParaRPr lang="en-US" sz="1600" dirty="0">
              <a:highlight>
                <a:srgbClr val="D5F4FF"/>
              </a:highlight>
            </a:endParaRPr>
          </a:p>
          <a:p>
            <a:pPr lvl="1">
              <a:spcBef>
                <a:spcPts val="0"/>
              </a:spcBef>
              <a:buFont typeface="Arial" panose="020B0604020202020204" pitchFamily="34" charset="0"/>
              <a:buChar char="•"/>
            </a:pPr>
            <a:r>
              <a:rPr lang="en-US" sz="1600" dirty="0"/>
              <a:t>Call in info: </a:t>
            </a:r>
            <a:r>
              <a:rPr lang="en-US" sz="1600" dirty="0">
                <a:hlinkClick r:id="rId2"/>
              </a:rPr>
              <a:t>https://mentor.ieee.org/802.18/dcn/16/18-16-0038-19-0000-teleconference-call-in-info.pptx</a:t>
            </a:r>
            <a:r>
              <a:rPr lang="en-US" sz="1600" dirty="0"/>
              <a:t>  </a:t>
            </a:r>
          </a:p>
          <a:p>
            <a:pPr lvl="1">
              <a:spcBef>
                <a:spcPts val="0"/>
              </a:spcBef>
              <a:buFont typeface="Arial" panose="020B0604020202020204" pitchFamily="34" charset="0"/>
              <a:buChar char="•"/>
            </a:pPr>
            <a:r>
              <a:rPr lang="en-US" altLang="en-US" sz="1600" dirty="0"/>
              <a:t>Also, see </a:t>
            </a:r>
            <a:r>
              <a:rPr lang="en-US" altLang="en-US" sz="1600" dirty="0">
                <a:hlinkClick r:id="rId3" action="ppaction://hlinksldjump"/>
              </a:rPr>
              <a:t>back up slide in this agenda</a:t>
            </a:r>
            <a:r>
              <a:rPr lang="en-US" altLang="en-US" sz="1600" dirty="0"/>
              <a:t>. </a:t>
            </a:r>
          </a:p>
          <a:p>
            <a:pPr lvl="1">
              <a:spcBef>
                <a:spcPts val="0"/>
              </a:spcBef>
              <a:buFont typeface="Arial" panose="020B0604020202020204" pitchFamily="34" charset="0"/>
              <a:buChar char="•"/>
            </a:pPr>
            <a:r>
              <a:rPr lang="en-US" sz="1600" dirty="0"/>
              <a:t>All late changes/cancellations will be sent out to the 802.18 list server. </a:t>
            </a:r>
          </a:p>
          <a:p>
            <a:pPr>
              <a:buFont typeface="Arial" panose="020B0604020202020204" pitchFamily="34" charset="0"/>
              <a:buChar char="•"/>
            </a:pPr>
            <a:endParaRPr lang="en-US" sz="1800" dirty="0"/>
          </a:p>
          <a:p>
            <a:pPr>
              <a:buFont typeface="Arial" panose="020B0604020202020204" pitchFamily="34" charset="0"/>
              <a:buChar char="•"/>
            </a:pPr>
            <a:r>
              <a:rPr lang="en-US" sz="1800" dirty="0"/>
              <a:t>Overall IEEE 802 schedule: </a:t>
            </a:r>
            <a:r>
              <a:rPr lang="en-US" sz="1800" b="0" dirty="0">
                <a:hlinkClick r:id="rId4"/>
              </a:rPr>
              <a:t>http://ieee802.org/802tele_calendar.html</a:t>
            </a:r>
            <a:endParaRPr lang="en-US" sz="1800" b="0" dirty="0"/>
          </a:p>
          <a:p>
            <a:pPr lvl="1">
              <a:spcBef>
                <a:spcPts val="0"/>
              </a:spcBef>
              <a:buFont typeface="Arial" panose="020B0604020202020204" pitchFamily="34" charset="0"/>
              <a:buChar char="•"/>
            </a:pPr>
            <a:r>
              <a:rPr lang="en-US" sz="1800" dirty="0"/>
              <a:t>or only 802.18:  </a:t>
            </a:r>
            <a:r>
              <a:rPr lang="en-US" sz="1800" dirty="0">
                <a:hlinkClick r:id="rId5"/>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a:r>
            <a:r>
              <a:rPr lang="en-US" sz="1800"/>
              <a:t>at 15:44et</a:t>
            </a:r>
            <a:endParaRPr lang="en-US" sz="1800" dirty="0"/>
          </a:p>
          <a:p>
            <a:pPr lvl="1">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b="1" dirty="0">
                <a:effectLst/>
                <a:latin typeface="Times New Roman" panose="02020603050405020304" pitchFamily="18" charset="0"/>
                <a:ea typeface="SimSun" panose="02010600030101010101" pitchFamily="2" charset="-122"/>
              </a:rPr>
              <a:t>The IEEE 802.18 (wireless) interim will be electronic in Jan 2022 </a:t>
            </a:r>
          </a:p>
          <a:p>
            <a:pPr>
              <a:spcBef>
                <a:spcPts val="0"/>
              </a:spcBef>
              <a:buFont typeface="Arial" panose="020B0604020202020204" pitchFamily="34" charset="0"/>
              <a:buChar char="•"/>
            </a:pPr>
            <a:r>
              <a:rPr lang="en-US" sz="1800" dirty="0">
                <a:solidFill>
                  <a:schemeClr val="tx1"/>
                </a:solidFill>
              </a:rPr>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11-18nov21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0" y="296864"/>
            <a:ext cx="2211387" cy="273050"/>
          </a:xfrm>
        </p:spPr>
        <p:txBody>
          <a:bodyPr/>
          <a:lstStyle/>
          <a:p>
            <a:r>
              <a:rPr lang="en-US"/>
              <a:t>11-18nov21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35</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5029201" y="5791201"/>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2220912" y="1219201"/>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Tree>
    <p:extLst>
      <p:ext uri="{BB962C8B-B14F-4D97-AF65-F5344CB8AC3E}">
        <p14:creationId xmlns:p14="http://schemas.microsoft.com/office/powerpoint/2010/main" val="43678759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11-18nov21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36</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21270" y="990600"/>
            <a:ext cx="10443627" cy="54848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[EXTERNAL] Webex meeting invitation: 802.18 RR-TAG weekly teleconference</a:t>
            </a:r>
            <a:br>
              <a:rPr lang="en-US" sz="11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When:</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Occurs every Thursday effective 09-Sep-21 until 13-Jan-22 from 15:00 to 16:00 America/</a:t>
            </a:r>
            <a:r>
              <a:rPr lang="en-US" sz="1100" dirty="0" err="1">
                <a:effectLst/>
                <a:latin typeface="Consolas" panose="020B0609020204030204" pitchFamily="49" charset="0"/>
                <a:ea typeface="Times New Roman" panose="02020603050405020304" pitchFamily="18" charset="0"/>
                <a:cs typeface="Times New Roman" panose="02020603050405020304" pitchFamily="18" charset="0"/>
              </a:rPr>
              <a:t>New_York</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a:t>
            </a:r>
            <a:br>
              <a:rPr lang="en-US" sz="11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1100" u="sng" dirty="0">
                <a:solidFill>
                  <a:srgbClr val="0000FF"/>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https://ieeesa.webex.com/ieeesa/j.php?MTID=mb227025e23b552d59ce66c69fe99c16c</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Holcomb(Itron) is inviting you to a scheduled Webex meeting.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Occurs every Thursday effective Thursday, September 9, 2021 until Thursday, January 13, 2022 from 3:00 PM to 4:00 PM, (UTC-04:00) Eastern Time (US &amp; Canada)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3:00 PM  |  (UTC-04:00) Eastern Time (US &amp; Canada)  |  1 </a:t>
            </a:r>
            <a:r>
              <a:rPr lang="en-US" sz="11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endParaRPr lang="en-US" sz="8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548235"/>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8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More ways to join: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the meeting link</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https://ieeesa.webex.com/ieeesa/j.php?MTID=mb227025e23b552d59ce66c69fe99c16c</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meeting number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number (access code): 179 033 9055 </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password: rrtag21c</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Calibri" panose="020F0502020204030204" pitchFamily="34"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+1-646-992-2010,,1790339055##</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+1-213-306-3065,,1790339055##</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1790339055@ieeesa.webex.com</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85DFFF"/>
                </a:highlight>
              </a:rPr>
              <a:t>weekly </a:t>
            </a:r>
            <a:r>
              <a:rPr lang="en-US" sz="2400" dirty="0"/>
              <a:t>teleconference call-in, </a:t>
            </a:r>
            <a:r>
              <a:rPr lang="en-US" sz="2400" dirty="0">
                <a:highlight>
                  <a:srgbClr val="85DFFF"/>
                </a:highlight>
              </a:rPr>
              <a:t>09sep21-13jan22</a:t>
            </a:r>
          </a:p>
        </p:txBody>
      </p:sp>
    </p:spTree>
    <p:extLst>
      <p:ext uri="{BB962C8B-B14F-4D97-AF65-F5344CB8AC3E}">
        <p14:creationId xmlns:p14="http://schemas.microsoft.com/office/powerpoint/2010/main" val="68462969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2220913" y="304800"/>
            <a:ext cx="2211387" cy="273050"/>
          </a:xfrm>
        </p:spPr>
        <p:txBody>
          <a:bodyPr/>
          <a:lstStyle/>
          <a:p>
            <a:r>
              <a:rPr lang="en-US"/>
              <a:t>11-18nov21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37</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33973" y="1021223"/>
            <a:ext cx="10524054"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Subject: [EXTERNAL] Webex meeting invitation: 802.18-.19 frequency table ad hoc</a:t>
            </a:r>
            <a:br>
              <a:rPr lang="en-US" sz="1100" dirty="0">
                <a:latin typeface="Consolas" panose="020B0609020204030204" pitchFamily="49" charset="0"/>
                <a:ea typeface="Times New Roman" panose="02020603050405020304" pitchFamily="18" charset="0"/>
                <a:cs typeface="Times New Roman" panose="02020603050405020304" pitchFamily="18" charset="0"/>
              </a:rPr>
            </a:br>
            <a:r>
              <a:rPr lang="en-US" sz="1100" dirty="0">
                <a:latin typeface="Consolas" panose="020B0609020204030204" pitchFamily="49" charset="0"/>
                <a:ea typeface="Times New Roman" panose="02020603050405020304" pitchFamily="18" charset="0"/>
                <a:cs typeface="Times New Roman" panose="02020603050405020304" pitchFamily="18" charset="0"/>
              </a:rPr>
              <a:t>When: Occurs the fourth Tuesday of every 1 month(s) effective 22-Jun-21 until 23-Nov-21 from 15:00 to 16:00 America/</a:t>
            </a:r>
            <a:r>
              <a:rPr lang="en-US" sz="1100" dirty="0" err="1">
                <a:latin typeface="Consolas" panose="020B0609020204030204" pitchFamily="49" charset="0"/>
                <a:ea typeface="Times New Roman" panose="02020603050405020304" pitchFamily="18" charset="0"/>
                <a:cs typeface="Times New Roman" panose="02020603050405020304" pitchFamily="18" charset="0"/>
              </a:rPr>
              <a:t>New_York</a:t>
            </a:r>
            <a:r>
              <a:rPr lang="en-US" sz="1100" dirty="0">
                <a:latin typeface="Consolas" panose="020B0609020204030204" pitchFamily="49" charset="0"/>
                <a:ea typeface="Times New Roman" panose="02020603050405020304" pitchFamily="18" charset="0"/>
                <a:cs typeface="Times New Roman" panose="02020603050405020304" pitchFamily="18" charset="0"/>
              </a:rPr>
              <a:t>.</a:t>
            </a:r>
            <a:br>
              <a:rPr lang="en-US" sz="1100" dirty="0">
                <a:latin typeface="Consolas" panose="020B0609020204030204" pitchFamily="49" charset="0"/>
                <a:ea typeface="Times New Roman" panose="02020603050405020304" pitchFamily="18" charset="0"/>
                <a:cs typeface="Times New Roman" panose="02020603050405020304" pitchFamily="18" charset="0"/>
              </a:rPr>
            </a:br>
            <a:r>
              <a:rPr lang="en-US" sz="1100" dirty="0">
                <a:latin typeface="Consolas" panose="020B0609020204030204" pitchFamily="49" charset="0"/>
                <a:ea typeface="Times New Roman" panose="02020603050405020304" pitchFamily="18" charset="0"/>
                <a:cs typeface="Times New Roman" panose="02020603050405020304" pitchFamily="18" charset="0"/>
              </a:rPr>
              <a:t>Where: https://ieeesa.webex.com/ieeesa/j.php?MTID=m8a25dd8187a6f955433573a347cf4daa</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Jay Holcomb is inviting you to a scheduled Webex meeting. </a:t>
            </a:r>
          </a:p>
          <a:p>
            <a:pPr marL="0">
              <a:spcBef>
                <a:spcPts val="0"/>
              </a:spcBef>
              <a:spcAft>
                <a:spcPts val="0"/>
              </a:spcAft>
            </a:pPr>
            <a:r>
              <a:rPr lang="en-US" sz="1100" dirty="0">
                <a:solidFill>
                  <a:schemeClr val="tx1"/>
                </a:solidFill>
                <a:highlight>
                  <a:srgbClr val="00FF00"/>
                </a:highlight>
                <a:latin typeface="Consolas" panose="020B0609020204030204" pitchFamily="49" charset="0"/>
                <a:ea typeface="Times New Roman" panose="02020603050405020304" pitchFamily="18" charset="0"/>
                <a:cs typeface="Times New Roman" panose="02020603050405020304" pitchFamily="18" charset="0"/>
              </a:rPr>
              <a:t>Occurs the fourth Tuesday of every month effective Tuesday, June 22, 2021 until Tuesday, November 23, 2021 from 3:00 PM to 4:00 PM, (UTC-04:00) Eastern Time (US &amp; Canada) </a:t>
            </a:r>
          </a:p>
          <a:p>
            <a:pPr marL="0">
              <a:spcBef>
                <a:spcPts val="0"/>
              </a:spcBef>
              <a:spcAft>
                <a:spcPts val="0"/>
              </a:spcAft>
            </a:pPr>
            <a:r>
              <a:rPr lang="en-US" sz="1100"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rPr>
              <a:t>3:00 PM  |  (UTC-04:00) Eastern Time (US &amp; Canada)  |  1 </a:t>
            </a:r>
            <a:r>
              <a:rPr lang="en-US" sz="1100" dirty="0" err="1">
                <a:solidFill>
                  <a:srgbClr val="666666"/>
                </a:solidFill>
                <a:latin typeface="Consolas" panose="020B0609020204030204" pitchFamily="49" charset="0"/>
                <a:ea typeface="Times New Roman" panose="02020603050405020304" pitchFamily="18" charset="0"/>
                <a:cs typeface="Times New Roman" panose="02020603050405020304" pitchFamily="18" charset="0"/>
              </a:rPr>
              <a:t>hr</a:t>
            </a:r>
            <a:r>
              <a:rPr lang="en-US" sz="1100"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FF0000"/>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u="sng" dirty="0">
                <a:solidFill>
                  <a:srgbClr val="FF0000"/>
                </a:solidFill>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More ways to join:</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Join from the meeting link</a:t>
            </a:r>
          </a:p>
          <a:p>
            <a:pPr marL="0">
              <a:spcBef>
                <a:spcPts val="0"/>
              </a:spcBef>
              <a:spcAft>
                <a:spcPts val="0"/>
              </a:spcAft>
            </a:pPr>
            <a:r>
              <a:rPr lang="en-US" sz="11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https://ieeesa.webex.com/ieeesa/j.php?MTID=m8a25dd8187a6f955433573a347cf4daa</a:t>
            </a: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Join by meeting number </a:t>
            </a: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Meeting number (access code): 173 519 2199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Meeting password: freqtable6</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4"/>
              </a:rPr>
              <a:t>+1-646-992-2010,,1735192199##</a:t>
            </a: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United States Toll (New York City)</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5"/>
              </a:rPr>
              <a:t>+1-213-306-3065,,1735192199##</a:t>
            </a: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United States Toll (Los Angeles)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Join by phone</a:t>
            </a: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Dial </a:t>
            </a: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7"/>
              </a:rPr>
              <a:t>1735192199@ieeesa.webex.com</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0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endParaRPr lang="en-US" sz="800" dirty="0">
              <a:solidFill>
                <a:schemeClr val="tx1"/>
              </a:solidFill>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Consolas" panose="020B0609020204030204" pitchFamily="49"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0" y="590320"/>
            <a:ext cx="7924800"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802.18/19 </a:t>
            </a:r>
            <a:r>
              <a:rPr lang="en-US" sz="2400" dirty="0">
                <a:highlight>
                  <a:srgbClr val="008000"/>
                </a:highlight>
              </a:rPr>
              <a:t>freq. table ad </a:t>
            </a:r>
            <a:r>
              <a:rPr lang="en-US" sz="2400" dirty="0" err="1">
                <a:highlight>
                  <a:srgbClr val="008000"/>
                </a:highlight>
              </a:rPr>
              <a:t>hoc</a:t>
            </a:r>
            <a:r>
              <a:rPr lang="en-US" sz="2400" dirty="0" err="1"/>
              <a:t>_telecon</a:t>
            </a:r>
            <a:r>
              <a:rPr lang="en-US" sz="2400" dirty="0"/>
              <a:t>. call-in, </a:t>
            </a:r>
            <a:r>
              <a:rPr lang="en-US" sz="2400" dirty="0">
                <a:highlight>
                  <a:srgbClr val="008000"/>
                </a:highlight>
              </a:rPr>
              <a:t>22jun-23nov21</a:t>
            </a:r>
          </a:p>
        </p:txBody>
      </p:sp>
    </p:spTree>
    <p:extLst>
      <p:ext uri="{BB962C8B-B14F-4D97-AF65-F5344CB8AC3E}">
        <p14:creationId xmlns:p14="http://schemas.microsoft.com/office/powerpoint/2010/main" val="8725005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475384" cy="5304778"/>
          </a:xfrm>
        </p:spPr>
        <p:txBody>
          <a:bodyPr/>
          <a:lstStyle/>
          <a:p>
            <a:pPr marL="400050" lvl="1">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From the EC ad hoc on IEEE 802 restructuring </a:t>
            </a:r>
          </a:p>
          <a:p>
            <a:pPr marL="800100" lvl="2">
              <a:spcBef>
                <a:spcPts val="0"/>
              </a:spcBef>
              <a:spcAft>
                <a:spcPts val="0"/>
              </a:spcAft>
              <a:buFont typeface="Arial" panose="020B0604020202020204" pitchFamily="34" charset="0"/>
              <a:buChar char="•"/>
            </a:pPr>
            <a:r>
              <a:rPr lang="en-US" sz="2000" dirty="0"/>
              <a:t>External Influence (Maintain Good Performance)</a:t>
            </a:r>
          </a:p>
          <a:p>
            <a:pPr marL="1200150" lvl="2" indent="-342900">
              <a:buFont typeface="+mj-lt"/>
              <a:buAutoNum type="arabicPeriod"/>
            </a:pPr>
            <a:r>
              <a:rPr lang="en-US" dirty="0"/>
              <a:t>Heard an argument about our influence on Regulatory Bodies.  Our unified 802 submissions to Regulatory Bodies is good.  We probably want to maintain that strong process.</a:t>
            </a:r>
          </a:p>
          <a:p>
            <a:pPr marL="1200150" lvl="2" indent="-342900">
              <a:buFont typeface="+mj-lt"/>
              <a:buAutoNum type="arabicPeriod"/>
            </a:pPr>
            <a:r>
              <a:rPr lang="en-US" dirty="0"/>
              <a:t>So the thought is 802 is doing okay, though any feedback to the EC on if any restructuring or re-organization, what might be considered for influence on Regulatory bodies? </a:t>
            </a:r>
          </a:p>
          <a:p>
            <a:pPr marL="1314450" lvl="3" indent="0"/>
            <a:r>
              <a:rPr lang="en-US" sz="1800" dirty="0"/>
              <a:t> </a:t>
            </a:r>
          </a:p>
          <a:p>
            <a:pPr marL="1657350" lvl="3" indent="-342900">
              <a:buFont typeface="+mj-lt"/>
              <a:buAutoNum type="arabicPeriod"/>
            </a:pPr>
            <a:r>
              <a:rPr lang="en-US" sz="1800" dirty="0"/>
              <a:t>For USA and EU,  we are doing okay, though for other regions what can we do to strengthen our influence and connections?  e.g. APAC, Africa, Latin America, etc.  </a:t>
            </a:r>
          </a:p>
          <a:p>
            <a:pPr marL="800100" lvl="1" indent="-342900">
              <a:buFont typeface="Arial" panose="020B0604020202020204" pitchFamily="34" charset="0"/>
              <a:buChar char="•"/>
            </a:pPr>
            <a:endParaRPr lang="en-US" sz="2200" dirty="0"/>
          </a:p>
          <a:p>
            <a:pPr marL="800100" lvl="1" indent="-342900">
              <a:buFont typeface="Arial" panose="020B0604020202020204" pitchFamily="34" charset="0"/>
              <a:buChar char="•"/>
            </a:pPr>
            <a:r>
              <a:rPr lang="en-US" sz="2200" dirty="0">
                <a:solidFill>
                  <a:srgbClr val="00B0F0"/>
                </a:solidFill>
              </a:rPr>
              <a:t>All – if you have any actionable possibilities to update/improve/etc. our external influence on regulatory bodies, as part of the IEEE 802 restructuring, please pass along to the chair.  </a:t>
            </a:r>
            <a:endParaRPr lang="en-US" sz="3000" dirty="0">
              <a:solidFill>
                <a:srgbClr val="00B0F0"/>
              </a:solidFill>
            </a:endParaRPr>
          </a:p>
          <a:p>
            <a:pPr marL="800100" lvl="2">
              <a:spcBef>
                <a:spcPts val="0"/>
              </a:spcBef>
              <a:spcAft>
                <a:spcPts val="0"/>
              </a:spcAft>
              <a:buFont typeface="Arial" panose="020B0604020202020204" pitchFamily="34" charset="0"/>
              <a:buChar char="•"/>
            </a:pPr>
            <a:endParaRPr lang="en-US" sz="1600" dirty="0">
              <a:effectLst/>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38</a:t>
            </a:fld>
            <a:endParaRPr lang="en-US" altLang="en-US" dirty="0"/>
          </a:p>
        </p:txBody>
      </p:sp>
      <p:sp>
        <p:nvSpPr>
          <p:cNvPr id="7" name="Date Placeholder 6"/>
          <p:cNvSpPr>
            <a:spLocks noGrp="1"/>
          </p:cNvSpPr>
          <p:nvPr>
            <p:ph type="dt" idx="15"/>
          </p:nvPr>
        </p:nvSpPr>
        <p:spPr/>
        <p:txBody>
          <a:bodyPr/>
          <a:lstStyle/>
          <a:p>
            <a:r>
              <a:rPr lang="en-US"/>
              <a:t>11-18nov21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General Discussion</a:t>
            </a:r>
            <a:endParaRPr lang="en-US" sz="2000" dirty="0"/>
          </a:p>
        </p:txBody>
      </p:sp>
    </p:spTree>
    <p:extLst>
      <p:ext uri="{BB962C8B-B14F-4D97-AF65-F5344CB8AC3E}">
        <p14:creationId xmlns:p14="http://schemas.microsoft.com/office/powerpoint/2010/main" val="305368373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89" y="631900"/>
            <a:ext cx="8153400" cy="464123"/>
          </a:xfrm>
        </p:spPr>
        <p:txBody>
          <a:bodyPr/>
          <a:lstStyle/>
          <a:p>
            <a:r>
              <a:rPr lang="en-US" sz="2400" dirty="0"/>
              <a:t>Table of Frequency Bands – IEEE 802 Stds – </a:t>
            </a:r>
            <a:r>
              <a:rPr lang="en-US" sz="2400" dirty="0">
                <a:solidFill>
                  <a:srgbClr val="00B050"/>
                </a:solidFill>
              </a:rPr>
              <a:t>background -1</a:t>
            </a:r>
          </a:p>
        </p:txBody>
      </p:sp>
      <p:sp>
        <p:nvSpPr>
          <p:cNvPr id="3" name="Content Placeholder 2"/>
          <p:cNvSpPr>
            <a:spLocks noGrp="1"/>
          </p:cNvSpPr>
          <p:nvPr>
            <p:ph idx="1"/>
          </p:nvPr>
        </p:nvSpPr>
        <p:spPr>
          <a:xfrm>
            <a:off x="2224548" y="1030458"/>
            <a:ext cx="8153400" cy="5477022"/>
          </a:xfrm>
        </p:spPr>
        <p:txBody>
          <a:bodyPr/>
          <a:lstStyle/>
          <a:p>
            <a:pPr marL="285750" indent="-285750">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r>
              <a:rPr lang="en-US" sz="1800" dirty="0">
                <a:solidFill>
                  <a:srgbClr val="333333"/>
                </a:solidFill>
                <a:ea typeface="Times New Roman" panose="02020603050405020304" pitchFamily="18" charset="0"/>
              </a:rPr>
              <a:t>This proposed table had a good discussion on the EC call on 01Dec20</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hlinkClick r:id="rId3"/>
              </a:rPr>
              <a:t>https://mentor.ieee.org/802-ec/dcn/20/ec-20-0245-01-00EC-frequency-tables-of-ieee-802-wireless-standards.pptx</a:t>
            </a:r>
            <a:r>
              <a:rPr lang="en-US" sz="1600" dirty="0">
                <a:solidFill>
                  <a:srgbClr val="333333"/>
                </a:solidFill>
                <a:ea typeface="Times New Roman" panose="02020603050405020304" pitchFamily="18" charset="0"/>
              </a:rPr>
              <a:t> </a:t>
            </a:r>
          </a:p>
          <a:p>
            <a:pPr marL="285750">
              <a:lnSpc>
                <a:spcPct val="150000"/>
              </a:lnSpc>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Many inputs, some not all: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Maybe add a 4</a:t>
            </a:r>
            <a:r>
              <a:rPr lang="en-US" sz="1600" baseline="30000" dirty="0">
                <a:solidFill>
                  <a:srgbClr val="333333"/>
                </a:solidFill>
                <a:ea typeface="Times New Roman" panose="02020603050405020304" pitchFamily="18" charset="0"/>
              </a:rPr>
              <a:t>th</a:t>
            </a:r>
            <a:r>
              <a:rPr lang="en-US" sz="1600" dirty="0">
                <a:solidFill>
                  <a:srgbClr val="333333"/>
                </a:solidFill>
                <a:ea typeface="Times New Roman" panose="02020603050405020304" pitchFamily="18" charset="0"/>
              </a:rPr>
              <a:t> phase - of older standards, considering market presence.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Need to consider a version for Public Visibility.</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Actually, could get out of hand on all the things everyone would like to see, so maybe a simple high-level version and a detailed lower-level version done over time.</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What about licensed-exempt, licensed-exempt w/control and licensed bands?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Consider types of modulations, e.g., UWB over narrower modulations.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Regions/countries</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802.11 has a table for ITU could there be duplication that need to be considered?</a:t>
            </a:r>
          </a:p>
          <a:p>
            <a:pPr marL="1085850" lvl="2">
              <a:lnSpc>
                <a:spcPct val="150000"/>
              </a:lnSpc>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Comment on call was not aware of table for ITU.  </a:t>
            </a:r>
          </a:p>
          <a:p>
            <a:pPr marL="685800" lvl="1">
              <a:lnSpc>
                <a:spcPct val="150000"/>
              </a:lnSpc>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(from last .18 call: Just because in the standard, is the band being used in the industry or not?)</a:t>
            </a:r>
            <a:endParaRPr lang="en-US" sz="1200" b="1" dirty="0">
              <a:solidFill>
                <a:srgbClr val="333333"/>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39</a:t>
            </a:fld>
            <a:endParaRPr lang="en-US" altLang="en-US" dirty="0"/>
          </a:p>
        </p:txBody>
      </p:sp>
      <p:sp>
        <p:nvSpPr>
          <p:cNvPr id="7" name="Date Placeholder 6"/>
          <p:cNvSpPr>
            <a:spLocks noGrp="1"/>
          </p:cNvSpPr>
          <p:nvPr>
            <p:ph type="dt" idx="15"/>
          </p:nvPr>
        </p:nvSpPr>
        <p:spPr/>
        <p:txBody>
          <a:bodyPr/>
          <a:lstStyle/>
          <a:p>
            <a:r>
              <a:rPr lang="en-US"/>
              <a:t>11-18nov21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1910744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3376"/>
            <a:ext cx="2211387" cy="273050"/>
          </a:xfrm>
          <a:noFill/>
        </p:spPr>
        <p:txBody>
          <a:bodyPr/>
          <a:lstStyle/>
          <a:p>
            <a:r>
              <a:rPr lang="en-US"/>
              <a:t>11-18nov21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2168526" y="606426"/>
            <a:ext cx="7873995" cy="890587"/>
          </a:xfrm>
        </p:spPr>
        <p:txBody>
          <a:bodyPr vert="horz" wrap="square" lIns="91440" tIns="45720" rIns="91440" bIns="45720" numCol="1" anchor="ctr" anchorCtr="0" compatLnSpc="1">
            <a:prstTxWarp prst="textNoShape">
              <a:avLst/>
            </a:prstTxWarp>
          </a:bodyPr>
          <a:lstStyle/>
          <a:p>
            <a:r>
              <a:rPr lang="en-US" sz="2400" dirty="0"/>
              <a:t>Other Guidelines for IEEE WG Meetings</a:t>
            </a:r>
          </a:p>
        </p:txBody>
      </p:sp>
      <p:sp>
        <p:nvSpPr>
          <p:cNvPr id="7174" name="Rectangle 3"/>
          <p:cNvSpPr>
            <a:spLocks noChangeArrowheads="1"/>
          </p:cNvSpPr>
          <p:nvPr/>
        </p:nvSpPr>
        <p:spPr bwMode="auto">
          <a:xfrm>
            <a:off x="2057400" y="228600"/>
            <a:ext cx="8229600" cy="762000"/>
          </a:xfrm>
          <a:prstGeom prst="rect">
            <a:avLst/>
          </a:prstGeom>
          <a:noFill/>
          <a:ln w="9525">
            <a:noFill/>
            <a:miter lim="800000"/>
            <a:headEnd/>
            <a:tailEnd/>
          </a:ln>
        </p:spPr>
        <p:txBody>
          <a:bodyPr anchor="ctr"/>
          <a:lstStyle/>
          <a:p>
            <a:pPr algn="ctr"/>
            <a:endParaRPr lang="en-GB" b="1" u="sng" dirty="0">
              <a:solidFill>
                <a:srgbClr val="000099"/>
              </a:solidFill>
              <a:latin typeface="Helvetica" pitchFamily="34" charset="0"/>
            </a:endParaRPr>
          </a:p>
        </p:txBody>
      </p:sp>
      <p:sp>
        <p:nvSpPr>
          <p:cNvPr id="7175" name="Rectangle 4"/>
          <p:cNvSpPr>
            <a:spLocks noChangeArrowheads="1"/>
          </p:cNvSpPr>
          <p:nvPr/>
        </p:nvSpPr>
        <p:spPr bwMode="auto">
          <a:xfrm>
            <a:off x="990600" y="1497012"/>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a:t>
            </a:r>
            <a:r>
              <a:rPr lang="en-US" altLang="en-US" sz="1800" b="1" u="sng" dirty="0">
                <a:solidFill>
                  <a:schemeClr val="tx1"/>
                </a:solidFill>
                <a:latin typeface="Calibri" panose="020F0502020204030204" pitchFamily="34" charset="0"/>
                <a:cs typeface="Calibri" panose="020F0502020204030204" pitchFamily="34" charset="0"/>
              </a:rPr>
              <a:t>Formally object to the discussion immediately.</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4</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2251842" y="1010419"/>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indent="-285750">
              <a:buFont typeface="Arial" panose="020B0604020202020204" pitchFamily="34" charset="0"/>
              <a:buChar char="•"/>
            </a:pPr>
            <a:r>
              <a:rPr lang="en-US" sz="1600" dirty="0">
                <a:solidFill>
                  <a:schemeClr val="tx1"/>
                </a:solidFill>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dirty="0">
                <a:solidFill>
                  <a:srgbClr val="3789BD"/>
                </a:solidFill>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11-18nov21</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11-18nov21</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41</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152400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11-18nov21</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42</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1828800" y="57629"/>
            <a:ext cx="8534399" cy="664883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a:xfrm>
            <a:off x="8169279" y="6479103"/>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11-18nov21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636960"/>
            <a:ext cx="10439399" cy="3926716"/>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914400" y="1653397"/>
            <a:ext cx="10475384" cy="4113213"/>
          </a:xfrm>
        </p:spPr>
        <p:txBody>
          <a:bodyPr/>
          <a:lstStyle/>
          <a:p>
            <a:pPr marL="193040" marR="11747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11-18nov21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3"/>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914400" y="1676400"/>
            <a:ext cx="10475383" cy="4648200"/>
          </a:xfrm>
        </p:spPr>
        <p:txBody>
          <a:bodyPr/>
          <a:lstStyle/>
          <a:p>
            <a:pPr marL="193040" marR="43370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lgn="ctr">
              <a:buClrTx/>
            </a:pPr>
            <a:r>
              <a:rPr lang="en-US" dirty="0">
                <a:solidFill>
                  <a:schemeClr val="accent1">
                    <a:lumMod val="50000"/>
                  </a:schemeClr>
                </a:solidFill>
                <a:hlinkClick r:id="rId3" action="ppaction://hlinksldjump"/>
              </a:rPr>
              <a:t>2</a:t>
            </a:r>
            <a:r>
              <a:rPr lang="en-US" baseline="30000" dirty="0">
                <a:solidFill>
                  <a:schemeClr val="accent1">
                    <a:lumMod val="50000"/>
                  </a:schemeClr>
                </a:solidFill>
                <a:hlinkClick r:id="rId3" action="ppaction://hlinksldjump"/>
              </a:rPr>
              <a:t>nd</a:t>
            </a:r>
            <a:r>
              <a:rPr lang="en-US" dirty="0">
                <a:solidFill>
                  <a:schemeClr val="accent1">
                    <a:lumMod val="50000"/>
                  </a:schemeClr>
                </a:solidFill>
                <a:hlinkClick r:id="rId3" action="ppaction://hlinksldjump"/>
              </a:rPr>
              <a:t> meeting – 18nov21 – jump to slide 22  </a:t>
            </a:r>
            <a:endParaRPr lang="en-US" dirty="0">
              <a:solidFill>
                <a:schemeClr val="accent1">
                  <a:lumMod val="50000"/>
                </a:schemeClr>
              </a:solidFil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11-18nov21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247900"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2229745" y="279402"/>
            <a:ext cx="2198688" cy="304800"/>
          </a:xfrm>
          <a:prstGeom prst="rect">
            <a:avLst/>
          </a:prstGeom>
        </p:spPr>
        <p:txBody>
          <a:bodyPr/>
          <a:lstStyle/>
          <a:p>
            <a:pPr>
              <a:defRPr/>
            </a:pPr>
            <a:r>
              <a:rPr lang="en-US"/>
              <a:t>11-18nov21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867141" y="765179"/>
            <a:ext cx="6143259" cy="5710235"/>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1600" b="1" dirty="0">
                <a:solidFill>
                  <a:schemeClr val="tx1"/>
                </a:solidFill>
              </a:rPr>
              <a:t>Attendance is on IMAT  (</a:t>
            </a:r>
            <a:r>
              <a:rPr lang="en-US" altLang="en-US" sz="1600" dirty="0">
                <a:solidFill>
                  <a:schemeClr val="tx1"/>
                </a:solidFill>
              </a:rPr>
              <a:t>w/VC &amp; </a:t>
            </a:r>
            <a:r>
              <a:rPr lang="en-US" altLang="en-US" sz="1600" dirty="0" err="1">
                <a:solidFill>
                  <a:schemeClr val="tx1"/>
                </a:solidFill>
              </a:rPr>
              <a:t>webex</a:t>
            </a:r>
            <a:r>
              <a:rPr lang="en-US" altLang="en-US" sz="1600" dirty="0">
                <a:solidFill>
                  <a:schemeClr val="tx1"/>
                </a:solidFill>
              </a:rPr>
              <a:t> checks)</a:t>
            </a:r>
          </a:p>
          <a:p>
            <a:pPr lvl="1">
              <a:spcBef>
                <a:spcPts val="0"/>
              </a:spcBef>
              <a:buFont typeface="Arial" panose="020B0604020202020204" pitchFamily="34" charset="0"/>
              <a:buChar char="•"/>
            </a:pPr>
            <a:r>
              <a:rPr lang="en-US" altLang="en-US" sz="1600" b="1" u="sng" dirty="0">
                <a:solidFill>
                  <a:srgbClr val="002060"/>
                </a:solidFill>
              </a:rPr>
              <a:t>This plenary does count for participation credit. Need 75%. </a:t>
            </a:r>
          </a:p>
          <a:p>
            <a:pPr lvl="1">
              <a:spcBef>
                <a:spcPts val="0"/>
              </a:spcBef>
              <a:buFont typeface="Arial" panose="020B0604020202020204" pitchFamily="34" charset="0"/>
              <a:buChar char="•"/>
            </a:pPr>
            <a:r>
              <a:rPr lang="en-US" altLang="en-US" sz="1600" b="1" u="sng" dirty="0">
                <a:solidFill>
                  <a:schemeClr val="tx1"/>
                </a:solidFill>
              </a:rPr>
              <a:t>Remember to mute when not speaking, thanks.</a:t>
            </a:r>
          </a:p>
          <a:p>
            <a:pPr lvl="1">
              <a:spcBef>
                <a:spcPts val="0"/>
              </a:spcBef>
              <a:buFont typeface="Arial" panose="020B0604020202020204" pitchFamily="34" charset="0"/>
              <a:buChar char="•"/>
            </a:pPr>
            <a:r>
              <a:rPr lang="en-US" altLang="en-US" sz="1600" b="1" u="sng" dirty="0">
                <a:solidFill>
                  <a:schemeClr val="tx1"/>
                </a:solidFill>
              </a:rPr>
              <a:t>Please request Q in the chat window.</a:t>
            </a:r>
            <a:endParaRPr lang="en-US" sz="1600" dirty="0">
              <a:solidFill>
                <a:srgbClr val="00B0F0"/>
              </a:solidFill>
            </a:endParaRPr>
          </a:p>
          <a:p>
            <a:pPr>
              <a:spcBef>
                <a:spcPts val="0"/>
              </a:spcBef>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_jay and Al_</a:t>
            </a:r>
          </a:p>
          <a:p>
            <a:pPr lvl="1">
              <a:spcBef>
                <a:spcPts val="0"/>
              </a:spcBef>
              <a:buFont typeface="Arial" panose="020B0604020202020204" pitchFamily="34" charset="0"/>
              <a:buChar char="•"/>
            </a:pPr>
            <a:r>
              <a:rPr lang="en-US" altLang="en-US" sz="1400" dirty="0">
                <a:solidFill>
                  <a:schemeClr val="tx1"/>
                </a:solidFill>
              </a:rPr>
              <a:t>Attendance &amp; monitor chat window, Stuart K  </a:t>
            </a:r>
          </a:p>
          <a:p>
            <a:pPr>
              <a:spcBef>
                <a:spcPts val="0"/>
              </a:spcBef>
              <a:buFont typeface="Arial" panose="020B0604020202020204" pitchFamily="34" charset="0"/>
              <a:buChar char="•"/>
            </a:pPr>
            <a:r>
              <a:rPr lang="en-US" altLang="en-US" sz="1600" dirty="0">
                <a:solidFill>
                  <a:schemeClr val="tx1"/>
                </a:solidFill>
              </a:rPr>
              <a:t>Approve agenda, last minutes  &amp; administration</a:t>
            </a:r>
          </a:p>
          <a:p>
            <a:pPr>
              <a:spcBef>
                <a:spcPts val="0"/>
              </a:spcBef>
              <a:buFont typeface="Arial" panose="020B0604020202020204" pitchFamily="34" charset="0"/>
              <a:buChar char="•"/>
            </a:pPr>
            <a:endParaRPr lang="en-US" altLang="en-US" sz="1600" dirty="0">
              <a:solidFill>
                <a:schemeClr val="tx1"/>
              </a:solidFill>
            </a:endParaRPr>
          </a:p>
          <a:p>
            <a:pPr>
              <a:spcBef>
                <a:spcPts val="0"/>
              </a:spcBef>
              <a:buFont typeface="Arial" panose="020B0604020202020204" pitchFamily="34" charset="0"/>
              <a:buChar char="•"/>
            </a:pPr>
            <a:r>
              <a:rPr lang="en-US" altLang="en-US" sz="1600" dirty="0">
                <a:solidFill>
                  <a:schemeClr val="tx1"/>
                </a:solidFill>
              </a:rPr>
              <a:t>Discussion items for both weeks</a:t>
            </a:r>
          </a:p>
          <a:p>
            <a:pPr lvl="1">
              <a:spcBef>
                <a:spcPts val="0"/>
              </a:spcBef>
              <a:buFont typeface="Arial" panose="020B0604020202020204" pitchFamily="34" charset="0"/>
              <a:buChar char="•"/>
            </a:pPr>
            <a:r>
              <a:rPr lang="en-US" altLang="en-US" sz="1600" dirty="0">
                <a:solidFill>
                  <a:schemeClr val="tx1"/>
                </a:solidFill>
              </a:rPr>
              <a:t>EU Items</a:t>
            </a:r>
          </a:p>
          <a:p>
            <a:pPr lvl="1">
              <a:spcBef>
                <a:spcPts val="0"/>
              </a:spcBef>
              <a:buFont typeface="Arial" panose="020B0604020202020204" pitchFamily="34" charset="0"/>
              <a:buChar char="•"/>
            </a:pPr>
            <a:r>
              <a:rPr lang="en-US" altLang="en-US" sz="1600" dirty="0">
                <a:solidFill>
                  <a:schemeClr val="tx1"/>
                </a:solidFill>
              </a:rPr>
              <a:t>Other Regions Items</a:t>
            </a:r>
          </a:p>
          <a:p>
            <a:pPr lvl="1">
              <a:spcBef>
                <a:spcPts val="0"/>
              </a:spcBef>
              <a:buFont typeface="Arial" panose="020B0604020202020204" pitchFamily="34" charset="0"/>
              <a:buChar char="•"/>
            </a:pPr>
            <a:r>
              <a:rPr lang="en-US" altLang="en-US" sz="1600" dirty="0">
                <a:solidFill>
                  <a:schemeClr val="tx1"/>
                </a:solidFill>
              </a:rPr>
              <a:t>ITU-R Items</a:t>
            </a:r>
          </a:p>
          <a:p>
            <a:pPr lvl="1">
              <a:spcBef>
                <a:spcPts val="0"/>
              </a:spcBef>
              <a:buFont typeface="Arial" panose="020B0604020202020204" pitchFamily="34" charset="0"/>
              <a:buChar char="•"/>
            </a:pPr>
            <a:r>
              <a:rPr lang="en-US" altLang="en-US" sz="1600" dirty="0">
                <a:solidFill>
                  <a:schemeClr val="tx1"/>
                </a:solidFill>
              </a:rPr>
              <a:t>General Discussion Items</a:t>
            </a:r>
          </a:p>
          <a:p>
            <a:pPr>
              <a:spcBef>
                <a:spcPts val="0"/>
              </a:spcBef>
              <a:buFont typeface="Arial" panose="020B0604020202020204" pitchFamily="34" charset="0"/>
              <a:buChar char="•"/>
            </a:pPr>
            <a:r>
              <a:rPr lang="en-US" altLang="en-US" sz="1600" dirty="0">
                <a:solidFill>
                  <a:schemeClr val="tx1"/>
                </a:solidFill>
              </a:rPr>
              <a:t>Actions required</a:t>
            </a:r>
          </a:p>
          <a:p>
            <a:pPr lvl="1">
              <a:spcBef>
                <a:spcPts val="0"/>
              </a:spcBef>
              <a:buFont typeface="Arial" panose="020B0604020202020204" pitchFamily="34" charset="0"/>
              <a:buChar char="•"/>
            </a:pPr>
            <a:r>
              <a:rPr lang="en-US" altLang="en-US" sz="1400" dirty="0">
                <a:solidFill>
                  <a:schemeClr val="tx1"/>
                </a:solidFill>
              </a:rPr>
              <a:t>Chair start </a:t>
            </a:r>
            <a:r>
              <a:rPr lang="en-US" altLang="en-US" sz="1400" dirty="0" err="1">
                <a:solidFill>
                  <a:schemeClr val="tx1"/>
                </a:solidFill>
              </a:rPr>
              <a:t>epolls</a:t>
            </a:r>
            <a:r>
              <a:rPr lang="en-US" altLang="en-US" sz="1400" dirty="0">
                <a:solidFill>
                  <a:schemeClr val="tx1"/>
                </a:solidFill>
              </a:rPr>
              <a:t> on March’22 plenary </a:t>
            </a:r>
          </a:p>
          <a:p>
            <a:pPr lvl="1">
              <a:spcBef>
                <a:spcPts val="0"/>
              </a:spcBef>
              <a:buFont typeface="Arial" panose="020B0604020202020204" pitchFamily="34" charset="0"/>
              <a:buChar char="•"/>
            </a:pPr>
            <a:r>
              <a:rPr lang="en-US" sz="1400" dirty="0">
                <a:ea typeface="SimSun" panose="02010600030101010101" pitchFamily="2" charset="-122"/>
              </a:rPr>
              <a:t>Anything new today</a:t>
            </a:r>
          </a:p>
          <a:p>
            <a:pPr lvl="1">
              <a:spcBef>
                <a:spcPts val="0"/>
              </a:spcBef>
              <a:buFont typeface="Arial" panose="020B0604020202020204" pitchFamily="34" charset="0"/>
              <a:buChar char="•"/>
            </a:pPr>
            <a:r>
              <a:rPr lang="en-US" altLang="en-US" sz="1400" dirty="0">
                <a:solidFill>
                  <a:schemeClr val="tx1"/>
                </a:solidFill>
              </a:rPr>
              <a:t>ongoing: WRC-23 AI Viewpoints &amp; Freq. table fill in</a:t>
            </a:r>
          </a:p>
          <a:p>
            <a:pPr>
              <a:buFont typeface="Arial" panose="020B0604020202020204" pitchFamily="34" charset="0"/>
              <a:buChar char="•"/>
            </a:pPr>
            <a:r>
              <a:rPr lang="en-US" altLang="en-US" sz="1600" dirty="0">
                <a:solidFill>
                  <a:schemeClr val="tx1"/>
                </a:solidFill>
              </a:rPr>
              <a:t>AOB</a:t>
            </a:r>
          </a:p>
          <a:p>
            <a:pPr>
              <a:buFont typeface="Arial" panose="020B0604020202020204" pitchFamily="34" charset="0"/>
              <a:buChar char="•"/>
            </a:pPr>
            <a:r>
              <a:rPr lang="en-US" altLang="en-US" sz="1600" dirty="0">
                <a:solidFill>
                  <a:schemeClr val="tx1"/>
                </a:solidFill>
              </a:rPr>
              <a:t>Recess/Adjourn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6843184" y="701486"/>
            <a:ext cx="4891616" cy="577392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sz="1400" b="0" kern="0" dirty="0">
                <a:solidFill>
                  <a:schemeClr val="tx1"/>
                </a:solidFill>
              </a:rPr>
              <a:t>APAC update </a:t>
            </a:r>
          </a:p>
          <a:p>
            <a:pPr lvl="1">
              <a:spcBef>
                <a:spcPts val="0"/>
              </a:spcBef>
              <a:buFont typeface="Arial" panose="020B0604020202020204" pitchFamily="34" charset="0"/>
              <a:buChar char="•"/>
            </a:pPr>
            <a:r>
              <a:rPr lang="en-US" altLang="en-US" sz="1400" dirty="0">
                <a:solidFill>
                  <a:schemeClr val="tx1"/>
                </a:solidFill>
              </a:rPr>
              <a:t>General items,</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dirty="0">
                <a:solidFill>
                  <a:schemeClr val="tx1"/>
                </a:solidFill>
              </a:rPr>
              <a:t>ongoing: IEEE 802 viewpoints on WRC-23 AIs</a:t>
            </a:r>
          </a:p>
          <a:p>
            <a:pPr marL="0" indent="0">
              <a:spcBef>
                <a:spcPts val="0"/>
              </a:spcBef>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kern="0" dirty="0">
                <a:solidFill>
                  <a:schemeClr val="tx1"/>
                </a:solidFill>
              </a:rPr>
              <a:t>FCC request for HAPS info on  70/80/90GHz  NPRM</a:t>
            </a:r>
          </a:p>
          <a:p>
            <a:pPr lvl="1">
              <a:spcBef>
                <a:spcPts val="0"/>
              </a:spcBef>
              <a:buFont typeface="Arial" panose="020B0604020202020204" pitchFamily="34" charset="0"/>
              <a:buChar char="•"/>
            </a:pPr>
            <a:r>
              <a:rPr lang="en-US" altLang="en-US" sz="1400" kern="0" dirty="0">
                <a:solidFill>
                  <a:schemeClr val="tx1"/>
                </a:solidFill>
              </a:rPr>
              <a:t>ongoing: MSGs (new doc) &amp; Std Frequency table</a:t>
            </a:r>
          </a:p>
          <a:p>
            <a:pPr lvl="1">
              <a:spcBef>
                <a:spcPts val="0"/>
              </a:spcBef>
              <a:buFont typeface="Arial" panose="020B0604020202020204" pitchFamily="34" charset="0"/>
              <a:buChar char="•"/>
            </a:pPr>
            <a:endParaRPr lang="en-US" altLang="en-US" sz="1400" kern="0" dirty="0">
              <a:solidFill>
                <a:schemeClr val="tx1"/>
              </a:solidFill>
            </a:endParaRPr>
          </a:p>
        </p:txBody>
      </p:sp>
    </p:spTree>
    <p:extLst>
      <p:ext uri="{BB962C8B-B14F-4D97-AF65-F5344CB8AC3E}">
        <p14:creationId xmlns:p14="http://schemas.microsoft.com/office/powerpoint/2010/main" val="4202320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990600" y="594578"/>
            <a:ext cx="10363200"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u="sng" dirty="0">
                <a:solidFill>
                  <a:schemeClr val="tx1"/>
                </a:solidFill>
              </a:rPr>
              <a:t>:</a:t>
            </a:r>
            <a:r>
              <a:rPr lang="en-US" altLang="en-US" sz="1800" dirty="0">
                <a:solidFill>
                  <a:schemeClr val="tx1"/>
                </a:solidFill>
              </a:rPr>
              <a:t> </a:t>
            </a:r>
            <a:r>
              <a:rPr lang="en-US" altLang="en-US" sz="1800" b="0" dirty="0">
                <a:solidFill>
                  <a:schemeClr val="tx1"/>
                </a:solidFill>
              </a:rPr>
              <a:t>To approve the agenda as presented on previous slide</a:t>
            </a:r>
          </a:p>
          <a:p>
            <a:pPr>
              <a:spcBef>
                <a:spcPts val="0"/>
              </a:spcBef>
            </a:pPr>
            <a:r>
              <a:rPr lang="en-US" altLang="en-US" sz="1800" dirty="0">
                <a:solidFill>
                  <a:schemeClr val="tx1"/>
                </a:solidFill>
              </a:rPr>
              <a:t>		</a:t>
            </a:r>
            <a:r>
              <a:rPr lang="en-US" altLang="en-US" sz="1800" b="0" dirty="0">
                <a:solidFill>
                  <a:schemeClr val="tx1"/>
                </a:solidFill>
              </a:rPr>
              <a:t>Moved by: 	Stuart K</a:t>
            </a:r>
          </a:p>
          <a:p>
            <a:pPr>
              <a:spcBef>
                <a:spcPts val="0"/>
              </a:spcBef>
            </a:pPr>
            <a:r>
              <a:rPr lang="en-US" altLang="en-US" sz="1800" b="0" dirty="0">
                <a:solidFill>
                  <a:schemeClr val="tx1"/>
                </a:solidFill>
              </a:rPr>
              <a:t>		Seconded by:  Vijay A</a:t>
            </a:r>
          </a:p>
          <a:p>
            <a:pPr>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a:spcBef>
                <a:spcPts val="400"/>
              </a:spcBef>
              <a:buFont typeface="Arial" panose="020B0604020202020204" pitchFamily="34" charset="0"/>
              <a:buChar char="•"/>
            </a:pPr>
            <a:endParaRPr lang="en-US" altLang="en-US" sz="1800" u="sng" dirty="0">
              <a:solidFill>
                <a:schemeClr val="tx1"/>
              </a:solidFill>
            </a:endParaRP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ea typeface="SimSun" panose="02010600030101010101" pitchFamily="2" charset="-122"/>
              </a:rPr>
              <a:t>To approve the minutes in document </a:t>
            </a:r>
            <a:r>
              <a:rPr lang="en-GB" sz="1800" b="0" dirty="0">
                <a:ea typeface="SimSun" panose="02010600030101010101" pitchFamily="2" charset="-122"/>
                <a:hlinkClick r:id="rId3"/>
              </a:rPr>
              <a:t>https://mentor.ieee.org/802.18/dcn/21/18-21-0107-01-0000-minutes-electronic-wireless-interim-16-23sep21-rr-tag-koa.docx</a:t>
            </a:r>
            <a:r>
              <a:rPr lang="en-GB" sz="1800" b="0" dirty="0">
                <a:ea typeface="SimSun" panose="02010600030101010101" pitchFamily="2" charset="-122"/>
              </a:rPr>
              <a:t> </a:t>
            </a:r>
            <a:r>
              <a:rPr lang="en-GB" sz="1800" b="0" dirty="0">
                <a:solidFill>
                  <a:schemeClr val="bg1">
                    <a:lumMod val="75000"/>
                  </a:schemeClr>
                </a:solidFill>
                <a:ea typeface="SimSun" panose="02010600030101010101" pitchFamily="2" charset="-122"/>
              </a:rPr>
              <a:t>   </a:t>
            </a:r>
            <a:r>
              <a:rPr lang="en-US" sz="1800" b="0" i="0" dirty="0">
                <a:solidFill>
                  <a:srgbClr val="000000"/>
                </a:solidFill>
                <a:effectLst/>
              </a:rPr>
              <a:t>27-Sep-2021 00:36:52 ET</a:t>
            </a:r>
            <a:r>
              <a:rPr lang="en-US" sz="1800" b="0" dirty="0">
                <a:ea typeface="SimSun" panose="02010600030101010101" pitchFamily="2" charset="-122"/>
              </a:rPr>
              <a:t>, with editorial privilege for the 802.18 chair.</a:t>
            </a:r>
            <a:r>
              <a:rPr lang="en-US" altLang="en-US" sz="1800" b="0" dirty="0">
                <a:solidFill>
                  <a:schemeClr val="tx1"/>
                </a:solidFill>
              </a:rPr>
              <a:t>	</a:t>
            </a:r>
          </a:p>
          <a:p>
            <a:pPr marL="0" indent="0">
              <a:spcBef>
                <a:spcPts val="400"/>
              </a:spcBef>
            </a:pPr>
            <a:r>
              <a:rPr lang="en-US" altLang="en-US" sz="1800" b="0" dirty="0">
                <a:solidFill>
                  <a:schemeClr val="tx1"/>
                </a:solidFill>
              </a:rPr>
              <a:t> 	Moved by:  	Ben R. </a:t>
            </a:r>
          </a:p>
          <a:p>
            <a:pPr marL="0" indent="0">
              <a:spcBef>
                <a:spcPts val="0"/>
              </a:spcBef>
            </a:pPr>
            <a:r>
              <a:rPr lang="en-US" altLang="en-US" sz="1800" b="0" dirty="0">
                <a:solidFill>
                  <a:schemeClr val="tx1"/>
                </a:solidFill>
              </a:rPr>
              <a:t>	Seconded by:  Jim L. </a:t>
            </a:r>
          </a:p>
          <a:p>
            <a:pPr marL="0" indent="0">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lvl="2">
              <a:spcBef>
                <a:spcPts val="0"/>
              </a:spcBef>
              <a:buFont typeface="Arial" panose="020B0604020202020204" pitchFamily="34" charset="0"/>
              <a:buChar char="•"/>
            </a:pPr>
            <a:endParaRPr lang="en-US" altLang="en-US" dirty="0">
              <a:solidFill>
                <a:schemeClr val="tx1"/>
              </a:solidFill>
            </a:endParaRPr>
          </a:p>
          <a:p>
            <a:pPr marL="685800" lvl="1">
              <a:spcBef>
                <a:spcPts val="400"/>
              </a:spcBef>
              <a:buFont typeface="Arial" panose="020B0604020202020204" pitchFamily="34" charset="0"/>
              <a:buChar char="•"/>
            </a:pPr>
            <a:endParaRPr lang="en-US" altLang="en-US" sz="14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11-18nov21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62709</TotalTime>
  <Words>12315</Words>
  <Application>Microsoft Office PowerPoint</Application>
  <PresentationFormat>Widescreen</PresentationFormat>
  <Paragraphs>1262</Paragraphs>
  <Slides>42</Slides>
  <Notes>30</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3</vt:i4>
      </vt:variant>
      <vt:variant>
        <vt:lpstr>Slide Titles</vt:lpstr>
      </vt:variant>
      <vt:variant>
        <vt:i4>42</vt:i4>
      </vt:variant>
    </vt:vector>
  </HeadingPairs>
  <TitlesOfParts>
    <vt:vector size="55" baseType="lpstr">
      <vt:lpstr>Arial</vt:lpstr>
      <vt:lpstr>Calibri</vt:lpstr>
      <vt:lpstr>Consolas</vt:lpstr>
      <vt:lpstr>Georgia</vt:lpstr>
      <vt:lpstr>Helvetica</vt:lpstr>
      <vt:lpstr>Monotype Sorts</vt:lpstr>
      <vt:lpstr>Tahoma</vt:lpstr>
      <vt:lpstr>Times New Roman</vt:lpstr>
      <vt:lpstr>Wingdings</vt:lpstr>
      <vt:lpstr>Office Theme</vt:lpstr>
      <vt:lpstr>Document</vt:lpstr>
      <vt:lpstr>Packager Shell Object</vt:lpstr>
      <vt:lpstr>Acrobat Document</vt:lpstr>
      <vt:lpstr>IEEE 802.18 RR-TAG Plenary Agenda</vt:lpstr>
      <vt:lpstr>PowerPoint Presentation</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vt:lpstr>
      <vt:lpstr>Administrative–moving forward</vt:lpstr>
      <vt:lpstr>Teleconferences</vt:lpstr>
      <vt:lpstr>EU items to share -1b</vt:lpstr>
      <vt:lpstr>EU items to share -2</vt:lpstr>
      <vt:lpstr>Other regions (outside EU-Stds and USA), items to share</vt:lpstr>
      <vt:lpstr>Other regions (outside EU-Stds and USA), items to share</vt:lpstr>
      <vt:lpstr>ITU-R items to share  -</vt:lpstr>
      <vt:lpstr>General Discussion Items </vt:lpstr>
      <vt:lpstr>General Discussion Items – ongoing fyi - MSGs 6 GHz &amp; FCC</vt:lpstr>
      <vt:lpstr>General Discussion Items – ongoing fyi - IEEE 802 Stds Table of Frequency Bands </vt:lpstr>
      <vt:lpstr>Actions / AOB / Recess</vt:lpstr>
      <vt:lpstr>2nd – call - Thursday (18nov21) Agenda</vt:lpstr>
      <vt:lpstr>Administrative–moving forward</vt:lpstr>
      <vt:lpstr>Administrative–moving forward</vt:lpstr>
      <vt:lpstr>EU items to share -1b</vt:lpstr>
      <vt:lpstr>EU items to share -2</vt:lpstr>
      <vt:lpstr>Other regions (outside EU-Stds and USA), items to share</vt:lpstr>
      <vt:lpstr>ITU-R items to share  -</vt:lpstr>
      <vt:lpstr>General Discussion Items - </vt:lpstr>
      <vt:lpstr>General Discussion Items – ongoing fyi - MSGs 6 GHz &amp; FCC</vt:lpstr>
      <vt:lpstr>General Discussion Items – ongoing fyi - IEEE 802 Stds Table of Frequency Bands </vt:lpstr>
      <vt:lpstr>Actions Required</vt:lpstr>
      <vt:lpstr>Any Other Business</vt:lpstr>
      <vt:lpstr>Adjourn</vt:lpstr>
      <vt:lpstr>PowerPoint Presentation</vt:lpstr>
      <vt:lpstr>PowerPoint Presentation</vt:lpstr>
      <vt:lpstr>PowerPoint Presentation</vt:lpstr>
      <vt:lpstr>General Discussion</vt:lpstr>
      <vt:lpstr>Table of Frequency Bands – IEEE 802 Stds – background -1</vt:lpstr>
      <vt:lpstr>ITU-R links &amp; general info</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dc:title>
  <dc:creator>Holcomb, Jay</dc:creator>
  <cp:lastModifiedBy>author</cp:lastModifiedBy>
  <cp:revision>3962</cp:revision>
  <cp:lastPrinted>1601-01-01T00:00:00Z</cp:lastPrinted>
  <dcterms:created xsi:type="dcterms:W3CDTF">2016-03-03T14:54:45Z</dcterms:created>
  <dcterms:modified xsi:type="dcterms:W3CDTF">2021-11-19T01:12:22Z</dcterms:modified>
</cp:coreProperties>
</file>