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5"/>
  </p:notesMasterIdLst>
  <p:handoutMasterIdLst>
    <p:handoutMasterId r:id="rId46"/>
  </p:handoutMasterIdLst>
  <p:sldIdLst>
    <p:sldId id="256" r:id="rId2"/>
    <p:sldId id="791" r:id="rId3"/>
    <p:sldId id="341" r:id="rId4"/>
    <p:sldId id="329" r:id="rId5"/>
    <p:sldId id="604" r:id="rId6"/>
    <p:sldId id="624" r:id="rId7"/>
    <p:sldId id="605" r:id="rId8"/>
    <p:sldId id="776" r:id="rId9"/>
    <p:sldId id="596" r:id="rId10"/>
    <p:sldId id="690" r:id="rId11"/>
    <p:sldId id="825" r:id="rId12"/>
    <p:sldId id="602" r:id="rId13"/>
    <p:sldId id="798" r:id="rId14"/>
    <p:sldId id="606" r:id="rId15"/>
    <p:sldId id="818" r:id="rId16"/>
    <p:sldId id="828" r:id="rId17"/>
    <p:sldId id="608" r:id="rId18"/>
    <p:sldId id="796" r:id="rId19"/>
    <p:sldId id="742" r:id="rId20"/>
    <p:sldId id="743" r:id="rId21"/>
    <p:sldId id="702" r:id="rId22"/>
    <p:sldId id="535" r:id="rId23"/>
    <p:sldId id="830" r:id="rId24"/>
    <p:sldId id="829" r:id="rId25"/>
    <p:sldId id="822" r:id="rId26"/>
    <p:sldId id="823" r:id="rId27"/>
    <p:sldId id="811" r:id="rId28"/>
    <p:sldId id="813" r:id="rId29"/>
    <p:sldId id="815" r:id="rId30"/>
    <p:sldId id="826" r:id="rId31"/>
    <p:sldId id="827" r:id="rId32"/>
    <p:sldId id="650" r:id="rId33"/>
    <p:sldId id="498" r:id="rId34"/>
    <p:sldId id="402" r:id="rId35"/>
    <p:sldId id="403" r:id="rId36"/>
    <p:sldId id="797" r:id="rId37"/>
    <p:sldId id="778" r:id="rId38"/>
    <p:sldId id="603" r:id="rId39"/>
    <p:sldId id="795" r:id="rId40"/>
    <p:sldId id="783" r:id="rId41"/>
    <p:sldId id="728" r:id="rId42"/>
    <p:sldId id="656" r:id="rId43"/>
    <p:sldId id="655"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6400" autoAdjust="0"/>
  </p:normalViewPr>
  <p:slideViewPr>
    <p:cSldViewPr>
      <p:cViewPr varScale="1">
        <p:scale>
          <a:sx n="108" d="100"/>
          <a:sy n="108" d="100"/>
        </p:scale>
        <p:origin x="570" y="9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17-Nov-21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41.xm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25.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19.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26.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slide" Target="../slides/slide41.xml"/><Relationship Id="rId2" Type="http://schemas.openxmlformats.org/officeDocument/2006/relationships/slide" Target="../slides/slide28.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38.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3.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363410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4799014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118354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 next call, meeting #59 15-18nov21 on-line</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Anything to share today? </a:t>
            </a:r>
          </a:p>
          <a:p>
            <a:pPr lvl="1">
              <a:spcBef>
                <a:spcPts val="0"/>
              </a:spcBef>
              <a:buFont typeface="Arial" panose="020B0604020202020204" pitchFamily="34" charset="0"/>
              <a:buChar char="•"/>
            </a:pPr>
            <a:r>
              <a:rPr lang="en-US" sz="1600" b="1" dirty="0">
                <a:solidFill>
                  <a:schemeClr val="tx1"/>
                </a:solidFill>
              </a:rPr>
              <a:t>15jul:  </a:t>
            </a:r>
            <a:r>
              <a:rPr lang="en-US" sz="1600" dirty="0">
                <a:solidFill>
                  <a:schemeClr val="tx1"/>
                </a:solidFill>
              </a:rPr>
              <a:t>Working on new SR doc to extend UWB to 12.4 GHz, (tbd), much broader, up to 4 GHz OBW (tbd).</a:t>
            </a: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9578901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noStrike" kern="1200" dirty="0">
                <a:solidFill>
                  <a:srgbClr val="000000"/>
                </a:solidFill>
                <a:effectLst/>
                <a:latin typeface="Times New Roman" pitchFamily="16" charset="0"/>
                <a:ea typeface="+mn-ea"/>
                <a:cs typeface="+mn-cs"/>
                <a:hlinkClick r:id="rId10"/>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345647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9874698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9552432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598497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528738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sngStrike" kern="1200" dirty="0">
                <a:solidFill>
                  <a:srgbClr val="000000"/>
                </a:solidFill>
                <a:effectLst/>
                <a:latin typeface="Times New Roman" pitchFamily="16" charset="0"/>
                <a:ea typeface="+mn-ea"/>
                <a:cs typeface="+mn-cs"/>
                <a:hlinkClick r:id="rId10"/>
              </a:rPr>
              <a:t>FM 57 - WAS/RLAN above 5 GHz</a:t>
            </a:r>
            <a:endParaRPr lang="en-US" sz="1200" b="0" i="0" u="none" strike="sngStrike" kern="1200" dirty="0">
              <a:solidFill>
                <a:srgbClr val="000000"/>
              </a:solidFill>
              <a:effectLst/>
              <a:latin typeface="Times New Roman" pitchFamily="16" charset="0"/>
              <a:ea typeface="+mn-ea"/>
              <a:cs typeface="+mn-cs"/>
            </a:endParaRPr>
          </a:p>
          <a:p>
            <a:pPr fontAlgn="t"/>
            <a:r>
              <a:rPr lang="en-US" sz="1200" b="0" i="0" strike="sngStrike"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strike="sngStrike" kern="1200" dirty="0">
                <a:solidFill>
                  <a:srgbClr val="000000"/>
                </a:solidFill>
                <a:effectLst/>
                <a:latin typeface="Times New Roman" pitchFamily="16" charset="0"/>
                <a:ea typeface="+mn-ea"/>
                <a:cs typeface="+mn-cs"/>
              </a:rPr>
              <a:t>ECO contact  </a:t>
            </a:r>
            <a:r>
              <a:rPr lang="en-US" sz="1200" b="0" i="0" strike="sngStrike" kern="1200" dirty="0" err="1">
                <a:solidFill>
                  <a:srgbClr val="000000"/>
                </a:solidFill>
                <a:effectLst/>
                <a:latin typeface="Times New Roman" pitchFamily="16" charset="0"/>
                <a:ea typeface="+mn-ea"/>
                <a:cs typeface="+mn-cs"/>
              </a:rPr>
              <a:t>Doriana</a:t>
            </a:r>
            <a:r>
              <a:rPr lang="en-US" sz="1200" b="0" i="0" strike="sngStrike" kern="1200" dirty="0">
                <a:solidFill>
                  <a:srgbClr val="000000"/>
                </a:solidFill>
                <a:effectLst/>
                <a:latin typeface="Times New Roman" pitchFamily="16" charset="0"/>
                <a:ea typeface="+mn-ea"/>
                <a:cs typeface="+mn-cs"/>
              </a:rPr>
              <a:t> </a:t>
            </a:r>
            <a:r>
              <a:rPr lang="en-US" sz="1200" b="0" i="0" strike="sngStrike" kern="1200" dirty="0" err="1">
                <a:solidFill>
                  <a:srgbClr val="000000"/>
                </a:solidFill>
                <a:effectLst/>
                <a:latin typeface="Times New Roman" pitchFamily="16" charset="0"/>
                <a:ea typeface="+mn-ea"/>
                <a:cs typeface="+mn-cs"/>
              </a:rPr>
              <a:t>Guiducci</a:t>
            </a:r>
            <a:endParaRPr lang="en-US" sz="1200" b="0" i="0" strike="sngStrike"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lgn="l">
              <a:buFont typeface="Arial" panose="020B0604020202020204" pitchFamily="34" charset="0"/>
              <a:buChar char="•"/>
            </a:pPr>
            <a:r>
              <a:rPr lang="en-US" sz="1800" dirty="0">
                <a:solidFill>
                  <a:schemeClr val="tx1"/>
                </a:solidFill>
                <a:effectLst/>
                <a:ea typeface="Calibri" panose="020F0502020204030204" pitchFamily="34" charset="0"/>
                <a:cs typeface="Times New Roman" panose="02020603050405020304" pitchFamily="18" charset="0"/>
              </a:rPr>
              <a:t>Vietnam –MIT - </a:t>
            </a:r>
            <a:r>
              <a:rPr lang="en-US" sz="1800" b="0" i="0" u="none" strike="noStrike" baseline="0" dirty="0">
                <a:solidFill>
                  <a:srgbClr val="000000"/>
                </a:solidFill>
              </a:rPr>
              <a:t>Circular 08/2021/TT-BTTTT goes into effect on 28nov21:</a:t>
            </a:r>
          </a:p>
          <a:p>
            <a:pPr lvl="1">
              <a:buFont typeface="Arial" panose="020B0604020202020204" pitchFamily="34" charset="0"/>
              <a:buChar char="•"/>
            </a:pPr>
            <a:r>
              <a:rPr lang="en-US" sz="1600" b="0" i="0" u="none" strike="noStrike" baseline="0" dirty="0">
                <a:solidFill>
                  <a:srgbClr val="000000"/>
                </a:solidFill>
              </a:rPr>
              <a:t>Addition of new equipment types including: </a:t>
            </a:r>
          </a:p>
          <a:p>
            <a:pPr lvl="2">
              <a:buFont typeface="Arial" panose="020B0604020202020204" pitchFamily="34" charset="0"/>
              <a:buChar char="•"/>
            </a:pPr>
            <a:r>
              <a:rPr lang="en-US" sz="1400" b="0" i="0" u="none" strike="noStrike" baseline="0" dirty="0">
                <a:solidFill>
                  <a:srgbClr val="000000"/>
                </a:solidFill>
              </a:rPr>
              <a:t>Wireless charging devices in the bands of 100 – 190 kHz, 326.5 kHz, 340 kHz, 353 – 373.5 kHz, 1.64 – 1.78 MHz, 6.765 – 6.795 MHz </a:t>
            </a:r>
          </a:p>
          <a:p>
            <a:pPr lvl="2">
              <a:buFont typeface="Arial" panose="020B0604020202020204" pitchFamily="34" charset="0"/>
              <a:buChar char="•"/>
            </a:pPr>
            <a:r>
              <a:rPr lang="en-US" sz="1400" b="0" i="0" u="none" strike="noStrike" baseline="0" dirty="0">
                <a:solidFill>
                  <a:srgbClr val="000000"/>
                </a:solidFill>
              </a:rPr>
              <a:t>LPWAN devices in the bands of 433.05 – 434.79 MHz and 920 – 923 MHz </a:t>
            </a:r>
          </a:p>
          <a:p>
            <a:pPr lvl="1">
              <a:buFont typeface="Arial" panose="020B0604020202020204" pitchFamily="34" charset="0"/>
              <a:buChar char="•"/>
            </a:pPr>
            <a:r>
              <a:rPr lang="en-US" sz="1600" b="0" i="0" u="none" strike="noStrike" baseline="0" dirty="0">
                <a:solidFill>
                  <a:srgbClr val="000000"/>
                </a:solidFill>
              </a:rPr>
              <a:t>Addition of new frequency bands for RF products including: </a:t>
            </a:r>
            <a:endParaRPr lang="en-US" b="0" i="0" u="none" strike="noStrike" baseline="0" dirty="0">
              <a:solidFill>
                <a:srgbClr val="000000"/>
              </a:solidFill>
            </a:endParaRPr>
          </a:p>
          <a:p>
            <a:pPr lvl="2">
              <a:buFont typeface="Arial" panose="020B0604020202020204" pitchFamily="34" charset="0"/>
              <a:buChar char="•"/>
            </a:pPr>
            <a:r>
              <a:rPr lang="en-US" sz="1400" b="0" i="0" u="none" strike="noStrike" baseline="0" dirty="0">
                <a:solidFill>
                  <a:srgbClr val="000000"/>
                </a:solidFill>
              </a:rPr>
              <a:t>- 2400 – 2483.5 MHz and 5725 – 5850 MHz for remote control devices </a:t>
            </a:r>
          </a:p>
          <a:p>
            <a:pPr lvl="2">
              <a:buFont typeface="Arial" panose="020B0604020202020204" pitchFamily="34" charset="0"/>
              <a:buChar char="•"/>
            </a:pPr>
            <a:r>
              <a:rPr lang="en-US" sz="1400" b="0" i="0" u="none" strike="noStrike" baseline="0" dirty="0">
                <a:solidFill>
                  <a:srgbClr val="000000"/>
                </a:solidFill>
              </a:rPr>
              <a:t>- 7238.4 – 9000 MHz for UWB devices </a:t>
            </a:r>
          </a:p>
          <a:p>
            <a:pPr lvl="2">
              <a:buFont typeface="Arial" panose="020B0604020202020204" pitchFamily="34" charset="0"/>
              <a:buChar char="•"/>
            </a:pPr>
            <a:r>
              <a:rPr lang="en-US" sz="1400" b="0" i="0" u="none" strike="noStrike" baseline="0" dirty="0">
                <a:solidFill>
                  <a:srgbClr val="000000"/>
                </a:solidFill>
              </a:rPr>
              <a:t>- 5.725 – 5.850 GHz; 8.5 –10 GHz; 57– 64 GHz; 75 – 85 GHz for radio telemetry devices (Short range measurement radars installed in the tank) </a:t>
            </a:r>
          </a:p>
          <a:p>
            <a:pPr lvl="2">
              <a:buFont typeface="Arial" panose="020B0604020202020204" pitchFamily="34" charset="0"/>
              <a:buChar char="•"/>
            </a:pPr>
            <a:r>
              <a:rPr lang="en-US" sz="1400" b="0" i="0" u="none" strike="noStrike" baseline="0" dirty="0">
                <a:solidFill>
                  <a:srgbClr val="000000"/>
                </a:solidFill>
              </a:rPr>
              <a:t>- 57– 64 GHz for non-specific short-range devices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010395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11-18nov21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11-18nov21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11-18nov21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802.18-21/0135r01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urldefense.com/v3/__https:/cvent.me/4xn8Ql__;!!F7jv3iA!mIj7hYJYj38R6agYT--N_zFo-0q_cZUBHvvk_La3dCCECpGaAxZZLZ_IZg53vVm76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ieee802.org/802tele_calendar.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4.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srdmg/cg-uwb/client/introduction/"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urldefense.com/v3/__https:/www.cept.org/ecc/groups/ecc/wg-se/se-45/client/meeting-documents/?flid=29448__;!!F7jv3iA!mB5ZQo9Bo-O1jA0inWo-_d60J1NcmgnJyTx4AUxwq_CZ4dHwBd3V_qaPd4dmr9DaaQ$" TargetMode="External"/><Relationship Id="rId4" Type="http://schemas.openxmlformats.org/officeDocument/2006/relationships/hyperlink" Target="https://cept.org/ecc/groups/ecc/wg-se/se-45/client/introduction/" TargetMode="External"/><Relationship Id="rId9" Type="http://schemas.openxmlformats.org/officeDocument/2006/relationships/hyperlink" Target="https://docdb.cept.org/implementation/16737"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138-02-0000-apac-update-november-2021.ppt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hyperlink" Target="https://sistemas.anatel.gov.br/SACP/Contribuicoes/TextoConsulta.asp?CodProcesso=C2513&amp;Tipo=1&amp;Opcao=andamento" TargetMode="External"/><Relationship Id="rId3" Type="http://schemas.openxmlformats.org/officeDocument/2006/relationships/hyperlink" Target="https://www.rabc-cccr.ca/event/spectrum-management-innovation-committee/" TargetMode="External"/><Relationship Id="rId7" Type="http://schemas.openxmlformats.org/officeDocument/2006/relationships/hyperlink" Target="mailto:wirelessinfrastructurestrategy@dcms.gov.uk"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www.gov.uk/government/publications/letters-between-dcms-and-ofcom-on-the-future-of-wireless-networks-infrastructure" TargetMode="External"/><Relationship Id="rId5" Type="http://schemas.openxmlformats.org/officeDocument/2006/relationships/hyperlink" Target="https://www.gov.uk/government/consultations/wireless-infrastructure-strategy-call-for-evidence" TargetMode="External"/><Relationship Id="rId4" Type="http://schemas.openxmlformats.org/officeDocument/2006/relationships/hyperlink" Target="https://www.gov.uk/government/organisations/department-for-digital-culture-media-sport"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8/dcn/20/18-20-0104-02-0000-fcc-proposed-rule-modernizing-and-expanding-access-to-the-70-80-90-ghz-bands.docx" TargetMode="External"/><Relationship Id="rId3" Type="http://schemas.openxmlformats.org/officeDocument/2006/relationships/hyperlink" Target="https://www.federalregister.gov/documents/2021/11/02/2021-23712/wireless-telecommunication-bureau-seeks-to-supplement-the-record-on-708090-ghz-bands-notice-of?utm_source=federalregister.gov&amp;utm_medium=email&amp;utm_campaign=subscription+mailing+list" TargetMode="External"/><Relationship Id="rId7" Type="http://schemas.openxmlformats.org/officeDocument/2006/relationships/hyperlink" Target="https://mentor.ieee.org/802.18/dcn/20/18-20-0108-06-0000-comments-ieee802-fcc-nprm-20-133-70-80-90ghz-bands-expand-access.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mentor.ieee.org/802.18/dcn/21/18-21-0137-00-0000-fcc-seeks-to-supplement-nprm-record-on-70-80-90-ghz-wtb-20-133.docx" TargetMode="External"/><Relationship Id="rId5" Type="http://schemas.openxmlformats.org/officeDocument/2006/relationships/hyperlink" Target="https://www.fcc.gov/ecfs/search/filings?proceedings_name=20-133&amp;sort=date_disseminated,DESC" TargetMode="External"/><Relationship Id="rId4" Type="http://schemas.openxmlformats.org/officeDocument/2006/relationships/hyperlink" Target="https://www.govinfo.gov/content/pkg/FR-2021-11-02/pdf/2021-23712.pdf?utm_source=federalregister.gov&amp;utm_medium=email&amp;utm_campaign=subscription+mailing+list" TargetMode="External"/><Relationship Id="rId9" Type="http://schemas.openxmlformats.org/officeDocument/2006/relationships/hyperlink" Target="https://mentor.ieee.org/802.18/dcn/20/18-20-0105-01-0000-introduction-to-fcc-20-76-a1-modernizing-and-expanding-access-to-the-70-80-90-ghz-bands.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7" Type="http://schemas.openxmlformats.org/officeDocument/2006/relationships/hyperlink" Target="https://syndicated.wifinowglobal.com/resource/wi-fi-alliance-accelerates-wi-fi-6e-development-with-automated-frequency-coordination/"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groups.wirelessinnovation.org/wg/6MSG/dashboard" TargetMode="External"/><Relationship Id="rId5" Type="http://schemas.openxmlformats.org/officeDocument/2006/relationships/hyperlink" Target="https://www.wi-fi.org/file/afc-specification-and-test-plans" TargetMode="External"/><Relationship Id="rId4" Type="http://schemas.openxmlformats.org/officeDocument/2006/relationships/hyperlink" Target="https://www.wirelessinnovation.org/6ghz-multistakeholder-committee"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21/18-21-0036-08-0000-frequency-table-template.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urldefense.com/v3/__https:/touchpoint.eventsair.com/ieee-802-wireless-interim-session-jan-2022__;!!F7jv3iA!nrBVgCSpfikQRI3YkHn54N92xnRzChCl3roGsrfxTk71DDFhWPhLLIq9WHi8ySM27w$"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cept.org/ecc/groups/ecc/wg-fm/srdmg/cg-uwb/client/meeting-calendar/"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srdmg/cg-uwb/client/introduction/"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11" Type="http://schemas.openxmlformats.org/officeDocument/2006/relationships/hyperlink" Target="https://docdb.cept.org/implementation/16737" TargetMode="External"/><Relationship Id="rId5" Type="http://schemas.openxmlformats.org/officeDocument/2006/relationships/hyperlink" Target="https://cept.org/ecc/groups/ecc/wg-se/se-45/client/introduction/" TargetMode="External"/><Relationship Id="rId10" Type="http://schemas.openxmlformats.org/officeDocument/2006/relationships/image" Target="../media/image4.wmf"/><Relationship Id="rId4" Type="http://schemas.openxmlformats.org/officeDocument/2006/relationships/hyperlink" Target="https://docdb.cept.org/document/22112" TargetMode="External"/><Relationship Id="rId9" Type="http://schemas.openxmlformats.org/officeDocument/2006/relationships/hyperlink" Target="https://cept.org/files/9522/Draft%20ECC%20Report%20334.docx"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google.com/calendar/event?eid=XzYxMGphZ2kxNjkwajBiYTI2b28zZWI5azhjbzQ0YmExNzRza2NiYTE4b3FrNGNpNjc1MzM4Y2kzNnMgbHQ2ZGd1N3A3bHJtZTRhZDB0NmJqc3U4ZGtAZw&amp;ctz=America/New_York"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s://1.ieee802.org/technical-plenary/"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sasb/patcom/materials.html" TargetMode="External"/><Relationship Id="rId13" Type="http://schemas.openxmlformats.org/officeDocument/2006/relationships/oleObject" Target="../embeddings/oleObject3.bin"/><Relationship Id="rId3" Type="http://schemas.openxmlformats.org/officeDocument/2006/relationships/hyperlink" Target="mailto:apetrick@ieee.org" TargetMode="External"/><Relationship Id="rId7" Type="http://schemas.openxmlformats.org/officeDocument/2006/relationships/hyperlink" Target="http://www.ieee802.org/devdocs.shtml" TargetMode="External"/><Relationship Id="rId12"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resources/antitrust-guidelines.pdf" TargetMode="External"/><Relationship Id="rId11" Type="http://schemas.openxmlformats.org/officeDocument/2006/relationships/oleObject" Target="../embeddings/oleObject2.bin"/><Relationship Id="rId5" Type="http://schemas.openxmlformats.org/officeDocument/2006/relationships/hyperlink" Target="http://standards.ieee.org/faqs/affiliationFAQ.html" TargetMode="External"/><Relationship Id="rId10" Type="http://schemas.openxmlformats.org/officeDocument/2006/relationships/hyperlink" Target="http://standards.ieee.org/develop/policies/opman/sb_om.pdf" TargetMode="External"/><Relationship Id="rId4" Type="http://schemas.openxmlformats.org/officeDocument/2006/relationships/hyperlink" Target="mailto:stuart@ok-brit.com" TargetMode="External"/><Relationship Id="rId9" Type="http://schemas.openxmlformats.org/officeDocument/2006/relationships/hyperlink" Target="https://standards.ieee.org/faqs/copyrights/index.html#1" TargetMode="External"/><Relationship Id="rId14" Type="http://schemas.openxmlformats.org/officeDocument/2006/relationships/image" Target="../media/image3.emf"/></Relationships>
</file>

<file path=ppt/slides/_rels/slide30.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7" Type="http://schemas.openxmlformats.org/officeDocument/2006/relationships/hyperlink" Target="https://syndicated.wifinowglobal.com/resource/wi-fi-alliance-accelerates-wi-fi-6e-development-with-automated-frequency-coordination/"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hyperlink" Target="https://groups.wirelessinnovation.org/wg/6MSG/dashboard" TargetMode="External"/><Relationship Id="rId5" Type="http://schemas.openxmlformats.org/officeDocument/2006/relationships/hyperlink" Target="https://www.wi-fi.org/file/afc-specification-and-test-plans" TargetMode="External"/><Relationship Id="rId4" Type="http://schemas.openxmlformats.org/officeDocument/2006/relationships/hyperlink" Target="https://www.wirelessinnovation.org/6ghz-multistakeholder-committee"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21/18-21-0036-08-0000-frequency-table-template.xls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slide" Target="slide40.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portal.etsi.org/tb.aspx?tbid=287&amp;SubTB=287"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31.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107-01-0000-minutes-electronic-wireless-interim-16-23sep21-rr-tag-koa.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11-18nov21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Plenary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11-18 November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105"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(was Vancouver) – EC call on 07Sep21 </a:t>
            </a:r>
            <a:r>
              <a:rPr lang="en-US" sz="1600" b="0" dirty="0">
                <a:ea typeface="Calibri" panose="020F0502020204030204" pitchFamily="34" charset="0"/>
              </a:rPr>
              <a:t>approved to be e</a:t>
            </a:r>
            <a:r>
              <a:rPr lang="en-US" sz="1600" b="0" dirty="0">
                <a:solidFill>
                  <a:schemeClr val="tx1"/>
                </a:solidFill>
                <a:ea typeface="Calibri" panose="020F0502020204030204" pitchFamily="34" charset="0"/>
              </a:rPr>
              <a:t>lectronic/virtual</a:t>
            </a:r>
            <a:r>
              <a:rPr lang="en-US" sz="1600" b="0" dirty="0">
                <a:solidFill>
                  <a:schemeClr val="bg1">
                    <a:lumMod val="75000"/>
                  </a:schemeClr>
                </a:solidFill>
                <a:ea typeface="Calibri" panose="020F0502020204030204" pitchFamily="34" charset="0"/>
              </a:rPr>
              <a:t>.</a:t>
            </a:r>
          </a:p>
          <a:p>
            <a:pPr marL="685800" lvl="1">
              <a:spcBef>
                <a:spcPts val="0"/>
              </a:spcBef>
              <a:spcAft>
                <a:spcPts val="0"/>
              </a:spcAft>
              <a:buFont typeface="Arial" panose="020B0604020202020204" pitchFamily="34" charset="0"/>
              <a:buChar char="•"/>
            </a:pPr>
            <a:r>
              <a:rPr lang="en-US" sz="1600" strike="dblStrike" dirty="0">
                <a:effectLst/>
                <a:latin typeface="Tahoma" panose="020B0604030504040204" pitchFamily="34" charset="0"/>
                <a:ea typeface="Calibri" panose="020F0502020204030204" pitchFamily="34" charset="0"/>
              </a:rPr>
              <a:t>Early Registration:  Until Thursday 11:59 PM UTC October 21, 2021 	</a:t>
            </a:r>
            <a:r>
              <a:rPr lang="en-US" sz="1600" b="1" strike="dblStrike" dirty="0">
                <a:effectLst/>
                <a:latin typeface="Tahoma" panose="020B0604030504040204" pitchFamily="34" charset="0"/>
                <a:ea typeface="Calibri" panose="020F0502020204030204" pitchFamily="34" charset="0"/>
              </a:rPr>
              <a:t>	</a:t>
            </a:r>
            <a:r>
              <a:rPr lang="en-US" sz="1600" strike="dblStrike" dirty="0">
                <a:effectLst/>
                <a:latin typeface="Tahoma" panose="020B0604030504040204" pitchFamily="34" charset="0"/>
                <a:ea typeface="Calibri" panose="020F0502020204030204" pitchFamily="34" charset="0"/>
              </a:rPr>
              <a:t>* $US 50.00 for all attendees</a:t>
            </a:r>
          </a:p>
          <a:p>
            <a:pPr marL="685800" lvl="1">
              <a:spcBef>
                <a:spcPts val="0"/>
              </a:spcBef>
              <a:spcAft>
                <a:spcPts val="0"/>
              </a:spcAft>
              <a:buFont typeface="Arial" panose="020B0604020202020204" pitchFamily="34" charset="0"/>
              <a:buChar char="•"/>
            </a:pPr>
            <a:r>
              <a:rPr lang="en-US" sz="1600" strike="dblStrike" dirty="0">
                <a:effectLst/>
                <a:latin typeface="Tahoma" panose="020B0604030504040204" pitchFamily="34" charset="0"/>
                <a:ea typeface="Calibri" panose="020F0502020204030204" pitchFamily="34" charset="0"/>
              </a:rPr>
              <a:t>Standard Registration:  Until Friday 11:59 PM UTC November 5, 2021 		* $US 75.00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t>
            </a:r>
            <a:r>
              <a:rPr lang="en-US" sz="1600" b="1" dirty="0">
                <a:effectLst/>
                <a:latin typeface="Tahoma" panose="020B0604030504040204" pitchFamily="34" charset="0"/>
                <a:ea typeface="Calibri" panose="020F0502020204030204" pitchFamily="34" charset="0"/>
              </a:rPr>
              <a:t>After Friday 11:59 PM UTC November 5, 2021 	</a:t>
            </a:r>
            <a:r>
              <a:rPr lang="en-US" sz="1600" b="1" dirty="0">
                <a:latin typeface="Tahoma" panose="020B0604030504040204" pitchFamily="34" charset="0"/>
                <a:ea typeface="Calibri" panose="020F0502020204030204" pitchFamily="34" charset="0"/>
              </a:rPr>
              <a:t>    </a:t>
            </a:r>
            <a:r>
              <a:rPr lang="en-US" sz="1600" b="1" dirty="0">
                <a:effectLst/>
                <a:latin typeface="Tahoma" panose="020B0604030504040204" pitchFamily="34" charset="0"/>
                <a:ea typeface="Calibri" panose="020F0502020204030204" pitchFamily="34" charset="0"/>
              </a:rPr>
              <a:t>* $US 125.00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Registration Fees are Non-Transferable and Non-Refundable</a:t>
            </a:r>
            <a:endParaRPr lang="en-US" sz="1600" dirty="0">
              <a:latin typeface="Tahoma" panose="020B060403050404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REGISTRATION WEBSITE:        </a:t>
            </a:r>
            <a:r>
              <a:rPr lang="en-US" sz="1600" b="1" u="sng" dirty="0">
                <a:solidFill>
                  <a:srgbClr val="0000FF"/>
                </a:solidFill>
                <a:effectLst/>
                <a:latin typeface="Tahoma" panose="020B0604030504040204" pitchFamily="34" charset="0"/>
                <a:ea typeface="Calibri" panose="020F0502020204030204" pitchFamily="34" charset="0"/>
                <a:hlinkClick r:id="rId3"/>
              </a:rPr>
              <a:t>https://cvent.me/4xn8Ql</a:t>
            </a:r>
            <a:endParaRPr lang="en-US" sz="1600" u="sng" dirty="0">
              <a:solidFill>
                <a:srgbClr val="0000FF"/>
              </a:solidFill>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Meetings will take place between November 5-19, 2021.</a:t>
            </a:r>
            <a:endParaRPr lang="en-US" sz="1600" dirty="0">
              <a:effectLst/>
              <a:latin typeface="Times New Roman" panose="02020603050405020304" pitchFamily="18"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The dates and times of specific WG and TAG meetings will be provided by the Working Group Chairs. </a:t>
            </a: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Information is available at </a:t>
            </a:r>
            <a:r>
              <a:rPr lang="en-US" sz="1600" u="sng" dirty="0">
                <a:solidFill>
                  <a:srgbClr val="0000FF"/>
                </a:solidFill>
                <a:effectLst/>
                <a:latin typeface="Tahoma" panose="020B0604030504040204" pitchFamily="34" charset="0"/>
                <a:ea typeface="Calibri" panose="020F0502020204030204" pitchFamily="34" charset="0"/>
                <a:hlinkClick r:id="rId4"/>
              </a:rPr>
              <a:t>https://ieee802.org/802tele_calendar.html</a:t>
            </a:r>
            <a:endParaRPr lang="en-US" sz="1600" u="sng" dirty="0">
              <a:solidFill>
                <a:srgbClr val="0000FF"/>
              </a:solidFill>
              <a:effectLst/>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800" dirty="0">
                <a:ea typeface="Calibri" panose="020F0502020204030204" pitchFamily="34" charset="0"/>
              </a:rPr>
              <a:t>.18 will meet during our normal weekly times and call-in, Thursday's 11</a:t>
            </a:r>
            <a:r>
              <a:rPr lang="en-US" sz="1800" baseline="30000" dirty="0">
                <a:ea typeface="Calibri" panose="020F0502020204030204" pitchFamily="34" charset="0"/>
              </a:rPr>
              <a:t>th</a:t>
            </a:r>
            <a:r>
              <a:rPr lang="en-US" sz="1800" dirty="0">
                <a:ea typeface="Calibri" panose="020F0502020204030204" pitchFamily="34" charset="0"/>
              </a:rPr>
              <a:t> and 18</a:t>
            </a:r>
            <a:r>
              <a:rPr lang="en-US" sz="1800" baseline="30000" dirty="0">
                <a:ea typeface="Calibri" panose="020F0502020204030204" pitchFamily="34" charset="0"/>
              </a:rPr>
              <a:t>th</a:t>
            </a:r>
            <a:r>
              <a:rPr lang="en-US" sz="1800" dirty="0">
                <a:ea typeface="Calibri" panose="020F0502020204030204" pitchFamily="34" charset="0"/>
              </a:rPr>
              <a:t> Nov21.</a:t>
            </a:r>
            <a:endParaRPr lang="en-US" sz="1800" dirty="0">
              <a:effectLst/>
              <a:ea typeface="Calibri" panose="020F0502020204030204" pitchFamily="34" charset="0"/>
            </a:endParaRPr>
          </a:p>
          <a:p>
            <a:pPr lvl="1">
              <a:spcBef>
                <a:spcPts val="0"/>
              </a:spcBef>
              <a:spcAft>
                <a:spcPts val="0"/>
              </a:spcAft>
              <a:buFont typeface="Arial" panose="020B0604020202020204" pitchFamily="34" charset="0"/>
              <a:buChar char="•"/>
            </a:pPr>
            <a:r>
              <a:rPr lang="en-US" sz="1800" dirty="0">
                <a:ea typeface="Calibri" panose="020F0502020204030204" pitchFamily="34" charset="0"/>
              </a:rPr>
              <a:t>O</a:t>
            </a:r>
            <a:r>
              <a:rPr lang="en-US" sz="1800" dirty="0">
                <a:effectLst/>
                <a:ea typeface="Calibri" panose="020F0502020204030204" pitchFamily="34" charset="0"/>
              </a:rPr>
              <a:t>n 11</a:t>
            </a:r>
            <a:r>
              <a:rPr lang="en-US" sz="1800" baseline="30000" dirty="0">
                <a:effectLst/>
                <a:ea typeface="Calibri" panose="020F0502020204030204" pitchFamily="34" charset="0"/>
              </a:rPr>
              <a:t>th</a:t>
            </a:r>
            <a:r>
              <a:rPr lang="en-US" sz="1800" dirty="0">
                <a:effectLst/>
                <a:ea typeface="Calibri" panose="020F0502020204030204" pitchFamily="34" charset="0"/>
              </a:rPr>
              <a:t> (today): have overlap with 802.15 TG14 and </a:t>
            </a:r>
            <a:r>
              <a:rPr lang="en-US" sz="1800" dirty="0">
                <a:ea typeface="Calibri" panose="020F0502020204030204" pitchFamily="34" charset="0"/>
              </a:rPr>
              <a:t>l</a:t>
            </a:r>
            <a:r>
              <a:rPr lang="en-US" sz="1800" dirty="0">
                <a:effectLst/>
                <a:ea typeface="Calibri" panose="020F0502020204030204" pitchFamily="34" charset="0"/>
              </a:rPr>
              <a:t>ast 30mins of .11az and .11bh,  </a:t>
            </a:r>
          </a:p>
          <a:p>
            <a:pPr lvl="3">
              <a:spcBef>
                <a:spcPts val="0"/>
              </a:spcBef>
              <a:spcAft>
                <a:spcPts val="0"/>
              </a:spcAft>
              <a:buFont typeface="Arial" panose="020B0604020202020204" pitchFamily="34" charset="0"/>
              <a:buChar char="•"/>
            </a:pPr>
            <a:endParaRPr lang="en-US" altLang="en-US" sz="1000" b="0" dirty="0">
              <a:solidFill>
                <a:schemeClr val="tx1"/>
              </a:solidFill>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is Friday 14Jan21 10:00et</a:t>
            </a:r>
          </a:p>
          <a:p>
            <a:pPr marL="685800" lvl="1">
              <a:spcBef>
                <a:spcPts val="0"/>
              </a:spcBef>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685800" lvl="1">
              <a:spcBef>
                <a:spcPts val="0"/>
              </a:spcBef>
              <a:buFont typeface="Arial" panose="020B0604020202020204" pitchFamily="34" charset="0"/>
              <a:buChar char="•"/>
            </a:pPr>
            <a:r>
              <a:rPr lang="en-US" sz="1800" b="1" dirty="0">
                <a:effectLst/>
                <a:ea typeface="Calibri" panose="020F0502020204030204" pitchFamily="34" charset="0"/>
              </a:rPr>
              <a:t>Also approved was the $50 / $75 / $125 meeting fee will be required.</a:t>
            </a:r>
          </a:p>
          <a:p>
            <a:pPr marL="685800" lvl="1">
              <a:spcBef>
                <a:spcPts val="0"/>
              </a:spcBef>
              <a:buFont typeface="Arial" panose="020B0604020202020204" pitchFamily="34" charset="0"/>
              <a:buChar char="•"/>
            </a:pPr>
            <a:r>
              <a:rPr lang="en-US" sz="1800" dirty="0">
                <a:ea typeface="Calibri" panose="020F0502020204030204" pitchFamily="34" charset="0"/>
              </a:rPr>
              <a:t>.18 will be our normal weekly times and call-in, Thursday’s 20</a:t>
            </a:r>
            <a:r>
              <a:rPr lang="en-US" sz="1800" baseline="30000" dirty="0">
                <a:ea typeface="Calibri" panose="020F0502020204030204" pitchFamily="34" charset="0"/>
              </a:rPr>
              <a:t>th</a:t>
            </a:r>
            <a:r>
              <a:rPr lang="en-US" sz="1800" dirty="0">
                <a:ea typeface="Calibri" panose="020F0502020204030204" pitchFamily="34" charset="0"/>
              </a:rPr>
              <a:t> and 27</a:t>
            </a:r>
            <a:r>
              <a:rPr lang="en-US" sz="1800" baseline="30000" dirty="0">
                <a:ea typeface="Calibri" panose="020F0502020204030204" pitchFamily="34" charset="0"/>
              </a:rPr>
              <a:t>th</a:t>
            </a:r>
            <a:r>
              <a:rPr lang="en-US" sz="1800" dirty="0">
                <a:ea typeface="Calibri" panose="020F0502020204030204" pitchFamily="34" charset="0"/>
              </a:rPr>
              <a:t> Jan21, </a:t>
            </a:r>
          </a:p>
          <a:p>
            <a:pPr marL="1085850" lvl="2">
              <a:spcBef>
                <a:spcPts val="0"/>
              </a:spcBef>
              <a:buFont typeface="Arial" panose="020B0604020202020204" pitchFamily="34" charset="0"/>
              <a:buChar char="•"/>
            </a:pPr>
            <a:r>
              <a:rPr lang="en-US" b="1" dirty="0">
                <a:ea typeface="Calibri" panose="020F0502020204030204" pitchFamily="34" charset="0"/>
              </a:rPr>
              <a:t>and the .18 chair declares this an accredited interim and will have voting participation credit. </a:t>
            </a:r>
            <a:endParaRPr lang="en-US" b="1" dirty="0">
              <a:effectLst/>
              <a:ea typeface="Calibri" panose="020F0502020204030204" pitchFamily="34" charset="0"/>
            </a:endParaRPr>
          </a:p>
          <a:p>
            <a:pPr>
              <a:spcBef>
                <a:spcPts val="0"/>
              </a:spcBef>
              <a:spcAft>
                <a:spcPts val="0"/>
              </a:spcAft>
              <a:buFont typeface="Arial" panose="020B0604020202020204" pitchFamily="34" charset="0"/>
              <a:buChar char="•"/>
            </a:pPr>
            <a:endParaRPr lang="en-US" altLang="en-US" b="0" dirty="0">
              <a:solidFill>
                <a:schemeClr val="tx1"/>
              </a:solidFill>
            </a:endParaRPr>
          </a:p>
          <a:p>
            <a:pPr>
              <a:spcBef>
                <a:spcPts val="0"/>
              </a:spcBef>
              <a:spcAft>
                <a:spcPts val="0"/>
              </a:spcAft>
              <a:buFont typeface="Wingdings" panose="05000000000000000000" pitchFamily="2" charset="2"/>
              <a:buChar char="v"/>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11-18nov21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will be EC call 07dec21.  </a:t>
            </a:r>
          </a:p>
          <a:p>
            <a:pPr marL="685800" lvl="1">
              <a:spcBef>
                <a:spcPts val="0"/>
              </a:spcBef>
              <a:buFont typeface="Arial" panose="020B0604020202020204" pitchFamily="34" charset="0"/>
              <a:buChar char="•"/>
            </a:pPr>
            <a:r>
              <a:rPr lang="en-US" sz="1800" dirty="0">
                <a:ea typeface="Calibri" panose="020F0502020204030204" pitchFamily="34" charset="0"/>
              </a:rPr>
              <a:t>Will have two Mentor </a:t>
            </a:r>
            <a:r>
              <a:rPr lang="en-US" sz="1800" dirty="0" err="1">
                <a:ea typeface="Calibri" panose="020F0502020204030204" pitchFamily="34" charset="0"/>
              </a:rPr>
              <a:t>epolls</a:t>
            </a:r>
            <a:r>
              <a:rPr lang="en-US" sz="1800" dirty="0">
                <a:ea typeface="Calibri" panose="020F0502020204030204" pitchFamily="34" charset="0"/>
              </a:rPr>
              <a:t>: </a:t>
            </a:r>
            <a:r>
              <a:rPr lang="en-US" sz="1800" dirty="0">
                <a:solidFill>
                  <a:schemeClr val="tx1"/>
                </a:solidFill>
              </a:rPr>
              <a:t> 			</a:t>
            </a:r>
            <a:r>
              <a:rPr lang="en-US" sz="1800" dirty="0">
                <a:solidFill>
                  <a:srgbClr val="000000"/>
                </a:solidFill>
                <a:effectLst/>
                <a:ea typeface="Times New Roman" panose="02020603050405020304" pitchFamily="18" charset="0"/>
              </a:rPr>
              <a:t>starting Thursday </a:t>
            </a:r>
            <a:r>
              <a:rPr lang="en-US" sz="1800" dirty="0">
                <a:ea typeface="Times New Roman" panose="02020603050405020304" pitchFamily="18" charset="0"/>
              </a:rPr>
              <a:t>11</a:t>
            </a:r>
            <a:r>
              <a:rPr lang="en-US" sz="1800" dirty="0">
                <a:solidFill>
                  <a:srgbClr val="000000"/>
                </a:solidFill>
                <a:effectLst/>
                <a:ea typeface="Times New Roman" panose="02020603050405020304" pitchFamily="18" charset="0"/>
              </a:rPr>
              <a:t>nov21 and ending Wednesday </a:t>
            </a:r>
            <a:r>
              <a:rPr lang="en-US" sz="1800" dirty="0">
                <a:ea typeface="Times New Roman" panose="02020603050405020304" pitchFamily="18" charset="0"/>
              </a:rPr>
              <a:t>17nov</a:t>
            </a:r>
            <a:r>
              <a:rPr lang="en-US" sz="1800" dirty="0">
                <a:solidFill>
                  <a:srgbClr val="000000"/>
                </a:solidFill>
                <a:effectLst/>
                <a:ea typeface="Times New Roman" panose="02020603050405020304" pitchFamily="18" charset="0"/>
              </a:rPr>
              <a:t>21</a:t>
            </a:r>
          </a:p>
          <a:p>
            <a:pPr marL="685800" lvl="1">
              <a:spcBef>
                <a:spcPts val="0"/>
              </a:spcBef>
              <a:buFont typeface="Arial" panose="020B0604020202020204" pitchFamily="34" charset="0"/>
              <a:buChar char="•"/>
            </a:pPr>
            <a:r>
              <a:rPr lang="en-US" sz="1800" dirty="0">
                <a:ea typeface="Calibri" panose="020F0502020204030204" pitchFamily="34" charset="0"/>
              </a:rPr>
              <a:t> 									</a:t>
            </a:r>
            <a:r>
              <a:rPr lang="en-US" sz="1800" dirty="0">
                <a:effectLst/>
                <a:latin typeface="Times New Roman" panose="02020603050405020304" pitchFamily="18" charset="0"/>
                <a:ea typeface="SimSun" panose="02010600030101010101" pitchFamily="2" charset="-122"/>
              </a:rPr>
              <a:t> back up is </a:t>
            </a:r>
            <a:r>
              <a:rPr lang="en-US" sz="1800" dirty="0" err="1">
                <a:effectLst/>
                <a:latin typeface="Times New Roman" panose="02020603050405020304" pitchFamily="18" charset="0"/>
                <a:ea typeface="SimSun" panose="02010600030101010101" pitchFamily="2" charset="-122"/>
              </a:rPr>
              <a:t>webex</a:t>
            </a:r>
            <a:r>
              <a:rPr lang="en-US" sz="1800" dirty="0">
                <a:effectLst/>
                <a:latin typeface="Times New Roman" panose="02020603050405020304" pitchFamily="18" charset="0"/>
                <a:ea typeface="SimSun" panose="02010600030101010101" pitchFamily="2" charset="-122"/>
              </a:rPr>
              <a:t> poll next week, 18nov21.</a:t>
            </a:r>
          </a:p>
          <a:p>
            <a:pPr marL="0" marR="0">
              <a:spcBef>
                <a:spcPts val="0"/>
              </a:spcBef>
              <a:spcAft>
                <a:spcPts val="0"/>
              </a:spcAft>
            </a:pPr>
            <a:endParaRPr lang="en-US" sz="1600" dirty="0">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600" dirty="0">
                <a:solidFill>
                  <a:srgbClr val="000000"/>
                </a:solidFill>
                <a:effectLst/>
                <a:ea typeface="Times New Roman" panose="02020603050405020304" pitchFamily="18" charset="0"/>
              </a:rPr>
              <a:t>Orlando straw poll 1</a:t>
            </a:r>
            <a:r>
              <a:rPr lang="en-US" sz="1600" dirty="0">
                <a:ea typeface="Times New Roman" panose="02020603050405020304" pitchFamily="18" charset="0"/>
              </a:rPr>
              <a:t>: </a:t>
            </a:r>
            <a:r>
              <a:rPr lang="en-US" sz="1600" dirty="0">
                <a:solidFill>
                  <a:srgbClr val="000000"/>
                </a:solidFill>
                <a:effectLst/>
                <a:ea typeface="Times New Roman" panose="02020603050405020304" pitchFamily="18" charset="0"/>
              </a:rPr>
              <a:t>description1: data to help IEEE 802 EC on their 07dec call to determine if March 2022 Plenary should be electronic/virtual or face-to-face in Orlando, FL. everyone can vote being a straw poll.</a:t>
            </a:r>
            <a:endParaRPr lang="en-US" sz="1600" dirty="0">
              <a:ea typeface="Times New Roman" panose="02020603050405020304" pitchFamily="18" charset="0"/>
            </a:endParaRPr>
          </a:p>
          <a:p>
            <a:pPr marL="1714500" lvl="4">
              <a:spcBef>
                <a:spcPts val="0"/>
              </a:spcBef>
              <a:spcAft>
                <a:spcPts val="0"/>
              </a:spcAft>
              <a:buFont typeface="Arial" panose="020B0604020202020204" pitchFamily="34" charset="0"/>
              <a:buChar char="•"/>
            </a:pPr>
            <a:endParaRPr lang="en-US" sz="800" dirty="0">
              <a:solidFill>
                <a:srgbClr val="000000"/>
              </a:solidFill>
              <a:effectLst/>
              <a:ea typeface="Calibri" panose="020F0502020204030204" pitchFamily="34" charset="0"/>
            </a:endParaRPr>
          </a:p>
          <a:p>
            <a:pPr marL="0" marR="0">
              <a:spcBef>
                <a:spcPts val="0"/>
              </a:spcBef>
              <a:spcAft>
                <a:spcPts val="0"/>
              </a:spcAft>
            </a:pPr>
            <a:r>
              <a:rPr lang="en-US" sz="1600" dirty="0">
                <a:solidFill>
                  <a:srgbClr val="000000"/>
                </a:solidFill>
                <a:effectLst/>
                <a:ea typeface="Calibri" panose="020F0502020204030204" pitchFamily="34" charset="0"/>
              </a:rPr>
              <a:t>	1. If the 2022 March Plenary Session is held in Orlando, Florida as an in-person only session, will you attend?</a:t>
            </a:r>
            <a:endParaRPr lang="en-US" sz="1600" dirty="0">
              <a:effectLst/>
              <a:ea typeface="Calibri" panose="020F0502020204030204" pitchFamily="34" charset="0"/>
            </a:endParaRPr>
          </a:p>
          <a:p>
            <a:pPr marL="1143000" marR="0" lvl="2" indent="-228600">
              <a:spcBef>
                <a:spcPts val="0"/>
              </a:spcBef>
              <a:spcAft>
                <a:spcPts val="0"/>
              </a:spcAft>
              <a:buFont typeface="Times New Roman" panose="02020603050405020304" pitchFamily="18" charset="0"/>
              <a:buChar char="•"/>
              <a:tabLst>
                <a:tab pos="1371600" algn="l"/>
              </a:tabLst>
            </a:pPr>
            <a:r>
              <a:rPr lang="en-US" sz="1600" dirty="0">
                <a:effectLst/>
                <a:ea typeface="Calibri" panose="020F0502020204030204" pitchFamily="34" charset="0"/>
              </a:rPr>
              <a:t>Yes/No</a:t>
            </a:r>
          </a:p>
          <a:p>
            <a:pPr marL="1143000" marR="0" lvl="2" indent="-228600">
              <a:spcBef>
                <a:spcPts val="0"/>
              </a:spcBef>
              <a:spcAft>
                <a:spcPts val="0"/>
              </a:spcAft>
              <a:buFont typeface="Times New Roman" panose="02020603050405020304" pitchFamily="18" charset="0"/>
              <a:buChar char="•"/>
              <a:tabLst>
                <a:tab pos="1371600" algn="l"/>
              </a:tabLst>
            </a:pPr>
            <a:endParaRPr lang="en-US" sz="1600" dirty="0">
              <a:ea typeface="Times New Roman" panose="02020603050405020304" pitchFamily="18" charset="0"/>
            </a:endParaRPr>
          </a:p>
          <a:p>
            <a:pPr marL="0" marR="0">
              <a:spcBef>
                <a:spcPts val="0"/>
              </a:spcBef>
              <a:spcAft>
                <a:spcPts val="0"/>
              </a:spcAft>
              <a:buFont typeface="Wingdings" panose="05000000000000000000" pitchFamily="2" charset="2"/>
              <a:buChar char="v"/>
            </a:pPr>
            <a:r>
              <a:rPr lang="en-US" sz="1600" dirty="0">
                <a:ea typeface="Times New Roman" panose="02020603050405020304" pitchFamily="18" charset="0"/>
              </a:rPr>
              <a:t>note:  so far, though details may change, the registration cost whether attending in person or online will be the same, and will be similar to costs of in-person sessions before covid. </a:t>
            </a:r>
          </a:p>
          <a:p>
            <a:pPr marL="0" marR="0">
              <a:spcBef>
                <a:spcPts val="0"/>
              </a:spcBef>
              <a:spcAft>
                <a:spcPts val="0"/>
              </a:spcAft>
              <a:buFont typeface="Arial" panose="020B0604020202020204" pitchFamily="34" charset="0"/>
              <a:buChar char="•"/>
            </a:pPr>
            <a:endParaRPr lang="en-US" sz="1600" dirty="0">
              <a:solidFill>
                <a:srgbClr val="000000"/>
              </a:solidFill>
              <a:effectLst/>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600" dirty="0">
                <a:solidFill>
                  <a:srgbClr val="000000"/>
                </a:solidFill>
                <a:effectLst/>
                <a:ea typeface="Times New Roman" panose="02020603050405020304" pitchFamily="18" charset="0"/>
              </a:rPr>
              <a:t>Orlando straw poll 2</a:t>
            </a:r>
            <a:r>
              <a:rPr lang="en-US" sz="1600" dirty="0">
                <a:ea typeface="Times New Roman" panose="02020603050405020304" pitchFamily="18" charset="0"/>
              </a:rPr>
              <a:t>: </a:t>
            </a:r>
            <a:r>
              <a:rPr lang="en-US" sz="1600" dirty="0">
                <a:solidFill>
                  <a:srgbClr val="000000"/>
                </a:solidFill>
                <a:effectLst/>
                <a:ea typeface="Times New Roman" panose="02020603050405020304" pitchFamily="18" charset="0"/>
              </a:rPr>
              <a:t>description2: data to help IEEE 802 EC on their </a:t>
            </a:r>
            <a:r>
              <a:rPr lang="en-US" sz="1600" dirty="0">
                <a:ea typeface="Times New Roman" panose="02020603050405020304" pitchFamily="18" charset="0"/>
              </a:rPr>
              <a:t>19nov</a:t>
            </a:r>
            <a:r>
              <a:rPr lang="en-US" sz="1600" dirty="0">
                <a:solidFill>
                  <a:srgbClr val="000000"/>
                </a:solidFill>
                <a:effectLst/>
                <a:ea typeface="Times New Roman" panose="02020603050405020304" pitchFamily="18" charset="0"/>
              </a:rPr>
              <a:t> call to determine if the March 2022 Plenary would be a mixed-mode session; face-to-face in Orlando, FL and virtual, how would attend? </a:t>
            </a:r>
            <a:r>
              <a:rPr lang="en-US" sz="1600" dirty="0">
                <a:solidFill>
                  <a:srgbClr val="000000"/>
                </a:solidFill>
                <a:effectLst/>
                <a:ea typeface="Times New Roman" panose="02020603050405020304" pitchFamily="18" charset="0"/>
                <a:cs typeface="Times New Roman" panose="02020603050405020304" pitchFamily="18" charset="0"/>
              </a:rPr>
              <a:t>(note: registration fee/cost is same for in-person or virtual) </a:t>
            </a:r>
            <a:r>
              <a:rPr lang="en-US" sz="1600" dirty="0">
                <a:solidFill>
                  <a:srgbClr val="000000"/>
                </a:solidFill>
                <a:effectLst/>
                <a:ea typeface="Times New Roman" panose="02020603050405020304" pitchFamily="18" charset="0"/>
              </a:rPr>
              <a:t>everyone can vote being a straw poll.</a:t>
            </a:r>
            <a:endParaRPr lang="en-US" sz="1600" dirty="0">
              <a:effectLst/>
              <a:ea typeface="Calibri" panose="020F0502020204030204" pitchFamily="34" charset="0"/>
            </a:endParaRPr>
          </a:p>
          <a:p>
            <a:pPr marL="0" marR="0" lvl="0" indent="0">
              <a:spcBef>
                <a:spcPts val="0"/>
              </a:spcBef>
              <a:spcAft>
                <a:spcPts val="0"/>
              </a:spcAft>
              <a:tabLst>
                <a:tab pos="457200" algn="l"/>
              </a:tabLst>
            </a:pPr>
            <a:r>
              <a:rPr lang="en-US" sz="1600" dirty="0">
                <a:effectLst/>
                <a:ea typeface="Calibri" panose="020F0502020204030204" pitchFamily="34" charset="0"/>
              </a:rPr>
              <a:t>	</a:t>
            </a:r>
          </a:p>
          <a:p>
            <a:pPr marL="0" marR="0" lvl="0" indent="0">
              <a:spcBef>
                <a:spcPts val="0"/>
              </a:spcBef>
              <a:spcAft>
                <a:spcPts val="0"/>
              </a:spcAft>
              <a:tabLst>
                <a:tab pos="457200" algn="l"/>
              </a:tabLst>
            </a:pPr>
            <a:r>
              <a:rPr lang="en-US" sz="1600" dirty="0">
                <a:effectLst/>
                <a:ea typeface="Calibri" panose="020F0502020204030204" pitchFamily="34" charset="0"/>
              </a:rPr>
              <a:t>	2. If the 2022 March Plenary Session is held in Orlando, Florida as a mixed-mode session, will you attend:</a:t>
            </a:r>
          </a:p>
          <a:p>
            <a:pPr marL="1143000" marR="0" lvl="2" indent="-228600">
              <a:spcBef>
                <a:spcPts val="0"/>
              </a:spcBef>
              <a:spcAft>
                <a:spcPts val="0"/>
              </a:spcAft>
              <a:buFont typeface="Times New Roman" panose="02020603050405020304" pitchFamily="18" charset="0"/>
              <a:buChar char="•"/>
              <a:tabLst>
                <a:tab pos="1371600" algn="l"/>
              </a:tabLst>
            </a:pPr>
            <a:r>
              <a:rPr lang="en-US" sz="1600" dirty="0">
                <a:effectLst/>
                <a:ea typeface="Calibri" panose="020F0502020204030204" pitchFamily="34" charset="0"/>
              </a:rPr>
              <a:t>Attend In-person</a:t>
            </a:r>
          </a:p>
          <a:p>
            <a:pPr marL="1143000" marR="0" lvl="2" indent="-228600">
              <a:spcBef>
                <a:spcPts val="0"/>
              </a:spcBef>
              <a:spcAft>
                <a:spcPts val="0"/>
              </a:spcAft>
              <a:buFont typeface="Times New Roman" panose="02020603050405020304" pitchFamily="18" charset="0"/>
              <a:buChar char="•"/>
              <a:tabLst>
                <a:tab pos="1371600" algn="l"/>
              </a:tabLst>
            </a:pPr>
            <a:r>
              <a:rPr lang="en-US" sz="1600" dirty="0">
                <a:effectLst/>
                <a:ea typeface="Calibri" panose="020F0502020204030204" pitchFamily="34" charset="0"/>
              </a:rPr>
              <a:t>Attend Virtually (remotely)</a:t>
            </a:r>
          </a:p>
          <a:p>
            <a:pPr marL="1143000" marR="0" lvl="2" indent="-228600">
              <a:spcBef>
                <a:spcPts val="0"/>
              </a:spcBef>
              <a:spcAft>
                <a:spcPts val="0"/>
              </a:spcAft>
              <a:buFont typeface="Times New Roman" panose="02020603050405020304" pitchFamily="18" charset="0"/>
              <a:buChar char="•"/>
              <a:tabLst>
                <a:tab pos="1371600" algn="l"/>
              </a:tabLst>
            </a:pPr>
            <a:r>
              <a:rPr lang="en-US" sz="1600" dirty="0">
                <a:effectLst/>
                <a:ea typeface="Calibri" panose="020F0502020204030204" pitchFamily="34" charset="0"/>
              </a:rPr>
              <a:t>Will not attend plenary </a:t>
            </a:r>
          </a:p>
          <a:p>
            <a:pPr>
              <a:spcBef>
                <a:spcPts val="0"/>
              </a:spcBef>
              <a:spcAft>
                <a:spcPts val="0"/>
              </a:spcAft>
              <a:buFont typeface="Wingdings" panose="05000000000000000000" pitchFamily="2" charset="2"/>
              <a:buChar char="v"/>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p:txBody>
          <a:bodyPr/>
          <a:lstStyle/>
          <a:p>
            <a:r>
              <a:rPr lang="en-US"/>
              <a:t>11-18nov21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59071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2209800" y="1372394"/>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(for 55mins) through 19 May 2022</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a:t>
            </a:r>
            <a:r>
              <a:rPr lang="en-US" dirty="0">
                <a:solidFill>
                  <a:schemeClr val="tx1"/>
                </a:solidFill>
              </a:rPr>
              <a:t>:  	Stuart K. 	</a:t>
            </a:r>
          </a:p>
          <a:p>
            <a:pPr lvl="1">
              <a:buFont typeface="Arial" panose="020B0604020202020204" pitchFamily="34" charset="0"/>
              <a:buChar char="•"/>
            </a:pPr>
            <a:r>
              <a:rPr lang="en-US" dirty="0">
                <a:solidFill>
                  <a:schemeClr val="tx1"/>
                </a:solidFill>
              </a:rPr>
              <a:t>Seconded by:  Hassan Y.</a:t>
            </a:r>
          </a:p>
          <a:p>
            <a:pPr lvl="1">
              <a:buFont typeface="Arial" panose="020B0604020202020204" pitchFamily="34" charset="0"/>
              <a:buChar char="•"/>
            </a:pPr>
            <a:r>
              <a:rPr lang="en-US" dirty="0">
                <a:solidFill>
                  <a:schemeClr val="tx1"/>
                </a:solidFill>
              </a:rPr>
              <a:t>Discussion?  	None</a:t>
            </a:r>
          </a:p>
          <a:p>
            <a:pPr lvl="1">
              <a:buFont typeface="Arial" panose="020B0604020202020204" pitchFamily="34" charset="0"/>
              <a:buChar char="•"/>
            </a:pPr>
            <a:r>
              <a:rPr lang="en-US" dirty="0">
                <a:solidFill>
                  <a:schemeClr val="tx1"/>
                </a:solidFill>
              </a:rPr>
              <a:t>Passed by Unanimous Consent</a:t>
            </a:r>
          </a:p>
          <a:p>
            <a:pPr lvl="1">
              <a:buFont typeface="Arial" panose="020B0604020202020204" pitchFamily="34" charset="0"/>
              <a:buChar char="•"/>
            </a:pPr>
            <a:endParaRPr lang="en-US" dirty="0">
              <a:solidFill>
                <a:schemeClr val="bg1">
                  <a:lumMod val="85000"/>
                </a:schemeClr>
              </a:solidFill>
            </a:endParaRPr>
          </a:p>
          <a:p>
            <a:pPr lvl="1">
              <a:buFont typeface="Arial" panose="020B0604020202020204" pitchFamily="34" charset="0"/>
              <a:buChar char="•"/>
            </a:pPr>
            <a:r>
              <a:rPr lang="en-US" dirty="0">
                <a:solidFill>
                  <a:schemeClr val="tx1"/>
                </a:solidFill>
              </a:rPr>
              <a:t>Motion passed, _23__ voters with __32__attendees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1131888"/>
            <a:ext cx="10820400" cy="5278437"/>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#112 13-17dec21;  lots of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(10) before then.  (14 total calls)</a:t>
            </a:r>
            <a:endParaRPr lang="en-US" sz="1600" b="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400" dirty="0">
                <a:solidFill>
                  <a:schemeClr val="tx1"/>
                </a:solidFill>
              </a:rPr>
              <a:t>3 calls since last report: </a:t>
            </a:r>
          </a:p>
          <a:p>
            <a:pPr lvl="1">
              <a:spcBef>
                <a:spcPts val="0"/>
              </a:spcBef>
              <a:buFont typeface="Arial" panose="020B0604020202020204" pitchFamily="34" charset="0"/>
              <a:buChar char="•"/>
            </a:pPr>
            <a:r>
              <a:rPr lang="en-US" sz="1400" dirty="0">
                <a:solidFill>
                  <a:schemeClr val="tx1"/>
                </a:solidFill>
              </a:rPr>
              <a:t>TS 103 754 – multiple AP performance measurement, approved a new draft and making good progress</a:t>
            </a:r>
          </a:p>
          <a:p>
            <a:pPr lvl="1">
              <a:spcBef>
                <a:spcPts val="0"/>
              </a:spcBef>
              <a:buFont typeface="Arial" panose="020B0604020202020204" pitchFamily="34" charset="0"/>
              <a:buChar char="•"/>
            </a:pPr>
            <a:r>
              <a:rPr lang="en-US" sz="1400" dirty="0">
                <a:solidFill>
                  <a:schemeClr val="tx1"/>
                </a:solidFill>
              </a:rPr>
              <a:t>Looking at working with Broad Band Forum, on the TS 103 754 stds. </a:t>
            </a:r>
          </a:p>
          <a:p>
            <a:pPr lvl="1">
              <a:spcBef>
                <a:spcPts val="0"/>
              </a:spcBef>
              <a:buFont typeface="Arial" panose="020B0604020202020204" pitchFamily="34" charset="0"/>
              <a:buChar char="•"/>
            </a:pPr>
            <a:r>
              <a:rPr lang="en-US" sz="1400" dirty="0">
                <a:solidFill>
                  <a:schemeClr val="tx1"/>
                </a:solidFill>
              </a:rPr>
              <a:t>Resolved the comments on TVWS  EN 301 598, from the assessment by the EC and the different consultants.  Sent to 90-day ENAP.</a:t>
            </a:r>
          </a:p>
          <a:p>
            <a:pPr lvl="1">
              <a:spcBef>
                <a:spcPts val="0"/>
              </a:spcBef>
              <a:buFont typeface="Arial" panose="020B0604020202020204" pitchFamily="34" charset="0"/>
              <a:buChar char="•"/>
            </a:pPr>
            <a:r>
              <a:rPr lang="en-US" sz="1400" dirty="0">
                <a:solidFill>
                  <a:schemeClr val="tx1"/>
                </a:solidFill>
              </a:rPr>
              <a:t>ad hoc on 2</a:t>
            </a:r>
            <a:r>
              <a:rPr lang="en-US" sz="1400" baseline="30000" dirty="0">
                <a:solidFill>
                  <a:schemeClr val="tx1"/>
                </a:solidFill>
              </a:rPr>
              <a:t>nd</a:t>
            </a:r>
            <a:r>
              <a:rPr lang="en-US" sz="1400" dirty="0">
                <a:solidFill>
                  <a:schemeClr val="tx1"/>
                </a:solidFill>
              </a:rPr>
              <a:t> 60GHz standard, EN 303 722, Response on 1</a:t>
            </a:r>
            <a:r>
              <a:rPr lang="en-US" sz="1400" baseline="30000" dirty="0">
                <a:solidFill>
                  <a:schemeClr val="tx1"/>
                </a:solidFill>
              </a:rPr>
              <a:t>st</a:t>
            </a:r>
            <a:r>
              <a:rPr lang="en-US" sz="1400" dirty="0">
                <a:solidFill>
                  <a:schemeClr val="tx1"/>
                </a:solidFill>
              </a:rPr>
              <a:t> ENAP technical comment resolved, now to 2</a:t>
            </a:r>
            <a:r>
              <a:rPr lang="en-US" sz="1400" baseline="30000" dirty="0">
                <a:solidFill>
                  <a:schemeClr val="tx1"/>
                </a:solidFill>
              </a:rPr>
              <a:t>nd</a:t>
            </a:r>
            <a:r>
              <a:rPr lang="en-US" sz="1400" dirty="0">
                <a:solidFill>
                  <a:schemeClr val="tx1"/>
                </a:solidFill>
              </a:rPr>
              <a:t> 90-day ENAP.</a:t>
            </a:r>
          </a:p>
          <a:p>
            <a:pPr lvl="1">
              <a:spcBef>
                <a:spcPts val="0"/>
              </a:spcBef>
              <a:buFont typeface="Arial" panose="020B0604020202020204" pitchFamily="34" charset="0"/>
              <a:buChar char="•"/>
            </a:pPr>
            <a:r>
              <a:rPr lang="en-US" sz="1400" dirty="0">
                <a:solidFill>
                  <a:schemeClr val="tx1"/>
                </a:solidFill>
              </a:rPr>
              <a:t>VC nominations end tomorrow and current VCs are standing. </a:t>
            </a:r>
          </a:p>
          <a:p>
            <a:pPr lvl="1">
              <a:spcBef>
                <a:spcPts val="0"/>
              </a:spcBef>
              <a:buFont typeface="Arial" panose="020B0604020202020204" pitchFamily="34" charset="0"/>
              <a:buChar char="•"/>
            </a:pPr>
            <a:r>
              <a:rPr lang="en-US" sz="1400" dirty="0">
                <a:solidFill>
                  <a:schemeClr val="tx1"/>
                </a:solidFill>
              </a:rPr>
              <a:t>Call next week on TR 103 721 (</a:t>
            </a:r>
            <a:r>
              <a:rPr lang="en-US" sz="1200" b="0" i="0" dirty="0">
                <a:solidFill>
                  <a:srgbClr val="000000"/>
                </a:solidFill>
                <a:effectLst/>
                <a:latin typeface="Arial" panose="020B0604020202020204" pitchFamily="34" charset="0"/>
              </a:rPr>
              <a:t>Feasibility assessment of applying mitigation techniques to WAS/RLAN to enable coexistence in the 5 725 MHz to 5 850 MHz band</a:t>
            </a:r>
            <a:r>
              <a:rPr lang="en-US" sz="1400" b="0" i="0" dirty="0">
                <a:solidFill>
                  <a:schemeClr val="tx1"/>
                </a:solidFill>
                <a:effectLst/>
                <a:latin typeface="Arial" panose="020B0604020202020204" pitchFamily="34" charset="0"/>
              </a:rPr>
              <a:t>)</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FYI: Sounds like updates to the RED being discussed.  Activating article 3.3 for IoT devices with security.  protecting privacy, etc. </a:t>
            </a:r>
          </a:p>
          <a:p>
            <a:pPr lvl="1">
              <a:spcBef>
                <a:spcPts val="0"/>
              </a:spcBef>
              <a:buFont typeface="Arial" panose="020B0604020202020204" pitchFamily="34" charset="0"/>
              <a:buChar char="•"/>
            </a:pPr>
            <a:r>
              <a:rPr lang="en-US" sz="1400" dirty="0">
                <a:solidFill>
                  <a:schemeClr val="tx1"/>
                </a:solidFill>
              </a:rPr>
              <a:t> </a:t>
            </a:r>
          </a:p>
          <a:p>
            <a:pPr marL="800100" lvl="2">
              <a:spcBef>
                <a:spcPts val="0"/>
              </a:spcBef>
              <a:spcAft>
                <a:spcPts val="0"/>
              </a:spcAft>
              <a:buFont typeface="Arial" panose="020B0604020202020204" pitchFamily="34" charset="0"/>
              <a:buChar char="•"/>
            </a:pPr>
            <a:r>
              <a:rPr lang="en-US" sz="1600" b="1" dirty="0">
                <a:effectLst/>
                <a:ea typeface="Calibri" panose="020F0502020204030204" pitchFamily="34" charset="0"/>
              </a:rPr>
              <a:t>28oct: </a:t>
            </a:r>
            <a:r>
              <a:rPr lang="en-US" sz="1400" dirty="0">
                <a:effectLst/>
                <a:ea typeface="Calibri" panose="020F0502020204030204" pitchFamily="34" charset="0"/>
              </a:rPr>
              <a:t>BRAN(21)111002r2 and 111036r3 are the keys to knowing which 111x meeting is on which topic. 111j is on both EN 301 893 and EN 303 687.</a:t>
            </a:r>
            <a:r>
              <a:rPr lang="en-US" sz="1400" b="1" dirty="0">
                <a:ea typeface="Calibri" panose="020F0502020204030204" pitchFamily="34" charset="0"/>
              </a:rPr>
              <a:t>  More details in the minutes.</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Calibri" panose="020F0502020204030204" pitchFamily="34" charset="0"/>
              </a:rPr>
              <a:t>Some comments on TVWS, EC working with multiple consultants, with multiple output from them</a:t>
            </a:r>
            <a:r>
              <a:rPr lang="en-US" sz="1400" dirty="0">
                <a:ea typeface="Calibri" panose="020F0502020204030204" pitchFamily="34" charset="0"/>
              </a:rPr>
              <a:t>, this is </a:t>
            </a:r>
            <a:r>
              <a:rPr lang="en-US" sz="1400" dirty="0">
                <a:effectLst/>
                <a:ea typeface="Calibri" panose="020F0502020204030204" pitchFamily="34" charset="0"/>
              </a:rPr>
              <a:t>challenging. </a:t>
            </a:r>
          </a:p>
          <a:p>
            <a:pPr marL="800100" lvl="2">
              <a:spcBef>
                <a:spcPts val="0"/>
              </a:spcBef>
              <a:spcAft>
                <a:spcPts val="0"/>
              </a:spcAft>
              <a:buFont typeface="Arial" panose="020B0604020202020204" pitchFamily="34" charset="0"/>
              <a:buChar char="•"/>
            </a:pPr>
            <a:r>
              <a:rPr lang="en-US" sz="1400" dirty="0">
                <a:ea typeface="Calibri" panose="020F0502020204030204" pitchFamily="34" charset="0"/>
              </a:rPr>
              <a:t>ENAP has ended on EN 303 722, one country with technical comments.  should be able to resolve okay. meeting is scheduled to resolve then a 2</a:t>
            </a:r>
            <a:r>
              <a:rPr lang="en-US" sz="1400" baseline="30000" dirty="0">
                <a:ea typeface="Calibri" panose="020F0502020204030204" pitchFamily="34" charset="0"/>
              </a:rPr>
              <a:t>nd</a:t>
            </a:r>
            <a:r>
              <a:rPr lang="en-US" sz="1400" dirty="0">
                <a:ea typeface="Calibri" panose="020F0502020204030204" pitchFamily="34" charset="0"/>
              </a:rPr>
              <a:t> ENAP will be needed.  </a:t>
            </a:r>
          </a:p>
          <a:p>
            <a:pPr marL="800100" lvl="2">
              <a:spcBef>
                <a:spcPts val="0"/>
              </a:spcBef>
              <a:spcAft>
                <a:spcPts val="0"/>
              </a:spcAft>
              <a:buFont typeface="Arial" panose="020B0604020202020204" pitchFamily="34" charset="0"/>
              <a:buChar char="•"/>
            </a:pPr>
            <a:r>
              <a:rPr lang="en-US" sz="1400" dirty="0">
                <a:ea typeface="Calibri" panose="020F0502020204030204" pitchFamily="34" charset="0"/>
              </a:rPr>
              <a:t> 6 GHz, EN 303 687, discussions continue on NB FH, still trying to understand the compromise made. </a:t>
            </a:r>
          </a:p>
          <a:p>
            <a:pPr marL="800100" lvl="2">
              <a:spcBef>
                <a:spcPts val="0"/>
              </a:spcBef>
              <a:spcAft>
                <a:spcPts val="0"/>
              </a:spcAft>
              <a:buFont typeface="Arial" panose="020B0604020202020204" pitchFamily="34" charset="0"/>
              <a:buChar char="•"/>
            </a:pPr>
            <a:r>
              <a:rPr lang="en-US" sz="1400" dirty="0">
                <a:effectLst/>
                <a:ea typeface="Calibri" panose="020F0502020204030204" pitchFamily="34" charset="0"/>
              </a:rPr>
              <a:t> 5 GHz going smoothly. Have heard some question on radars</a:t>
            </a:r>
            <a:r>
              <a:rPr lang="en-US" sz="1400" dirty="0">
                <a:ea typeface="Calibri" panose="020F0502020204030204" pitchFamily="34" charset="0"/>
              </a:rPr>
              <a:t> thought </a:t>
            </a:r>
            <a:r>
              <a:rPr lang="en-US" sz="1400" dirty="0">
                <a:effectLst/>
                <a:ea typeface="Calibri" panose="020F0502020204030204" pitchFamily="34" charset="0"/>
              </a:rPr>
              <a:t>not to BRAN at this time. Just need </a:t>
            </a:r>
            <a:r>
              <a:rPr lang="en-US" sz="1400" dirty="0">
                <a:ea typeface="Calibri" panose="020F0502020204030204" pitchFamily="34" charset="0"/>
              </a:rPr>
              <a:t>to </a:t>
            </a:r>
            <a:r>
              <a:rPr lang="en-US" sz="1400" dirty="0">
                <a:effectLst/>
                <a:ea typeface="Calibri" panose="020F0502020204030204" pitchFamily="34" charset="0"/>
              </a:rPr>
              <a:t>be awar</a:t>
            </a:r>
            <a:r>
              <a:rPr lang="en-US" sz="1400" dirty="0">
                <a:ea typeface="Calibri" panose="020F0502020204030204" pitchFamily="34" charset="0"/>
              </a:rPr>
              <a:t>e as some specific companies seem to not be following the rules.</a:t>
            </a:r>
            <a:endParaRPr lang="en-US" sz="12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lvl="3">
              <a:buFont typeface="Arial" panose="020B0604020202020204" pitchFamily="34" charset="0"/>
              <a:buChar char="•"/>
            </a:pPr>
            <a:endParaRPr lang="en-US" sz="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#58 01-04Mar22</a:t>
            </a:r>
          </a:p>
          <a:p>
            <a:pPr lvl="1">
              <a:spcBef>
                <a:spcPts val="0"/>
              </a:spcBef>
              <a:spcAft>
                <a:spcPts val="0"/>
              </a:spcAft>
              <a:buFont typeface="Arial" panose="020B0604020202020204" pitchFamily="34" charset="0"/>
              <a:buChar char="•"/>
            </a:pPr>
            <a:r>
              <a:rPr lang="en-GB" sz="1600" dirty="0">
                <a:ea typeface="SimSun" panose="02010600030101010101" pitchFamily="2" charset="-122"/>
              </a:rPr>
              <a:t>A request for a </a:t>
            </a:r>
            <a:r>
              <a:rPr lang="en-GB" sz="1600" dirty="0">
                <a:effectLst/>
                <a:ea typeface="SimSun" panose="02010600030101010101" pitchFamily="2" charset="-122"/>
              </a:rPr>
              <a:t> WI for an ECC report on </a:t>
            </a:r>
            <a:r>
              <a:rPr lang="en-US" sz="1600" dirty="0">
                <a:effectLst/>
                <a:ea typeface="SimSun" panose="02010600030101010101" pitchFamily="2" charset="-122"/>
              </a:rPr>
              <a:t>Wireless Access Systems including Radio Local Area Networks (WAS/RLAN) in the 6425-7125 MHz band, assigned to WG SE. (Due  July 2024) </a:t>
            </a:r>
          </a:p>
          <a:p>
            <a:pPr lvl="2">
              <a:spcBef>
                <a:spcPts val="0"/>
              </a:spcBef>
              <a:spcAft>
                <a:spcPts val="0"/>
              </a:spcAft>
              <a:buFont typeface="Arial" panose="020B0604020202020204" pitchFamily="34" charset="0"/>
              <a:buChar char="•"/>
            </a:pPr>
            <a:r>
              <a:rPr lang="en-US" sz="1600" dirty="0">
                <a:solidFill>
                  <a:srgbClr val="000000"/>
                </a:solidFill>
                <a:effectLst/>
                <a:latin typeface="Times New Roman" panose="02020603050405020304" pitchFamily="18" charset="0"/>
                <a:ea typeface="Calibri" panose="020F0502020204030204" pitchFamily="34" charset="0"/>
              </a:rPr>
              <a:t>Target WI SE45-03 is now Jan 2024 for public inquiry, then comments wil</a:t>
            </a:r>
            <a:r>
              <a:rPr lang="en-US" sz="1600" dirty="0">
                <a:latin typeface="Times New Roman" panose="02020603050405020304" pitchFamily="18" charset="0"/>
                <a:ea typeface="Calibri" panose="020F0502020204030204" pitchFamily="34" charset="0"/>
              </a:rPr>
              <a:t>l be processes and handed off to WG-SE. </a:t>
            </a:r>
            <a:endParaRPr lang="en-US" sz="1600" dirty="0">
              <a:effectLst/>
              <a:latin typeface="Times New Roman" panose="02020603050405020304" pitchFamily="18" charset="0"/>
              <a:ea typeface="Calibri" panose="020F0502020204030204" pitchFamily="34" charset="0"/>
            </a:endParaRPr>
          </a:p>
          <a:p>
            <a:pPr lvl="1">
              <a:spcBef>
                <a:spcPts val="0"/>
              </a:spcBef>
              <a:spcAft>
                <a:spcPts val="0"/>
              </a:spcAft>
              <a:buFont typeface="Arial" panose="020B0604020202020204" pitchFamily="34" charset="0"/>
              <a:buChar char="•"/>
            </a:pPr>
            <a:endParaRPr lang="en-GB" sz="1400" dirty="0">
              <a:ea typeface="SimSun" panose="02010600030101010101" pitchFamily="2" charset="-122"/>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#15 ____________</a:t>
            </a:r>
          </a:p>
          <a:p>
            <a:pPr marL="800100" lvl="2">
              <a:spcBef>
                <a:spcPts val="0"/>
              </a:spcBef>
              <a:spcAft>
                <a:spcPts val="0"/>
              </a:spcAft>
              <a:buFont typeface="Arial" panose="020B0604020202020204" pitchFamily="34" charset="0"/>
              <a:buChar char="•"/>
            </a:pPr>
            <a:r>
              <a:rPr lang="en-US" sz="1600" dirty="0">
                <a:solidFill>
                  <a:schemeClr val="tx1"/>
                </a:solidFill>
              </a:rPr>
              <a:t>Anything to share today? not today</a:t>
            </a:r>
          </a:p>
          <a:p>
            <a:pPr marL="800100" lvl="2">
              <a:spcBef>
                <a:spcPts val="0"/>
              </a:spcBef>
              <a:spcAft>
                <a:spcPts val="0"/>
              </a:spcAft>
              <a:buFont typeface="Arial" panose="020B0604020202020204" pitchFamily="34" charset="0"/>
              <a:buChar char="•"/>
            </a:pPr>
            <a:r>
              <a:rPr lang="en-US" sz="1600" b="1" dirty="0">
                <a:ea typeface="Calibri" panose="020F0502020204030204" pitchFamily="34" charset="0"/>
              </a:rPr>
              <a:t>28oct: </a:t>
            </a:r>
            <a:r>
              <a:rPr lang="en-US" sz="1600" dirty="0">
                <a:ea typeface="Calibri" panose="020F0502020204030204" pitchFamily="34" charset="0"/>
              </a:rPr>
              <a:t>Final report moved up to Jan, 2024. </a:t>
            </a:r>
          </a:p>
          <a:p>
            <a:pPr marL="1714500" lvl="4">
              <a:spcBef>
                <a:spcPts val="0"/>
              </a:spcBef>
              <a:spcAft>
                <a:spcPts val="0"/>
              </a:spcAft>
              <a:buFont typeface="Arial" panose="020B0604020202020204" pitchFamily="34" charset="0"/>
              <a:buChar char="•"/>
            </a:pPr>
            <a:r>
              <a:rPr lang="en-US" sz="1400" u="sng" dirty="0">
                <a:solidFill>
                  <a:srgbClr val="0563C1"/>
                </a:solidFill>
                <a:ea typeface="Calibri" panose="020F0502020204030204" pitchFamily="34" charset="0"/>
                <a:hlinkClick r:id="rId5"/>
              </a:rPr>
              <a:t>https://www.cept.org/ecc/groups/ecc/wg-se/se-45/client/meeting-documents/?flid=29448</a:t>
            </a:r>
            <a:endParaRPr lang="en-US" sz="1400" dirty="0">
              <a:ea typeface="Calibri" panose="020F0502020204030204" pitchFamily="34" charset="0"/>
            </a:endParaRPr>
          </a:p>
          <a:p>
            <a:pPr marL="1257300" lvl="3">
              <a:spcBef>
                <a:spcPts val="0"/>
              </a:spcBef>
              <a:spcAft>
                <a:spcPts val="0"/>
              </a:spcAft>
              <a:buFont typeface="Arial" panose="020B0604020202020204" pitchFamily="34" charset="0"/>
              <a:buChar char="•"/>
            </a:pPr>
            <a:r>
              <a:rPr lang="en-US" sz="1400" dirty="0">
                <a:ea typeface="Calibri" panose="020F0502020204030204" pitchFamily="34" charset="0"/>
              </a:rPr>
              <a:t>Heard two docs, </a:t>
            </a:r>
          </a:p>
          <a:p>
            <a:pPr marL="1714500" lvl="4">
              <a:spcBef>
                <a:spcPts val="0"/>
              </a:spcBef>
              <a:spcAft>
                <a:spcPts val="0"/>
              </a:spcAft>
              <a:buFont typeface="Arial" panose="020B0604020202020204" pitchFamily="34" charset="0"/>
              <a:buChar char="•"/>
            </a:pPr>
            <a:r>
              <a:rPr lang="en-US" dirty="0">
                <a:ea typeface="Calibri" panose="020F0502020204030204" pitchFamily="34" charset="0"/>
              </a:rPr>
              <a:t>the (21)008 JRC taken onboard – JRC </a:t>
            </a:r>
            <a:r>
              <a:rPr lang="en-US" dirty="0" err="1">
                <a:ea typeface="Calibri" panose="020F0502020204030204" pitchFamily="34" charset="0"/>
              </a:rPr>
              <a:t>Ispra</a:t>
            </a:r>
            <a:r>
              <a:rPr lang="en-US" dirty="0">
                <a:ea typeface="Calibri" panose="020F0502020204030204" pitchFamily="34" charset="0"/>
              </a:rPr>
              <a:t> Italy campus 40 sq km under JRC control. Hosts European Microwave Signature Laboratory (EMSL), a truncated 20m sphere,</a:t>
            </a:r>
          </a:p>
          <a:p>
            <a:pPr marL="1714500" lvl="4">
              <a:spcBef>
                <a:spcPts val="0"/>
              </a:spcBef>
              <a:spcAft>
                <a:spcPts val="0"/>
              </a:spcAft>
              <a:buFont typeface="Arial" panose="020B0604020202020204" pitchFamily="34" charset="0"/>
              <a:buChar char="•"/>
            </a:pPr>
            <a:r>
              <a:rPr lang="en-US" dirty="0">
                <a:ea typeface="Calibri" panose="020F0502020204030204" pitchFamily="34" charset="0"/>
              </a:rPr>
              <a:t>the (21)010 Scenarios ANFR doc gets heavy questioning. </a:t>
            </a:r>
          </a:p>
          <a:p>
            <a:pPr marL="1257300" lvl="3">
              <a:spcBef>
                <a:spcPts val="0"/>
              </a:spcBef>
              <a:spcAft>
                <a:spcPts val="0"/>
              </a:spcAft>
              <a:buFont typeface="Arial" panose="020B0604020202020204" pitchFamily="34" charset="0"/>
              <a:buChar char="•"/>
            </a:pPr>
            <a:r>
              <a:rPr lang="en-US" sz="1400" dirty="0">
                <a:ea typeface="Calibri" panose="020F0502020204030204" pitchFamily="34" charset="0"/>
              </a:rPr>
              <a:t>Next meeting January – CBTC rail side needs to get more technical about what exists today into 2024.</a:t>
            </a:r>
            <a:endParaRPr lang="en-US" sz="1600" dirty="0">
              <a:solidFill>
                <a:schemeClr val="tx1"/>
              </a:solidFill>
            </a:endParaRPr>
          </a:p>
          <a:p>
            <a:pPr marL="0">
              <a:spcBef>
                <a:spcPts val="0"/>
              </a:spcBef>
              <a:spcAft>
                <a:spcPts val="0"/>
              </a:spcAft>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&lt;WGFM&gt; </a:t>
            </a:r>
            <a:r>
              <a:rPr lang="en-US" sz="1800" dirty="0">
                <a:solidFill>
                  <a:schemeClr val="tx1"/>
                </a:solidFill>
              </a:rPr>
              <a:t> next meeting #101 07-11Feb22,  Tentative, ECO (no virtual)</a:t>
            </a:r>
          </a:p>
          <a:p>
            <a:pPr lvl="1">
              <a:spcBef>
                <a:spcPts val="0"/>
              </a:spcBef>
              <a:spcAft>
                <a:spcPts val="0"/>
              </a:spcAft>
              <a:buFont typeface="Arial" panose="020B0604020202020204" pitchFamily="34" charset="0"/>
              <a:buChar char="•"/>
            </a:pPr>
            <a:r>
              <a:rPr lang="en-US" sz="1600" dirty="0">
                <a:solidFill>
                  <a:schemeClr val="tx1"/>
                </a:solidFill>
              </a:rPr>
              <a:t>Anything to share today? not today</a:t>
            </a:r>
          </a:p>
          <a:p>
            <a:pPr>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7"/>
              </a:rPr>
              <a:t>&lt;CG-UWB&gt;</a:t>
            </a:r>
            <a:r>
              <a:rPr lang="en-US" sz="1800" dirty="0">
                <a:solidFill>
                  <a:schemeClr val="tx1"/>
                </a:solidFill>
              </a:rPr>
              <a:t>  next meeting #1 19Nov21</a:t>
            </a:r>
          </a:p>
          <a:p>
            <a:pPr lvl="1">
              <a:spcBef>
                <a:spcPts val="0"/>
              </a:spcBef>
              <a:spcAft>
                <a:spcPts val="0"/>
              </a:spcAft>
              <a:buFont typeface="Arial" panose="020B0604020202020204" pitchFamily="34" charset="0"/>
              <a:buChar char="•"/>
            </a:pPr>
            <a:r>
              <a:rPr lang="en-US" sz="1600" dirty="0">
                <a:solidFill>
                  <a:schemeClr val="tx1"/>
                </a:solidFill>
              </a:rPr>
              <a:t>Will discuss ECC report 327 (</a:t>
            </a:r>
            <a:r>
              <a:rPr lang="en-US" sz="1600" b="0" i="0" dirty="0">
                <a:solidFill>
                  <a:srgbClr val="333333"/>
                </a:solidFill>
                <a:effectLst/>
              </a:rPr>
              <a:t>Technical studies for the update of the Ultra Wide Band (UWB) regulatory framework in the band 6.0 GHz to 8.5 GHz)</a:t>
            </a:r>
            <a:r>
              <a:rPr lang="en-US" sz="1600" dirty="0">
                <a:solidFill>
                  <a:schemeClr val="tx1"/>
                </a:solidFill>
              </a:rPr>
              <a:t>, e.g harmonization by early next year. </a:t>
            </a:r>
          </a:p>
          <a:p>
            <a:pPr>
              <a:spcBef>
                <a:spcPts val="0"/>
              </a:spcBef>
              <a:spcAft>
                <a:spcPts val="0"/>
              </a:spcAft>
              <a:buFont typeface="Arial" panose="020B0604020202020204" pitchFamily="34" charset="0"/>
              <a:buChar char="•"/>
            </a:pPr>
            <a:endParaRPr lang="en-US" sz="20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1219200" y="6129190"/>
            <a:ext cx="9563515" cy="369332"/>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9"/>
              </a:rPr>
              <a:t>https://docdb.cept.org/implementation/16737</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61722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13159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a:buFont typeface="Arial" panose="020B0604020202020204" pitchFamily="34" charset="0"/>
              <a:buChar char="•"/>
            </a:pPr>
            <a:endParaRPr lang="en-US" sz="1800" b="0" i="0" u="none" strike="noStrike" baseline="0" dirty="0">
              <a:solidFill>
                <a:srgbClr val="000000"/>
              </a:solidFill>
            </a:endParaRPr>
          </a:p>
          <a:p>
            <a:pPr>
              <a:buFont typeface="Arial" panose="020B0604020202020204" pitchFamily="34" charset="0"/>
              <a:buChar char="•"/>
            </a:pPr>
            <a:r>
              <a:rPr lang="en-US" sz="1800" b="0" i="0" u="none" strike="noStrike" baseline="0" dirty="0">
                <a:solidFill>
                  <a:srgbClr val="000000"/>
                </a:solidFill>
              </a:rPr>
              <a:t>APAC update: </a:t>
            </a:r>
          </a:p>
          <a:p>
            <a:pPr lvl="1">
              <a:buFont typeface="Arial" panose="020B0604020202020204" pitchFamily="34" charset="0"/>
              <a:buChar char="•"/>
            </a:pPr>
            <a:r>
              <a:rPr lang="en-US" sz="1800" b="0" i="0" u="none" strike="noStrike" baseline="0" dirty="0">
                <a:solidFill>
                  <a:srgbClr val="000000"/>
                </a:solidFill>
                <a:hlinkClick r:id="rId3"/>
              </a:rPr>
              <a:t>https://mentor.ieee.org/802.18/dcn/21/18-21-0138-02-0000-apac-update-november-2021.pptx</a:t>
            </a:r>
            <a:r>
              <a:rPr lang="en-US" sz="1800" b="0" i="0" u="none" strike="noStrike" baseline="0" dirty="0">
                <a:solidFill>
                  <a:srgbClr val="000000"/>
                </a:solidFill>
              </a:rPr>
              <a:t> </a:t>
            </a:r>
          </a:p>
          <a:p>
            <a:pPr lvl="1">
              <a:buFont typeface="Arial" panose="020B0604020202020204" pitchFamily="34" charset="0"/>
              <a:buChar char="•"/>
            </a:pPr>
            <a:endParaRPr lang="en-US" sz="1600" dirty="0">
              <a:solidFill>
                <a:srgbClr val="000000"/>
              </a:solidFill>
              <a:effectLst/>
              <a:latin typeface="Times New Roman" panose="02020603050405020304" pitchFamily="18" charset="0"/>
              <a:ea typeface="Calibri" panose="020F0502020204030204" pitchFamily="34" charset="0"/>
            </a:endParaRPr>
          </a:p>
          <a:p>
            <a:pPr lvl="1">
              <a:buFont typeface="Arial" panose="020B0604020202020204" pitchFamily="34" charset="0"/>
              <a:buChar char="•"/>
            </a:pPr>
            <a:r>
              <a:rPr lang="en-US" sz="1800" dirty="0">
                <a:solidFill>
                  <a:srgbClr val="000000"/>
                </a:solidFill>
                <a:effectLst/>
                <a:ea typeface="Calibri" panose="020F0502020204030204" pitchFamily="34" charset="0"/>
              </a:rPr>
              <a:t>For reference: LIPD is Low Interference Potential Devices class </a:t>
            </a:r>
            <a:r>
              <a:rPr lang="en-US" sz="1800" dirty="0">
                <a:ea typeface="Calibri" panose="020F0502020204030204" pitchFamily="34" charset="0"/>
              </a:rPr>
              <a:t>l</a:t>
            </a:r>
            <a:r>
              <a:rPr lang="en-US" sz="1800" dirty="0">
                <a:solidFill>
                  <a:srgbClr val="000000"/>
                </a:solidFill>
                <a:effectLst/>
                <a:ea typeface="Calibri" panose="020F0502020204030204" pitchFamily="34" charset="0"/>
              </a:rPr>
              <a:t>icense</a:t>
            </a:r>
            <a:r>
              <a:rPr lang="en-US" sz="1800" dirty="0">
                <a:effectLst/>
                <a:ea typeface="Calibri" panose="020F0502020204030204" pitchFamily="34" charset="0"/>
              </a:rPr>
              <a:t> to allow RLAN equipment to </a:t>
            </a:r>
            <a:r>
              <a:rPr lang="en-US" sz="1800" dirty="0">
                <a:solidFill>
                  <a:srgbClr val="000000"/>
                </a:solidFill>
                <a:effectLst/>
                <a:ea typeface="Calibri" panose="020F0502020204030204" pitchFamily="34" charset="0"/>
              </a:rPr>
              <a:t>operate at low power levels in the lower part of the 6 GHz band (5925–6425 MHz)</a:t>
            </a:r>
            <a:endParaRPr lang="en-US" sz="1800" dirty="0">
              <a:effectLst/>
              <a:ea typeface="Calibri" panose="020F0502020204030204" pitchFamily="34" charset="0"/>
            </a:endParaRPr>
          </a:p>
          <a:p>
            <a:pPr lvl="1">
              <a:buFont typeface="Arial" panose="020B0604020202020204" pitchFamily="34" charset="0"/>
              <a:buChar char="•"/>
            </a:pPr>
            <a:endParaRPr lang="en-US" sz="1800" b="0" dirty="0"/>
          </a:p>
          <a:p>
            <a:pPr>
              <a:buFont typeface="Arial" panose="020B0604020202020204" pitchFamily="34" charset="0"/>
              <a:buChar char="•"/>
            </a:pPr>
            <a:endParaRPr lang="en-US" sz="1800" dirty="0">
              <a:effectLst/>
              <a:latin typeface="Times New Roman" panose="02020603050405020304" pitchFamily="18" charset="0"/>
              <a:ea typeface="SimSun" panose="02010600030101010101" pitchFamily="2" charset="-122"/>
            </a:endParaRPr>
          </a:p>
          <a:p>
            <a:pPr>
              <a:buFont typeface="Arial" panose="020B0604020202020204" pitchFamily="34" charset="0"/>
              <a:buChar char="•"/>
            </a:pPr>
            <a:r>
              <a:rPr lang="en-US" sz="1800" b="0" dirty="0">
                <a:effectLst/>
                <a:latin typeface="Times New Roman" panose="02020603050405020304" pitchFamily="18" charset="0"/>
                <a:ea typeface="SimSun" panose="02010600030101010101" pitchFamily="2" charset="-122"/>
              </a:rPr>
              <a:t>Anything else to share today for other regions? nothing heard</a:t>
            </a:r>
          </a:p>
          <a:p>
            <a:pPr>
              <a:buFont typeface="Arial" panose="020B0604020202020204" pitchFamily="34" charset="0"/>
              <a:buChar char="•"/>
            </a:pPr>
            <a:endParaRPr lang="en-US" sz="1800" b="0" i="0" u="none" strike="noStrike" baseline="0" dirty="0">
              <a:solidFill>
                <a:srgbClr val="000000"/>
              </a:solidFill>
            </a:endParaRPr>
          </a:p>
          <a:p>
            <a:pPr>
              <a:buFont typeface="Arial" panose="020B0604020202020204" pitchFamily="34" charset="0"/>
              <a:buChar char="•"/>
            </a:pPr>
            <a:endParaRPr lang="en-US" sz="1800" b="0" i="0" u="none" strike="noStrike" baseline="0" dirty="0">
              <a:solidFill>
                <a:srgbClr val="000000"/>
              </a:solidFill>
            </a:endParaRPr>
          </a:p>
          <a:p>
            <a:pPr marL="0">
              <a:spcBef>
                <a:spcPts val="0"/>
              </a:spcBef>
              <a:spcAft>
                <a:spcPts val="0"/>
              </a:spcAft>
              <a:buFont typeface="Arial" panose="020B0604020202020204" pitchFamily="34" charset="0"/>
              <a:buChar char="•"/>
            </a:pPr>
            <a:endParaRPr lang="en-US" sz="1200" b="0" i="0" u="none" strike="noStrike" baseline="0" dirty="0">
              <a:solidFill>
                <a:srgbClr val="00000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ea typeface="Calibri" panose="020F0502020204030204" pitchFamily="34" charset="0"/>
              </a:rPr>
              <a:t>reminders: </a:t>
            </a:r>
          </a:p>
          <a:p>
            <a:pPr lvl="1">
              <a:buFont typeface="Arial" panose="020B0604020202020204" pitchFamily="34" charset="0"/>
              <a:buChar char="•"/>
            </a:pPr>
            <a:r>
              <a:rPr lang="en-US" sz="1600" b="1" dirty="0">
                <a:ea typeface="SimSun" panose="02010600030101010101" pitchFamily="2" charset="-122"/>
              </a:rPr>
              <a:t>Canada - RABC </a:t>
            </a:r>
            <a:r>
              <a:rPr lang="en-US" sz="1600" dirty="0">
                <a:ea typeface="SimSun" panose="02010600030101010101" pitchFamily="2" charset="-122"/>
              </a:rPr>
              <a:t>–</a:t>
            </a:r>
            <a:r>
              <a:rPr lang="en-US" sz="1600" b="0" dirty="0">
                <a:ea typeface="SimSun" panose="02010600030101010101" pitchFamily="2" charset="-122"/>
              </a:rPr>
              <a:t>has a similar event with the new </a:t>
            </a:r>
            <a:r>
              <a:rPr lang="en-US" sz="1600" b="0" dirty="0">
                <a:solidFill>
                  <a:srgbClr val="000000"/>
                </a:solidFill>
                <a:effectLst/>
                <a:ea typeface="Calibri" panose="020F0502020204030204" pitchFamily="34" charset="0"/>
                <a:cs typeface="Times New Roman" panose="02020603050405020304" pitchFamily="18" charset="0"/>
              </a:rPr>
              <a:t>Spectrum Management Innovation </a:t>
            </a:r>
            <a:r>
              <a:rPr lang="en-US" sz="1600" b="0" dirty="0">
                <a:ea typeface="Calibri" panose="020F0502020204030204" pitchFamily="34" charset="0"/>
                <a:cs typeface="Times New Roman" panose="02020603050405020304" pitchFamily="18" charset="0"/>
              </a:rPr>
              <a:t>Committee (for members)</a:t>
            </a:r>
          </a:p>
          <a:p>
            <a:pPr lvl="2">
              <a:buFont typeface="Arial" panose="020B0604020202020204" pitchFamily="34" charset="0"/>
              <a:buChar char="•"/>
            </a:pPr>
            <a:r>
              <a:rPr lang="en-US" sz="1600" dirty="0">
                <a:solidFill>
                  <a:srgbClr val="333333"/>
                </a:solidFill>
                <a:effectLst/>
                <a:ea typeface="Calibri" panose="020F0502020204030204" pitchFamily="34" charset="0"/>
              </a:rPr>
              <a:t>November 23 @ 13:00 - 14:30 EST;  </a:t>
            </a:r>
            <a:r>
              <a:rPr lang="en-US" sz="1600" u="sng" dirty="0">
                <a:solidFill>
                  <a:srgbClr val="0000FF"/>
                </a:solidFill>
                <a:effectLst/>
                <a:ea typeface="Calibri" panose="020F0502020204030204" pitchFamily="34" charset="0"/>
                <a:hlinkClick r:id="rId3"/>
              </a:rPr>
              <a:t>https://www.rabc-cccr.ca/event/spectrum-management-innovation-committee/</a:t>
            </a:r>
            <a:r>
              <a:rPr lang="en-US" sz="1600" u="sng" dirty="0">
                <a:solidFill>
                  <a:srgbClr val="0000FF"/>
                </a:solidFill>
                <a:effectLst/>
                <a:ea typeface="Calibri" panose="020F0502020204030204" pitchFamily="34" charset="0"/>
              </a:rPr>
              <a:t>  </a:t>
            </a:r>
          </a:p>
          <a:p>
            <a:pPr lvl="1">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UK -</a:t>
            </a:r>
            <a:r>
              <a:rPr lang="en-US" sz="1600" dirty="0">
                <a:solidFill>
                  <a:schemeClr val="tx1"/>
                </a:solidFill>
                <a:effectLst/>
                <a:ea typeface="Calibri" panose="020F0502020204030204" pitchFamily="34" charset="0"/>
                <a:cs typeface="Times New Roman" panose="02020603050405020304" pitchFamily="18" charset="0"/>
              </a:rPr>
              <a:t>  </a:t>
            </a:r>
            <a:r>
              <a:rPr lang="nn-NO" sz="1600" b="1" i="0" dirty="0">
                <a:solidFill>
                  <a:srgbClr val="1D70B8"/>
                </a:solidFill>
                <a:effectLst/>
                <a:hlinkClick r:id="rId4"/>
              </a:rPr>
              <a:t>Department for Digital, Culture, Media &amp; Sport</a:t>
            </a:r>
            <a:r>
              <a:rPr lang="nn-NO" sz="1600" dirty="0">
                <a:solidFill>
                  <a:srgbClr val="1D70B8"/>
                </a:solidFill>
              </a:rPr>
              <a:t>; </a:t>
            </a:r>
            <a:r>
              <a:rPr lang="en-US" sz="1600" b="1" i="0" dirty="0">
                <a:solidFill>
                  <a:srgbClr val="0B0C0C"/>
                </a:solidFill>
                <a:effectLst/>
              </a:rPr>
              <a:t>Wireless Infrastructure Strategy: call for evidence</a:t>
            </a:r>
          </a:p>
          <a:p>
            <a:pPr lvl="2">
              <a:buFont typeface="Arial" panose="020B0604020202020204" pitchFamily="34" charset="0"/>
              <a:buChar char="•"/>
            </a:pPr>
            <a:r>
              <a:rPr lang="en-US" sz="1600" b="0" dirty="0">
                <a:solidFill>
                  <a:schemeClr val="tx1"/>
                </a:solidFill>
                <a:effectLst/>
                <a:ea typeface="Calibri" panose="020F0502020204030204" pitchFamily="34" charset="0"/>
                <a:cs typeface="Times New Roman" panose="02020603050405020304" pitchFamily="18" charset="0"/>
                <a:hlinkClick r:id="rId5"/>
              </a:rPr>
              <a:t>https://www.gov.uk/government/consultations/wireless-infrastructure-strategy-call-for-evidence</a:t>
            </a:r>
            <a:endParaRPr lang="en-US" sz="1600" b="0" dirty="0">
              <a:solidFill>
                <a:schemeClr val="tx1"/>
              </a:solidFill>
              <a:ea typeface="Calibri" panose="020F0502020204030204" pitchFamily="34" charset="0"/>
              <a:cs typeface="Times New Roman" panose="02020603050405020304" pitchFamily="18" charset="0"/>
            </a:endParaRPr>
          </a:p>
          <a:p>
            <a:pPr lvl="2">
              <a:buFont typeface="Arial" panose="020B0604020202020204" pitchFamily="34" charset="0"/>
              <a:buChar char="•"/>
            </a:pPr>
            <a:r>
              <a:rPr lang="en-US" sz="1600" b="0" i="0" dirty="0">
                <a:solidFill>
                  <a:srgbClr val="0B0C0C"/>
                </a:solidFill>
                <a:effectLst/>
              </a:rPr>
              <a:t>In July, </a:t>
            </a:r>
            <a:r>
              <a:rPr lang="en-US" sz="1600" b="0" i="0" dirty="0">
                <a:solidFill>
                  <a:srgbClr val="1D70B8"/>
                </a:solidFill>
                <a:effectLst/>
                <a:hlinkClick r:id="rId6"/>
              </a:rPr>
              <a:t>the DCMS Secretary of State commissioned Ofcom to undertake analysis to support the development of the strategy</a:t>
            </a:r>
            <a:r>
              <a:rPr lang="en-US" sz="1600" b="0" i="0" dirty="0">
                <a:solidFill>
                  <a:srgbClr val="0B0C0C"/>
                </a:solidFill>
                <a:effectLst/>
              </a:rPr>
              <a:t>. This complements </a:t>
            </a:r>
            <a:r>
              <a:rPr lang="en-US" sz="1600" b="0" i="0" dirty="0" err="1">
                <a:solidFill>
                  <a:srgbClr val="0B0C0C"/>
                </a:solidFill>
                <a:effectLst/>
              </a:rPr>
              <a:t>Ofcom’s</a:t>
            </a:r>
            <a:r>
              <a:rPr lang="en-US" sz="1600" b="0" i="0" dirty="0">
                <a:solidFill>
                  <a:srgbClr val="0B0C0C"/>
                </a:solidFill>
                <a:effectLst/>
              </a:rPr>
              <a:t> strategic review of the mobile market.</a:t>
            </a:r>
          </a:p>
          <a:p>
            <a:pPr lvl="2">
              <a:buFont typeface="Arial" panose="020B0604020202020204" pitchFamily="34" charset="0"/>
              <a:buChar char="•"/>
            </a:pPr>
            <a:r>
              <a:rPr lang="en-US" sz="1600" b="0" i="0" dirty="0">
                <a:solidFill>
                  <a:srgbClr val="0B0C0C"/>
                </a:solidFill>
                <a:effectLst/>
              </a:rPr>
              <a:t>Submissions of evidence should be emailed to </a:t>
            </a:r>
            <a:r>
              <a:rPr lang="en-US" sz="1600" b="0" i="0" dirty="0">
                <a:solidFill>
                  <a:srgbClr val="1D70B8"/>
                </a:solidFill>
                <a:effectLst/>
                <a:hlinkClick r:id="rId7"/>
              </a:rPr>
              <a:t>wirelessinfrastructurestrategy@dcms.gov.uk</a:t>
            </a:r>
            <a:r>
              <a:rPr lang="en-US" sz="1600" b="0" i="0" dirty="0">
                <a:solidFill>
                  <a:srgbClr val="0B0C0C"/>
                </a:solidFill>
                <a:effectLst/>
              </a:rPr>
              <a:t> by 25 November 2021.</a:t>
            </a:r>
            <a:endParaRPr lang="en-US" sz="1600" b="0" dirty="0">
              <a:solidFill>
                <a:schemeClr val="tx1"/>
              </a:solidFill>
              <a:effectLst/>
              <a:ea typeface="Calibri" panose="020F0502020204030204" pitchFamily="34" charset="0"/>
              <a:cs typeface="Times New Roman" panose="02020603050405020304" pitchFamily="18" charset="0"/>
            </a:endParaRPr>
          </a:p>
          <a:p>
            <a:pPr lvl="1">
              <a:buFont typeface="Arial" panose="020B0604020202020204" pitchFamily="34" charset="0"/>
              <a:buChar char="•"/>
            </a:pPr>
            <a:r>
              <a:rPr lang="en-US" sz="1600" b="1" dirty="0">
                <a:ea typeface="Calibri" panose="020F0502020204030204" pitchFamily="34" charset="0"/>
              </a:rPr>
              <a:t>UK- OFCOM </a:t>
            </a:r>
            <a:r>
              <a:rPr lang="en-US" sz="1600" b="0" dirty="0">
                <a:ea typeface="Calibri" panose="020F0502020204030204" pitchFamily="34" charset="0"/>
              </a:rPr>
              <a:t>- </a:t>
            </a:r>
            <a:r>
              <a:rPr lang="en-US" sz="1600" b="0" dirty="0">
                <a:effectLst/>
                <a:ea typeface="SimSun" panose="02010600030101010101" pitchFamily="2" charset="-122"/>
              </a:rPr>
              <a:t>We’re delighted to invite you to an upcoming Ofcom spectrum event: Enabling growth and innovation beyond 5G - the role of spectrum management. </a:t>
            </a:r>
          </a:p>
          <a:p>
            <a:pPr lvl="2">
              <a:buFont typeface="Arial" panose="020B0604020202020204" pitchFamily="34" charset="0"/>
              <a:buChar char="•"/>
            </a:pPr>
            <a:r>
              <a:rPr lang="en-US" sz="1600" b="0" dirty="0">
                <a:effectLst/>
                <a:ea typeface="SimSun" panose="02010600030101010101" pitchFamily="2" charset="-122"/>
              </a:rPr>
              <a:t>This will be held virtually from 3pm (UTC) on 29 November</a:t>
            </a:r>
            <a:r>
              <a:rPr lang="en-US" sz="1600" dirty="0">
                <a:ea typeface="SimSun" panose="02010600030101010101" pitchFamily="2" charset="-122"/>
              </a:rPr>
              <a:t> by techuk.org.</a:t>
            </a:r>
            <a:endParaRPr lang="en-US" sz="1600" dirty="0">
              <a:effectLst/>
              <a:ea typeface="SimSun" panose="02010600030101010101" pitchFamily="2" charset="-122"/>
            </a:endParaRPr>
          </a:p>
          <a:p>
            <a:pPr lvl="1">
              <a:buFont typeface="Arial" panose="020B0604020202020204" pitchFamily="34" charset="0"/>
              <a:buChar char="•"/>
            </a:pPr>
            <a:r>
              <a:rPr lang="en-US" sz="1600" b="1" dirty="0"/>
              <a:t>Brazil – ANATEL </a:t>
            </a:r>
            <a:r>
              <a:rPr lang="en-US" sz="1600" dirty="0"/>
              <a:t>-   Public Consultation 46 </a:t>
            </a:r>
          </a:p>
          <a:p>
            <a:pPr lvl="2">
              <a:buFont typeface="Arial" panose="020B0604020202020204" pitchFamily="34" charset="0"/>
              <a:buChar char="•"/>
            </a:pPr>
            <a:r>
              <a:rPr lang="en-US" sz="1600" b="0" i="0" u="none" strike="noStrike" baseline="0" dirty="0">
                <a:solidFill>
                  <a:srgbClr val="000000"/>
                </a:solidFill>
              </a:rPr>
              <a:t>This public consultation aims to reassess the limits of undesirable emissions from very low power devices operating in the 5,925 MHz to 7,125 MHz band. </a:t>
            </a:r>
          </a:p>
          <a:p>
            <a:pPr lvl="2">
              <a:buFont typeface="Arial" panose="020B0604020202020204" pitchFamily="34" charset="0"/>
              <a:buChar char="•"/>
            </a:pPr>
            <a:r>
              <a:rPr lang="en-US" sz="1600" b="0" i="0" u="none" strike="noStrike" baseline="0" dirty="0">
                <a:solidFill>
                  <a:srgbClr val="000000"/>
                </a:solidFill>
              </a:rPr>
              <a:t>The deadline for submission of comments is 30th November 2021. For more information on this public consultation, please refer to this </a:t>
            </a:r>
            <a:r>
              <a:rPr lang="en-US" sz="1600" b="0" i="0" u="none" strike="noStrike" baseline="0" dirty="0">
                <a:solidFill>
                  <a:srgbClr val="0562C1"/>
                </a:solidFill>
                <a:hlinkClick r:id="rId8"/>
              </a:rPr>
              <a:t>link</a:t>
            </a:r>
            <a:r>
              <a:rPr lang="en-US" sz="1600" b="0" i="0" u="none" strike="noStrike" baseline="0" dirty="0">
                <a:solidFill>
                  <a:srgbClr val="0562C1"/>
                </a:solidFill>
              </a:rPr>
              <a:t> </a:t>
            </a:r>
            <a:r>
              <a:rPr lang="en-US" sz="1600" b="0" i="0" u="none" strike="noStrike" baseline="0" dirty="0">
                <a:solidFill>
                  <a:srgbClr val="000000"/>
                </a:solidFill>
              </a:rPr>
              <a:t>and is in Portuguese language only.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2572772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endParaRPr lang="en-US" sz="1800" b="0" dirty="0">
              <a:effectLst/>
              <a:latin typeface="Times New Roman" panose="02020603050405020304" pitchFamily="18" charset="0"/>
              <a:ea typeface="Calibri" panose="020F0502020204030204" pitchFamily="34" charset="0"/>
            </a:endParaRPr>
          </a:p>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a:t>
            </a:r>
          </a:p>
          <a:p>
            <a:pPr lvl="1">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WP 1A accepted </a:t>
            </a:r>
            <a:r>
              <a:rPr lang="en-US" sz="1800" dirty="0">
                <a:latin typeface="Times New Roman" panose="02020603050405020304" pitchFamily="18" charset="0"/>
                <a:ea typeface="Calibri" panose="020F0502020204030204" pitchFamily="34" charset="0"/>
              </a:rPr>
              <a:t>IEEE 802 </a:t>
            </a:r>
            <a:r>
              <a:rPr lang="en-US" sz="1800" b="0" dirty="0">
                <a:effectLst/>
                <a:latin typeface="Times New Roman" panose="02020603050405020304" pitchFamily="18" charset="0"/>
                <a:ea typeface="Calibri" panose="020F0502020204030204" pitchFamily="34" charset="0"/>
              </a:rPr>
              <a:t>proposed changes </a:t>
            </a:r>
            <a:r>
              <a:rPr lang="en-US" sz="1800" dirty="0">
                <a:latin typeface="Times New Roman" panose="02020603050405020304" pitchFamily="18" charset="0"/>
                <a:ea typeface="Calibri" panose="020F0502020204030204" pitchFamily="34" charset="0"/>
              </a:rPr>
              <a:t>from</a:t>
            </a:r>
            <a:r>
              <a:rPr lang="en-US" sz="1800" b="0" dirty="0">
                <a:effectLst/>
                <a:latin typeface="Times New Roman" panose="02020603050405020304" pitchFamily="18" charset="0"/>
                <a:ea typeface="Calibri" panose="020F0502020204030204" pitchFamily="34" charset="0"/>
              </a:rPr>
              <a:t> the light communications liaison. </a:t>
            </a:r>
          </a:p>
          <a:p>
            <a:pPr lvl="1">
              <a:buFont typeface="Arial" panose="020B0604020202020204" pitchFamily="34" charset="0"/>
              <a:buChar char="•"/>
            </a:pPr>
            <a:r>
              <a:rPr lang="en-US" sz="1800" dirty="0">
                <a:latin typeface="Times New Roman" panose="02020603050405020304" pitchFamily="18" charset="0"/>
                <a:ea typeface="Calibri" panose="020F0502020204030204" pitchFamily="34" charset="0"/>
              </a:rPr>
              <a:t>WP 5A will meet in the next week and our IEEE 802 liaisons will be presented. </a:t>
            </a:r>
            <a:endParaRPr lang="en-US" sz="1800" b="0" dirty="0">
              <a:latin typeface="Times New Roman" panose="02020603050405020304" pitchFamily="18" charset="0"/>
              <a:ea typeface="Calibri" panose="020F0502020204030204" pitchFamily="34" charset="0"/>
            </a:endParaRPr>
          </a:p>
          <a:p>
            <a:pPr>
              <a:buFont typeface="Arial" panose="020B0604020202020204" pitchFamily="34" charset="0"/>
              <a:buChar char="•"/>
            </a:pPr>
            <a:r>
              <a:rPr lang="en-US" sz="1800" b="0" dirty="0">
                <a:ea typeface="Calibri" panose="020F0502020204030204" pitchFamily="34" charset="0"/>
              </a:rPr>
              <a:t> </a:t>
            </a:r>
            <a:endParaRPr lang="en-US" sz="1800" b="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r>
              <a:rPr lang="en-US" sz="18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IEEE 802 viewpoints on WRC-23 agenda items. </a:t>
            </a:r>
            <a:endParaRPr lang="en-US" sz="1600" b="0" dirty="0">
              <a:solidFill>
                <a:schemeClr val="tx1"/>
              </a:solidFill>
            </a:endParaRPr>
          </a:p>
          <a:p>
            <a:pPr lvl="2">
              <a:spcBef>
                <a:spcPts val="0"/>
              </a:spcBef>
              <a:buFont typeface="Arial" panose="020B0604020202020204" pitchFamily="34" charset="0"/>
              <a:buChar char="•"/>
            </a:pPr>
            <a:r>
              <a:rPr lang="en-US" dirty="0">
                <a:solidFill>
                  <a:schemeClr val="tx1"/>
                </a:solidFill>
              </a:rPr>
              <a:t>Doc for viewpoints updated (</a:t>
            </a:r>
            <a:r>
              <a:rPr lang="en-US" dirty="0">
                <a:solidFill>
                  <a:srgbClr val="00B0F0"/>
                </a:solidFill>
              </a:rPr>
              <a:t>actions items in notes on this slide</a:t>
            </a:r>
            <a:r>
              <a:rPr lang="en-US"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effectLst/>
                <a:ea typeface="Calibri" panose="020F0502020204030204" pitchFamily="34" charset="0"/>
              </a:rPr>
              <a:t>Soon, will review actions </a:t>
            </a:r>
            <a:r>
              <a:rPr lang="en-US" sz="1400" b="0" dirty="0">
                <a:solidFill>
                  <a:schemeClr val="tx1"/>
                </a:solidFill>
                <a:ea typeface="Calibri" panose="020F0502020204030204" pitchFamily="34" charset="0"/>
              </a:rPr>
              <a:t>noted at the July Plenary. </a:t>
            </a:r>
            <a:endParaRPr lang="en-US" sz="14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1049000" cy="5477022"/>
          </a:xfrm>
        </p:spPr>
        <p:txBody>
          <a:bodyPr/>
          <a:lstStyle/>
          <a:p>
            <a:pPr marL="238125" marR="0">
              <a:spcBef>
                <a:spcPts val="0"/>
              </a:spcBef>
              <a:spcAft>
                <a:spcPts val="0"/>
              </a:spcAft>
              <a:buFont typeface="Arial" panose="020B0604020202020204" pitchFamily="34" charset="0"/>
              <a:buChar char="•"/>
            </a:pPr>
            <a:r>
              <a:rPr lang="en-US" sz="2000" b="1" dirty="0">
                <a:solidFill>
                  <a:srgbClr val="333333"/>
                </a:solidFill>
                <a:effectLst/>
                <a:ea typeface="Times New Roman" panose="02020603050405020304" pitchFamily="18" charset="0"/>
              </a:rPr>
              <a:t>Wireless Telecommunication Bureau Seeks to Supplement the Record on 70/80/90 GHZ Bands</a:t>
            </a:r>
            <a:endParaRPr lang="en-US" sz="2000" dirty="0">
              <a:effectLst/>
              <a:ea typeface="Calibri" panose="020F0502020204030204" pitchFamily="34" charset="0"/>
            </a:endParaRPr>
          </a:p>
          <a:p>
            <a:pPr marL="495300" lvl="1">
              <a:spcBef>
                <a:spcPts val="0"/>
              </a:spcBef>
              <a:spcAft>
                <a:spcPts val="0"/>
              </a:spcAft>
              <a:buFont typeface="Arial" panose="020B0604020202020204" pitchFamily="34" charset="0"/>
              <a:buChar char="•"/>
            </a:pPr>
            <a:r>
              <a:rPr lang="en-US" sz="1800" b="1" dirty="0">
                <a:effectLst/>
                <a:ea typeface="Times New Roman" panose="02020603050405020304" pitchFamily="18" charset="0"/>
                <a:cs typeface="Calibri" panose="020F0502020204030204" pitchFamily="34" charset="0"/>
              </a:rPr>
              <a:t>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Times New Roman" panose="02020603050405020304" pitchFamily="18" charset="0"/>
                <a:hlinkClick r:id="rId3"/>
              </a:rPr>
              <a:t>2021-23712</a:t>
            </a:r>
            <a:r>
              <a:rPr lang="en-US" sz="1800" u="sng" dirty="0">
                <a:ea typeface="Times New Roman" panose="02020603050405020304" pitchFamily="18" charset="0"/>
              </a:rPr>
              <a:t>; </a:t>
            </a:r>
            <a:r>
              <a:rPr lang="en-US" sz="1800" b="1" dirty="0">
                <a:solidFill>
                  <a:srgbClr val="000000"/>
                </a:solidFill>
                <a:effectLst/>
                <a:ea typeface="Times New Roman" panose="02020603050405020304" pitchFamily="18" charset="0"/>
                <a:cs typeface="Calibri" panose="020F0502020204030204" pitchFamily="34" charset="0"/>
              </a:rPr>
              <a:t>Citation:</a:t>
            </a:r>
            <a:r>
              <a:rPr lang="en-US" sz="1800" dirty="0">
                <a:solidFill>
                  <a:srgbClr val="000000"/>
                </a:solidFill>
                <a:effectLst/>
                <a:ea typeface="Times New Roman" panose="02020603050405020304" pitchFamily="18" charset="0"/>
              </a:rPr>
              <a:t> 86 FR 60436; </a:t>
            </a:r>
            <a:r>
              <a:rPr lang="en-US" sz="1800" b="0" u="sng" dirty="0">
                <a:solidFill>
                  <a:srgbClr val="3071A9"/>
                </a:solidFill>
                <a:effectLst/>
                <a:ea typeface="Times New Roman" panose="02020603050405020304" pitchFamily="18" charset="0"/>
                <a:cs typeface="Calibri" panose="020F0502020204030204" pitchFamily="34" charset="0"/>
                <a:hlinkClick r:id="rId4"/>
              </a:rPr>
              <a:t>PDF</a:t>
            </a:r>
            <a:r>
              <a:rPr lang="en-US" sz="1800" b="1" dirty="0">
                <a:solidFill>
                  <a:srgbClr val="000000"/>
                </a:solidFill>
                <a:effectLst/>
                <a:ea typeface="Times New Roman" panose="02020603050405020304" pitchFamily="18" charset="0"/>
                <a:cs typeface="Calibri" panose="020F0502020204030204" pitchFamily="34" charset="0"/>
              </a:rPr>
              <a:t> </a:t>
            </a:r>
            <a:r>
              <a:rPr lang="en-US" sz="1800" dirty="0">
                <a:solidFill>
                  <a:srgbClr val="000000"/>
                </a:solidFill>
                <a:effectLst/>
                <a:ea typeface="Times New Roman" panose="02020603050405020304" pitchFamily="18" charset="0"/>
              </a:rPr>
              <a:t>Pages 60436-60438 </a:t>
            </a:r>
            <a:r>
              <a:rPr lang="en-US" sz="1800" i="1" dirty="0">
                <a:solidFill>
                  <a:srgbClr val="000000"/>
                </a:solidFill>
                <a:effectLst/>
                <a:ea typeface="Times New Roman" panose="02020603050405020304" pitchFamily="18" charset="0"/>
                <a:cs typeface="Calibri" panose="020F0502020204030204" pitchFamily="34" charset="0"/>
              </a:rPr>
              <a:t>(3 pages)</a:t>
            </a:r>
            <a:r>
              <a:rPr lang="en-US" sz="1800" i="1" dirty="0">
                <a:ea typeface="Times New Roman" panose="02020603050405020304" pitchFamily="18" charset="0"/>
                <a:cs typeface="Calibri" panose="020F0502020204030204" pitchFamily="34" charset="0"/>
              </a:rPr>
              <a:t>; </a:t>
            </a:r>
            <a:r>
              <a:rPr lang="en-US" sz="1800" b="0" u="sng" dirty="0">
                <a:solidFill>
                  <a:srgbClr val="3071A9"/>
                </a:solidFill>
                <a:effectLst/>
                <a:ea typeface="Times New Roman" panose="02020603050405020304" pitchFamily="18" charset="0"/>
                <a:cs typeface="Calibri" panose="020F0502020204030204" pitchFamily="34" charset="0"/>
                <a:hlinkClick r:id="rId3"/>
              </a:rPr>
              <a:t>Permalink</a:t>
            </a:r>
            <a:r>
              <a:rPr lang="en-US" sz="1800" b="1" dirty="0">
                <a:solidFill>
                  <a:srgbClr val="000000"/>
                </a:solidFill>
                <a:effectLst/>
                <a:ea typeface="Times New Roman" panose="02020603050405020304" pitchFamily="18" charset="0"/>
                <a:cs typeface="Calibri" panose="020F0502020204030204" pitchFamily="34" charset="0"/>
              </a:rPr>
              <a:t> </a:t>
            </a: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1" dirty="0">
                <a:solidFill>
                  <a:srgbClr val="000000"/>
                </a:solidFill>
                <a:effectLst/>
                <a:ea typeface="Times New Roman" panose="02020603050405020304" pitchFamily="18" charset="0"/>
                <a:cs typeface="Calibri" panose="020F0502020204030204" pitchFamily="34" charset="0"/>
              </a:rPr>
              <a:t>Abstract:</a:t>
            </a:r>
            <a:r>
              <a:rPr lang="en-US" sz="1600" dirty="0">
                <a:solidFill>
                  <a:srgbClr val="000000"/>
                </a:solidFill>
                <a:effectLst/>
                <a:ea typeface="Times New Roman" panose="02020603050405020304" pitchFamily="18" charset="0"/>
              </a:rPr>
              <a:t> In this document, the Commission seeks comment to supplement the record in the rulemaking on a Notice of Proposed Rulemaking to address the potential for use of the 71-76 GHz, 81-86 GHz, 92-94 GHz, and the 94.1-95 GHz (70/80/90 GHz) bands to provide broadband internet access to consumers and communities that may otherwise lack robust, consistent connectivity. </a:t>
            </a:r>
            <a:r>
              <a:rPr lang="en-US" sz="1600" b="1" dirty="0">
                <a:solidFill>
                  <a:srgbClr val="000000"/>
                </a:solidFill>
                <a:effectLst/>
                <a:ea typeface="Times New Roman" panose="02020603050405020304" pitchFamily="18" charset="0"/>
              </a:rPr>
              <a:t>In particular, the Commission seeks comment on whether High Altitude Platform Stations (HAPS) or other stratospheric- based platform</a:t>
            </a:r>
            <a:r>
              <a:rPr lang="en-US" sz="1600" b="1" dirty="0">
                <a:ea typeface="Times New Roman" panose="02020603050405020304" pitchFamily="18" charset="0"/>
              </a:rPr>
              <a:t> </a:t>
            </a:r>
            <a:r>
              <a:rPr lang="en-US" sz="1400" b="0" i="0" dirty="0">
                <a:solidFill>
                  <a:srgbClr val="333333"/>
                </a:solidFill>
                <a:effectLst/>
                <a:latin typeface="Georgia" panose="02040502050405020303" pitchFamily="18" charset="0"/>
              </a:rPr>
              <a:t>services could be deployed for this purpose in the 70/80/90 GHz bands. The Commission also seeks additional information regarding the potential use of these bands to provide broadband internet access to customers on airplanes and aboard ships, as proposed by </a:t>
            </a:r>
            <a:r>
              <a:rPr lang="en-US" sz="1400" b="0" i="0" dirty="0" err="1">
                <a:solidFill>
                  <a:srgbClr val="333333"/>
                </a:solidFill>
                <a:effectLst/>
                <a:latin typeface="Georgia" panose="02040502050405020303" pitchFamily="18" charset="0"/>
              </a:rPr>
              <a:t>Aeronet</a:t>
            </a:r>
            <a:r>
              <a:rPr lang="en-US" sz="1400" b="0" i="0" dirty="0">
                <a:solidFill>
                  <a:srgbClr val="333333"/>
                </a:solidFill>
                <a:effectLst/>
                <a:latin typeface="Georgia" panose="02040502050405020303" pitchFamily="18" charset="0"/>
              </a:rPr>
              <a:t> Global Communications, Inc.</a:t>
            </a:r>
            <a:endParaRPr lang="en-US" sz="1600" dirty="0">
              <a:effectLst/>
              <a:ea typeface="Calibri" panose="020F0502020204030204" pitchFamily="34" charset="0"/>
            </a:endParaRPr>
          </a:p>
          <a:p>
            <a:pPr marL="466725" lvl="1">
              <a:spcBef>
                <a:spcPts val="0"/>
              </a:spcBef>
              <a:spcAft>
                <a:spcPts val="0"/>
              </a:spcAft>
              <a:buFont typeface="Arial" panose="020B0604020202020204" pitchFamily="34" charset="0"/>
              <a:buChar char="•"/>
            </a:pPr>
            <a:r>
              <a:rPr lang="en-US" sz="1600" b="0" i="0" dirty="0">
                <a:solidFill>
                  <a:srgbClr val="333333"/>
                </a:solidFill>
                <a:effectLst/>
              </a:rPr>
              <a:t>Submit comments on or before December 2, 2021. Submit reply comments on or before January 3, 2022.</a:t>
            </a:r>
            <a:r>
              <a:rPr lang="en-US" sz="1600" dirty="0">
                <a:ea typeface="Calibri" panose="020F0502020204030204" pitchFamily="34" charset="0"/>
              </a:rPr>
              <a:t> </a:t>
            </a:r>
          </a:p>
          <a:p>
            <a:pPr marL="866775" lvl="2">
              <a:spcBef>
                <a:spcPts val="0"/>
              </a:spcBef>
              <a:spcAft>
                <a:spcPts val="0"/>
              </a:spcAft>
              <a:buFont typeface="Arial" panose="020B0604020202020204" pitchFamily="34" charset="0"/>
              <a:buChar char="•"/>
            </a:pPr>
            <a:r>
              <a:rPr lang="en-US" sz="1600" dirty="0">
                <a:ea typeface="Calibri" panose="020F0502020204030204" pitchFamily="34" charset="0"/>
              </a:rPr>
              <a:t>Out of 802.18 18nov21-next week. </a:t>
            </a:r>
          </a:p>
          <a:p>
            <a:pPr marL="466725" lvl="1">
              <a:spcBef>
                <a:spcPts val="0"/>
              </a:spcBef>
              <a:spcAft>
                <a:spcPts val="0"/>
              </a:spcAft>
              <a:buFont typeface="Arial" panose="020B0604020202020204" pitchFamily="34" charset="0"/>
              <a:buChar char="•"/>
            </a:pPr>
            <a:r>
              <a:rPr lang="en-US" sz="1600" dirty="0">
                <a:ea typeface="Calibri" panose="020F0502020204030204" pitchFamily="34" charset="0"/>
              </a:rPr>
              <a:t>Proceeding: </a:t>
            </a:r>
            <a:r>
              <a:rPr lang="en-US" sz="1600" dirty="0">
                <a:ea typeface="Calibri" panose="020F0502020204030204" pitchFamily="34" charset="0"/>
                <a:hlinkClick r:id="rId5"/>
              </a:rPr>
              <a:t>https://www.fcc.gov/ecfs/search/filings?proceedings_name=20-133&amp;sort=date_disseminated,DESC</a:t>
            </a:r>
            <a:r>
              <a:rPr lang="en-US" sz="1600" dirty="0">
                <a:ea typeface="Calibri" panose="020F0502020204030204" pitchFamily="34" charset="0"/>
              </a:rPr>
              <a:t>  </a:t>
            </a:r>
          </a:p>
          <a:p>
            <a:pPr marL="466725" lvl="1">
              <a:spcBef>
                <a:spcPts val="0"/>
              </a:spcBef>
              <a:spcAft>
                <a:spcPts val="0"/>
              </a:spcAft>
              <a:buFont typeface="Arial" panose="020B0604020202020204" pitchFamily="34" charset="0"/>
              <a:buChar char="•"/>
            </a:pPr>
            <a:r>
              <a:rPr lang="en-US" sz="1600" dirty="0">
                <a:ea typeface="Calibri" panose="020F0502020204030204" pitchFamily="34" charset="0"/>
              </a:rPr>
              <a:t>NPRM: </a:t>
            </a:r>
            <a:r>
              <a:rPr lang="en-US" sz="1600" dirty="0">
                <a:ea typeface="Calibri" panose="020F0502020204030204" pitchFamily="34" charset="0"/>
                <a:hlinkClick r:id="rId6"/>
              </a:rPr>
              <a:t>https://mentor.ieee.org/802.18/dcn/21/18-21-0137-00-0000-fcc-seeks-to-supplement-nprm-record-on-70-80-90-ghz-wtb-20-133.docx</a:t>
            </a:r>
            <a:r>
              <a:rPr lang="en-US" sz="1600" dirty="0">
                <a:ea typeface="Calibri" panose="020F0502020204030204" pitchFamily="34" charset="0"/>
              </a:rPr>
              <a:t> </a:t>
            </a:r>
          </a:p>
          <a:p>
            <a:pPr marL="466725"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466725" lvl="1">
              <a:spcBef>
                <a:spcPts val="0"/>
              </a:spcBef>
              <a:spcAft>
                <a:spcPts val="0"/>
              </a:spcAft>
              <a:buFont typeface="Arial" panose="020B0604020202020204" pitchFamily="34" charset="0"/>
              <a:buChar char="•"/>
            </a:pPr>
            <a:r>
              <a:rPr lang="en-US" sz="1600" dirty="0">
                <a:ea typeface="Calibri" panose="020F0502020204030204" pitchFamily="34" charset="0"/>
              </a:rPr>
              <a:t>Was sent to .11, .15 &amp; .18. 	Any feedback today if we should try something in the next week?  no feedback. </a:t>
            </a:r>
          </a:p>
          <a:p>
            <a:pPr marL="466725"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466725" lvl="1">
              <a:spcBef>
                <a:spcPts val="0"/>
              </a:spcBef>
              <a:spcAft>
                <a:spcPts val="0"/>
              </a:spcAft>
              <a:buFont typeface="Arial" panose="020B0604020202020204" pitchFamily="34" charset="0"/>
              <a:buChar char="•"/>
            </a:pPr>
            <a:r>
              <a:rPr lang="en-US" sz="1400" dirty="0">
                <a:ea typeface="Calibri" panose="020F0502020204030204" pitchFamily="34" charset="0"/>
              </a:rPr>
              <a:t>IEEE 802 comments from last year:  </a:t>
            </a:r>
          </a:p>
          <a:p>
            <a:pPr marL="466725" lvl="1">
              <a:spcBef>
                <a:spcPts val="0"/>
              </a:spcBef>
              <a:spcAft>
                <a:spcPts val="0"/>
              </a:spcAft>
              <a:buFont typeface="Arial" panose="020B0604020202020204" pitchFamily="34" charset="0"/>
              <a:buChar char="•"/>
            </a:pPr>
            <a:r>
              <a:rPr lang="en-US" sz="1400" dirty="0">
                <a:ea typeface="Calibri" panose="020F0502020204030204" pitchFamily="34" charset="0"/>
                <a:hlinkClick r:id="rId7"/>
              </a:rPr>
              <a:t>https://mentor.ieee.org/802.18/dcn/20/18-20-0108-06-0000-comments-ieee802-fcc-nprm-20-133-70-80-90ghz-bands-expand-access.docx</a:t>
            </a:r>
            <a:r>
              <a:rPr lang="en-US" sz="1400" dirty="0">
                <a:ea typeface="Calibri" panose="020F0502020204030204" pitchFamily="34" charset="0"/>
              </a:rPr>
              <a:t>  </a:t>
            </a:r>
          </a:p>
          <a:p>
            <a:pPr marL="466725" lvl="1">
              <a:spcBef>
                <a:spcPts val="0"/>
              </a:spcBef>
              <a:spcAft>
                <a:spcPts val="0"/>
              </a:spcAft>
              <a:buFont typeface="Arial" panose="020B0604020202020204" pitchFamily="34" charset="0"/>
              <a:buChar char="•"/>
            </a:pPr>
            <a:r>
              <a:rPr lang="en-US" sz="1200" dirty="0">
                <a:ea typeface="Calibri" panose="020F0502020204030204" pitchFamily="34" charset="0"/>
              </a:rPr>
              <a:t>The NPRM from last year: </a:t>
            </a:r>
          </a:p>
          <a:p>
            <a:pPr marL="466725" lvl="1">
              <a:spcBef>
                <a:spcPts val="0"/>
              </a:spcBef>
              <a:spcAft>
                <a:spcPts val="0"/>
              </a:spcAft>
              <a:buFont typeface="Arial" panose="020B0604020202020204" pitchFamily="34" charset="0"/>
              <a:buChar char="•"/>
            </a:pPr>
            <a:r>
              <a:rPr lang="en-US" sz="1200" dirty="0">
                <a:ea typeface="Calibri" panose="020F0502020204030204" pitchFamily="34" charset="0"/>
                <a:hlinkClick r:id="rId8"/>
              </a:rPr>
              <a:t>https://mentor.ieee.org/802.18/dcn/20/18-20-0104-02-0000-fcc-proposed-rule-modernizing-and-expanding-access-to-the-70-80-90-ghz-bands.docx</a:t>
            </a:r>
            <a:r>
              <a:rPr lang="en-US" sz="1200" dirty="0">
                <a:ea typeface="Calibri" panose="020F0502020204030204" pitchFamily="34" charset="0"/>
              </a:rPr>
              <a:t> </a:t>
            </a:r>
          </a:p>
          <a:p>
            <a:pPr marL="466725" lvl="1">
              <a:spcBef>
                <a:spcPts val="0"/>
              </a:spcBef>
              <a:spcAft>
                <a:spcPts val="0"/>
              </a:spcAft>
              <a:buFont typeface="Arial" panose="020B0604020202020204" pitchFamily="34" charset="0"/>
              <a:buChar char="•"/>
            </a:pPr>
            <a:r>
              <a:rPr lang="en-US" sz="1200" dirty="0">
                <a:ea typeface="Calibri" panose="020F0502020204030204" pitchFamily="34" charset="0"/>
              </a:rPr>
              <a:t>A members input on NPRM from last year.</a:t>
            </a:r>
            <a:endParaRPr lang="en-US" sz="1200" dirty="0">
              <a:ea typeface="Calibri" panose="020F0502020204030204" pitchFamily="34" charset="0"/>
              <a:hlinkClick r:id="rId9"/>
            </a:endParaRPr>
          </a:p>
          <a:p>
            <a:pPr marL="466725" lvl="1">
              <a:spcBef>
                <a:spcPts val="0"/>
              </a:spcBef>
              <a:spcAft>
                <a:spcPts val="0"/>
              </a:spcAft>
              <a:buFont typeface="Arial" panose="020B0604020202020204" pitchFamily="34" charset="0"/>
              <a:buChar char="•"/>
            </a:pPr>
            <a:r>
              <a:rPr lang="en-US" sz="1200" dirty="0">
                <a:ea typeface="Calibri" panose="020F0502020204030204" pitchFamily="34" charset="0"/>
                <a:hlinkClick r:id="rId9"/>
              </a:rPr>
              <a:t>https://mentor.ieee.org/802.18/dcn/20/18-20-0105-01-0000-introduction-to-fcc-20-76-a1-modernizing-and-expanding-access-to-the-70-80-90-ghz-bands.pptx</a:t>
            </a:r>
            <a:endParaRPr lang="en-US" sz="12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032375" cy="5379391"/>
          </a:xfrm>
        </p:spPr>
        <p:txBody>
          <a:bodyPr/>
          <a:lstStyle/>
          <a:p>
            <a:pPr>
              <a:buFont typeface="Arial" panose="020B0604020202020204" pitchFamily="34" charset="0"/>
              <a:buChar char="•"/>
            </a:pPr>
            <a:r>
              <a:rPr lang="en-US" sz="1400" dirty="0"/>
              <a:t>   </a:t>
            </a:r>
            <a:r>
              <a:rPr lang="en-US" sz="1600" dirty="0"/>
              <a:t> </a:t>
            </a:r>
            <a:r>
              <a:rPr lang="en-US" sz="1400" dirty="0"/>
              <a:t>1. The </a:t>
            </a:r>
            <a:r>
              <a:rPr lang="en-US" sz="1400" dirty="0" err="1"/>
              <a:t>WInnforum</a:t>
            </a:r>
            <a:r>
              <a:rPr lang="en-US" sz="1400" dirty="0"/>
              <a:t> “6 GHz </a:t>
            </a:r>
            <a:r>
              <a:rPr lang="en-US" sz="1400" u="sng" dirty="0"/>
              <a:t>Committee</a:t>
            </a:r>
            <a:r>
              <a:rPr lang="en-US" sz="1400" dirty="0"/>
              <a:t>”, 	all groups meet every 2 weeks except </a:t>
            </a:r>
            <a:r>
              <a:rPr lang="en-US" sz="1400" i="1" u="sng" dirty="0"/>
              <a:t>Incumbent Information, interference and Test &amp; Certification</a:t>
            </a:r>
            <a:r>
              <a:rPr lang="en-US" sz="1400" dirty="0"/>
              <a:t> - weekly  (168 people);            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buFont typeface="Arial" panose="020B0604020202020204" pitchFamily="34" charset="0"/>
              <a:buChar char="•"/>
            </a:pPr>
            <a:r>
              <a:rPr lang="en-US" sz="1200" u="sng" dirty="0">
                <a:solidFill>
                  <a:srgbClr val="0563C1"/>
                </a:solidFill>
                <a:ea typeface="Calibri" panose="020F0502020204030204" pitchFamily="34" charset="0"/>
                <a:hlinkClick r:id="rId4"/>
              </a:rPr>
              <a:t>https://www.wirelessinnovation.org/6ghz-multistakeholder-committee</a:t>
            </a:r>
            <a:r>
              <a:rPr lang="en-US" sz="1200" dirty="0">
                <a:ea typeface="Calibri" panose="020F0502020204030204" pitchFamily="34" charset="0"/>
              </a:rPr>
              <a:t> </a:t>
            </a:r>
          </a:p>
          <a:p>
            <a:pPr lvl="2">
              <a:spcBef>
                <a:spcPts val="0"/>
              </a:spcBef>
              <a:buFont typeface="Arial" panose="020B0604020202020204" pitchFamily="34" charset="0"/>
              <a:buChar char="•"/>
            </a:pPr>
            <a:r>
              <a:rPr lang="en-US" sz="12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b="1" dirty="0">
                <a:ea typeface="Calibri" panose="020F0502020204030204" pitchFamily="34" charset="0"/>
              </a:rPr>
              <a:t> </a:t>
            </a:r>
            <a:r>
              <a:rPr lang="en-GB" sz="1600" b="0" dirty="0">
                <a:ea typeface="Calibri" panose="020F0502020204030204" pitchFamily="34" charset="0"/>
              </a:rPr>
              <a:t>Anything to share today? ran out of time</a:t>
            </a:r>
            <a:endParaRPr lang="en-US" sz="1600" b="1" dirty="0">
              <a:ea typeface="Calibri" panose="020F0502020204030204" pitchFamily="34" charset="0"/>
            </a:endParaRPr>
          </a:p>
          <a:p>
            <a:pPr marL="866775" lvl="2">
              <a:spcBef>
                <a:spcPts val="0"/>
              </a:spcBef>
              <a:spcAft>
                <a:spcPts val="0"/>
              </a:spcAft>
              <a:buFont typeface="Arial" panose="020B0604020202020204" pitchFamily="34" charset="0"/>
              <a:buChar char="•"/>
            </a:pPr>
            <a:endParaRPr lang="en-US" sz="1600" b="1" dirty="0">
              <a:ea typeface="Calibri" panose="020F0502020204030204" pitchFamily="34" charset="0"/>
            </a:endParaRPr>
          </a:p>
          <a:p>
            <a:pPr marL="866775" lvl="2">
              <a:spcBef>
                <a:spcPts val="0"/>
              </a:spcBef>
              <a:spcAft>
                <a:spcPts val="0"/>
              </a:spcAft>
              <a:buFont typeface="Arial" panose="020B0604020202020204" pitchFamily="34" charset="0"/>
              <a:buChar char="•"/>
            </a:pPr>
            <a:r>
              <a:rPr lang="en-US" sz="1600" b="1" dirty="0">
                <a:ea typeface="Calibri" panose="020F0502020204030204" pitchFamily="34" charset="0"/>
              </a:rPr>
              <a:t>21oct: </a:t>
            </a:r>
            <a:r>
              <a:rPr lang="en-US" sz="1600" dirty="0">
                <a:effectLst/>
                <a:ea typeface="Calibri" panose="020F0502020204030204" pitchFamily="34" charset="0"/>
              </a:rPr>
              <a:t>TR-1014 (IR3) is in internal ballot, being shared with WFA AFC TG</a:t>
            </a:r>
          </a:p>
          <a:p>
            <a:pPr marL="1323975" lvl="3">
              <a:spcBef>
                <a:spcPts val="0"/>
              </a:spcBef>
              <a:spcAft>
                <a:spcPts val="0"/>
              </a:spcAft>
              <a:buFont typeface="Arial" panose="020B0604020202020204" pitchFamily="34" charset="0"/>
              <a:buChar char="•"/>
            </a:pPr>
            <a:r>
              <a:rPr lang="en-US" sz="1400" dirty="0">
                <a:ea typeface="Calibri" panose="020F0502020204030204" pitchFamily="34" charset="0"/>
              </a:rPr>
              <a:t>The process of coordination with the different organization has improve and time to approval is quicker. </a:t>
            </a:r>
          </a:p>
          <a:p>
            <a:pPr marL="1323975" lvl="3">
              <a:spcBef>
                <a:spcPts val="0"/>
              </a:spcBef>
              <a:spcAft>
                <a:spcPts val="0"/>
              </a:spcAft>
              <a:buFont typeface="Arial" panose="020B0604020202020204" pitchFamily="34" charset="0"/>
              <a:buChar char="•"/>
            </a:pPr>
            <a:r>
              <a:rPr lang="en-US" sz="1400" dirty="0">
                <a:effectLst/>
                <a:ea typeface="Calibri" panose="020F0502020204030204" pitchFamily="34" charset="0"/>
                <a:hlinkClick r:id="rId5"/>
              </a:rPr>
              <a:t>https://www.wi-fi.org/file/afc-specification-and-test-plans</a:t>
            </a:r>
            <a:r>
              <a:rPr lang="en-US" sz="1400" dirty="0">
                <a:effectLst/>
                <a:ea typeface="Calibri" panose="020F0502020204030204" pitchFamily="34" charset="0"/>
              </a:rPr>
              <a:t>  (open to all, just need contact info and privacy agreement)  </a:t>
            </a:r>
          </a:p>
          <a:p>
            <a:pPr marL="866775" lvl="2">
              <a:spcBef>
                <a:spcPts val="0"/>
              </a:spcBef>
              <a:spcAft>
                <a:spcPts val="0"/>
              </a:spcAft>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4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6"/>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b="0" dirty="0">
                <a:ea typeface="Calibri" panose="020F0502020204030204" pitchFamily="34" charset="0"/>
              </a:rPr>
              <a:t>Anything to share today?</a:t>
            </a:r>
            <a:r>
              <a:rPr lang="en-GB" sz="1600" b="0" dirty="0">
                <a:solidFill>
                  <a:schemeClr val="tx1"/>
                </a:solidFill>
                <a:ea typeface="Calibri" panose="020F0502020204030204" pitchFamily="34" charset="0"/>
              </a:rPr>
              <a:t> </a:t>
            </a:r>
            <a:r>
              <a:rPr lang="en-GB" sz="1600" b="0" dirty="0">
                <a:ea typeface="Calibri" panose="020F0502020204030204" pitchFamily="34" charset="0"/>
              </a:rPr>
              <a:t>ran out of time</a:t>
            </a:r>
            <a:endParaRPr lang="en-US" sz="1600" b="1" dirty="0">
              <a:ea typeface="Calibri" panose="020F0502020204030204" pitchFamily="34" charset="0"/>
            </a:endParaRPr>
          </a:p>
          <a:p>
            <a:pPr marL="866775" lvl="2">
              <a:spcBef>
                <a:spcPts val="0"/>
              </a:spcBef>
              <a:spcAft>
                <a:spcPts val="0"/>
              </a:spcAft>
              <a:buFont typeface="Arial" panose="020B0604020202020204" pitchFamily="34" charset="0"/>
              <a:buChar char="•"/>
            </a:pPr>
            <a:endParaRPr lang="en-US" sz="1600" b="1" dirty="0">
              <a:ea typeface="Calibri" panose="020F0502020204030204" pitchFamily="34" charset="0"/>
            </a:endParaRPr>
          </a:p>
          <a:p>
            <a:pPr marL="866775" lvl="2">
              <a:spcBef>
                <a:spcPts val="0"/>
              </a:spcBef>
              <a:spcAft>
                <a:spcPts val="0"/>
              </a:spcAft>
              <a:buFont typeface="Arial" panose="020B0604020202020204" pitchFamily="34" charset="0"/>
              <a:buChar char="•"/>
            </a:pPr>
            <a:r>
              <a:rPr lang="en-US" sz="1600" b="1" dirty="0">
                <a:effectLst/>
                <a:ea typeface="Calibri" panose="020F0502020204030204" pitchFamily="34" charset="0"/>
              </a:rPr>
              <a:t>21oct: </a:t>
            </a:r>
            <a:r>
              <a:rPr lang="en-US" sz="1600" dirty="0">
                <a:effectLst/>
                <a:ea typeface="Calibri" panose="020F0502020204030204" pitchFamily="34" charset="0"/>
              </a:rPr>
              <a:t>MWG WS#3 received briefing on work underway in WFA AFC</a:t>
            </a:r>
          </a:p>
          <a:p>
            <a:pPr marL="866775" lvl="2">
              <a:spcBef>
                <a:spcPts val="0"/>
              </a:spcBef>
              <a:spcAft>
                <a:spcPts val="0"/>
              </a:spcAft>
              <a:buFont typeface="Arial" panose="020B0604020202020204" pitchFamily="34" charset="0"/>
              <a:buChar char="•"/>
            </a:pPr>
            <a:r>
              <a:rPr lang="en-US" sz="1200" u="sng" dirty="0">
                <a:solidFill>
                  <a:srgbClr val="0563C1"/>
                </a:solidFill>
                <a:effectLst/>
                <a:ea typeface="Calibri" panose="020F0502020204030204" pitchFamily="34" charset="0"/>
                <a:hlinkClick r:id="rId7"/>
              </a:rPr>
              <a:t>https://syndicated.wifinowglobal.com/resource/wi-fi-alliance-accelerates-wi-fi-6e-development-with-automated-frequency-coordination</a:t>
            </a:r>
            <a:r>
              <a:rPr lang="en-US" sz="1400" u="sng" dirty="0">
                <a:solidFill>
                  <a:srgbClr val="0563C1"/>
                </a:solidFill>
                <a:effectLst/>
                <a:ea typeface="Calibri" panose="020F0502020204030204" pitchFamily="34" charset="0"/>
                <a:hlinkClick r:id="rId7"/>
              </a:rPr>
              <a:t>/</a:t>
            </a:r>
            <a:r>
              <a:rPr lang="en-US" sz="1400" dirty="0">
                <a:solidFill>
                  <a:schemeClr val="tx1"/>
                </a:solidFill>
              </a:rPr>
              <a:t> </a:t>
            </a:r>
          </a:p>
        </p:txBody>
      </p:sp>
    </p:spTree>
    <p:extLst>
      <p:ext uri="{BB962C8B-B14F-4D97-AF65-F5344CB8AC3E}">
        <p14:creationId xmlns:p14="http://schemas.microsoft.com/office/powerpoint/2010/main" val="1385928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AFBDCB-7A11-4CF2-A8EE-5B8ED8662359}"/>
              </a:ext>
            </a:extLst>
          </p:cNvPr>
          <p:cNvSpPr>
            <a:spLocks noGrp="1"/>
          </p:cNvSpPr>
          <p:nvPr>
            <p:ph type="dt" idx="10"/>
          </p:nvPr>
        </p:nvSpPr>
        <p:spPr>
          <a:xfrm>
            <a:off x="914400" y="322265"/>
            <a:ext cx="2948516" cy="273050"/>
          </a:xfrm>
        </p:spPr>
        <p:txBody>
          <a:bodyPr/>
          <a:lstStyle/>
          <a:p>
            <a:r>
              <a:rPr lang="en-US"/>
              <a:t>11-18nov21</a:t>
            </a:r>
            <a:endParaRPr lang="en-GB" dirty="0"/>
          </a:p>
        </p:txBody>
      </p:sp>
      <p:sp>
        <p:nvSpPr>
          <p:cNvPr id="3" name="Footer Placeholder 2">
            <a:extLst>
              <a:ext uri="{FF2B5EF4-FFF2-40B4-BE49-F238E27FC236}">
                <a16:creationId xmlns:a16="http://schemas.microsoft.com/office/drawing/2014/main" id="{2793D228-C473-466A-9116-516748A18135}"/>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6896544-41EA-49A0-8871-C6E3AF10AAE7}"/>
              </a:ext>
            </a:extLst>
          </p:cNvPr>
          <p:cNvSpPr>
            <a:spLocks noGrp="1"/>
          </p:cNvSpPr>
          <p:nvPr>
            <p:ph type="sldNum" idx="12"/>
          </p:nvPr>
        </p:nvSpPr>
        <p:spPr/>
        <p:txBody>
          <a:bodyPr/>
          <a:lstStyle/>
          <a:p>
            <a:r>
              <a:rPr lang="en-GB"/>
              <a:t>Slide </a:t>
            </a:r>
            <a:fld id="{F5D8E26B-7BCF-4D25-9C89-0168A6618F18}" type="slidenum">
              <a:rPr lang="en-GB" smtClean="0"/>
              <a:pPr/>
              <a:t>2</a:t>
            </a:fld>
            <a:endParaRPr lang="en-GB" dirty="0"/>
          </a:p>
        </p:txBody>
      </p:sp>
      <p:sp>
        <p:nvSpPr>
          <p:cNvPr id="9" name="Content Placeholder 2">
            <a:extLst>
              <a:ext uri="{FF2B5EF4-FFF2-40B4-BE49-F238E27FC236}">
                <a16:creationId xmlns:a16="http://schemas.microsoft.com/office/drawing/2014/main" id="{C28CAD39-B762-4911-93B8-8D26C7BDD79F}"/>
              </a:ext>
            </a:extLst>
          </p:cNvPr>
          <p:cNvSpPr txBox="1">
            <a:spLocks/>
          </p:cNvSpPr>
          <p:nvPr/>
        </p:nvSpPr>
        <p:spPr>
          <a:xfrm>
            <a:off x="932873" y="1371600"/>
            <a:ext cx="10820399" cy="5103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a:t>This meeting is part of the IEEE 802 electronic November plenary session</a:t>
            </a:r>
          </a:p>
          <a:p>
            <a:pPr lvl="5">
              <a:buFont typeface="Arial" panose="020B0604020202020204" pitchFamily="34" charset="0"/>
              <a:buChar char="•"/>
            </a:pPr>
            <a:endParaRPr lang="en-US" sz="1200" kern="0" dirty="0"/>
          </a:p>
          <a:p>
            <a:pPr>
              <a:buFont typeface="Arial" panose="020B0604020202020204" pitchFamily="34" charset="0"/>
              <a:buChar char="•"/>
            </a:pPr>
            <a:r>
              <a:rPr lang="en-US" kern="0" dirty="0"/>
              <a:t>You must pay the registration fee in order to attend</a:t>
            </a:r>
          </a:p>
          <a:p>
            <a:pPr lvl="5">
              <a:buFont typeface="Arial" panose="020B0604020202020204" pitchFamily="34" charset="0"/>
              <a:buChar char="•"/>
            </a:pPr>
            <a:endParaRPr lang="en-US" sz="1200" kern="0" dirty="0"/>
          </a:p>
          <a:p>
            <a:pPr>
              <a:buFont typeface="Arial" panose="020B0604020202020204" pitchFamily="34" charset="0"/>
              <a:buChar char="•"/>
            </a:pPr>
            <a:r>
              <a:rPr lang="en-US" kern="0" dirty="0"/>
              <a:t>If you have not already done so, you can register at: </a:t>
            </a:r>
            <a:r>
              <a:rPr lang="en-US" sz="2400" b="0" u="sng" dirty="0">
                <a:solidFill>
                  <a:srgbClr val="0000FF"/>
                </a:solidFill>
                <a:effectLst/>
                <a:latin typeface="Tahoma" panose="020B0604030504040204" pitchFamily="34" charset="0"/>
                <a:ea typeface="Calibri" panose="020F0502020204030204" pitchFamily="34" charset="0"/>
                <a:hlinkClick r:id="rId2"/>
              </a:rPr>
              <a:t>https://cvent.me/4xn8Ql</a:t>
            </a:r>
            <a:endParaRPr lang="en-US" b="0" u="sng" dirty="0">
              <a:solidFill>
                <a:srgbClr val="0000FF"/>
              </a:solidFill>
              <a:latin typeface="Tahoma" panose="020B0604030504040204" pitchFamily="34" charset="0"/>
              <a:ea typeface="Calibri" panose="020F0502020204030204" pitchFamily="34" charset="0"/>
            </a:endParaRPr>
          </a:p>
          <a:p>
            <a:pPr lvl="1">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t>
            </a:r>
            <a:r>
              <a:rPr lang="en-US" sz="1600" b="1" dirty="0">
                <a:effectLst/>
                <a:latin typeface="Tahoma" panose="020B0604030504040204" pitchFamily="34" charset="0"/>
                <a:ea typeface="Calibri" panose="020F0502020204030204" pitchFamily="34" charset="0"/>
              </a:rPr>
              <a:t>After Friday 11:59 PM UTC November 5, 2021 	</a:t>
            </a:r>
            <a:r>
              <a:rPr lang="en-US" sz="1600" b="1" dirty="0">
                <a:latin typeface="Tahoma" panose="020B0604030504040204" pitchFamily="34" charset="0"/>
                <a:ea typeface="Calibri" panose="020F0502020204030204" pitchFamily="34" charset="0"/>
              </a:rPr>
              <a:t>    </a:t>
            </a:r>
            <a:r>
              <a:rPr lang="en-US" sz="1600" b="1" dirty="0">
                <a:effectLst/>
                <a:latin typeface="Tahoma" panose="020B0604030504040204" pitchFamily="34" charset="0"/>
                <a:ea typeface="Calibri" panose="020F0502020204030204" pitchFamily="34" charset="0"/>
              </a:rPr>
              <a:t>* $US 125.00 for all attendees</a:t>
            </a:r>
            <a:endParaRPr lang="en-US" kern="0" dirty="0"/>
          </a:p>
          <a:p>
            <a:pPr lvl="5">
              <a:buFont typeface="Arial" panose="020B0604020202020204" pitchFamily="34" charset="0"/>
              <a:buChar char="•"/>
            </a:pPr>
            <a:endParaRPr lang="en-US" sz="1200" kern="0" dirty="0"/>
          </a:p>
          <a:p>
            <a:pPr>
              <a:buFont typeface="Arial" panose="020B0604020202020204" pitchFamily="34" charset="0"/>
              <a:buChar char="•"/>
            </a:pPr>
            <a:r>
              <a:rPr lang="en-US" kern="0" dirty="0"/>
              <a:t>If you do not intend to register for this session you must leave this meeting and, if you have logged attendance on IMAT, please email the 802.18 chair or a vice chair to have your attendance cancelled</a:t>
            </a:r>
          </a:p>
          <a:p>
            <a:pPr>
              <a:buFont typeface="Arial" panose="020B0604020202020204" pitchFamily="34" charset="0"/>
              <a:buChar char="•"/>
            </a:pPr>
            <a:r>
              <a:rPr lang="en-US" kern="0" dirty="0"/>
              <a:t>At conclusion of each of the 802.18 calls, the Webex log and IMAT will be reviewed.  </a:t>
            </a:r>
          </a:p>
          <a:p>
            <a:pPr>
              <a:buFont typeface="Arial" panose="020B0604020202020204" pitchFamily="34" charset="0"/>
              <a:buChar char="•"/>
            </a:pPr>
            <a:r>
              <a:rPr lang="en-US" kern="0" dirty="0"/>
              <a:t>No payment, become dead beat and lose voting rights in all groups, after 60-day grace. </a:t>
            </a:r>
          </a:p>
        </p:txBody>
      </p:sp>
      <p:sp>
        <p:nvSpPr>
          <p:cNvPr id="10" name="Title 1">
            <a:extLst>
              <a:ext uri="{FF2B5EF4-FFF2-40B4-BE49-F238E27FC236}">
                <a16:creationId xmlns:a16="http://schemas.microsoft.com/office/drawing/2014/main" id="{886B307F-3FE4-42EE-B629-B078D1407BE3}"/>
              </a:ext>
            </a:extLst>
          </p:cNvPr>
          <p:cNvSpPr txBox="1">
            <a:spLocks/>
          </p:cNvSpPr>
          <p:nvPr/>
        </p:nvSpPr>
        <p:spPr>
          <a:xfrm>
            <a:off x="455086" y="685801"/>
            <a:ext cx="112797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Registration for the Nov IEEE 802 electronic plenary session</a:t>
            </a:r>
          </a:p>
        </p:txBody>
      </p:sp>
    </p:spTree>
    <p:extLst>
      <p:ext uri="{BB962C8B-B14F-4D97-AF65-F5344CB8AC3E}">
        <p14:creationId xmlns:p14="http://schemas.microsoft.com/office/powerpoint/2010/main" val="41657731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400" dirty="0"/>
              <a:t>General Discussion Items – ongoing fyi - </a:t>
            </a:r>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https://mentor.ieee.org/802.18/dcn/21/18-21-0036-08-0000-frequency-table-template.xlsx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28sept21								</a:t>
            </a:r>
            <a:r>
              <a:rPr lang="en-US" sz="1800" b="0" dirty="0">
                <a:ea typeface="Calibri" panose="020F0502020204030204" pitchFamily="34" charset="0"/>
              </a:rPr>
              <a:t>call on 26oct21 was cancelled</a:t>
            </a:r>
            <a:endParaRPr lang="en-US" sz="18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23nov21.  </a:t>
            </a:r>
            <a:r>
              <a:rPr lang="en-US" sz="1800" b="0" dirty="0">
                <a:solidFill>
                  <a:schemeClr val="tx1"/>
                </a:solidFill>
                <a:ea typeface="Times New Roman" panose="02020603050405020304" pitchFamily="18" charset="0"/>
              </a:rPr>
              <a:t>(call-in in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1028701" y="966787"/>
            <a:ext cx="10475384" cy="5508627"/>
          </a:xfrm>
        </p:spPr>
        <p:txBody>
          <a:bodyPr/>
          <a:lstStyle/>
          <a:p>
            <a:pPr>
              <a:buFont typeface="Arial" panose="020B0604020202020204" pitchFamily="34" charset="0"/>
              <a:buChar char="•"/>
            </a:pPr>
            <a:r>
              <a:rPr lang="en-US" altLang="en-US" sz="2000" dirty="0"/>
              <a:t>Actions required: </a:t>
            </a:r>
          </a:p>
          <a:p>
            <a:pPr marL="285750" indent="-285750">
              <a:buClrTx/>
              <a:buFont typeface="Wingdings" panose="05000000000000000000" pitchFamily="2" charset="2"/>
              <a:buChar char="n"/>
            </a:pPr>
            <a:r>
              <a:rPr lang="en-US" altLang="en-US" sz="1800" b="0" dirty="0">
                <a:solidFill>
                  <a:schemeClr val="tx1"/>
                </a:solidFill>
              </a:rPr>
              <a:t>Chair start the 2 straw polls on the plenary in March 2022. (if Mentor </a:t>
            </a:r>
            <a:r>
              <a:rPr lang="en-US" altLang="en-US" sz="1800" b="0" dirty="0" err="1">
                <a:solidFill>
                  <a:schemeClr val="tx1"/>
                </a:solidFill>
              </a:rPr>
              <a:t>epoll</a:t>
            </a:r>
            <a:r>
              <a:rPr lang="en-US" altLang="en-US" sz="1800" b="0" dirty="0">
                <a:solidFill>
                  <a:schemeClr val="tx1"/>
                </a:solidFill>
              </a:rPr>
              <a:t> doesn’t work will be </a:t>
            </a:r>
            <a:r>
              <a:rPr lang="en-US" altLang="en-US" sz="1800" b="0" dirty="0" err="1">
                <a:solidFill>
                  <a:schemeClr val="tx1"/>
                </a:solidFill>
              </a:rPr>
              <a:t>webex</a:t>
            </a:r>
            <a:r>
              <a:rPr lang="en-US" altLang="en-US" sz="1800" b="0" dirty="0">
                <a:solidFill>
                  <a:schemeClr val="tx1"/>
                </a:solidFill>
              </a:rPr>
              <a:t> polling next week.)</a:t>
            </a:r>
            <a:endParaRPr lang="en-US" sz="1800" b="0" dirty="0">
              <a:solidFill>
                <a:schemeClr val="tx1"/>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r>
              <a:rPr lang="en-US" altLang="en-US" sz="1800" b="0" dirty="0">
                <a:solidFill>
                  <a:srgbClr val="00B0F0"/>
                </a:solidFill>
              </a:rPr>
              <a:t> </a:t>
            </a:r>
            <a:endParaRPr lang="en-US" altLang="en-US" sz="1400" b="0" dirty="0">
              <a:solidFill>
                <a:srgbClr val="00B0F0"/>
              </a:solidFill>
            </a:endParaRPr>
          </a:p>
          <a:p>
            <a:pPr lvl="4">
              <a:buFont typeface="Arial" panose="020B0604020202020204" pitchFamily="34" charset="0"/>
              <a:buChar char="•"/>
            </a:pPr>
            <a:endParaRPr lang="en-US" altLang="en-US" sz="1200" dirty="0"/>
          </a:p>
          <a:p>
            <a:pPr>
              <a:buFont typeface="Arial" panose="020B0604020202020204" pitchFamily="34" charset="0"/>
              <a:buChar char="•"/>
            </a:pPr>
            <a:r>
              <a:rPr lang="en-US" altLang="en-US" sz="2000" dirty="0"/>
              <a:t>AOB before recess to next Thursday, 18nov21?	</a:t>
            </a:r>
            <a:endParaRPr lang="en-US" sz="1800" dirty="0">
              <a:latin typeface="Times New Roman" panose="02020603050405020304" pitchFamily="18" charset="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 </a:t>
            </a:r>
            <a:r>
              <a:rPr lang="en-US" sz="1800" dirty="0">
                <a:solidFill>
                  <a:schemeClr val="tx1"/>
                </a:solidFill>
                <a:effectLst/>
                <a:latin typeface="Times New Roman" panose="02020603050405020304" pitchFamily="18" charset="0"/>
                <a:ea typeface="SimSun" panose="02010600030101010101" pitchFamily="2" charset="-122"/>
              </a:rPr>
              <a:t>none heard</a:t>
            </a:r>
          </a:p>
          <a:p>
            <a:pPr marL="400050" lvl="1">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r>
              <a:rPr lang="en-US" sz="1800" b="0" dirty="0">
                <a:solidFill>
                  <a:schemeClr val="tx1"/>
                </a:solidFill>
              </a:rPr>
              <a:t>Remember, must be registered and to log attendance in</a:t>
            </a:r>
            <a:r>
              <a:rPr lang="en-US" sz="1800" dirty="0">
                <a:solidFill>
                  <a:schemeClr val="tx1"/>
                </a:solidFill>
              </a:rPr>
              <a:t> IMAT</a:t>
            </a:r>
            <a:r>
              <a:rPr lang="en-US" sz="1800" b="0" dirty="0">
                <a:solidFill>
                  <a:schemeClr val="tx1"/>
                </a:solidFill>
              </a:rPr>
              <a:t> (and participation credit available) </a:t>
            </a:r>
          </a:p>
          <a:p>
            <a:pPr>
              <a:buFont typeface="Arial" panose="020B0604020202020204" pitchFamily="34" charset="0"/>
              <a:buChar char="•"/>
            </a:pPr>
            <a:r>
              <a:rPr lang="en-US" sz="1800" b="0" dirty="0">
                <a:solidFill>
                  <a:schemeClr val="tx1"/>
                </a:solidFill>
              </a:rPr>
              <a:t>Attendance on-line today:  _37__  and voters on-line:  _27__</a:t>
            </a:r>
          </a:p>
          <a:p>
            <a:pPr lvl="4">
              <a:buFont typeface="Arial" panose="020B0604020202020204" pitchFamily="34" charset="0"/>
              <a:buChar char="•"/>
            </a:pPr>
            <a:endParaRPr lang="en-US" sz="600" b="0" dirty="0">
              <a:solidFill>
                <a:schemeClr val="tx1"/>
              </a:solidFill>
            </a:endParaRPr>
          </a:p>
          <a:p>
            <a:pPr>
              <a:buFont typeface="Arial" panose="020B0604020202020204" pitchFamily="34" charset="0"/>
              <a:buChar char="•"/>
            </a:pPr>
            <a:r>
              <a:rPr lang="en-US" altLang="en-US" sz="1800" dirty="0">
                <a:solidFill>
                  <a:schemeClr val="tx1"/>
                </a:solidFill>
              </a:rPr>
              <a:t>Recessed at 15:56  until next Thursday 18Nov21, 15:00et/19:00utc</a:t>
            </a: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631751"/>
          </a:xfrm>
        </p:spPr>
        <p:txBody>
          <a:bodyPr/>
          <a:lstStyle/>
          <a:p>
            <a:r>
              <a:rPr lang="en-US" altLang="en-US" sz="2400" dirty="0"/>
              <a:t>2</a:t>
            </a:r>
            <a:r>
              <a:rPr lang="en-US" altLang="en-US" sz="2400" baseline="30000" dirty="0"/>
              <a:t>nd</a:t>
            </a:r>
            <a:r>
              <a:rPr lang="en-US" altLang="en-US" sz="2400" dirty="0"/>
              <a:t> – call - Thursday </a:t>
            </a:r>
            <a:r>
              <a:rPr lang="en-US" altLang="en-US" sz="2000" dirty="0"/>
              <a:t>(18nov21) </a:t>
            </a:r>
            <a:r>
              <a:rPr lang="en-US" altLang="en-US" sz="2400" dirty="0"/>
              <a:t>Agenda</a:t>
            </a:r>
            <a:endParaRPr lang="en-US" sz="2400" dirty="0"/>
          </a:p>
        </p:txBody>
      </p:sp>
      <p:sp>
        <p:nvSpPr>
          <p:cNvPr id="3" name="Content Placeholder 2"/>
          <p:cNvSpPr>
            <a:spLocks noGrp="1"/>
          </p:cNvSpPr>
          <p:nvPr>
            <p:ph idx="1"/>
          </p:nvPr>
        </p:nvSpPr>
        <p:spPr>
          <a:xfrm>
            <a:off x="914400" y="1263650"/>
            <a:ext cx="10475384" cy="5211763"/>
          </a:xfrm>
        </p:spPr>
        <p:txBody>
          <a:bodyPr/>
          <a:lstStyle/>
          <a:p>
            <a:pPr>
              <a:buFont typeface="Arial" panose="020B0604020202020204" pitchFamily="34" charset="0"/>
              <a:buChar char="•"/>
            </a:pPr>
            <a:r>
              <a:rPr lang="en-US" altLang="en-US" sz="1800" dirty="0"/>
              <a:t>Reminder we are still under all IEEE policies as shown last Thursday </a:t>
            </a:r>
            <a:r>
              <a:rPr lang="en-US" altLang="en-US" sz="1600" dirty="0"/>
              <a:t>(11Nov21)</a:t>
            </a:r>
          </a:p>
          <a:p>
            <a:pPr lvl="1">
              <a:spcBef>
                <a:spcPts val="0"/>
              </a:spcBef>
              <a:buFont typeface="Arial" panose="020B0604020202020204" pitchFamily="34" charset="0"/>
              <a:buChar char="•"/>
            </a:pPr>
            <a:r>
              <a:rPr lang="en-US" altLang="en-US" sz="1800" b="1" u="sng" dirty="0">
                <a:solidFill>
                  <a:schemeClr val="tx1"/>
                </a:solidFill>
              </a:rPr>
              <a:t>Attendance is on IMAT (w/VC and </a:t>
            </a:r>
            <a:r>
              <a:rPr lang="en-US" altLang="en-US" sz="1800" b="1" u="sng" dirty="0" err="1">
                <a:solidFill>
                  <a:schemeClr val="tx1"/>
                </a:solidFill>
              </a:rPr>
              <a:t>webex</a:t>
            </a:r>
            <a:r>
              <a:rPr lang="en-US" altLang="en-US" sz="1800" b="1" u="sng" dirty="0">
                <a:solidFill>
                  <a:schemeClr val="tx1"/>
                </a:solidFill>
              </a:rPr>
              <a:t> checks)</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lvl="1">
              <a:spcBef>
                <a:spcPts val="0"/>
              </a:spcBef>
              <a:buFont typeface="Arial" panose="020B0604020202020204" pitchFamily="34" charset="0"/>
              <a:buChar char="•"/>
            </a:pPr>
            <a:r>
              <a:rPr lang="en-US" altLang="en-US" sz="1600" dirty="0"/>
              <a:t>Someone to take a few notes</a:t>
            </a:r>
            <a:r>
              <a:rPr lang="en-US" altLang="en-US" sz="1600" dirty="0">
                <a:solidFill>
                  <a:schemeClr val="tx1"/>
                </a:solidFill>
              </a:rPr>
              <a:t>:   _</a:t>
            </a:r>
            <a:r>
              <a:rPr lang="en-US" altLang="en-US" sz="1600" dirty="0" err="1">
                <a:solidFill>
                  <a:schemeClr val="bg1">
                    <a:lumMod val="85000"/>
                  </a:schemeClr>
                </a:solidFill>
              </a:rPr>
              <a:t>PeterE</a:t>
            </a:r>
            <a:r>
              <a:rPr lang="en-US" altLang="en-US" sz="1600" dirty="0">
                <a:solidFill>
                  <a:schemeClr val="tx1"/>
                </a:solidFill>
              </a:rPr>
              <a:t>__</a:t>
            </a:r>
          </a:p>
          <a:p>
            <a:pPr lvl="1">
              <a:spcBef>
                <a:spcPts val="0"/>
              </a:spcBef>
              <a:buFont typeface="Arial" panose="020B0604020202020204" pitchFamily="34" charset="0"/>
              <a:buChar char="•"/>
            </a:pPr>
            <a:r>
              <a:rPr lang="en-US" altLang="en-US" sz="1600" dirty="0">
                <a:solidFill>
                  <a:schemeClr val="tx1"/>
                </a:solidFill>
              </a:rPr>
              <a:t>Attendance and request queue in chat window, Stuart K. </a:t>
            </a:r>
          </a:p>
          <a:p>
            <a:pPr>
              <a:buFont typeface="Arial" panose="020B0604020202020204" pitchFamily="34" charset="0"/>
              <a:buChar char="•"/>
            </a:pPr>
            <a:r>
              <a:rPr lang="en-US" altLang="en-US" sz="1800" dirty="0"/>
              <a:t>Routine items or from last week or new</a:t>
            </a:r>
          </a:p>
          <a:p>
            <a:pPr>
              <a:spcBef>
                <a:spcPts val="0"/>
              </a:spcBef>
              <a:buFont typeface="Arial" panose="020B0604020202020204" pitchFamily="34" charset="0"/>
              <a:buChar char="•"/>
            </a:pPr>
            <a:r>
              <a:rPr lang="en-US" altLang="en-US" sz="1600" dirty="0">
                <a:solidFill>
                  <a:schemeClr val="tx1"/>
                </a:solidFill>
              </a:rPr>
              <a:t>Administration </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 w/liaisons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6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6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 </a:t>
            </a:r>
          </a:p>
          <a:p>
            <a:pPr>
              <a:buFont typeface="Arial" panose="020B0604020202020204" pitchFamily="34" charset="0"/>
              <a:buChar char="•"/>
            </a:pPr>
            <a:r>
              <a:rPr lang="en-US" altLang="en-US" sz="1600" dirty="0">
                <a:solidFill>
                  <a:schemeClr val="tx1"/>
                </a:solidFill>
              </a:rPr>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896D2349-3D01-44F1-8104-B00F6EFE3870}"/>
              </a:ext>
            </a:extLst>
          </p:cNvPr>
          <p:cNvSpPr txBox="1"/>
          <p:nvPr/>
        </p:nvSpPr>
        <p:spPr>
          <a:xfrm>
            <a:off x="6828370" y="1768122"/>
            <a:ext cx="4876800" cy="3477875"/>
          </a:xfrm>
          <a:prstGeom prst="rect">
            <a:avLst/>
          </a:prstGeom>
          <a:noFill/>
        </p:spPr>
        <p:txBody>
          <a:bodyPr wrap="square" rtlCol="0">
            <a:spAutoFit/>
          </a:bodyPr>
          <a:lstStyle/>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altLang="en-US" sz="1600" dirty="0">
                <a:solidFill>
                  <a:schemeClr val="tx1"/>
                </a:solidFill>
              </a:rPr>
              <a:t>____</a:t>
            </a:r>
          </a:p>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altLang="en-US" sz="1600" dirty="0">
                <a:solidFill>
                  <a:schemeClr val="tx1"/>
                </a:solidFill>
              </a:rPr>
              <a:t>General Discussion Items</a:t>
            </a:r>
          </a:p>
          <a:p>
            <a:pPr marL="800100" lvl="2">
              <a:spcBef>
                <a:spcPts val="0"/>
              </a:spcBef>
              <a:spcAft>
                <a:spcPts val="0"/>
              </a:spcAft>
              <a:buFont typeface="Arial" panose="020B0604020202020204" pitchFamily="34" charset="0"/>
              <a:buChar char="•"/>
            </a:pPr>
            <a:r>
              <a:rPr lang="en-US" sz="1600" dirty="0">
                <a:solidFill>
                  <a:schemeClr val="tx1"/>
                </a:solidFill>
                <a:latin typeface="Times New Roman" panose="02020603050405020304" pitchFamily="18" charset="0"/>
                <a:ea typeface="Calibri" panose="020F0502020204030204" pitchFamily="34" charset="0"/>
              </a:rPr>
              <a:t> </a:t>
            </a:r>
            <a:r>
              <a:rPr lang="en-US" sz="1600" dirty="0">
                <a:solidFill>
                  <a:schemeClr val="tx1"/>
                </a:solidFill>
                <a:effectLst/>
              </a:rPr>
              <a:t>802.1 Technical Plenary</a:t>
            </a:r>
          </a:p>
          <a:p>
            <a:pPr marL="800100" lvl="2">
              <a:spcBef>
                <a:spcPts val="0"/>
              </a:spcBef>
              <a:spcAft>
                <a:spcPts val="0"/>
              </a:spcAft>
              <a:buFont typeface="Arial" panose="020B0604020202020204" pitchFamily="34" charset="0"/>
              <a:buChar char="•"/>
            </a:pPr>
            <a:endParaRPr lang="en-US" altLang="en-US" sz="1600" kern="0" dirty="0">
              <a:solidFill>
                <a:schemeClr val="tx1"/>
              </a:solidFill>
            </a:endParaRPr>
          </a:p>
          <a:p>
            <a:pPr marL="400050" lvl="1">
              <a:spcBef>
                <a:spcPts val="0"/>
              </a:spcBef>
              <a:spcAft>
                <a:spcPts val="0"/>
              </a:spcAft>
              <a:buFont typeface="Arial" panose="020B0604020202020204" pitchFamily="34" charset="0"/>
              <a:buChar char="•"/>
            </a:pPr>
            <a:endParaRPr lang="en-US" altLang="en-US" sz="1600" dirty="0">
              <a:solidFill>
                <a:schemeClr val="tx1"/>
              </a:solidFill>
              <a:latin typeface="Times New Roman" panose="02020603050405020304" pitchFamily="18" charset="0"/>
            </a:endParaRPr>
          </a:p>
          <a:p>
            <a:endParaRPr lang="en-US" sz="1600" b="1" dirty="0">
              <a:solidFill>
                <a:schemeClr val="tx1"/>
              </a:solidFill>
            </a:endParaRPr>
          </a:p>
          <a:p>
            <a:r>
              <a:rPr lang="en-US" sz="2000" b="1" dirty="0">
                <a:solidFill>
                  <a:schemeClr val="tx1"/>
                </a:solidFill>
              </a:rPr>
              <a:t>Any objections to accepting the agenda?</a:t>
            </a:r>
          </a:p>
          <a:p>
            <a:pPr marL="285750" indent="-285750">
              <a:buFont typeface="Arial" panose="020B0604020202020204" pitchFamily="34" charset="0"/>
              <a:buChar char="•"/>
            </a:pPr>
            <a:r>
              <a:rPr lang="en-US" sz="1800" dirty="0">
                <a:solidFill>
                  <a:schemeClr val="bg1">
                    <a:lumMod val="75000"/>
                  </a:schemeClr>
                </a:solidFill>
              </a:rPr>
              <a:t>None heard</a:t>
            </a:r>
          </a:p>
          <a:p>
            <a:endParaRPr lang="en-US" altLang="en-US" sz="2000" b="1" dirty="0">
              <a:solidFill>
                <a:schemeClr val="bg1">
                  <a:lumMod val="75000"/>
                </a:schemeClr>
              </a:solidFill>
            </a:endParaRPr>
          </a:p>
          <a:p>
            <a:r>
              <a:rPr lang="en-US" altLang="en-US" sz="1800" b="1" dirty="0">
                <a:solidFill>
                  <a:schemeClr val="bg1">
                    <a:lumMod val="75000"/>
                  </a:schemeClr>
                </a:solidFill>
              </a:rPr>
              <a:t>Results:  </a:t>
            </a:r>
            <a:r>
              <a:rPr lang="en-US" altLang="en-US" sz="1800" dirty="0">
                <a:solidFill>
                  <a:schemeClr val="bg1">
                    <a:lumMod val="75000"/>
                  </a:schemeClr>
                </a:solidFill>
              </a:rPr>
              <a:t>Approved by unanimous consent</a:t>
            </a:r>
          </a:p>
        </p:txBody>
      </p:sp>
    </p:spTree>
    <p:extLst>
      <p:ext uri="{BB962C8B-B14F-4D97-AF65-F5344CB8AC3E}">
        <p14:creationId xmlns:p14="http://schemas.microsoft.com/office/powerpoint/2010/main" val="33812019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is Friday 14Jan21 10:00et</a:t>
            </a:r>
          </a:p>
          <a:p>
            <a:pPr marL="685800" lvl="1">
              <a:spcBef>
                <a:spcPts val="0"/>
              </a:spcBef>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400050" lvl="1">
              <a:spcBef>
                <a:spcPts val="0"/>
              </a:spcBef>
              <a:spcAft>
                <a:spcPts val="600"/>
              </a:spcAft>
              <a:buFont typeface="Arial" panose="020B0604020202020204" pitchFamily="34" charset="0"/>
              <a:buChar char="•"/>
            </a:pPr>
            <a:r>
              <a:rPr lang="en-US" sz="1400" b="1" dirty="0">
                <a:solidFill>
                  <a:srgbClr val="4472C4"/>
                </a:solidFill>
                <a:effectLst/>
                <a:latin typeface="Arial" panose="020B0604020202020204" pitchFamily="34" charset="0"/>
                <a:ea typeface="Calibri" panose="020F0502020204030204" pitchFamily="34" charset="0"/>
              </a:rPr>
              <a:t>FEES &amp; DEADLINES</a:t>
            </a:r>
            <a:endParaRPr lang="en-US" sz="1400" dirty="0">
              <a:effectLst/>
              <a:latin typeface="Calibri" panose="020F0502020204030204" pitchFamily="34" charset="0"/>
              <a:ea typeface="Calibri" panose="020F0502020204030204" pitchFamily="34" charset="0"/>
            </a:endParaRPr>
          </a:p>
          <a:p>
            <a:pPr marL="628650" lvl="1">
              <a:spcBef>
                <a:spcPts val="0"/>
              </a:spcBef>
              <a:spcAft>
                <a:spcPts val="0"/>
              </a:spcAft>
              <a:buFont typeface="Arial" panose="020B0604020202020204" pitchFamily="34" charset="0"/>
              <a:buChar char="•"/>
            </a:pPr>
            <a:r>
              <a:rPr lang="en-US" sz="1400" b="1" dirty="0">
                <a:solidFill>
                  <a:srgbClr val="000000"/>
                </a:solidFill>
                <a:effectLst/>
                <a:latin typeface="Arial" panose="020B0604020202020204" pitchFamily="34" charset="0"/>
                <a:ea typeface="Calibri" panose="020F0502020204030204" pitchFamily="34" charset="0"/>
              </a:rPr>
              <a:t>Early Registration:  Until 23:59 PM Eastern Time Thursday December 30, 2021 			</a:t>
            </a:r>
            <a:r>
              <a:rPr lang="en-US" sz="1400" dirty="0">
                <a:solidFill>
                  <a:srgbClr val="000000"/>
                </a:solidFill>
                <a:effectLst/>
                <a:latin typeface="Arial" panose="020B0604020202020204" pitchFamily="34" charset="0"/>
                <a:ea typeface="Calibri" panose="020F0502020204030204" pitchFamily="34" charset="0"/>
              </a:rPr>
              <a:t>$US 50.00 for all attendees </a:t>
            </a:r>
            <a:endParaRPr lang="en-US" sz="1400" dirty="0">
              <a:latin typeface="Calibri" panose="020F0502020204030204" pitchFamily="34" charset="0"/>
              <a:ea typeface="Calibri" panose="020F0502020204030204" pitchFamily="34" charset="0"/>
            </a:endParaRPr>
          </a:p>
          <a:p>
            <a:pPr marL="628650" lvl="1">
              <a:spcBef>
                <a:spcPts val="0"/>
              </a:spcBef>
              <a:spcAft>
                <a:spcPts val="0"/>
              </a:spcAft>
              <a:buFont typeface="Arial" panose="020B0604020202020204" pitchFamily="34" charset="0"/>
              <a:buChar char="•"/>
            </a:pPr>
            <a:r>
              <a:rPr lang="de-DE" sz="1400" b="1" dirty="0">
                <a:solidFill>
                  <a:srgbClr val="000000"/>
                </a:solidFill>
                <a:effectLst/>
                <a:latin typeface="Arial" panose="020B0604020202020204" pitchFamily="34" charset="0"/>
                <a:ea typeface="Calibri" panose="020F0502020204030204" pitchFamily="34" charset="0"/>
              </a:rPr>
              <a:t>Standard Registration:  After Early, </a:t>
            </a:r>
            <a:r>
              <a:rPr lang="en-US" sz="1400" b="1" dirty="0">
                <a:solidFill>
                  <a:srgbClr val="000000"/>
                </a:solidFill>
                <a:effectLst/>
                <a:latin typeface="Arial" panose="020B0604020202020204" pitchFamily="34" charset="0"/>
                <a:ea typeface="Calibri" panose="020F0502020204030204" pitchFamily="34" charset="0"/>
              </a:rPr>
              <a:t>Until 23:59 PM Eastern Time Friday January 14, 2022		</a:t>
            </a:r>
            <a:r>
              <a:rPr lang="en-US" sz="1400" dirty="0">
                <a:solidFill>
                  <a:srgbClr val="000000"/>
                </a:solidFill>
                <a:effectLst/>
                <a:latin typeface="Arial" panose="020B0604020202020204" pitchFamily="34" charset="0"/>
                <a:ea typeface="Calibri" panose="020F0502020204030204" pitchFamily="34" charset="0"/>
              </a:rPr>
              <a:t>$US 75.00 for all attendees </a:t>
            </a:r>
            <a:endParaRPr lang="en-US" sz="1400" dirty="0">
              <a:latin typeface="Calibri" panose="020F0502020204030204" pitchFamily="34" charset="0"/>
              <a:ea typeface="Calibri" panose="020F0502020204030204" pitchFamily="34" charset="0"/>
            </a:endParaRPr>
          </a:p>
          <a:p>
            <a:pPr marL="628650" lvl="1">
              <a:spcBef>
                <a:spcPts val="0"/>
              </a:spcBef>
              <a:spcAft>
                <a:spcPts val="0"/>
              </a:spcAft>
              <a:buFont typeface="Arial" panose="020B0604020202020204" pitchFamily="34" charset="0"/>
              <a:buChar char="•"/>
            </a:pPr>
            <a:r>
              <a:rPr lang="de-DE" sz="1400" b="1" dirty="0">
                <a:solidFill>
                  <a:srgbClr val="000000"/>
                </a:solidFill>
                <a:effectLst/>
                <a:latin typeface="Arial" panose="020B0604020202020204" pitchFamily="34" charset="0"/>
                <a:ea typeface="Calibri" panose="020F0502020204030204" pitchFamily="34" charset="0"/>
              </a:rPr>
              <a:t>Late Registration:  </a:t>
            </a:r>
            <a:r>
              <a:rPr lang="en-US" sz="1400" b="1" dirty="0">
                <a:solidFill>
                  <a:srgbClr val="000000"/>
                </a:solidFill>
                <a:effectLst/>
                <a:latin typeface="Arial" panose="020B0604020202020204" pitchFamily="34" charset="0"/>
                <a:ea typeface="Calibri" panose="020F0502020204030204" pitchFamily="34" charset="0"/>
              </a:rPr>
              <a:t>After 23:59 PM Eastern Time Friday January 14, 2022 				       </a:t>
            </a:r>
            <a:r>
              <a:rPr lang="en-US" sz="1400" dirty="0">
                <a:solidFill>
                  <a:srgbClr val="000000"/>
                </a:solidFill>
                <a:effectLst/>
                <a:latin typeface="Arial" panose="020B0604020202020204" pitchFamily="34" charset="0"/>
                <a:ea typeface="Calibri" panose="020F0502020204030204" pitchFamily="34" charset="0"/>
              </a:rPr>
              <a:t>$US 125.00 for all attendees </a:t>
            </a:r>
            <a:endParaRPr lang="en-US" sz="1400" dirty="0">
              <a:effectLst/>
              <a:latin typeface="Calibri" panose="020F0502020204030204" pitchFamily="34" charset="0"/>
              <a:ea typeface="Calibri" panose="020F0502020204030204" pitchFamily="34" charset="0"/>
            </a:endParaRPr>
          </a:p>
          <a:p>
            <a:pPr marL="400050" lvl="1">
              <a:spcBef>
                <a:spcPts val="0"/>
              </a:spcBef>
              <a:spcAft>
                <a:spcPts val="600"/>
              </a:spcAft>
              <a:buFont typeface="Arial" panose="020B0604020202020204" pitchFamily="34" charset="0"/>
              <a:buChar char="•"/>
            </a:pPr>
            <a:r>
              <a:rPr lang="en-US" sz="1400" b="1" dirty="0">
                <a:solidFill>
                  <a:srgbClr val="4472C4"/>
                </a:solidFill>
                <a:latin typeface="Arial" panose="020B0604020202020204" pitchFamily="34" charset="0"/>
              </a:rPr>
              <a:t>REGISTRATION WEBSITE:        </a:t>
            </a:r>
            <a:r>
              <a:rPr lang="en-US" sz="1400" b="1" dirty="0">
                <a:solidFill>
                  <a:srgbClr val="4472C4"/>
                </a:solidFill>
                <a:latin typeface="Arial" panose="020B0604020202020204" pitchFamily="34" charset="0"/>
                <a:cs typeface="+mn-cs"/>
              </a:rPr>
              <a:t>	</a:t>
            </a:r>
            <a:r>
              <a:rPr lang="en-US" sz="1800" b="1" u="sng" dirty="0">
                <a:solidFill>
                  <a:srgbClr val="4472C4"/>
                </a:solidFill>
                <a:effectLst/>
                <a:latin typeface="Arial" panose="020B0604020202020204" pitchFamily="34" charset="0"/>
                <a:ea typeface="Calibri" panose="020F0502020204030204" pitchFamily="34" charset="0"/>
                <a:cs typeface="Tahoma" panose="020B0604030504040204" pitchFamily="34" charset="0"/>
                <a:hlinkClick r:id="rId3"/>
              </a:rPr>
              <a:t>Link to website.</a:t>
            </a:r>
            <a:r>
              <a:rPr lang="en-US" sz="1800" b="1" dirty="0">
                <a:solidFill>
                  <a:srgbClr val="4472C4"/>
                </a:solidFill>
                <a:effectLst/>
                <a:latin typeface="Arial" panose="020B0604020202020204" pitchFamily="34" charset="0"/>
                <a:ea typeface="Calibri" panose="020F0502020204030204" pitchFamily="34" charset="0"/>
              </a:rPr>
              <a:t>  </a:t>
            </a:r>
            <a:endParaRPr lang="en-US" sz="1800" b="1" dirty="0">
              <a:effectLst/>
              <a:ea typeface="Calibri" panose="020F0502020204030204" pitchFamily="34" charset="0"/>
            </a:endParaRPr>
          </a:p>
          <a:p>
            <a:pPr marL="685800" lvl="1">
              <a:spcBef>
                <a:spcPts val="0"/>
              </a:spcBef>
              <a:buFont typeface="Arial" panose="020B0604020202020204" pitchFamily="34" charset="0"/>
              <a:buChar char="•"/>
            </a:pPr>
            <a:r>
              <a:rPr lang="en-US" sz="1800" dirty="0">
                <a:ea typeface="Calibri" panose="020F0502020204030204" pitchFamily="34" charset="0"/>
              </a:rPr>
              <a:t>.18 will be our normal weekly times and call-in, Thursday’s 20</a:t>
            </a:r>
            <a:r>
              <a:rPr lang="en-US" sz="1800" baseline="30000" dirty="0">
                <a:ea typeface="Calibri" panose="020F0502020204030204" pitchFamily="34" charset="0"/>
              </a:rPr>
              <a:t>th</a:t>
            </a:r>
            <a:r>
              <a:rPr lang="en-US" sz="1800" dirty="0">
                <a:ea typeface="Calibri" panose="020F0502020204030204" pitchFamily="34" charset="0"/>
              </a:rPr>
              <a:t> and 27</a:t>
            </a:r>
            <a:r>
              <a:rPr lang="en-US" sz="1800" baseline="30000" dirty="0">
                <a:ea typeface="Calibri" panose="020F0502020204030204" pitchFamily="34" charset="0"/>
              </a:rPr>
              <a:t>th</a:t>
            </a:r>
            <a:r>
              <a:rPr lang="en-US" sz="1800" dirty="0">
                <a:ea typeface="Calibri" panose="020F0502020204030204" pitchFamily="34" charset="0"/>
              </a:rPr>
              <a:t> Jan21, </a:t>
            </a:r>
          </a:p>
          <a:p>
            <a:pPr marL="1085850" lvl="2">
              <a:spcBef>
                <a:spcPts val="0"/>
              </a:spcBef>
              <a:buFont typeface="Arial" panose="020B0604020202020204" pitchFamily="34" charset="0"/>
              <a:buChar char="•"/>
            </a:pPr>
            <a:r>
              <a:rPr lang="en-US" b="1" dirty="0">
                <a:ea typeface="Calibri" panose="020F0502020204030204" pitchFamily="34" charset="0"/>
              </a:rPr>
              <a:t>and the .18 chair declares this an accredited interim and will have voting participation credit. </a:t>
            </a:r>
            <a:endParaRPr lang="en-US" b="1" dirty="0">
              <a:effectLst/>
              <a:ea typeface="Calibri" panose="020F0502020204030204" pitchFamily="34" charset="0"/>
            </a:endParaRPr>
          </a:p>
          <a:p>
            <a:pPr>
              <a:spcBef>
                <a:spcPts val="0"/>
              </a:spcBef>
              <a:spcAft>
                <a:spcPts val="0"/>
              </a:spcAft>
              <a:buFont typeface="Arial" panose="020B0604020202020204" pitchFamily="34" charset="0"/>
              <a:buChar char="•"/>
            </a:pPr>
            <a:endParaRPr lang="en-US" altLang="en-US" b="0" dirty="0">
              <a:solidFill>
                <a:schemeClr val="tx1"/>
              </a:solidFill>
            </a:endParaRPr>
          </a:p>
          <a:p>
            <a:pPr>
              <a:spcBef>
                <a:spcPts val="0"/>
              </a:spcBef>
              <a:spcAft>
                <a:spcPts val="0"/>
              </a:spcAft>
              <a:buFont typeface="Wingdings" panose="05000000000000000000" pitchFamily="2" charset="2"/>
              <a:buChar char="v"/>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p:txBody>
          <a:bodyPr/>
          <a:lstStyle/>
          <a:p>
            <a:r>
              <a:rPr lang="en-US"/>
              <a:t>11-18nov21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42512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will be EC call 07dec21.  </a:t>
            </a:r>
          </a:p>
          <a:p>
            <a:pPr marL="685800" lvl="1">
              <a:spcBef>
                <a:spcPts val="0"/>
              </a:spcBef>
              <a:buFont typeface="Arial" panose="020B0604020202020204" pitchFamily="34" charset="0"/>
              <a:buChar char="•"/>
            </a:pPr>
            <a:r>
              <a:rPr lang="en-US" sz="1800" dirty="0">
                <a:ea typeface="Calibri" panose="020F0502020204030204" pitchFamily="34" charset="0"/>
              </a:rPr>
              <a:t>Results of the mentor </a:t>
            </a:r>
            <a:r>
              <a:rPr lang="en-US" sz="1800" dirty="0" err="1">
                <a:ea typeface="Calibri" panose="020F0502020204030204" pitchFamily="34" charset="0"/>
              </a:rPr>
              <a:t>ePolls</a:t>
            </a:r>
            <a:r>
              <a:rPr lang="en-US" sz="1800" dirty="0">
                <a:ea typeface="Calibri" panose="020F0502020204030204" pitchFamily="34" charset="0"/>
              </a:rPr>
              <a:t> that started 11nov21 and ran through yesterday/17nov21: </a:t>
            </a:r>
            <a:endParaRPr lang="en-US" sz="1800" dirty="0">
              <a:effectLst/>
              <a:latin typeface="Times New Roman" panose="02020603050405020304" pitchFamily="18" charset="0"/>
              <a:ea typeface="SimSun" panose="02010600030101010101" pitchFamily="2" charset="-122"/>
            </a:endParaRPr>
          </a:p>
          <a:p>
            <a:pPr marL="0" marR="0">
              <a:spcBef>
                <a:spcPts val="0"/>
              </a:spcBef>
              <a:spcAft>
                <a:spcPts val="0"/>
              </a:spcAft>
            </a:pPr>
            <a:endParaRPr lang="en-US" sz="1600" dirty="0">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600" dirty="0">
                <a:solidFill>
                  <a:srgbClr val="000000"/>
                </a:solidFill>
                <a:effectLst/>
                <a:ea typeface="Times New Roman" panose="02020603050405020304" pitchFamily="18" charset="0"/>
              </a:rPr>
              <a:t>Orlando straw poll 1</a:t>
            </a:r>
            <a:r>
              <a:rPr lang="en-US" sz="1600" dirty="0">
                <a:ea typeface="Times New Roman" panose="02020603050405020304" pitchFamily="18" charset="0"/>
              </a:rPr>
              <a:t>: </a:t>
            </a:r>
            <a:r>
              <a:rPr lang="en-US" sz="1600" dirty="0">
                <a:solidFill>
                  <a:srgbClr val="000000"/>
                </a:solidFill>
                <a:effectLst/>
                <a:ea typeface="Times New Roman" panose="02020603050405020304" pitchFamily="18" charset="0"/>
              </a:rPr>
              <a:t>description1: data to help IEEE 802 EC on their 07dec call to determine if March 2022 Plenary should be electronic/virtual or face-to-face in Orlando, FL. everyone can vote being a straw poll.</a:t>
            </a:r>
            <a:endParaRPr lang="en-US" sz="1600" dirty="0">
              <a:ea typeface="Times New Roman" panose="02020603050405020304" pitchFamily="18" charset="0"/>
            </a:endParaRPr>
          </a:p>
          <a:p>
            <a:pPr marL="1714500" lvl="4">
              <a:spcBef>
                <a:spcPts val="0"/>
              </a:spcBef>
              <a:spcAft>
                <a:spcPts val="0"/>
              </a:spcAft>
              <a:buFont typeface="Arial" panose="020B0604020202020204" pitchFamily="34" charset="0"/>
              <a:buChar char="•"/>
            </a:pPr>
            <a:endParaRPr lang="en-US" sz="800" dirty="0">
              <a:solidFill>
                <a:srgbClr val="000000"/>
              </a:solidFill>
              <a:effectLst/>
              <a:ea typeface="Calibri" panose="020F0502020204030204" pitchFamily="34" charset="0"/>
            </a:endParaRPr>
          </a:p>
          <a:p>
            <a:pPr marL="0" marR="0">
              <a:spcBef>
                <a:spcPts val="0"/>
              </a:spcBef>
              <a:spcAft>
                <a:spcPts val="0"/>
              </a:spcAft>
            </a:pPr>
            <a:r>
              <a:rPr lang="en-US" sz="1600" dirty="0">
                <a:solidFill>
                  <a:srgbClr val="000000"/>
                </a:solidFill>
                <a:effectLst/>
                <a:ea typeface="Calibri" panose="020F0502020204030204" pitchFamily="34" charset="0"/>
              </a:rPr>
              <a:t>	1. If the 2022 March Plenary Session is held in Orlando, Florida as an in-person only session, will you attend?</a:t>
            </a:r>
            <a:endParaRPr lang="en-US" sz="1600" dirty="0">
              <a:effectLst/>
              <a:ea typeface="Calibri" panose="020F0502020204030204" pitchFamily="34" charset="0"/>
            </a:endParaRPr>
          </a:p>
          <a:p>
            <a:pPr marL="1143000" marR="0" lvl="2" indent="-228600">
              <a:spcBef>
                <a:spcPts val="0"/>
              </a:spcBef>
              <a:spcAft>
                <a:spcPts val="0"/>
              </a:spcAft>
              <a:buFont typeface="Times New Roman" panose="02020603050405020304" pitchFamily="18" charset="0"/>
              <a:buChar char="•"/>
              <a:tabLst>
                <a:tab pos="1371600" algn="l"/>
              </a:tabLst>
            </a:pPr>
            <a:r>
              <a:rPr lang="en-US" sz="1600" dirty="0">
                <a:effectLst/>
                <a:ea typeface="Calibri" panose="020F0502020204030204" pitchFamily="34" charset="0"/>
              </a:rPr>
              <a:t>Yes/No				</a:t>
            </a:r>
            <a:r>
              <a:rPr lang="en-US" sz="1600" dirty="0">
                <a:ea typeface="Calibri" panose="020F0502020204030204" pitchFamily="34" charset="0"/>
              </a:rPr>
              <a:t>	</a:t>
            </a:r>
          </a:p>
          <a:p>
            <a:pPr marL="1143000" marR="0" lvl="2" indent="-228600">
              <a:spcBef>
                <a:spcPts val="0"/>
              </a:spcBef>
              <a:spcAft>
                <a:spcPts val="0"/>
              </a:spcAft>
              <a:buFont typeface="Times New Roman" panose="02020603050405020304" pitchFamily="18" charset="0"/>
              <a:buChar char="•"/>
              <a:tabLst>
                <a:tab pos="1371600" algn="l"/>
              </a:tabLst>
            </a:pPr>
            <a:endParaRPr lang="en-US" sz="1600" dirty="0">
              <a:ea typeface="Times New Roman" panose="02020603050405020304" pitchFamily="18" charset="0"/>
            </a:endParaRPr>
          </a:p>
          <a:p>
            <a:pPr marL="0" marR="0">
              <a:spcBef>
                <a:spcPts val="0"/>
              </a:spcBef>
              <a:spcAft>
                <a:spcPts val="0"/>
              </a:spcAft>
              <a:buFont typeface="Wingdings" panose="05000000000000000000" pitchFamily="2" charset="2"/>
              <a:buChar char="v"/>
            </a:pPr>
            <a:r>
              <a:rPr lang="en-US" sz="1600" dirty="0">
                <a:ea typeface="Times New Roman" panose="02020603050405020304" pitchFamily="18" charset="0"/>
              </a:rPr>
              <a:t>note:  so far, though details may change, the registration cost whether attending in person or online will be the same. and will be similar to costs of in-person sessions before covid. </a:t>
            </a:r>
          </a:p>
          <a:p>
            <a:pPr marL="0" marR="0">
              <a:spcBef>
                <a:spcPts val="0"/>
              </a:spcBef>
              <a:spcAft>
                <a:spcPts val="0"/>
              </a:spcAft>
              <a:buFont typeface="Arial" panose="020B0604020202020204" pitchFamily="34" charset="0"/>
              <a:buChar char="•"/>
            </a:pPr>
            <a:endParaRPr lang="en-US" sz="1600" dirty="0">
              <a:solidFill>
                <a:srgbClr val="000000"/>
              </a:solidFill>
              <a:effectLst/>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600" dirty="0">
                <a:solidFill>
                  <a:srgbClr val="000000"/>
                </a:solidFill>
                <a:effectLst/>
                <a:ea typeface="Times New Roman" panose="02020603050405020304" pitchFamily="18" charset="0"/>
              </a:rPr>
              <a:t>Orlando straw poll 2</a:t>
            </a:r>
            <a:r>
              <a:rPr lang="en-US" sz="1600" dirty="0">
                <a:ea typeface="Times New Roman" panose="02020603050405020304" pitchFamily="18" charset="0"/>
              </a:rPr>
              <a:t>: </a:t>
            </a:r>
            <a:r>
              <a:rPr lang="en-US" sz="1600" dirty="0">
                <a:solidFill>
                  <a:srgbClr val="000000"/>
                </a:solidFill>
                <a:effectLst/>
                <a:ea typeface="Times New Roman" panose="02020603050405020304" pitchFamily="18" charset="0"/>
              </a:rPr>
              <a:t>description2: data to help IEEE 802 EC on their </a:t>
            </a:r>
            <a:r>
              <a:rPr lang="en-US" sz="1600" dirty="0">
                <a:ea typeface="Times New Roman" panose="02020603050405020304" pitchFamily="18" charset="0"/>
              </a:rPr>
              <a:t>19nov</a:t>
            </a:r>
            <a:r>
              <a:rPr lang="en-US" sz="1600" dirty="0">
                <a:solidFill>
                  <a:srgbClr val="000000"/>
                </a:solidFill>
                <a:effectLst/>
                <a:ea typeface="Times New Roman" panose="02020603050405020304" pitchFamily="18" charset="0"/>
              </a:rPr>
              <a:t> call to determine if the March 2022 Plenary would be a mixed-mode session; face-to-face in Orlando, FL and virtual, how would attend? </a:t>
            </a:r>
            <a:r>
              <a:rPr lang="en-US" sz="1600" dirty="0">
                <a:solidFill>
                  <a:srgbClr val="000000"/>
                </a:solidFill>
                <a:effectLst/>
                <a:ea typeface="Times New Roman" panose="02020603050405020304" pitchFamily="18" charset="0"/>
                <a:cs typeface="Times New Roman" panose="02020603050405020304" pitchFamily="18" charset="0"/>
              </a:rPr>
              <a:t>(note: registration fee/cost is same for in-person or virtual) </a:t>
            </a:r>
            <a:r>
              <a:rPr lang="en-US" sz="1600" dirty="0">
                <a:solidFill>
                  <a:srgbClr val="000000"/>
                </a:solidFill>
                <a:effectLst/>
                <a:ea typeface="Times New Roman" panose="02020603050405020304" pitchFamily="18" charset="0"/>
              </a:rPr>
              <a:t>everyone can vote being a straw poll.</a:t>
            </a:r>
            <a:endParaRPr lang="en-US" sz="1600" dirty="0">
              <a:effectLst/>
              <a:ea typeface="Calibri" panose="020F0502020204030204" pitchFamily="34" charset="0"/>
            </a:endParaRPr>
          </a:p>
          <a:p>
            <a:pPr marL="0" marR="0" lvl="0" indent="0">
              <a:spcBef>
                <a:spcPts val="0"/>
              </a:spcBef>
              <a:spcAft>
                <a:spcPts val="0"/>
              </a:spcAft>
              <a:tabLst>
                <a:tab pos="457200" algn="l"/>
              </a:tabLst>
            </a:pPr>
            <a:r>
              <a:rPr lang="en-US" sz="1600" dirty="0">
                <a:effectLst/>
                <a:ea typeface="Calibri" panose="020F0502020204030204" pitchFamily="34" charset="0"/>
              </a:rPr>
              <a:t>	</a:t>
            </a:r>
          </a:p>
          <a:p>
            <a:pPr marL="0" marR="0" lvl="0" indent="0">
              <a:spcBef>
                <a:spcPts val="0"/>
              </a:spcBef>
              <a:spcAft>
                <a:spcPts val="0"/>
              </a:spcAft>
              <a:tabLst>
                <a:tab pos="457200" algn="l"/>
              </a:tabLst>
            </a:pPr>
            <a:r>
              <a:rPr lang="en-US" sz="1600" dirty="0">
                <a:effectLst/>
                <a:ea typeface="Calibri" panose="020F0502020204030204" pitchFamily="34" charset="0"/>
              </a:rPr>
              <a:t>	2. If the 2022 March Plenary Session is held in Orlando, Florida as a mixed-mode session, will you attend:</a:t>
            </a:r>
          </a:p>
          <a:p>
            <a:pPr marL="1143000" marR="0" lvl="2" indent="-228600">
              <a:spcBef>
                <a:spcPts val="0"/>
              </a:spcBef>
              <a:spcAft>
                <a:spcPts val="0"/>
              </a:spcAft>
              <a:buFont typeface="Times New Roman" panose="02020603050405020304" pitchFamily="18" charset="0"/>
              <a:buChar char="•"/>
              <a:tabLst>
                <a:tab pos="1371600" algn="l"/>
              </a:tabLst>
            </a:pPr>
            <a:r>
              <a:rPr lang="en-US" sz="1600" dirty="0">
                <a:effectLst/>
                <a:ea typeface="Calibri" panose="020F0502020204030204" pitchFamily="34" charset="0"/>
              </a:rPr>
              <a:t>Attend In-person				</a:t>
            </a:r>
            <a:endParaRPr lang="en-US" sz="1600" dirty="0">
              <a:solidFill>
                <a:schemeClr val="bg1">
                  <a:lumMod val="85000"/>
                </a:schemeClr>
              </a:solidFill>
              <a:effectLst/>
              <a:ea typeface="Calibri" panose="020F0502020204030204" pitchFamily="34" charset="0"/>
            </a:endParaRPr>
          </a:p>
          <a:p>
            <a:pPr marL="1143000" marR="0" lvl="2" indent="-228600">
              <a:spcBef>
                <a:spcPts val="0"/>
              </a:spcBef>
              <a:spcAft>
                <a:spcPts val="0"/>
              </a:spcAft>
              <a:buFont typeface="Times New Roman" panose="02020603050405020304" pitchFamily="18" charset="0"/>
              <a:buChar char="•"/>
              <a:tabLst>
                <a:tab pos="1371600" algn="l"/>
              </a:tabLst>
            </a:pPr>
            <a:r>
              <a:rPr lang="en-US" sz="1600" dirty="0">
                <a:effectLst/>
                <a:ea typeface="Calibri" panose="020F0502020204030204" pitchFamily="34" charset="0"/>
              </a:rPr>
              <a:t>Attend Virtually (remotely)		</a:t>
            </a:r>
            <a:endParaRPr lang="en-US" sz="1600" dirty="0">
              <a:solidFill>
                <a:schemeClr val="bg1">
                  <a:lumMod val="85000"/>
                </a:schemeClr>
              </a:solidFill>
              <a:effectLst/>
              <a:ea typeface="Calibri" panose="020F0502020204030204" pitchFamily="34" charset="0"/>
            </a:endParaRPr>
          </a:p>
          <a:p>
            <a:pPr marL="1143000" marR="0" lvl="2" indent="-228600">
              <a:spcBef>
                <a:spcPts val="0"/>
              </a:spcBef>
              <a:spcAft>
                <a:spcPts val="0"/>
              </a:spcAft>
              <a:buFont typeface="Times New Roman" panose="02020603050405020304" pitchFamily="18" charset="0"/>
              <a:buChar char="•"/>
              <a:tabLst>
                <a:tab pos="1371600" algn="l"/>
              </a:tabLst>
            </a:pPr>
            <a:r>
              <a:rPr lang="en-US" sz="1600" dirty="0">
                <a:effectLst/>
                <a:ea typeface="Calibri" panose="020F0502020204030204" pitchFamily="34" charset="0"/>
              </a:rPr>
              <a:t>Will not attend plenary 			</a:t>
            </a:r>
            <a:endParaRPr lang="en-US" sz="1600" dirty="0">
              <a:solidFill>
                <a:schemeClr val="bg1">
                  <a:lumMod val="85000"/>
                </a:schemeClr>
              </a:solidFill>
              <a:effectLst/>
              <a:ea typeface="Calibri" panose="020F0502020204030204" pitchFamily="34" charset="0"/>
            </a:endParaRPr>
          </a:p>
          <a:p>
            <a:pPr>
              <a:spcBef>
                <a:spcPts val="0"/>
              </a:spcBef>
              <a:spcAft>
                <a:spcPts val="0"/>
              </a:spcAft>
              <a:buFont typeface="Wingdings" panose="05000000000000000000" pitchFamily="2" charset="2"/>
              <a:buChar char="v"/>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p:txBody>
          <a:bodyPr/>
          <a:lstStyle/>
          <a:p>
            <a:r>
              <a:rPr lang="en-US"/>
              <a:t>11-18nov21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152912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1196976"/>
            <a:ext cx="10820400" cy="5278437"/>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 not.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#112 13-17dec21;  lots of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and calls before then; </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 Anything to share today?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b="1" dirty="0">
                <a:solidFill>
                  <a:schemeClr val="tx1"/>
                </a:solidFill>
              </a:rPr>
              <a:t>11nov21:  </a:t>
            </a:r>
            <a:r>
              <a:rPr lang="en-US" sz="1800" dirty="0">
                <a:solidFill>
                  <a:schemeClr val="tx1"/>
                </a:solidFill>
              </a:rPr>
              <a:t>3 calls since last report: </a:t>
            </a:r>
          </a:p>
          <a:p>
            <a:pPr lvl="2">
              <a:spcBef>
                <a:spcPts val="0"/>
              </a:spcBef>
              <a:buFont typeface="Arial" panose="020B0604020202020204" pitchFamily="34" charset="0"/>
              <a:buChar char="•"/>
            </a:pPr>
            <a:r>
              <a:rPr lang="en-US" sz="1600" dirty="0">
                <a:solidFill>
                  <a:schemeClr val="tx1"/>
                </a:solidFill>
              </a:rPr>
              <a:t>TS 103 754 – multiple AP  performance measurement , approved a new draft and making good progress</a:t>
            </a:r>
          </a:p>
          <a:p>
            <a:pPr lvl="2">
              <a:spcBef>
                <a:spcPts val="0"/>
              </a:spcBef>
              <a:buFont typeface="Arial" panose="020B0604020202020204" pitchFamily="34" charset="0"/>
              <a:buChar char="•"/>
            </a:pPr>
            <a:r>
              <a:rPr lang="en-US" sz="1600" dirty="0">
                <a:solidFill>
                  <a:schemeClr val="tx1"/>
                </a:solidFill>
              </a:rPr>
              <a:t>Looking at working with Broad Band Forum, n the TS 103 754 stds. </a:t>
            </a:r>
          </a:p>
          <a:p>
            <a:pPr lvl="2">
              <a:spcBef>
                <a:spcPts val="0"/>
              </a:spcBef>
              <a:buFont typeface="Arial" panose="020B0604020202020204" pitchFamily="34" charset="0"/>
              <a:buChar char="•"/>
            </a:pPr>
            <a:r>
              <a:rPr lang="en-US" sz="1600" dirty="0">
                <a:solidFill>
                  <a:schemeClr val="tx1"/>
                </a:solidFill>
              </a:rPr>
              <a:t>Resolved the comments on TVWS EN 301 598, from the assessment by the EC and the different consultants.  Sent to 90-day ENAP.</a:t>
            </a:r>
          </a:p>
          <a:p>
            <a:pPr lvl="2">
              <a:spcBef>
                <a:spcPts val="0"/>
              </a:spcBef>
              <a:buFont typeface="Arial" panose="020B0604020202020204" pitchFamily="34" charset="0"/>
              <a:buChar char="•"/>
            </a:pPr>
            <a:r>
              <a:rPr lang="en-US" sz="1600" dirty="0">
                <a:solidFill>
                  <a:schemeClr val="tx1"/>
                </a:solidFill>
              </a:rPr>
              <a:t>ad hoc on 2</a:t>
            </a:r>
            <a:r>
              <a:rPr lang="en-US" sz="1600" baseline="30000" dirty="0">
                <a:solidFill>
                  <a:schemeClr val="tx1"/>
                </a:solidFill>
              </a:rPr>
              <a:t>nd</a:t>
            </a:r>
            <a:r>
              <a:rPr lang="en-US" sz="1600" dirty="0">
                <a:solidFill>
                  <a:schemeClr val="tx1"/>
                </a:solidFill>
              </a:rPr>
              <a:t> 60GHz standard, EN 303 722, Response on 1</a:t>
            </a:r>
            <a:r>
              <a:rPr lang="en-US" sz="1600" baseline="30000" dirty="0">
                <a:solidFill>
                  <a:schemeClr val="tx1"/>
                </a:solidFill>
              </a:rPr>
              <a:t>st</a:t>
            </a:r>
            <a:r>
              <a:rPr lang="en-US" sz="1600" dirty="0">
                <a:solidFill>
                  <a:schemeClr val="tx1"/>
                </a:solidFill>
              </a:rPr>
              <a:t> ENAP technical comment resolved, now to 2</a:t>
            </a:r>
            <a:r>
              <a:rPr lang="en-US" sz="1600" baseline="30000" dirty="0">
                <a:solidFill>
                  <a:schemeClr val="tx1"/>
                </a:solidFill>
              </a:rPr>
              <a:t>nd</a:t>
            </a:r>
            <a:r>
              <a:rPr lang="en-US" sz="1600" dirty="0">
                <a:solidFill>
                  <a:schemeClr val="tx1"/>
                </a:solidFill>
              </a:rPr>
              <a:t> 90-day ENAP.</a:t>
            </a:r>
          </a:p>
          <a:p>
            <a:pPr lvl="2">
              <a:spcBef>
                <a:spcPts val="0"/>
              </a:spcBef>
              <a:buFont typeface="Arial" panose="020B0604020202020204" pitchFamily="34" charset="0"/>
              <a:buChar char="•"/>
            </a:pPr>
            <a:r>
              <a:rPr lang="en-US" sz="1600" dirty="0">
                <a:solidFill>
                  <a:schemeClr val="tx1"/>
                </a:solidFill>
              </a:rPr>
              <a:t>VC nominations end tomorrow and current VC are standing. </a:t>
            </a:r>
          </a:p>
          <a:p>
            <a:pPr lvl="2">
              <a:spcBef>
                <a:spcPts val="0"/>
              </a:spcBef>
              <a:buFont typeface="Arial" panose="020B0604020202020204" pitchFamily="34" charset="0"/>
              <a:buChar char="•"/>
            </a:pPr>
            <a:r>
              <a:rPr lang="en-US" sz="1600" dirty="0">
                <a:solidFill>
                  <a:schemeClr val="tx1"/>
                </a:solidFill>
              </a:rPr>
              <a:t>Call next week on TR 103 721 (</a:t>
            </a:r>
            <a:r>
              <a:rPr lang="en-US" sz="1400" b="0" i="0" dirty="0">
                <a:solidFill>
                  <a:srgbClr val="000000"/>
                </a:solidFill>
                <a:effectLst/>
                <a:latin typeface="Arial" panose="020B0604020202020204" pitchFamily="34" charset="0"/>
              </a:rPr>
              <a:t>Feasibility assessment of applying mitigation techniques to WAS/RLAN to enable coexistence in the 5 725 MHz to 5 850 MHz band</a:t>
            </a:r>
            <a:r>
              <a:rPr lang="en-US" sz="1600" b="0" i="0" dirty="0">
                <a:solidFill>
                  <a:schemeClr val="tx1"/>
                </a:solidFill>
                <a:effectLst/>
                <a:latin typeface="Arial" panose="020B0604020202020204" pitchFamily="34" charset="0"/>
              </a:rPr>
              <a:t>)</a:t>
            </a:r>
            <a:endParaRPr lang="en-US" sz="1600" dirty="0">
              <a:solidFill>
                <a:schemeClr val="tx1"/>
              </a:solidFill>
            </a:endParaRPr>
          </a:p>
          <a:p>
            <a:pPr lvl="2">
              <a:spcBef>
                <a:spcPts val="0"/>
              </a:spcBef>
              <a:buFont typeface="Arial" panose="020B0604020202020204" pitchFamily="34" charset="0"/>
              <a:buChar char="•"/>
            </a:pPr>
            <a:r>
              <a:rPr lang="en-US" sz="1600" dirty="0">
                <a:solidFill>
                  <a:schemeClr val="tx1"/>
                </a:solidFill>
              </a:rPr>
              <a:t>FYI: Sounds like updates to the RED being discussed.  Activating article 3.3 for IoT devices with security.  protecting privacy, etc. </a:t>
            </a:r>
          </a:p>
          <a:p>
            <a:pPr marL="457200" lvl="1" indent="0">
              <a:spcBef>
                <a:spcPts val="0"/>
              </a:spcBef>
            </a:pPr>
            <a:r>
              <a:rPr lang="en-US" sz="1800" dirty="0">
                <a:solidFill>
                  <a:schemeClr val="tx1"/>
                </a:solidFill>
              </a:rPr>
              <a:t>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16112102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1277600" cy="5791200"/>
          </a:xfrm>
        </p:spPr>
        <p:txBody>
          <a:bodyPr/>
          <a:lstStyle/>
          <a:p>
            <a:pPr lvl="3">
              <a:buFont typeface="Arial" panose="020B0604020202020204" pitchFamily="34" charset="0"/>
              <a:buChar char="•"/>
            </a:pPr>
            <a:endParaRPr lang="en-US" sz="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a:t>
            </a:r>
            <a:r>
              <a:rPr lang="en-US" sz="1800" b="1" dirty="0">
                <a:effectLst/>
                <a:latin typeface="Times New Roman" panose="02020603050405020304" pitchFamily="18" charset="0"/>
                <a:ea typeface="SimSun" panose="02010600030101010101" pitchFamily="2" charset="-122"/>
              </a:rPr>
              <a:t>next call, #58  01-04Mar22</a:t>
            </a:r>
            <a:endParaRPr lang="en-US" sz="1800" dirty="0">
              <a:solidFill>
                <a:schemeClr val="tx1"/>
              </a:solidFill>
            </a:endParaRPr>
          </a:p>
          <a:p>
            <a:pPr marL="685800" lvl="1">
              <a:spcBef>
                <a:spcPts val="0"/>
              </a:spcBef>
              <a:buFont typeface="Arial" panose="020B0604020202020204" pitchFamily="34" charset="0"/>
              <a:buChar char="•"/>
            </a:pPr>
            <a:r>
              <a:rPr lang="en-US" sz="1600" b="0" i="0" dirty="0">
                <a:solidFill>
                  <a:srgbClr val="222222"/>
                </a:solidFill>
                <a:effectLst/>
              </a:rPr>
              <a:t>the ECC Report 327 has been published covering the UWB band above 6GHz with the following point:</a:t>
            </a:r>
          </a:p>
          <a:p>
            <a:pPr marL="1085850" lvl="2">
              <a:spcBef>
                <a:spcPts val="0"/>
              </a:spcBef>
              <a:buFont typeface="Arial" panose="020B0604020202020204" pitchFamily="34" charset="0"/>
              <a:buChar char="•"/>
            </a:pPr>
            <a:r>
              <a:rPr lang="en-US" sz="1600" b="0" i="0" dirty="0">
                <a:solidFill>
                  <a:srgbClr val="222222"/>
                </a:solidFill>
                <a:effectLst/>
              </a:rPr>
              <a:t>- Fixed outdoor used</a:t>
            </a:r>
          </a:p>
          <a:p>
            <a:pPr marL="1085850" lvl="2">
              <a:spcBef>
                <a:spcPts val="0"/>
              </a:spcBef>
              <a:buFont typeface="Arial" panose="020B0604020202020204" pitchFamily="34" charset="0"/>
              <a:buChar char="•"/>
            </a:pPr>
            <a:r>
              <a:rPr lang="en-US" sz="1600" b="0" i="0" dirty="0">
                <a:solidFill>
                  <a:srgbClr val="222222"/>
                </a:solidFill>
                <a:effectLst/>
              </a:rPr>
              <a:t>- simplified vehicular use cases </a:t>
            </a:r>
          </a:p>
          <a:p>
            <a:pPr marL="1085850" lvl="2">
              <a:spcBef>
                <a:spcPts val="0"/>
              </a:spcBef>
              <a:buFont typeface="Arial" panose="020B0604020202020204" pitchFamily="34" charset="0"/>
              <a:buChar char="•"/>
            </a:pPr>
            <a:r>
              <a:rPr lang="en-US" sz="1600" b="0" i="0" dirty="0">
                <a:solidFill>
                  <a:srgbClr val="222222"/>
                </a:solidFill>
                <a:effectLst/>
              </a:rPr>
              <a:t>- higher power pf -31.3dBm/MHz indoor.</a:t>
            </a:r>
          </a:p>
          <a:p>
            <a:pPr marL="685800" lvl="1">
              <a:spcBef>
                <a:spcPts val="0"/>
              </a:spcBef>
              <a:buFont typeface="Arial" panose="020B0604020202020204" pitchFamily="34" charset="0"/>
              <a:buChar char="•"/>
            </a:pPr>
            <a:r>
              <a:rPr lang="en-US" sz="1600" b="0" i="0" dirty="0">
                <a:solidFill>
                  <a:srgbClr val="222222"/>
                </a:solidFill>
                <a:effectLst/>
              </a:rPr>
              <a:t>Link: </a:t>
            </a:r>
            <a:r>
              <a:rPr lang="en-US" sz="1600" b="0" i="0" dirty="0">
                <a:solidFill>
                  <a:srgbClr val="1155CC"/>
                </a:solidFill>
                <a:effectLst/>
                <a:hlinkClick r:id="rId4"/>
              </a:rPr>
              <a:t>https://docdb.cept.org/document/22112</a:t>
            </a:r>
            <a:r>
              <a:rPr lang="en-US" sz="1600" b="0" i="0" dirty="0">
                <a:solidFill>
                  <a:srgbClr val="222222"/>
                </a:solidFill>
                <a:effectLst/>
              </a:rPr>
              <a:t> </a:t>
            </a:r>
          </a:p>
          <a:p>
            <a:pPr marL="914400" lvl="2" indent="0">
              <a:spcBef>
                <a:spcPts val="0"/>
              </a:spcBef>
              <a:spcAft>
                <a:spcPts val="0"/>
              </a:spcAft>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 #15 ______</a:t>
            </a:r>
          </a:p>
          <a:p>
            <a:pPr lvl="1">
              <a:spcBef>
                <a:spcPts val="0"/>
              </a:spcBef>
              <a:buFont typeface="Arial" panose="020B0604020202020204" pitchFamily="34" charset="0"/>
              <a:buChar char="•"/>
            </a:pPr>
            <a:r>
              <a:rPr lang="en-US" sz="1600" dirty="0">
                <a:solidFill>
                  <a:schemeClr val="tx1"/>
                </a:solidFill>
              </a:rPr>
              <a:t>Anything to share today? </a:t>
            </a: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&lt;WGFM&gt; </a:t>
            </a:r>
            <a:r>
              <a:rPr lang="en-US" sz="1800" dirty="0">
                <a:solidFill>
                  <a:schemeClr val="tx1"/>
                </a:solidFill>
              </a:rPr>
              <a:t> next meeting #101 07-11Feb22, Tentative, ECO (no virtual)</a:t>
            </a:r>
          </a:p>
          <a:p>
            <a:pPr lvl="1">
              <a:buFont typeface="Arial" panose="020B0604020202020204" pitchFamily="34" charset="0"/>
              <a:buChar char="•"/>
            </a:pPr>
            <a:r>
              <a:rPr lang="en-US" sz="1600" dirty="0">
                <a:solidFill>
                  <a:schemeClr val="tx1"/>
                </a:solidFill>
              </a:rPr>
              <a:t>Anything to share today? </a:t>
            </a:r>
          </a:p>
          <a:p>
            <a:pPr lvl="2">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800" dirty="0">
                <a:solidFill>
                  <a:schemeClr val="tx1"/>
                </a:solidFill>
              </a:rPr>
              <a:t>CEPT – ECC  </a:t>
            </a:r>
            <a:r>
              <a:rPr lang="en-US" sz="1800" dirty="0">
                <a:solidFill>
                  <a:schemeClr val="tx1"/>
                </a:solidFill>
                <a:hlinkClick r:id="rId7"/>
              </a:rPr>
              <a:t>&lt;CG-UWB&gt;</a:t>
            </a:r>
            <a:r>
              <a:rPr lang="en-US" sz="1800" dirty="0">
                <a:solidFill>
                  <a:schemeClr val="tx1"/>
                </a:solidFill>
              </a:rPr>
              <a:t>  next meeting #1 19Nov21</a:t>
            </a:r>
          </a:p>
          <a:p>
            <a:pPr lvl="1">
              <a:spcBef>
                <a:spcPts val="0"/>
              </a:spcBef>
              <a:buFont typeface="Arial" panose="020B0604020202020204" pitchFamily="34" charset="0"/>
              <a:buChar char="•"/>
            </a:pPr>
            <a:r>
              <a:rPr lang="en-US" sz="1600" dirty="0"/>
              <a:t>CEPT WGFM has created a Correspondence Group on UWB in SRDMG with the objective  to:</a:t>
            </a:r>
          </a:p>
          <a:p>
            <a:pPr lvl="1">
              <a:spcBef>
                <a:spcPts val="0"/>
              </a:spcBef>
              <a:buFont typeface="Arial" panose="020B0604020202020204" pitchFamily="34" charset="0"/>
              <a:buChar char="•"/>
            </a:pPr>
            <a:r>
              <a:rPr lang="en-US" sz="1600" dirty="0"/>
              <a:t>- Create a draft CEPT Report on UWB based on ECC Report 327 and ECC Report 334 (UWB above 100GHz)</a:t>
            </a:r>
          </a:p>
          <a:p>
            <a:pPr lvl="1">
              <a:spcBef>
                <a:spcPts val="0"/>
              </a:spcBef>
              <a:buFont typeface="Arial" panose="020B0604020202020204" pitchFamily="34" charset="0"/>
              <a:buChar char="•"/>
            </a:pPr>
            <a:r>
              <a:rPr lang="en-US" sz="1600" dirty="0"/>
              <a:t>- Develop draft UWB regulations including ECC decisions for the parameters investigated on ECC Report 327 and ECC Report 334</a:t>
            </a:r>
          </a:p>
          <a:p>
            <a:pPr lvl="1">
              <a:spcBef>
                <a:spcPts val="0"/>
              </a:spcBef>
              <a:buFont typeface="Arial" panose="020B0604020202020204" pitchFamily="34" charset="0"/>
              <a:buChar char="•"/>
            </a:pPr>
            <a:r>
              <a:rPr lang="en-US" sz="1600" dirty="0"/>
              <a:t>- First Meeting of CG UWB: Friday 19.11. 10:00 - 12:00 </a:t>
            </a:r>
          </a:p>
          <a:p>
            <a:pPr lvl="1">
              <a:spcBef>
                <a:spcPts val="0"/>
              </a:spcBef>
              <a:buFont typeface="Arial" panose="020B0604020202020204" pitchFamily="34" charset="0"/>
              <a:buChar char="•"/>
            </a:pPr>
            <a:r>
              <a:rPr lang="en-US" sz="1600" dirty="0"/>
              <a:t>- Link to meeting: </a:t>
            </a:r>
            <a:r>
              <a:rPr lang="en-US" sz="1600" dirty="0">
                <a:solidFill>
                  <a:srgbClr val="1155CC"/>
                </a:solidFill>
                <a:effectLst/>
                <a:hlinkClick r:id="rId8"/>
              </a:rPr>
              <a:t>https://cept.org/ecc/groups/ecc/wg-fm/srdmg/cg-uwb/client/meeting-calendar/</a:t>
            </a:r>
            <a:r>
              <a:rPr lang="en-US" sz="1600" dirty="0">
                <a:effectLst/>
              </a:rPr>
              <a:t> </a:t>
            </a:r>
            <a:endParaRPr lang="en-US" sz="1600" dirty="0"/>
          </a:p>
          <a:p>
            <a:pPr lvl="1">
              <a:spcBef>
                <a:spcPts val="0"/>
              </a:spcBef>
              <a:buFont typeface="Arial" panose="020B0604020202020204" pitchFamily="34" charset="0"/>
              <a:buChar char="•"/>
            </a:pPr>
            <a:r>
              <a:rPr lang="en-US" sz="1600" dirty="0"/>
              <a:t>- Link to draft ECC Report 334: </a:t>
            </a:r>
            <a:r>
              <a:rPr lang="en-US" sz="1600" dirty="0">
                <a:solidFill>
                  <a:srgbClr val="1155CC"/>
                </a:solidFill>
                <a:effectLst/>
                <a:hlinkClick r:id="rId9"/>
              </a:rPr>
              <a:t>Draft ECC Report 334</a:t>
            </a:r>
            <a:r>
              <a:rPr lang="en-US" sz="1600" dirty="0"/>
              <a:t> </a:t>
            </a:r>
          </a:p>
          <a:p>
            <a:pPr lvl="1">
              <a:spcBef>
                <a:spcPts val="0"/>
              </a:spcBef>
              <a:spcAft>
                <a:spcPts val="0"/>
              </a:spcAft>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1219200" y="6129190"/>
            <a:ext cx="9563515" cy="369332"/>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11"/>
              </a:rPr>
              <a:t>https://docdb.cept.org/implementation/16737</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61722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r>
              <a:rPr lang="en-US" sz="1800" b="0" dirty="0">
                <a:solidFill>
                  <a:schemeClr val="tx1"/>
                </a:solidFill>
                <a:ea typeface="Times New Roman" panose="02020603050405020304" pitchFamily="18" charset="0"/>
                <a:cs typeface="Times New Roman" panose="02020603050405020304" pitchFamily="18" charset="0"/>
              </a:rPr>
              <a:t>Anything to share today? </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indent="0">
              <a:spcBef>
                <a:spcPts val="0"/>
              </a:spcBef>
              <a:spcAft>
                <a:spcPts val="0"/>
              </a:spcAft>
            </a:pPr>
            <a:endParaRPr lang="en-US" sz="1800" dirty="0">
              <a:solidFill>
                <a:schemeClr val="tx1"/>
              </a:solidFill>
              <a:ea typeface="Times New Roman" panose="02020603050405020304" pitchFamily="18" charset="0"/>
              <a:cs typeface="Times New Roman" panose="02020603050405020304" pitchFamily="18" charset="0"/>
            </a:endParaRPr>
          </a:p>
          <a:p>
            <a:pPr algn="l"/>
            <a:endParaRPr lang="en-US" sz="1800" b="0" i="0" u="none" strike="noStrike" baseline="0" dirty="0">
              <a:solidFill>
                <a:srgbClr val="000000"/>
              </a:solidFill>
              <a:latin typeface="Arial" panose="020B0604020202020204" pitchFamily="34" charset="0"/>
            </a:endParaRPr>
          </a:p>
          <a:p>
            <a:r>
              <a:rPr lang="en-US" sz="1800" b="0" i="0" u="none" strike="noStrike" baseline="0" dirty="0">
                <a:solidFill>
                  <a:srgbClr val="000000"/>
                </a:solidFill>
                <a:latin typeface="Arial" panose="020B0604020202020204" pitchFamily="34" charset="0"/>
              </a:rPr>
              <a:t> </a:t>
            </a:r>
            <a:r>
              <a:rPr lang="en-US" sz="1800" b="1" i="0" u="none" strike="noStrike" baseline="0" dirty="0">
                <a:solidFill>
                  <a:srgbClr val="000000"/>
                </a:solidFill>
                <a:latin typeface="Arial" panose="020B0604020202020204" pitchFamily="34" charset="0"/>
              </a:rPr>
              <a:t> </a:t>
            </a:r>
            <a:endParaRPr lang="en-US" sz="18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22371672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endParaRPr lang="en-US" sz="1800" b="0" dirty="0">
              <a:latin typeface="Times New Roman" panose="02020603050405020304" pitchFamily="18" charset="0"/>
              <a:ea typeface="Calibri" panose="020F0502020204030204" pitchFamily="34" charset="0"/>
            </a:endParaRPr>
          </a:p>
          <a:p>
            <a:pPr>
              <a:buFont typeface="Arial" panose="020B0604020202020204" pitchFamily="34" charset="0"/>
              <a:buChar char="•"/>
            </a:pPr>
            <a:r>
              <a:rPr lang="en-US" sz="1800" b="0" dirty="0">
                <a:latin typeface="Times New Roman" panose="02020603050405020304" pitchFamily="18" charset="0"/>
                <a:ea typeface="Calibri" panose="020F0502020204030204" pitchFamily="34" charset="0"/>
              </a:rPr>
              <a:t>WP 5A is meeting,  is there a status on IEEE 802 liaisons that are being presented?</a:t>
            </a:r>
          </a:p>
          <a:p>
            <a:pPr lvl="0">
              <a:buFont typeface="Arial" panose="020B0604020202020204" pitchFamily="34" charset="0"/>
              <a:buChar char="•"/>
            </a:pPr>
            <a:endParaRPr lang="en-US" sz="1800" b="0" dirty="0">
              <a:latin typeface="Times New Roman" panose="02020603050405020304" pitchFamily="18" charset="0"/>
              <a:ea typeface="Calibri" panose="020F0502020204030204" pitchFamily="34" charset="0"/>
            </a:endParaRPr>
          </a:p>
          <a:p>
            <a:pPr>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 </a:t>
            </a:r>
            <a:r>
              <a:rPr lang="en-GB" sz="1800" b="0" dirty="0">
                <a:latin typeface="Times New Roman" panose="02020603050405020304" pitchFamily="18" charset="0"/>
                <a:ea typeface="Calibri" panose="020F0502020204030204" pitchFamily="34" charset="0"/>
              </a:rPr>
              <a:t>Anything else to share today? </a:t>
            </a:r>
            <a:r>
              <a:rPr lang="en-US" sz="1800" b="0" dirty="0">
                <a:latin typeface="Times New Roman" panose="02020603050405020304" pitchFamily="18" charset="0"/>
                <a:ea typeface="Calibri" panose="020F0502020204030204" pitchFamily="34" charset="0"/>
              </a:rPr>
              <a:t> </a:t>
            </a:r>
          </a:p>
          <a:p>
            <a:pPr lvl="0">
              <a:buFont typeface="Arial" panose="020B0604020202020204" pitchFamily="34" charset="0"/>
              <a:buChar char="•"/>
            </a:pPr>
            <a:endParaRPr lang="en-US" sz="1800" b="0" dirty="0">
              <a:effectLst/>
              <a:latin typeface="Times New Roman" panose="02020603050405020304" pitchFamily="18" charset="0"/>
              <a:ea typeface="Calibri" panose="020F0502020204030204" pitchFamily="34" charset="0"/>
            </a:endParaRPr>
          </a:p>
          <a:p>
            <a:pPr lvl="1">
              <a:buFont typeface="Arial" panose="020B0604020202020204" pitchFamily="34" charset="0"/>
              <a:buChar char="•"/>
            </a:pPr>
            <a:endParaRPr lang="en-US" sz="1000" b="0" dirty="0">
              <a:solidFill>
                <a:schemeClr val="tx1"/>
              </a:solidFill>
            </a:endParaRPr>
          </a:p>
          <a:p>
            <a:pPr lvl="1">
              <a:buFont typeface="Arial" panose="020B0604020202020204" pitchFamily="34" charset="0"/>
              <a:buChar char="•"/>
            </a:pPr>
            <a:endParaRPr lang="en-US" sz="1400" b="0" dirty="0">
              <a:solidFill>
                <a:schemeClr val="tx1"/>
              </a:solidFill>
            </a:endParaRP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400" b="0" dirty="0">
              <a:solidFill>
                <a:schemeClr val="tx1"/>
              </a:solidFill>
            </a:endParaRPr>
          </a:p>
          <a:p>
            <a:pPr lvl="0">
              <a:buFont typeface="Arial" panose="020B0604020202020204" pitchFamily="34" charset="0"/>
              <a:buChar char="•"/>
            </a:pPr>
            <a:r>
              <a:rPr lang="en-US" sz="1800" b="0" dirty="0">
                <a:solidFill>
                  <a:schemeClr val="tx1"/>
                </a:solidFill>
              </a:rPr>
              <a:t> </a:t>
            </a:r>
            <a:r>
              <a:rPr lang="en-US" sz="18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IEEE 802 viewpoints on WRC-23 agenda items. </a:t>
            </a:r>
            <a:endParaRPr lang="en-US" sz="1600" b="0" dirty="0">
              <a:solidFill>
                <a:schemeClr val="tx1"/>
              </a:solidFill>
            </a:endParaRPr>
          </a:p>
          <a:p>
            <a:pPr lvl="2">
              <a:spcBef>
                <a:spcPts val="0"/>
              </a:spcBef>
              <a:buFont typeface="Arial" panose="020B0604020202020204" pitchFamily="34" charset="0"/>
              <a:buChar char="•"/>
            </a:pPr>
            <a:r>
              <a:rPr lang="en-US" dirty="0">
                <a:solidFill>
                  <a:schemeClr val="tx1"/>
                </a:solidFill>
              </a:rPr>
              <a:t>Doc for viewpoints updated (</a:t>
            </a:r>
            <a:r>
              <a:rPr lang="en-US" dirty="0">
                <a:solidFill>
                  <a:srgbClr val="00B0F0"/>
                </a:solidFill>
              </a:rPr>
              <a:t>actions items in notes on this slide</a:t>
            </a:r>
            <a:r>
              <a:rPr lang="en-US"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effectLst/>
                <a:ea typeface="Calibri" panose="020F0502020204030204" pitchFamily="34" charset="0"/>
              </a:rPr>
              <a:t>Soon, will review actions </a:t>
            </a:r>
            <a:r>
              <a:rPr lang="en-US" sz="1400" b="0" dirty="0">
                <a:solidFill>
                  <a:schemeClr val="tx1"/>
                </a:solidFill>
                <a:ea typeface="Calibri" panose="020F0502020204030204" pitchFamily="34" charset="0"/>
              </a:rPr>
              <a:t>noted at the July Plenary. </a:t>
            </a:r>
            <a:endParaRPr lang="en-US" sz="1400" b="0" dirty="0">
              <a:solidFill>
                <a:schemeClr val="tx1"/>
              </a:solidFill>
              <a:effectLst/>
              <a:ea typeface="Calibri" panose="020F0502020204030204" pitchFamily="34" charset="0"/>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081740"/>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26091722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 </a:t>
            </a:r>
            <a:endParaRPr lang="en-US" sz="2400" dirty="0"/>
          </a:p>
        </p:txBody>
      </p:sp>
      <p:sp>
        <p:nvSpPr>
          <p:cNvPr id="3" name="Content Placeholder 2"/>
          <p:cNvSpPr>
            <a:spLocks noGrp="1"/>
          </p:cNvSpPr>
          <p:nvPr>
            <p:ph idx="1"/>
          </p:nvPr>
        </p:nvSpPr>
        <p:spPr>
          <a:xfrm>
            <a:off x="914400" y="1030458"/>
            <a:ext cx="11049000" cy="5477022"/>
          </a:xfrm>
        </p:spPr>
        <p:txBody>
          <a:bodyPr/>
          <a:lstStyle/>
          <a:p>
            <a:pPr>
              <a:buFont typeface="Arial" panose="020B0604020202020204" pitchFamily="34" charset="0"/>
              <a:buChar char="•"/>
            </a:pPr>
            <a:r>
              <a:rPr lang="en-US" sz="1800" dirty="0">
                <a:effectLst/>
              </a:rPr>
              <a:t>802.1 Technical Plenary</a:t>
            </a:r>
          </a:p>
          <a:p>
            <a:pPr lvl="1">
              <a:buFont typeface="Arial" panose="020B0604020202020204" pitchFamily="34" charset="0"/>
              <a:buChar char="•"/>
            </a:pPr>
            <a:r>
              <a:rPr lang="en-US" sz="1600" b="0" i="0" dirty="0">
                <a:solidFill>
                  <a:srgbClr val="333333"/>
                </a:solidFill>
                <a:effectLst/>
              </a:rPr>
              <a:t>The 802.1 Working Group is responsible for the 802 Architecture and interworking between 802 technologies.</a:t>
            </a:r>
          </a:p>
          <a:p>
            <a:pPr lvl="1">
              <a:buFont typeface="Arial" panose="020B0604020202020204" pitchFamily="34" charset="0"/>
              <a:buChar char="•"/>
            </a:pPr>
            <a:r>
              <a:rPr lang="en-US" sz="1600" b="0" i="0" dirty="0">
                <a:solidFill>
                  <a:srgbClr val="333333"/>
                </a:solidFill>
                <a:effectLst/>
              </a:rPr>
              <a:t>The 802.1 Technical Plenary is</a:t>
            </a:r>
            <a:r>
              <a:rPr lang="en-US" sz="1600" b="1" i="0" dirty="0">
                <a:solidFill>
                  <a:srgbClr val="333333"/>
                </a:solidFill>
                <a:effectLst/>
              </a:rPr>
              <a:t> </a:t>
            </a:r>
            <a:r>
              <a:rPr lang="en-US" sz="1600" b="0" i="0" dirty="0">
                <a:solidFill>
                  <a:srgbClr val="333333"/>
                </a:solidFill>
                <a:effectLst/>
              </a:rPr>
              <a:t>a vehicle for addressing specific </a:t>
            </a:r>
            <a:r>
              <a:rPr lang="en-US" sz="1600" b="1" i="0" dirty="0">
                <a:solidFill>
                  <a:srgbClr val="333333"/>
                </a:solidFill>
                <a:effectLst/>
              </a:rPr>
              <a:t>technical</a:t>
            </a:r>
            <a:r>
              <a:rPr lang="en-US" sz="1600" b="0" i="0" dirty="0">
                <a:solidFill>
                  <a:srgbClr val="333333"/>
                </a:solidFill>
                <a:effectLst/>
              </a:rPr>
              <a:t> problems across all 802. It is chaired by the 802.1 WG chair and is convened when there are specific topics identified.</a:t>
            </a:r>
          </a:p>
          <a:p>
            <a:pPr algn="l">
              <a:buFont typeface="Arial" panose="020B0604020202020204" pitchFamily="34" charset="0"/>
              <a:buChar char="•"/>
            </a:pPr>
            <a:r>
              <a:rPr lang="en-US" sz="1800" b="0" i="0" dirty="0">
                <a:solidFill>
                  <a:srgbClr val="333333"/>
                </a:solidFill>
                <a:effectLst/>
              </a:rPr>
              <a:t>This is the first in a series to kick off a wider discussion on the 802 Overview &amp; Architecture will be on: </a:t>
            </a:r>
          </a:p>
          <a:p>
            <a:pPr lvl="1">
              <a:buFont typeface="Arial" panose="020B0604020202020204" pitchFamily="34" charset="0"/>
              <a:buChar char="•"/>
            </a:pPr>
            <a:r>
              <a:rPr lang="en-US" sz="1800" i="0" u="none" strike="noStrike" dirty="0">
                <a:solidFill>
                  <a:srgbClr val="2487D7"/>
                </a:solidFill>
                <a:effectLst/>
                <a:hlinkClick r:id="rId3"/>
              </a:rPr>
              <a:t>Thursday, December 2, 2021 4pm – 6pm ET</a:t>
            </a:r>
            <a:endParaRPr lang="en-US" sz="1800" i="0" dirty="0">
              <a:solidFill>
                <a:srgbClr val="333333"/>
              </a:solidFill>
              <a:effectLst/>
            </a:endParaRPr>
          </a:p>
          <a:p>
            <a:pPr algn="l">
              <a:buFont typeface="Arial" panose="020B0604020202020204" pitchFamily="34" charset="0"/>
              <a:buChar char="•"/>
            </a:pPr>
            <a:r>
              <a:rPr lang="en-US" sz="1800" b="0" i="0" dirty="0">
                <a:solidFill>
                  <a:srgbClr val="333333"/>
                </a:solidFill>
                <a:effectLst/>
              </a:rPr>
              <a:t>This series of meetings would:</a:t>
            </a:r>
          </a:p>
          <a:p>
            <a:pPr lvl="1">
              <a:buFont typeface="Arial" panose="020B0604020202020204" pitchFamily="34" charset="0"/>
              <a:buChar char="•"/>
            </a:pPr>
            <a:r>
              <a:rPr lang="en-US" sz="1400" b="0" i="0" dirty="0">
                <a:solidFill>
                  <a:srgbClr val="333333"/>
                </a:solidFill>
                <a:effectLst/>
              </a:rPr>
              <a:t>Provide wider awareness for the need to revise IEEE Std 802</a:t>
            </a:r>
          </a:p>
          <a:p>
            <a:pPr lvl="1">
              <a:buFont typeface="Arial" panose="020B0604020202020204" pitchFamily="34" charset="0"/>
              <a:buChar char="•"/>
            </a:pPr>
            <a:r>
              <a:rPr lang="en-US" sz="1400" b="0" i="0" dirty="0">
                <a:solidFill>
                  <a:srgbClr val="333333"/>
                </a:solidFill>
                <a:effectLst/>
              </a:rPr>
              <a:t>Provide an opportunity to discuss the content – notably should it be the same or should it add more architecture</a:t>
            </a:r>
          </a:p>
          <a:p>
            <a:pPr lvl="1">
              <a:buFont typeface="Arial" panose="020B0604020202020204" pitchFamily="34" charset="0"/>
              <a:buChar char="•"/>
            </a:pPr>
            <a:r>
              <a:rPr lang="en-US" sz="1400" b="0" i="0" dirty="0">
                <a:solidFill>
                  <a:srgbClr val="333333"/>
                </a:solidFill>
                <a:effectLst/>
              </a:rPr>
              <a:t>Provide examples of the current 802 architecture (i.e., spread around in 802, .1Q, .1AC, .3, .11, .15.x, …)</a:t>
            </a:r>
          </a:p>
          <a:p>
            <a:pPr lvl="1">
              <a:buFont typeface="Arial" panose="020B0604020202020204" pitchFamily="34" charset="0"/>
              <a:buChar char="•"/>
            </a:pPr>
            <a:r>
              <a:rPr lang="en-US" sz="1400" b="0" i="0" dirty="0">
                <a:solidFill>
                  <a:srgbClr val="333333"/>
                </a:solidFill>
                <a:effectLst/>
              </a:rPr>
              <a:t>Identify gaps in the current architecture</a:t>
            </a:r>
          </a:p>
          <a:p>
            <a:pPr>
              <a:buFont typeface="Arial" panose="020B0604020202020204" pitchFamily="34" charset="0"/>
              <a:buChar char="•"/>
            </a:pPr>
            <a:r>
              <a:rPr lang="en-US" sz="1800" b="0" i="0" dirty="0">
                <a:solidFill>
                  <a:srgbClr val="333333"/>
                </a:solidFill>
                <a:effectLst/>
              </a:rPr>
              <a:t>In addition, this would provide the opportunity to discuss technical points across all WGs, for example:</a:t>
            </a:r>
          </a:p>
          <a:p>
            <a:pPr lvl="1">
              <a:buFont typeface="Arial" panose="020B0604020202020204" pitchFamily="34" charset="0"/>
              <a:buChar char="•"/>
            </a:pPr>
            <a:r>
              <a:rPr lang="en-US" sz="1400" b="0" i="0" dirty="0">
                <a:solidFill>
                  <a:srgbClr val="333333"/>
                </a:solidFill>
                <a:effectLst/>
              </a:rPr>
              <a:t>MAC service interface (and its support of 802 MAC/PHYs)</a:t>
            </a:r>
          </a:p>
          <a:p>
            <a:pPr lvl="1">
              <a:buFont typeface="Arial" panose="020B0604020202020204" pitchFamily="34" charset="0"/>
              <a:buChar char="•"/>
            </a:pPr>
            <a:r>
              <a:rPr lang="en-US" sz="1400" b="0" i="0" dirty="0">
                <a:solidFill>
                  <a:srgbClr val="333333"/>
                </a:solidFill>
                <a:effectLst/>
              </a:rPr>
              <a:t>48 and 64 bit bridging</a:t>
            </a:r>
          </a:p>
          <a:p>
            <a:pPr lvl="1">
              <a:buFont typeface="Arial" panose="020B0604020202020204" pitchFamily="34" charset="0"/>
              <a:buChar char="•"/>
            </a:pPr>
            <a:r>
              <a:rPr lang="en-US" sz="1400" b="0" i="0" dirty="0">
                <a:solidFill>
                  <a:srgbClr val="333333"/>
                </a:solidFill>
                <a:effectLst/>
              </a:rPr>
              <a:t>Protocol IDs and their encoding – Length/Type and LLC</a:t>
            </a:r>
          </a:p>
          <a:p>
            <a:pPr algn="l">
              <a:buFont typeface="Arial" panose="020B0604020202020204" pitchFamily="34" charset="0"/>
              <a:buChar char="•"/>
            </a:pPr>
            <a:r>
              <a:rPr lang="en-US" sz="1600" b="0" i="0" dirty="0">
                <a:solidFill>
                  <a:srgbClr val="333333"/>
                </a:solidFill>
                <a:effectLst/>
              </a:rPr>
              <a:t>Attendance is open to all 802 WG participants. </a:t>
            </a:r>
          </a:p>
          <a:p>
            <a:pPr algn="l">
              <a:buFont typeface="Arial" panose="020B0604020202020204" pitchFamily="34" charset="0"/>
              <a:buChar char="•"/>
            </a:pPr>
            <a:r>
              <a:rPr lang="en-US" sz="1600" b="0" i="0" dirty="0">
                <a:solidFill>
                  <a:srgbClr val="333333"/>
                </a:solidFill>
                <a:effectLst/>
              </a:rPr>
              <a:t>Topics for discussion can be proposed to the 802.1 WG chair. The agenda and topics for this meeting will be posted 14 days in advance.</a:t>
            </a:r>
          </a:p>
          <a:p>
            <a:pPr marL="0">
              <a:spcBef>
                <a:spcPts val="0"/>
              </a:spcBef>
              <a:spcAft>
                <a:spcPts val="0"/>
              </a:spcAft>
              <a:buFont typeface="Arial" panose="020B0604020202020204" pitchFamily="34" charset="0"/>
              <a:buChar char="•"/>
            </a:pPr>
            <a:endParaRPr lang="en-US" sz="1800" dirty="0">
              <a:solidFill>
                <a:srgbClr val="1D2B3E"/>
              </a:solidFill>
              <a:hlinkClick r:id="rId4"/>
            </a:endParaRPr>
          </a:p>
          <a:p>
            <a:pPr marL="0">
              <a:spcBef>
                <a:spcPts val="0"/>
              </a:spcBef>
              <a:spcAft>
                <a:spcPts val="0"/>
              </a:spcAft>
              <a:buFont typeface="Arial" panose="020B0604020202020204" pitchFamily="34" charset="0"/>
              <a:buChar char="•"/>
            </a:pPr>
            <a:endParaRPr lang="en-US" sz="1800" dirty="0">
              <a:solidFill>
                <a:srgbClr val="1D2B3E"/>
              </a:solidFill>
              <a:hlinkClick r:id="rId4"/>
            </a:endParaRPr>
          </a:p>
          <a:p>
            <a:pPr marL="0">
              <a:spcBef>
                <a:spcPts val="0"/>
              </a:spcBef>
              <a:spcAft>
                <a:spcPts val="0"/>
              </a:spcAft>
              <a:buFont typeface="Arial" panose="020B0604020202020204" pitchFamily="34" charset="0"/>
              <a:buChar char="•"/>
            </a:pPr>
            <a:endParaRPr lang="en-US" sz="1800" dirty="0">
              <a:solidFill>
                <a:srgbClr val="1D2B3E"/>
              </a:solidFill>
              <a:hlinkClick r:id="rId4"/>
            </a:endParaRPr>
          </a:p>
          <a:p>
            <a:pPr marL="0">
              <a:spcBef>
                <a:spcPts val="0"/>
              </a:spcBef>
              <a:spcAft>
                <a:spcPts val="0"/>
              </a:spcAft>
              <a:buFont typeface="Arial" panose="020B0604020202020204" pitchFamily="34" charset="0"/>
              <a:buChar char="•"/>
            </a:pPr>
            <a:r>
              <a:rPr lang="en-US" sz="1800" dirty="0">
                <a:solidFill>
                  <a:srgbClr val="1D2B3E"/>
                </a:solidFill>
                <a:hlinkClick r:id="rId4"/>
              </a:rPr>
              <a:t>https://1.ieee802.org/technical-plenary/</a:t>
            </a:r>
            <a:endParaRPr lang="en-US" sz="1800" dirty="0">
              <a:solidFill>
                <a:srgbClr val="1D2B3E"/>
              </a:solidFill>
            </a:endParaRPr>
          </a:p>
          <a:p>
            <a:pPr marL="0">
              <a:spcBef>
                <a:spcPts val="0"/>
              </a:spcBef>
              <a:spcAft>
                <a:spcPts val="0"/>
              </a:spcAft>
              <a:buFont typeface="Arial" panose="020B0604020202020204" pitchFamily="34" charset="0"/>
              <a:buChar char="•"/>
            </a:pPr>
            <a:r>
              <a:rPr lang="en-US" sz="1800" dirty="0">
                <a:solidFill>
                  <a:srgbClr val="1D2B3E"/>
                </a:solidFill>
              </a:rPr>
              <a:t> </a:t>
            </a:r>
            <a:endParaRPr lang="en-US" sz="16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29144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3; Aspirant members: 9</a:t>
            </a:r>
          </a:p>
          <a:p>
            <a:pPr lvl="1">
              <a:buFont typeface="Arial" panose="020B0604020202020204" pitchFamily="34" charset="0"/>
              <a:buChar char="•"/>
            </a:pPr>
            <a:r>
              <a:rPr lang="en-US" altLang="en-US" sz="1800" b="1" dirty="0">
                <a:solidFill>
                  <a:srgbClr val="7030A0"/>
                </a:solidFill>
              </a:rPr>
              <a:t>2 Nearly voters attended so now at: Voters: 40 (8 on LMSC); Nearly Voters: 1; Aspirant members: 9</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5"/>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6"/>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7"/>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8"/>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9"/>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0"/>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11-18nov21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spid="_x0000_s3184" name="Packager Shell Object" showAsIcon="1" r:id="rId11" imgW="2391120" imgH="534600" progId="Package">
                  <p:embed/>
                </p:oleObj>
              </mc:Choice>
              <mc:Fallback>
                <p:oleObj name="Packager Shell Object" showAsIcon="1" r:id="rId11"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2"/>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185" name="Acrobat Document" showAsIcon="1" r:id="rId13" imgW="914400" imgH="771822" progId="AcroExch.Document.DC">
                  <p:embed/>
                </p:oleObj>
              </mc:Choice>
              <mc:Fallback>
                <p:oleObj name="Acrobat Document" showAsIcon="1" r:id="rId13"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4"/>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032375" cy="5379391"/>
          </a:xfrm>
        </p:spPr>
        <p:txBody>
          <a:bodyPr/>
          <a:lstStyle/>
          <a:p>
            <a:pPr>
              <a:buFont typeface="Arial" panose="020B0604020202020204" pitchFamily="34" charset="0"/>
              <a:buChar char="•"/>
            </a:pPr>
            <a:r>
              <a:rPr lang="en-US" sz="1400" dirty="0"/>
              <a:t>   </a:t>
            </a:r>
            <a:r>
              <a:rPr lang="en-US" sz="1600" dirty="0"/>
              <a:t> </a:t>
            </a:r>
            <a:r>
              <a:rPr lang="en-US" sz="1400" dirty="0"/>
              <a:t>1. The </a:t>
            </a:r>
            <a:r>
              <a:rPr lang="en-US" sz="1400" dirty="0" err="1"/>
              <a:t>WInnforum</a:t>
            </a:r>
            <a:r>
              <a:rPr lang="en-US" sz="1400" dirty="0"/>
              <a:t> “6 GHz </a:t>
            </a:r>
            <a:r>
              <a:rPr lang="en-US" sz="1400" u="sng" dirty="0"/>
              <a:t>Committee</a:t>
            </a:r>
            <a:r>
              <a:rPr lang="en-US" sz="1400" dirty="0"/>
              <a:t>”, 	all groups meet every 2 weeks except </a:t>
            </a:r>
            <a:r>
              <a:rPr lang="en-US" sz="1400" i="1" u="sng" dirty="0"/>
              <a:t>Incumbent Information, interference and Test &amp; Certification</a:t>
            </a:r>
            <a:r>
              <a:rPr lang="en-US" sz="1400" dirty="0"/>
              <a:t> - weekly  (168 people);            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buFont typeface="Arial" panose="020B0604020202020204" pitchFamily="34" charset="0"/>
              <a:buChar char="•"/>
            </a:pPr>
            <a:r>
              <a:rPr lang="en-US" sz="1200" u="sng" dirty="0">
                <a:solidFill>
                  <a:srgbClr val="0563C1"/>
                </a:solidFill>
                <a:ea typeface="Calibri" panose="020F0502020204030204" pitchFamily="34" charset="0"/>
                <a:hlinkClick r:id="rId4"/>
              </a:rPr>
              <a:t>https://www.wirelessinnovation.org/6ghz-multistakeholder-committee</a:t>
            </a:r>
            <a:r>
              <a:rPr lang="en-US" sz="1200" dirty="0">
                <a:ea typeface="Calibri" panose="020F0502020204030204" pitchFamily="34" charset="0"/>
              </a:rPr>
              <a:t> </a:t>
            </a:r>
          </a:p>
          <a:p>
            <a:pPr lvl="2">
              <a:spcBef>
                <a:spcPts val="0"/>
              </a:spcBef>
              <a:buFont typeface="Arial" panose="020B0604020202020204" pitchFamily="34" charset="0"/>
              <a:buChar char="•"/>
            </a:pPr>
            <a:r>
              <a:rPr lang="en-US" sz="12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b="1" dirty="0">
                <a:ea typeface="Calibri" panose="020F0502020204030204" pitchFamily="34" charset="0"/>
              </a:rPr>
              <a:t> </a:t>
            </a:r>
            <a:r>
              <a:rPr lang="en-GB" sz="1600" b="0" dirty="0">
                <a:ea typeface="Calibri" panose="020F0502020204030204" pitchFamily="34" charset="0"/>
              </a:rPr>
              <a:t>Anything to share today?</a:t>
            </a:r>
            <a:endParaRPr lang="en-US" sz="1600" b="1" dirty="0">
              <a:ea typeface="Calibri" panose="020F0502020204030204" pitchFamily="34" charset="0"/>
            </a:endParaRPr>
          </a:p>
          <a:p>
            <a:pPr marL="866775" lvl="2">
              <a:spcBef>
                <a:spcPts val="0"/>
              </a:spcBef>
              <a:spcAft>
                <a:spcPts val="0"/>
              </a:spcAft>
              <a:buFont typeface="Arial" panose="020B0604020202020204" pitchFamily="34" charset="0"/>
              <a:buChar char="•"/>
            </a:pPr>
            <a:endParaRPr lang="en-US" sz="1600" b="1" dirty="0">
              <a:ea typeface="Calibri" panose="020F0502020204030204" pitchFamily="34" charset="0"/>
            </a:endParaRPr>
          </a:p>
          <a:p>
            <a:pPr marL="866775" lvl="2">
              <a:spcBef>
                <a:spcPts val="0"/>
              </a:spcBef>
              <a:spcAft>
                <a:spcPts val="0"/>
              </a:spcAft>
              <a:buFont typeface="Arial" panose="020B0604020202020204" pitchFamily="34" charset="0"/>
              <a:buChar char="•"/>
            </a:pPr>
            <a:r>
              <a:rPr lang="en-US" sz="1600" b="1" dirty="0">
                <a:ea typeface="Calibri" panose="020F0502020204030204" pitchFamily="34" charset="0"/>
              </a:rPr>
              <a:t>21oct: </a:t>
            </a:r>
            <a:r>
              <a:rPr lang="en-US" sz="1600" dirty="0">
                <a:effectLst/>
                <a:ea typeface="Calibri" panose="020F0502020204030204" pitchFamily="34" charset="0"/>
              </a:rPr>
              <a:t>TR-1014 (IR3) is in internal ballot, being shared with WFA AFC TG</a:t>
            </a:r>
          </a:p>
          <a:p>
            <a:pPr marL="1323975" lvl="3">
              <a:spcBef>
                <a:spcPts val="0"/>
              </a:spcBef>
              <a:spcAft>
                <a:spcPts val="0"/>
              </a:spcAft>
              <a:buFont typeface="Arial" panose="020B0604020202020204" pitchFamily="34" charset="0"/>
              <a:buChar char="•"/>
            </a:pPr>
            <a:r>
              <a:rPr lang="en-US" sz="1400" dirty="0">
                <a:ea typeface="Calibri" panose="020F0502020204030204" pitchFamily="34" charset="0"/>
              </a:rPr>
              <a:t>The process of coordination with the different organization has improve and time to approval is quicker. </a:t>
            </a:r>
          </a:p>
          <a:p>
            <a:pPr marL="1323975" lvl="3">
              <a:spcBef>
                <a:spcPts val="0"/>
              </a:spcBef>
              <a:spcAft>
                <a:spcPts val="0"/>
              </a:spcAft>
              <a:buFont typeface="Arial" panose="020B0604020202020204" pitchFamily="34" charset="0"/>
              <a:buChar char="•"/>
            </a:pPr>
            <a:r>
              <a:rPr lang="en-US" sz="1400" dirty="0">
                <a:effectLst/>
                <a:ea typeface="Calibri" panose="020F0502020204030204" pitchFamily="34" charset="0"/>
                <a:hlinkClick r:id="rId5"/>
              </a:rPr>
              <a:t>https://www.wi-fi.org/file/afc-specification-and-test-plans</a:t>
            </a:r>
            <a:r>
              <a:rPr lang="en-US" sz="1400" dirty="0">
                <a:effectLst/>
                <a:ea typeface="Calibri" panose="020F0502020204030204" pitchFamily="34" charset="0"/>
              </a:rPr>
              <a:t>  (open to all, just need contact info and privacy agreement)  </a:t>
            </a:r>
          </a:p>
          <a:p>
            <a:pPr marL="866775" lvl="2">
              <a:spcBef>
                <a:spcPts val="0"/>
              </a:spcBef>
              <a:spcAft>
                <a:spcPts val="0"/>
              </a:spcAft>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4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6"/>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b="0" dirty="0">
                <a:ea typeface="Calibri" panose="020F0502020204030204" pitchFamily="34" charset="0"/>
              </a:rPr>
              <a:t>Anything to share today?</a:t>
            </a:r>
            <a:r>
              <a:rPr lang="en-GB" sz="1600" b="0" dirty="0">
                <a:solidFill>
                  <a:schemeClr val="tx1"/>
                </a:solidFill>
                <a:ea typeface="Calibri" panose="020F0502020204030204" pitchFamily="34" charset="0"/>
              </a:rPr>
              <a:t> </a:t>
            </a:r>
            <a:endParaRPr lang="en-US" sz="1600" b="0" dirty="0">
              <a:solidFill>
                <a:schemeClr val="tx1"/>
              </a:solidFill>
            </a:endParaRPr>
          </a:p>
          <a:p>
            <a:pPr marL="866775" lvl="2">
              <a:spcBef>
                <a:spcPts val="0"/>
              </a:spcBef>
              <a:spcAft>
                <a:spcPts val="0"/>
              </a:spcAft>
              <a:buFont typeface="Arial" panose="020B0604020202020204" pitchFamily="34" charset="0"/>
              <a:buChar char="•"/>
            </a:pPr>
            <a:endParaRPr lang="en-US" sz="1600" b="1" dirty="0">
              <a:ea typeface="Calibri" panose="020F0502020204030204" pitchFamily="34" charset="0"/>
            </a:endParaRPr>
          </a:p>
          <a:p>
            <a:pPr marL="866775" lvl="2">
              <a:spcBef>
                <a:spcPts val="0"/>
              </a:spcBef>
              <a:spcAft>
                <a:spcPts val="0"/>
              </a:spcAft>
              <a:buFont typeface="Arial" panose="020B0604020202020204" pitchFamily="34" charset="0"/>
              <a:buChar char="•"/>
            </a:pPr>
            <a:r>
              <a:rPr lang="en-US" sz="1600" b="1" dirty="0">
                <a:effectLst/>
                <a:ea typeface="Calibri" panose="020F0502020204030204" pitchFamily="34" charset="0"/>
              </a:rPr>
              <a:t>21oct: </a:t>
            </a:r>
            <a:r>
              <a:rPr lang="en-US" sz="1600" dirty="0">
                <a:effectLst/>
                <a:ea typeface="Calibri" panose="020F0502020204030204" pitchFamily="34" charset="0"/>
              </a:rPr>
              <a:t>MWG WS#3 received briefing on work underway in WFA AFC</a:t>
            </a:r>
          </a:p>
          <a:p>
            <a:pPr marL="866775" lvl="2">
              <a:spcBef>
                <a:spcPts val="0"/>
              </a:spcBef>
              <a:spcAft>
                <a:spcPts val="0"/>
              </a:spcAft>
              <a:buFont typeface="Arial" panose="020B0604020202020204" pitchFamily="34" charset="0"/>
              <a:buChar char="•"/>
            </a:pPr>
            <a:r>
              <a:rPr lang="en-US" sz="1200" u="sng" dirty="0">
                <a:solidFill>
                  <a:srgbClr val="0563C1"/>
                </a:solidFill>
                <a:effectLst/>
                <a:ea typeface="Calibri" panose="020F0502020204030204" pitchFamily="34" charset="0"/>
                <a:hlinkClick r:id="rId7"/>
              </a:rPr>
              <a:t>https://syndicated.wifinowglobal.com/resource/wi-fi-alliance-accelerates-wi-fi-6e-development-with-automated-frequency-coordination</a:t>
            </a:r>
            <a:r>
              <a:rPr lang="en-US" sz="1400" u="sng" dirty="0">
                <a:solidFill>
                  <a:srgbClr val="0563C1"/>
                </a:solidFill>
                <a:effectLst/>
                <a:ea typeface="Calibri" panose="020F0502020204030204" pitchFamily="34" charset="0"/>
                <a:hlinkClick r:id="rId7"/>
              </a:rPr>
              <a:t>/</a:t>
            </a:r>
            <a:r>
              <a:rPr lang="en-US" sz="1400" dirty="0">
                <a:solidFill>
                  <a:schemeClr val="tx1"/>
                </a:solidFill>
              </a:rPr>
              <a:t> </a:t>
            </a:r>
          </a:p>
        </p:txBody>
      </p:sp>
    </p:spTree>
    <p:extLst>
      <p:ext uri="{BB962C8B-B14F-4D97-AF65-F5344CB8AC3E}">
        <p14:creationId xmlns:p14="http://schemas.microsoft.com/office/powerpoint/2010/main" val="2203913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400" dirty="0"/>
              <a:t>General Discussion Items – ongoing fyi - </a:t>
            </a:r>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https://mentor.ieee.org/802.18/dcn/21/18-21-0036-08-0000-frequency-table-template.xlsx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28sept21								</a:t>
            </a:r>
            <a:r>
              <a:rPr lang="en-US" sz="1800" b="0" dirty="0">
                <a:ea typeface="Calibri" panose="020F0502020204030204" pitchFamily="34" charset="0"/>
              </a:rPr>
              <a:t>call on 26oct21 was cancelled</a:t>
            </a:r>
            <a:endParaRPr lang="en-US" sz="18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23nov21.  </a:t>
            </a:r>
            <a:r>
              <a:rPr lang="en-US" sz="1800" b="0" dirty="0">
                <a:solidFill>
                  <a:schemeClr val="tx1"/>
                </a:solidFill>
                <a:ea typeface="Times New Roman" panose="02020603050405020304" pitchFamily="18" charset="0"/>
              </a:rPr>
              <a:t>(call-in in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47771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effectLst/>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2000" b="0" dirty="0">
                <a:solidFill>
                  <a:schemeClr val="bg1">
                    <a:lumMod val="65000"/>
                  </a:schemeClr>
                </a:solidFill>
                <a:ea typeface="Calibri" panose="020F0502020204030204" pitchFamily="34" charset="0"/>
              </a:rPr>
              <a:t>none heard </a:t>
            </a:r>
          </a:p>
          <a:p>
            <a:pPr marL="0">
              <a:spcBef>
                <a:spcPts val="0"/>
              </a:spcBef>
              <a:spcAft>
                <a:spcPts val="0"/>
              </a:spcAft>
              <a:buFont typeface="Arial" panose="020B0604020202020204" pitchFamily="34" charset="0"/>
              <a:buChar char="•"/>
            </a:pPr>
            <a:endParaRPr lang="en-US" sz="20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11-18nov21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____ and voters on-line: ____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02dec21 –</a:t>
            </a:r>
            <a:r>
              <a:rPr lang="en-US" sz="1800" i="1" u="sng" dirty="0"/>
              <a:t>15:00–&lt;15:55</a:t>
            </a:r>
            <a:r>
              <a:rPr lang="en-US" sz="1800" dirty="0"/>
              <a:t> et </a:t>
            </a:r>
            <a:r>
              <a:rPr lang="en-US" sz="1600" dirty="0"/>
              <a:t>– 	note: </a:t>
            </a:r>
            <a:r>
              <a:rPr lang="en-US" sz="1600" u="sng" dirty="0"/>
              <a:t>no call on 25nov21</a:t>
            </a:r>
            <a:r>
              <a:rPr lang="en-US" sz="2000" dirty="0">
                <a:highlight>
                  <a:srgbClr val="D5F4FF"/>
                </a:highlight>
              </a:rPr>
              <a: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15:___________________________36et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 </a:t>
            </a: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11-18nov21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11-18nov21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11-18nov21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a:t>
            </a:r>
            <a:endParaRPr lang="en-US" sz="1200" dirty="0"/>
          </a:p>
        </p:txBody>
      </p:sp>
      <p:sp>
        <p:nvSpPr>
          <p:cNvPr id="3" name="Content Placeholder 2"/>
          <p:cNvSpPr>
            <a:spLocks noGrp="1"/>
          </p:cNvSpPr>
          <p:nvPr>
            <p:ph idx="1"/>
          </p:nvPr>
        </p:nvSpPr>
        <p:spPr>
          <a:xfrm>
            <a:off x="914400" y="1035890"/>
            <a:ext cx="10820400" cy="5484813"/>
          </a:xfrm>
        </p:spPr>
        <p:txBody>
          <a:bodyPr/>
          <a:lstStyle/>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3"/>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05,11aug;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Still a very good update from 12aug21:  any questions or updates? </a:t>
            </a:r>
          </a:p>
          <a:p>
            <a:pPr lvl="1">
              <a:spcBef>
                <a:spcPts val="0"/>
              </a:spcBef>
              <a:buFont typeface="Arial" panose="020B0604020202020204" pitchFamily="34" charset="0"/>
              <a:buChar char="•"/>
            </a:pPr>
            <a:r>
              <a:rPr lang="en-US" sz="1050" dirty="0">
                <a:solidFill>
                  <a:schemeClr val="tx1"/>
                </a:solidFill>
              </a:rPr>
              <a:t>EN 302 567 – C1 band/60GHz (</a:t>
            </a:r>
            <a:r>
              <a:rPr lang="en-US" sz="1050" dirty="0" err="1">
                <a:solidFill>
                  <a:schemeClr val="tx1"/>
                </a:solidFill>
              </a:rPr>
              <a:t>WiGig</a:t>
            </a:r>
            <a:r>
              <a:rPr lang="en-US" sz="1050" dirty="0">
                <a:solidFill>
                  <a:schemeClr val="tx1"/>
                </a:solidFill>
              </a:rPr>
              <a:t>, .11ad and .11ay) has passed 2</a:t>
            </a:r>
            <a:r>
              <a:rPr lang="en-US" sz="1050" baseline="30000" dirty="0">
                <a:solidFill>
                  <a:schemeClr val="tx1"/>
                </a:solidFill>
              </a:rPr>
              <a:t>nd</a:t>
            </a:r>
            <a:r>
              <a:rPr lang="en-US" sz="1050" dirty="0">
                <a:solidFill>
                  <a:schemeClr val="tx1"/>
                </a:solidFill>
              </a:rPr>
              <a:t> ENAP, it is now an approved standard, next is to EC to approve for the OJEU. </a:t>
            </a:r>
          </a:p>
          <a:p>
            <a:pPr lvl="1">
              <a:spcBef>
                <a:spcPts val="0"/>
              </a:spcBef>
              <a:buFont typeface="Arial" panose="020B0604020202020204" pitchFamily="34" charset="0"/>
              <a:buChar char="•"/>
            </a:pPr>
            <a:r>
              <a:rPr lang="en-US" sz="1050" dirty="0">
                <a:solidFill>
                  <a:schemeClr val="tx1"/>
                </a:solidFill>
              </a:rPr>
              <a:t>EN 303 722 – C3 band/60GHz  has been reviewed by EC assessment and will go out for 1</a:t>
            </a:r>
            <a:r>
              <a:rPr lang="en-US" sz="1050" baseline="30000" dirty="0">
                <a:solidFill>
                  <a:schemeClr val="tx1"/>
                </a:solidFill>
              </a:rPr>
              <a:t>st</a:t>
            </a:r>
            <a:r>
              <a:rPr lang="en-US" sz="1050" dirty="0">
                <a:solidFill>
                  <a:schemeClr val="tx1"/>
                </a:solidFill>
              </a:rPr>
              <a:t> ENAP now. </a:t>
            </a:r>
          </a:p>
          <a:p>
            <a:pPr lvl="1">
              <a:spcBef>
                <a:spcPts val="0"/>
              </a:spcBef>
              <a:buFont typeface="Arial" panose="020B0604020202020204" pitchFamily="34" charset="0"/>
              <a:buChar char="•"/>
            </a:pPr>
            <a:r>
              <a:rPr lang="en-US" sz="1050" dirty="0">
                <a:solidFill>
                  <a:schemeClr val="tx1"/>
                </a:solidFill>
              </a:rPr>
              <a:t>EN 301 598 - TVWS,  has been on hold due to UAR, User Access Restrictions, and was not sure EC was okay.  They are okay now.   working on a revision, then  07Sep21 – ad hoc on this standard to discuss about going to ENAP. </a:t>
            </a:r>
          </a:p>
          <a:p>
            <a:pPr lvl="1">
              <a:spcBef>
                <a:spcPts val="0"/>
              </a:spcBef>
              <a:buFont typeface="Arial" panose="020B0604020202020204" pitchFamily="34" charset="0"/>
              <a:buChar char="•"/>
            </a:pPr>
            <a:r>
              <a:rPr lang="en-US" sz="1050" dirty="0">
                <a:solidFill>
                  <a:schemeClr val="tx1"/>
                </a:solidFill>
              </a:rPr>
              <a:t>EN 301 893 – 5GHz, meetings going on and good progress on energy detect threshold agreements. </a:t>
            </a:r>
          </a:p>
          <a:p>
            <a:pPr lvl="1">
              <a:spcBef>
                <a:spcPts val="0"/>
              </a:spcBef>
              <a:buFont typeface="Arial" panose="020B0604020202020204" pitchFamily="34" charset="0"/>
              <a:buChar char="•"/>
            </a:pPr>
            <a:r>
              <a:rPr lang="en-US" sz="1050" dirty="0">
                <a:solidFill>
                  <a:schemeClr val="tx1"/>
                </a:solidFill>
              </a:rPr>
              <a:t>For Country Determination Capability (CDC) in 5.8 GHz band, some countries are starting to open this band for license exempt use  Different countries at different power levels: </a:t>
            </a:r>
          </a:p>
          <a:p>
            <a:pPr lvl="2">
              <a:spcBef>
                <a:spcPts val="0"/>
              </a:spcBef>
              <a:buFont typeface="Arial" panose="020B0604020202020204" pitchFamily="34" charset="0"/>
              <a:buChar char="•"/>
            </a:pPr>
            <a:r>
              <a:rPr lang="en-US" sz="1050" dirty="0">
                <a:solidFill>
                  <a:schemeClr val="tx1"/>
                </a:solidFill>
              </a:rPr>
              <a:t>Some are going under the older harmonized standards, this is the lower power for SRD - EN 300 440 w/ no CDC.</a:t>
            </a:r>
          </a:p>
          <a:p>
            <a:pPr lvl="2">
              <a:spcBef>
                <a:spcPts val="0"/>
              </a:spcBef>
              <a:buFont typeface="Arial" panose="020B0604020202020204" pitchFamily="34" charset="0"/>
              <a:buChar char="•"/>
            </a:pPr>
            <a:r>
              <a:rPr lang="en-US" sz="1000" dirty="0">
                <a:solidFill>
                  <a:schemeClr val="tx1"/>
                </a:solidFill>
              </a:rPr>
              <a:t>CDC is in an Annex of the EN 301 893 and to use the higher power CDC will be mandatory. (to protect the incumbents) </a:t>
            </a:r>
          </a:p>
          <a:p>
            <a:pPr lvl="1">
              <a:spcBef>
                <a:spcPts val="0"/>
              </a:spcBef>
              <a:buFont typeface="Arial" panose="020B0604020202020204" pitchFamily="34" charset="0"/>
              <a:buChar char="•"/>
            </a:pPr>
            <a:r>
              <a:rPr lang="en-US" sz="1050" dirty="0">
                <a:solidFill>
                  <a:schemeClr val="tx1"/>
                </a:solidFill>
              </a:rPr>
              <a:t>EN 303 687 - 6 GHz, a discussion item on NB FH technologies which is already in the mandated standard now in OJEU 6GHz (for 01Dec21  implementation).   </a:t>
            </a:r>
          </a:p>
          <a:p>
            <a:pPr lvl="2">
              <a:spcBef>
                <a:spcPts val="0"/>
              </a:spcBef>
              <a:buFont typeface="Arial" panose="020B0604020202020204" pitchFamily="34" charset="0"/>
              <a:buChar char="•"/>
            </a:pPr>
            <a:r>
              <a:rPr lang="en-US" sz="1000" dirty="0">
                <a:solidFill>
                  <a:schemeClr val="tx1"/>
                </a:solidFill>
              </a:rPr>
              <a:t>In  he 802.11 SC </a:t>
            </a:r>
            <a:r>
              <a:rPr lang="en-US" sz="1000" dirty="0" err="1">
                <a:solidFill>
                  <a:schemeClr val="tx1"/>
                </a:solidFill>
              </a:rPr>
              <a:t>CoEx</a:t>
            </a:r>
            <a:r>
              <a:rPr lang="en-US" sz="1000" dirty="0">
                <a:solidFill>
                  <a:schemeClr val="tx1"/>
                </a:solidFill>
              </a:rPr>
              <a:t> there are submission documents in Mentor (</a:t>
            </a:r>
            <a:r>
              <a:rPr lang="en-US" sz="1000" dirty="0">
                <a:effectLst/>
                <a:ea typeface="Calibri" panose="020F0502020204030204" pitchFamily="34" charset="0"/>
                <a:cs typeface="Times New Roman" panose="02020603050405020304" pitchFamily="18" charset="0"/>
              </a:rPr>
              <a:t>docs 11-814 and 11-1191)</a:t>
            </a:r>
            <a:r>
              <a:rPr lang="en-US" sz="1000" dirty="0">
                <a:solidFill>
                  <a:schemeClr val="tx1"/>
                </a:solidFill>
              </a:rPr>
              <a:t>, on this.  </a:t>
            </a:r>
          </a:p>
          <a:p>
            <a:pPr lvl="2">
              <a:spcBef>
                <a:spcPts val="0"/>
              </a:spcBef>
              <a:buFont typeface="Arial" panose="020B0604020202020204" pitchFamily="34" charset="0"/>
              <a:buChar char="•"/>
            </a:pPr>
            <a:r>
              <a:rPr lang="en-US" sz="1000" dirty="0">
                <a:solidFill>
                  <a:schemeClr val="tx1"/>
                </a:solidFill>
              </a:rPr>
              <a:t>ad </a:t>
            </a:r>
            <a:r>
              <a:rPr lang="en-US" sz="1000" dirty="0" err="1">
                <a:solidFill>
                  <a:schemeClr val="tx1"/>
                </a:solidFill>
              </a:rPr>
              <a:t>hocs</a:t>
            </a:r>
            <a:r>
              <a:rPr lang="en-US" sz="1000" dirty="0">
                <a:solidFill>
                  <a:schemeClr val="tx1"/>
                </a:solidFill>
              </a:rPr>
              <a:t>, on 02 and 06 Sept will discuss these. and the NB FH. and setting up for discussion at full plenary #111. </a:t>
            </a:r>
          </a:p>
          <a:p>
            <a:pPr lvl="1">
              <a:spcBef>
                <a:spcPts val="0"/>
              </a:spcBef>
              <a:buFont typeface="Arial" panose="020B0604020202020204" pitchFamily="34" charset="0"/>
              <a:buChar char="•"/>
            </a:pPr>
            <a:r>
              <a:rPr lang="en-US" sz="1050" dirty="0">
                <a:solidFill>
                  <a:schemeClr val="tx1"/>
                </a:solidFill>
              </a:rPr>
              <a:t>ad hoc on 01sept will discuss 6GHz client to client communications,  ECC was clear to have at LPI, ETSI to define how.</a:t>
            </a:r>
          </a:p>
          <a:p>
            <a:pPr lvl="2">
              <a:spcBef>
                <a:spcPts val="0"/>
              </a:spcBef>
              <a:buFont typeface="Arial" panose="020B0604020202020204" pitchFamily="34" charset="0"/>
              <a:buChar char="•"/>
            </a:pPr>
            <a:r>
              <a:rPr lang="en-US" sz="1000" dirty="0">
                <a:solidFill>
                  <a:schemeClr val="tx1"/>
                </a:solidFill>
              </a:rPr>
              <a:t>e.g. LPI and how to use it, (e.g. if in range of a LPI AP)  or does it revert to VLP for indoor and outdoor. </a:t>
            </a:r>
          </a:p>
          <a:p>
            <a:pPr lvl="1">
              <a:spcBef>
                <a:spcPts val="0"/>
              </a:spcBef>
              <a:buFont typeface="Arial" panose="020B0604020202020204" pitchFamily="34" charset="0"/>
              <a:buChar char="•"/>
            </a:pPr>
            <a:r>
              <a:rPr lang="en-US" sz="1050" dirty="0">
                <a:solidFill>
                  <a:schemeClr val="tx1"/>
                </a:solidFill>
              </a:rPr>
              <a:t>EN 303 753 - 3</a:t>
            </a:r>
            <a:r>
              <a:rPr lang="en-US" sz="1050" baseline="30000" dirty="0">
                <a:solidFill>
                  <a:schemeClr val="tx1"/>
                </a:solidFill>
              </a:rPr>
              <a:t>rd</a:t>
            </a:r>
            <a:r>
              <a:rPr lang="en-US" sz="1050" dirty="0">
                <a:solidFill>
                  <a:schemeClr val="tx1"/>
                </a:solidFill>
              </a:rPr>
              <a:t> 60GHz standard progressing and current poll is closing now.  </a:t>
            </a:r>
          </a:p>
          <a:p>
            <a:pPr lvl="1">
              <a:spcBef>
                <a:spcPts val="0"/>
              </a:spcBef>
              <a:buFont typeface="Arial" panose="020B0604020202020204" pitchFamily="34" charset="0"/>
              <a:buChar char="•"/>
            </a:pPr>
            <a:r>
              <a:rPr lang="en-US" sz="1050" dirty="0">
                <a:solidFill>
                  <a:schemeClr val="tx1"/>
                </a:solidFill>
              </a:rPr>
              <a:t>Nominations for chair of BRAN closes 27aug21.. </a:t>
            </a:r>
          </a:p>
          <a:p>
            <a:pPr lvl="1">
              <a:spcBef>
                <a:spcPts val="0"/>
              </a:spcBef>
              <a:buFont typeface="Arial" panose="020B0604020202020204" pitchFamily="34" charset="0"/>
              <a:buChar char="•"/>
            </a:pPr>
            <a:r>
              <a:rPr lang="en-US" sz="1050" dirty="0">
                <a:solidFill>
                  <a:schemeClr val="tx1"/>
                </a:solidFill>
              </a:rPr>
              <a:t>Germany, Iceland, Norway are already opening up 6GHz, as it is volunteer now.  </a:t>
            </a:r>
          </a:p>
          <a:p>
            <a:pPr lvl="1">
              <a:spcBef>
                <a:spcPts val="0"/>
              </a:spcBef>
              <a:buFont typeface="Arial" panose="020B0604020202020204" pitchFamily="34" charset="0"/>
              <a:buChar char="•"/>
            </a:pPr>
            <a:endParaRPr lang="en-US" sz="105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restructuring,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11-18nov21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4</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910744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11-18nov21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11-18nov21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lgn="ctr">
              <a:buClrTx/>
            </a:pPr>
            <a:r>
              <a:rPr lang="en-US" dirty="0">
                <a:solidFill>
                  <a:schemeClr val="accent1">
                    <a:lumMod val="50000"/>
                  </a:schemeClr>
                </a:solidFill>
                <a:hlinkClick r:id="rId3" action="ppaction://hlinksldjump"/>
              </a:rPr>
              <a:t>2</a:t>
            </a:r>
            <a:r>
              <a:rPr lang="en-US" baseline="30000" dirty="0">
                <a:solidFill>
                  <a:schemeClr val="accent1">
                    <a:lumMod val="50000"/>
                  </a:schemeClr>
                </a:solidFill>
                <a:hlinkClick r:id="rId3" action="ppaction://hlinksldjump"/>
              </a:rPr>
              <a:t>nd</a:t>
            </a:r>
            <a:r>
              <a:rPr lang="en-US" dirty="0">
                <a:solidFill>
                  <a:schemeClr val="accent1">
                    <a:lumMod val="50000"/>
                  </a:schemeClr>
                </a:solidFill>
                <a:hlinkClick r:id="rId3" action="ppaction://hlinksldjump"/>
              </a:rPr>
              <a:t> meeting – 18nov21 – jump to slide 22  </a:t>
            </a:r>
            <a:endParaRPr lang="en-US" dirty="0">
              <a:solidFill>
                <a:schemeClr val="accent1">
                  <a:lumMod val="50000"/>
                </a:schemeClr>
              </a:solidFil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11-18nov21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on IMAT  (</a:t>
            </a:r>
            <a:r>
              <a:rPr lang="en-US" altLang="en-US" sz="1600" dirty="0">
                <a:solidFill>
                  <a:schemeClr val="tx1"/>
                </a:solidFill>
              </a:rPr>
              <a:t>w/VC &amp; </a:t>
            </a:r>
            <a:r>
              <a:rPr lang="en-US" altLang="en-US" sz="1600" dirty="0" err="1">
                <a:solidFill>
                  <a:schemeClr val="tx1"/>
                </a:solidFill>
              </a:rPr>
              <a:t>webex</a:t>
            </a:r>
            <a:r>
              <a:rPr lang="en-US" altLang="en-US" sz="1600" dirty="0">
                <a:solidFill>
                  <a:schemeClr val="tx1"/>
                </a:solidFill>
              </a:rPr>
              <a:t> checks)</a:t>
            </a:r>
          </a:p>
          <a:p>
            <a:pPr lvl="1">
              <a:spcBef>
                <a:spcPts val="0"/>
              </a:spcBef>
              <a:buFont typeface="Arial" panose="020B0604020202020204" pitchFamily="34" charset="0"/>
              <a:buChar char="•"/>
            </a:pPr>
            <a:r>
              <a:rPr lang="en-US" altLang="en-US" sz="1600" b="1" u="sng" dirty="0">
                <a:solidFill>
                  <a:srgbClr val="002060"/>
                </a:solidFill>
              </a:rPr>
              <a:t>This plenary does count for participation credit. Need 75%. </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_jay and Al_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administration</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Chair start </a:t>
            </a:r>
            <a:r>
              <a:rPr lang="en-US" altLang="en-US" sz="1400" dirty="0" err="1">
                <a:solidFill>
                  <a:schemeClr val="tx1"/>
                </a:solidFill>
              </a:rPr>
              <a:t>epolls</a:t>
            </a:r>
            <a:r>
              <a:rPr lang="en-US" altLang="en-US" sz="1400" dirty="0">
                <a:solidFill>
                  <a:schemeClr val="tx1"/>
                </a:solidFill>
              </a:rPr>
              <a:t> on March’22 plenary </a:t>
            </a:r>
          </a:p>
          <a:p>
            <a:pPr lvl="1">
              <a:spcBef>
                <a:spcPts val="0"/>
              </a:spcBef>
              <a:buFont typeface="Arial" panose="020B0604020202020204" pitchFamily="34" charset="0"/>
              <a:buChar char="•"/>
            </a:pPr>
            <a:r>
              <a:rPr lang="en-US" sz="14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Recess/Adjourn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sz="1400" b="0" kern="0" dirty="0">
                <a:solidFill>
                  <a:schemeClr val="tx1"/>
                </a:solidFill>
              </a:rPr>
              <a:t>APAC update </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request for HAPS info on  70/80/90GHz  NPRM</a:t>
            </a:r>
          </a:p>
          <a:p>
            <a:pPr lvl="1">
              <a:spcBef>
                <a:spcPts val="0"/>
              </a:spcBef>
              <a:buFont typeface="Arial" panose="020B0604020202020204" pitchFamily="34" charset="0"/>
              <a:buChar char="•"/>
            </a:pPr>
            <a:r>
              <a:rPr lang="en-US" altLang="en-US" sz="1400" kern="0" dirty="0">
                <a:solidFill>
                  <a:schemeClr val="tx1"/>
                </a:solidFill>
              </a:rPr>
              <a:t>ongoing: MSGs (new doc) &amp; Std Frequency table</a:t>
            </a: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https://mentor.ieee.org/802.18/dcn/21/18-21-0107-01-0000-minutes-electronic-wireless-interim-16-23sep21-rr-tag-koa.docx</a:t>
            </a:r>
            <a:r>
              <a:rPr lang="en-GB" sz="1800" b="0" dirty="0">
                <a:ea typeface="SimSun" panose="02010600030101010101" pitchFamily="2" charset="-122"/>
              </a:rPr>
              <a:t> </a:t>
            </a:r>
            <a:r>
              <a:rPr lang="en-GB" sz="1800" b="0" dirty="0">
                <a:solidFill>
                  <a:schemeClr val="bg1">
                    <a:lumMod val="75000"/>
                  </a:schemeClr>
                </a:solidFill>
                <a:ea typeface="SimSun" panose="02010600030101010101" pitchFamily="2" charset="-122"/>
              </a:rPr>
              <a:t>   </a:t>
            </a:r>
            <a:r>
              <a:rPr lang="en-US" sz="1800" b="0" i="0" dirty="0">
                <a:solidFill>
                  <a:srgbClr val="000000"/>
                </a:solidFill>
                <a:effectLst/>
              </a:rPr>
              <a:t>27-Sep-2021 00:36:52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Ben R. </a:t>
            </a:r>
          </a:p>
          <a:p>
            <a:pPr marL="0" indent="0">
              <a:spcBef>
                <a:spcPts val="0"/>
              </a:spcBef>
            </a:pPr>
            <a:r>
              <a:rPr lang="en-US" altLang="en-US" sz="1800" b="0" dirty="0">
                <a:solidFill>
                  <a:schemeClr val="tx1"/>
                </a:solidFill>
              </a:rPr>
              <a:t>	Seconded by:  Jim L.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11-18nov21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62452</TotalTime>
  <Words>12656</Words>
  <Application>Microsoft Office PowerPoint</Application>
  <PresentationFormat>Widescreen</PresentationFormat>
  <Paragraphs>1270</Paragraphs>
  <Slides>43</Slides>
  <Notes>31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43</vt:i4>
      </vt:variant>
    </vt:vector>
  </HeadingPairs>
  <TitlesOfParts>
    <vt:vector size="56" baseType="lpstr">
      <vt:lpstr>Arial</vt:lpstr>
      <vt:lpstr>Calibri</vt:lpstr>
      <vt:lpstr>Consolas</vt:lpstr>
      <vt:lpstr>Georgia</vt:lpstr>
      <vt:lpstr>Helvetica</vt:lpstr>
      <vt:lpstr>Monotype Sorts</vt:lpstr>
      <vt:lpstr>Tahoma</vt:lpstr>
      <vt:lpstr>Times New Roman</vt:lpstr>
      <vt:lpstr>Wingdings</vt:lpstr>
      <vt:lpstr>Office Theme</vt:lpstr>
      <vt:lpstr>Document</vt:lpstr>
      <vt:lpstr>Packager Shell Object</vt:lpstr>
      <vt:lpstr>Acrobat Document</vt:lpstr>
      <vt:lpstr>IEEE 802.18 RR-TAG Plenary Agenda</vt:lpstr>
      <vt:lpstr>PowerPoint Presentation</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Administrative–moving forward</vt:lpstr>
      <vt:lpstr>Teleconferences</vt:lpstr>
      <vt:lpstr>EU items to share -1b</vt:lpstr>
      <vt:lpstr>EU items to share -2</vt:lpstr>
      <vt:lpstr>Other regions (outside EU-Stds and USA), items to share</vt:lpstr>
      <vt:lpstr>Other regions (outside EU-Stds and USA), items to share</vt:lpstr>
      <vt:lpstr>ITU-R items to share  -</vt:lpstr>
      <vt:lpstr>General Discussion Items </vt:lpstr>
      <vt:lpstr>General Discussion Items – ongoing fyi - MSGs 6 GHz &amp; FCC</vt:lpstr>
      <vt:lpstr>General Discussion Items – ongoing fyi - IEEE 802 Stds Table of Frequency Bands </vt:lpstr>
      <vt:lpstr>Actions / AOB / Recess</vt:lpstr>
      <vt:lpstr>2nd – call - Thursday (18nov21) Agenda</vt:lpstr>
      <vt:lpstr>Administrative–moving forward</vt:lpstr>
      <vt:lpstr>Administrative–moving forward</vt:lpstr>
      <vt:lpstr>EU items to share -1b</vt:lpstr>
      <vt:lpstr>EU items to share -2</vt:lpstr>
      <vt:lpstr>Other regions (outside EU-Stds and USA), items to share</vt:lpstr>
      <vt:lpstr>ITU-R items to share  -</vt:lpstr>
      <vt:lpstr>General Discussion Items - </vt:lpstr>
      <vt:lpstr>General Discussion Items – ongoing fyi - MSGs 6 GHz &amp; FCC</vt:lpstr>
      <vt:lpstr>General Discussion Items – ongoing fyi - IEEE 802 Stds Table of Frequency Bands </vt:lpstr>
      <vt:lpstr>Actions Required</vt:lpstr>
      <vt:lpstr>Any Other Business</vt:lpstr>
      <vt:lpstr>Adjourn</vt:lpstr>
      <vt:lpstr>PowerPoint Presentation</vt:lpstr>
      <vt:lpstr>PowerPoint Presentation</vt:lpstr>
      <vt:lpstr>PowerPoint Presentation</vt:lpstr>
      <vt:lpstr>EU items to share -1a</vt:lpstr>
      <vt:lpstr>General Discussion</vt:lpstr>
      <vt:lpstr>Table of Frequency Bands – IEEE 802 Stds – background -1</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3952</cp:revision>
  <cp:lastPrinted>1601-01-01T00:00:00Z</cp:lastPrinted>
  <dcterms:created xsi:type="dcterms:W3CDTF">2016-03-03T14:54:45Z</dcterms:created>
  <dcterms:modified xsi:type="dcterms:W3CDTF">2021-11-17T21:21:53Z</dcterms:modified>
</cp:coreProperties>
</file>