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4"/>
  </p:notesMasterIdLst>
  <p:handoutMasterIdLst>
    <p:handoutMasterId r:id="rId45"/>
  </p:handoutMasterIdLst>
  <p:sldIdLst>
    <p:sldId id="256" r:id="rId2"/>
    <p:sldId id="791" r:id="rId3"/>
    <p:sldId id="341" r:id="rId4"/>
    <p:sldId id="329" r:id="rId5"/>
    <p:sldId id="604" r:id="rId6"/>
    <p:sldId id="624" r:id="rId7"/>
    <p:sldId id="605" r:id="rId8"/>
    <p:sldId id="776" r:id="rId9"/>
    <p:sldId id="596" r:id="rId10"/>
    <p:sldId id="690" r:id="rId11"/>
    <p:sldId id="825" r:id="rId12"/>
    <p:sldId id="602" r:id="rId13"/>
    <p:sldId id="798" r:id="rId14"/>
    <p:sldId id="606" r:id="rId15"/>
    <p:sldId id="818" r:id="rId16"/>
    <p:sldId id="828" r:id="rId17"/>
    <p:sldId id="608" r:id="rId18"/>
    <p:sldId id="796" r:id="rId19"/>
    <p:sldId id="742" r:id="rId20"/>
    <p:sldId id="743" r:id="rId21"/>
    <p:sldId id="702" r:id="rId22"/>
    <p:sldId id="535" r:id="rId23"/>
    <p:sldId id="829" r:id="rId24"/>
    <p:sldId id="822" r:id="rId25"/>
    <p:sldId id="823" r:id="rId26"/>
    <p:sldId id="811" r:id="rId27"/>
    <p:sldId id="813" r:id="rId28"/>
    <p:sldId id="815" r:id="rId29"/>
    <p:sldId id="826" r:id="rId30"/>
    <p:sldId id="827" r:id="rId31"/>
    <p:sldId id="650" r:id="rId32"/>
    <p:sldId id="498" r:id="rId33"/>
    <p:sldId id="402" r:id="rId34"/>
    <p:sldId id="403" r:id="rId35"/>
    <p:sldId id="797" r:id="rId36"/>
    <p:sldId id="778" r:id="rId37"/>
    <p:sldId id="603" r:id="rId38"/>
    <p:sldId id="795" r:id="rId39"/>
    <p:sldId id="783" r:id="rId40"/>
    <p:sldId id="728" r:id="rId41"/>
    <p:sldId id="656" r:id="rId42"/>
    <p:sldId id="655"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000" autoAdjust="0"/>
  </p:normalViewPr>
  <p:slideViewPr>
    <p:cSldViewPr>
      <p:cViewPr varScale="1">
        <p:scale>
          <a:sx n="91" d="100"/>
          <a:sy n="91" d="100"/>
        </p:scale>
        <p:origin x="90" y="61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11-Nov-21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40.xm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4.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slide" Target="../slides/slide40.xml"/><Relationship Id="rId2" Type="http://schemas.openxmlformats.org/officeDocument/2006/relationships/slide" Target="../slides/slide27.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37.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3.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363410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183546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15-18nov21 on-line</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a:t>
            </a: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578901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34564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9874698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9552432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598497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28738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lgn="l">
              <a:buFont typeface="Arial" panose="020B0604020202020204" pitchFamily="34" charset="0"/>
              <a:buChar char="•"/>
            </a:pPr>
            <a:r>
              <a:rPr lang="en-US" sz="1800" dirty="0">
                <a:solidFill>
                  <a:schemeClr val="tx1"/>
                </a:solidFill>
                <a:effectLst/>
                <a:ea typeface="Calibri" panose="020F0502020204030204" pitchFamily="34" charset="0"/>
                <a:cs typeface="Times New Roman" panose="02020603050405020304" pitchFamily="18" charset="0"/>
              </a:rPr>
              <a:t>Vietnam –MIT - </a:t>
            </a:r>
            <a:r>
              <a:rPr lang="en-US" sz="1800" b="0" i="0" u="none" strike="noStrike" baseline="0" dirty="0">
                <a:solidFill>
                  <a:srgbClr val="000000"/>
                </a:solidFill>
              </a:rPr>
              <a:t>Circular 08/2021/TT-BTTTT goes into effect on 28nov21:</a:t>
            </a:r>
          </a:p>
          <a:p>
            <a:pPr lvl="1">
              <a:buFont typeface="Arial" panose="020B0604020202020204" pitchFamily="34" charset="0"/>
              <a:buChar char="•"/>
            </a:pPr>
            <a:r>
              <a:rPr lang="en-US" sz="1600" b="0" i="0" u="none" strike="noStrike" baseline="0" dirty="0">
                <a:solidFill>
                  <a:srgbClr val="000000"/>
                </a:solidFill>
              </a:rPr>
              <a:t>Addition of new equipment types including: </a:t>
            </a:r>
          </a:p>
          <a:p>
            <a:pPr lvl="2">
              <a:buFont typeface="Arial" panose="020B0604020202020204" pitchFamily="34" charset="0"/>
              <a:buChar char="•"/>
            </a:pPr>
            <a:r>
              <a:rPr lang="en-US" sz="1400" b="0" i="0" u="none" strike="noStrike" baseline="0" dirty="0">
                <a:solidFill>
                  <a:srgbClr val="000000"/>
                </a:solidFill>
              </a:rPr>
              <a:t>Wireless charging devices in the bands of 100 – 190 kHz, 326.5 kHz, 340 kHz, 353 – 373.5 kHz, 1.64 – 1.78 MHz, 6.765 – 6.795 MHz </a:t>
            </a:r>
          </a:p>
          <a:p>
            <a:pPr lvl="2">
              <a:buFont typeface="Arial" panose="020B0604020202020204" pitchFamily="34" charset="0"/>
              <a:buChar char="•"/>
            </a:pPr>
            <a:r>
              <a:rPr lang="en-US" sz="1400" b="0" i="0" u="none" strike="noStrike" baseline="0" dirty="0">
                <a:solidFill>
                  <a:srgbClr val="000000"/>
                </a:solidFill>
              </a:rPr>
              <a:t>LPWAN devices in the bands of 433.05 – 434.79 MHz and 920 – 923 MHz </a:t>
            </a:r>
          </a:p>
          <a:p>
            <a:pPr lvl="1">
              <a:buFont typeface="Arial" panose="020B0604020202020204" pitchFamily="34" charset="0"/>
              <a:buChar char="•"/>
            </a:pPr>
            <a:r>
              <a:rPr lang="en-US" sz="1600" b="0" i="0" u="none" strike="noStrike" baseline="0" dirty="0">
                <a:solidFill>
                  <a:srgbClr val="000000"/>
                </a:solidFill>
              </a:rPr>
              <a:t>Addition of new frequency bands for RF products including: </a:t>
            </a:r>
            <a:endParaRPr lang="en-US"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- 2400 – 2483.5 MHz and 5725 – 5850 MHz for remote control devices </a:t>
            </a:r>
          </a:p>
          <a:p>
            <a:pPr lvl="2">
              <a:buFont typeface="Arial" panose="020B0604020202020204" pitchFamily="34" charset="0"/>
              <a:buChar char="•"/>
            </a:pPr>
            <a:r>
              <a:rPr lang="en-US" sz="1400" b="0" i="0" u="none" strike="noStrike" baseline="0" dirty="0">
                <a:solidFill>
                  <a:srgbClr val="000000"/>
                </a:solidFill>
              </a:rPr>
              <a:t>- 7238.4 – 9000 MHz for UWB devices </a:t>
            </a:r>
          </a:p>
          <a:p>
            <a:pPr lvl="2">
              <a:buFont typeface="Arial" panose="020B0604020202020204" pitchFamily="34" charset="0"/>
              <a:buChar char="•"/>
            </a:pPr>
            <a:r>
              <a:rPr lang="en-US" sz="1400" b="0" i="0" u="none" strike="noStrike" baseline="0" dirty="0">
                <a:solidFill>
                  <a:srgbClr val="000000"/>
                </a:solidFill>
              </a:rPr>
              <a:t>- 5.725 – 5.850 GHz; 8.5 –10 GHz; 57– 64 GHz; 75 – 85 GHz for radio telemetry devices (Short range measurement radars installed in the tank) </a:t>
            </a:r>
          </a:p>
          <a:p>
            <a:pPr lvl="2">
              <a:buFont typeface="Arial" panose="020B0604020202020204" pitchFamily="34" charset="0"/>
              <a:buChar char="•"/>
            </a:pPr>
            <a:r>
              <a:rPr lang="en-US" sz="1400" b="0" i="0" u="none" strike="noStrike" baseline="0" dirty="0">
                <a:solidFill>
                  <a:srgbClr val="000000"/>
                </a:solidFill>
              </a:rPr>
              <a:t>- 57– 64 GHz for non-specific short-range devices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10395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11-18nov21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11-18nov21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11-18nov21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802.18-21/0135r00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urldefense.com/v3/__https:/www.cept.org/ecc/groups/ecc/wg-se/se-45/client/meeting-documents/?flid=29448__;!!F7jv3iA!mB5ZQo9Bo-O1jA0inWo-_d60J1NcmgnJyTx4AUxwq_CZ4dHwBd3V_qaPd4dmr9DaaQ$" TargetMode="External"/><Relationship Id="rId4" Type="http://schemas.openxmlformats.org/officeDocument/2006/relationships/hyperlink" Target="https://cept.org/ecc/groups/ecc/wg-se/se-45/client/introductio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138-00-0000-apac-update-november-2021.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sistemas.anatel.gov.br/SACP/Contribuicoes/TextoConsulta.asp?CodProcesso=C2513&amp;Tipo=1&amp;Opcao=andamento" TargetMode="External"/><Relationship Id="rId3" Type="http://schemas.openxmlformats.org/officeDocument/2006/relationships/hyperlink" Target="https://www.rabc-cccr.ca/event/spectrum-management-innovation-committee/" TargetMode="External"/><Relationship Id="rId7" Type="http://schemas.openxmlformats.org/officeDocument/2006/relationships/hyperlink" Target="mailto:wirelessinfrastructurestrategy@dcms.gov.uk"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gov.uk/government/publications/letters-between-dcms-and-ofcom-on-the-future-of-wireless-networks-infrastructure" TargetMode="External"/><Relationship Id="rId5" Type="http://schemas.openxmlformats.org/officeDocument/2006/relationships/hyperlink" Target="https://www.gov.uk/government/consultations/wireless-infrastructure-strategy-call-for-evidence" TargetMode="External"/><Relationship Id="rId4" Type="http://schemas.openxmlformats.org/officeDocument/2006/relationships/hyperlink" Target="https://www.gov.uk/government/organisations/department-for-digital-culture-media-sport"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8/dcn/20/18-20-0104-02-0000-fcc-proposed-rule-modernizing-and-expanding-access-to-the-70-80-90-ghz-bands.docx" TargetMode="External"/><Relationship Id="rId3" Type="http://schemas.openxmlformats.org/officeDocument/2006/relationships/hyperlink" Target="https://www.federalregister.gov/documents/2021/11/02/2021-23712/wireless-telecommunication-bureau-seeks-to-supplement-the-record-on-708090-ghz-bands-notice-of?utm_source=federalregister.gov&amp;utm_medium=email&amp;utm_campaign=subscription+mailing+list" TargetMode="External"/><Relationship Id="rId7" Type="http://schemas.openxmlformats.org/officeDocument/2006/relationships/hyperlink" Target="https://mentor.ieee.org/802.18/dcn/20/18-20-0108-06-0000-comments-ieee802-fcc-nprm-20-133-70-80-90ghz-bands-expand-acces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21/18-21-0137-00-0000-fcc-seeks-to-supplement-nprm-record-on-70-80-90-ghz-wtb-20-133.docx" TargetMode="External"/><Relationship Id="rId5" Type="http://schemas.openxmlformats.org/officeDocument/2006/relationships/hyperlink" Target="https://www.fcc.gov/ecfs/search/filings?proceedings_name=20-133&amp;sort=date_disseminated,DESC" TargetMode="External"/><Relationship Id="rId4" Type="http://schemas.openxmlformats.org/officeDocument/2006/relationships/hyperlink" Target="https://www.govinfo.gov/content/pkg/FR-2021-11-02/pdf/2021-23712.pdf?utm_source=federalregister.gov&amp;utm_medium=email&amp;utm_campaign=subscription+mailing+list" TargetMode="External"/><Relationship Id="rId9" Type="http://schemas.openxmlformats.org/officeDocument/2006/relationships/hyperlink" Target="https://mentor.ieee.org/802.18/dcn/20/18-20-0105-01-0000-introduction-to-fcc-20-76-a1-modernizing-and-expanding-access-to-the-70-80-90-ghz-bands.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syndicated.wifinowglobal.com/resource/wi-fi-alliance-accelerates-wi-fi-6e-development-with-automated-frequency-coordinat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wi-fi.org/file/afc-specification-and-test-plans" TargetMode="External"/><Relationship Id="rId4" Type="http://schemas.openxmlformats.org/officeDocument/2006/relationships/hyperlink" Target="https://www.wirelessinnovation.org/6ghz-multistakeholder-committee"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docdb.cept.org/implementation/16737"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syndicated.wifinowglobal.com/resource/wi-fi-alliance-accelerates-wi-fi-6e-development-with-automated-frequency-coordination/"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wi-fi.org/file/afc-specification-and-test-plans" TargetMode="External"/><Relationship Id="rId4" Type="http://schemas.openxmlformats.org/officeDocument/2006/relationships/hyperlink" Target="https://www.wirelessinnovation.org/6ghz-multistakeholder-committe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apetrick@ieee.org"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stuart@ok-brit.com"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0.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107-01-0000-minutes-electronic-wireless-interim-16-23sep21-rr-tag-koa.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11-18nov21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11-18 November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078"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(was Vancouver) – EC call on 07Sep21 </a:t>
            </a:r>
            <a:r>
              <a:rPr lang="en-US" sz="1600" b="0" dirty="0">
                <a:ea typeface="Calibri" panose="020F0502020204030204" pitchFamily="34" charset="0"/>
              </a:rPr>
              <a:t>approved to be e</a:t>
            </a:r>
            <a:r>
              <a:rPr lang="en-US" sz="1600" b="0" dirty="0">
                <a:solidFill>
                  <a:schemeClr val="tx1"/>
                </a:solidFill>
                <a:ea typeface="Calibri" panose="020F0502020204030204" pitchFamily="34" charset="0"/>
              </a:rPr>
              <a:t>lectronic/virtual</a:t>
            </a:r>
            <a:r>
              <a:rPr lang="en-US" sz="1600" b="0" dirty="0">
                <a:solidFill>
                  <a:schemeClr val="bg1">
                    <a:lumMod val="75000"/>
                  </a:schemeClr>
                </a:solidFill>
                <a:ea typeface="Calibri" panose="020F0502020204030204" pitchFamily="34" charset="0"/>
              </a:rPr>
              <a:t>.</a:t>
            </a:r>
          </a:p>
          <a:p>
            <a:pPr marL="685800" lvl="1">
              <a:spcBef>
                <a:spcPts val="0"/>
              </a:spcBef>
              <a:spcAft>
                <a:spcPts val="0"/>
              </a:spcAft>
              <a:buFont typeface="Arial" panose="020B0604020202020204" pitchFamily="34" charset="0"/>
              <a:buChar char="•"/>
            </a:pPr>
            <a:r>
              <a:rPr lang="en-US" sz="1600" strike="dblStrike" dirty="0">
                <a:effectLst/>
                <a:latin typeface="Tahoma" panose="020B0604030504040204" pitchFamily="34" charset="0"/>
                <a:ea typeface="Calibri" panose="020F0502020204030204" pitchFamily="34" charset="0"/>
              </a:rPr>
              <a:t>Early Registration:  Until Thursday 11:59 PM UTC October 21, 2021 	</a:t>
            </a:r>
            <a:r>
              <a:rPr lang="en-US" sz="1600" b="1" strike="dblStrike" dirty="0">
                <a:effectLst/>
                <a:latin typeface="Tahoma" panose="020B0604030504040204" pitchFamily="34" charset="0"/>
                <a:ea typeface="Calibri" panose="020F0502020204030204" pitchFamily="34" charset="0"/>
              </a:rPr>
              <a:t>	</a:t>
            </a:r>
            <a:r>
              <a:rPr lang="en-US" sz="1600" strike="dblStrike" dirty="0">
                <a:effectLst/>
                <a:latin typeface="Tahoma" panose="020B0604030504040204" pitchFamily="34" charset="0"/>
                <a:ea typeface="Calibri" panose="020F0502020204030204" pitchFamily="34" charset="0"/>
              </a:rPr>
              <a:t>* $US 50.00 for all attendees</a:t>
            </a:r>
          </a:p>
          <a:p>
            <a:pPr marL="685800" lvl="1">
              <a:spcBef>
                <a:spcPts val="0"/>
              </a:spcBef>
              <a:spcAft>
                <a:spcPts val="0"/>
              </a:spcAft>
              <a:buFont typeface="Arial" panose="020B0604020202020204" pitchFamily="34" charset="0"/>
              <a:buChar char="•"/>
            </a:pPr>
            <a:r>
              <a:rPr lang="en-US" sz="1600" strike="dblStrike" dirty="0">
                <a:effectLst/>
                <a:latin typeface="Tahoma" panose="020B0604030504040204" pitchFamily="34" charset="0"/>
                <a:ea typeface="Calibri" panose="020F0502020204030204" pitchFamily="34" charset="0"/>
              </a:rPr>
              <a:t>Standard Registration:  Until Friday 11:59 PM UTC November 5, 2021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t>
            </a:r>
            <a:r>
              <a:rPr lang="en-US" sz="1600" b="1" dirty="0">
                <a:effectLst/>
                <a:latin typeface="Tahoma" panose="020B0604030504040204" pitchFamily="34" charset="0"/>
                <a:ea typeface="Calibri" panose="020F0502020204030204" pitchFamily="34" charset="0"/>
              </a:rPr>
              <a:t>After Friday 11:59 PM UTC November 5, 2021 	</a:t>
            </a:r>
            <a:r>
              <a:rPr lang="en-US" sz="1600" b="1" dirty="0">
                <a:latin typeface="Tahoma" panose="020B0604030504040204" pitchFamily="34" charset="0"/>
                <a:ea typeface="Calibri" panose="020F0502020204030204" pitchFamily="34" charset="0"/>
              </a:rPr>
              <a:t>    </a:t>
            </a:r>
            <a:r>
              <a:rPr lang="en-US" sz="1600" b="1" dirty="0">
                <a:effectLst/>
                <a:latin typeface="Tahoma" panose="020B0604030504040204" pitchFamily="34" charset="0"/>
                <a:ea typeface="Calibri" panose="020F0502020204030204" pitchFamily="34" charset="0"/>
              </a:rPr>
              <a:t>*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.18 will meet during our normal weekly times and call-in, Thursday's 11</a:t>
            </a:r>
            <a:r>
              <a:rPr lang="en-US" sz="1800" baseline="30000" dirty="0">
                <a:ea typeface="Calibri" panose="020F0502020204030204" pitchFamily="34" charset="0"/>
              </a:rPr>
              <a:t>th</a:t>
            </a:r>
            <a:r>
              <a:rPr lang="en-US" sz="1800" dirty="0">
                <a:ea typeface="Calibri" panose="020F0502020204030204" pitchFamily="34" charset="0"/>
              </a:rPr>
              <a:t> and 18</a:t>
            </a:r>
            <a:r>
              <a:rPr lang="en-US" sz="1800" baseline="30000" dirty="0">
                <a:ea typeface="Calibri" panose="020F0502020204030204" pitchFamily="34" charset="0"/>
              </a:rPr>
              <a:t>th</a:t>
            </a:r>
            <a:r>
              <a:rPr lang="en-US" sz="1800" dirty="0">
                <a:ea typeface="Calibri" panose="020F0502020204030204" pitchFamily="34" charset="0"/>
              </a:rPr>
              <a:t> Nov21.</a:t>
            </a:r>
            <a:endParaRPr lang="en-US" sz="1800" dirty="0">
              <a:effectLst/>
              <a:ea typeface="Calibri" panose="020F0502020204030204" pitchFamily="34" charset="0"/>
            </a:endParaRPr>
          </a:p>
          <a:p>
            <a:pPr lvl="1">
              <a:spcBef>
                <a:spcPts val="0"/>
              </a:spcBef>
              <a:spcAft>
                <a:spcPts val="0"/>
              </a:spcAft>
              <a:buFont typeface="Arial" panose="020B0604020202020204" pitchFamily="34" charset="0"/>
              <a:buChar char="•"/>
            </a:pPr>
            <a:r>
              <a:rPr lang="en-US" sz="1800" dirty="0">
                <a:ea typeface="Calibri" panose="020F0502020204030204" pitchFamily="34" charset="0"/>
              </a:rPr>
              <a:t>O</a:t>
            </a:r>
            <a:r>
              <a:rPr lang="en-US" sz="1800" dirty="0">
                <a:effectLst/>
                <a:ea typeface="Calibri" panose="020F0502020204030204" pitchFamily="34" charset="0"/>
              </a:rPr>
              <a:t>n 11</a:t>
            </a:r>
            <a:r>
              <a:rPr lang="en-US" sz="1800" baseline="30000" dirty="0">
                <a:effectLst/>
                <a:ea typeface="Calibri" panose="020F0502020204030204" pitchFamily="34" charset="0"/>
              </a:rPr>
              <a:t>th</a:t>
            </a:r>
            <a:r>
              <a:rPr lang="en-US" sz="1800" dirty="0">
                <a:effectLst/>
                <a:ea typeface="Calibri" panose="020F0502020204030204" pitchFamily="34" charset="0"/>
              </a:rPr>
              <a:t> (today): have overlap with 802.15 TG14 and </a:t>
            </a:r>
            <a:r>
              <a:rPr lang="en-US" sz="1800" dirty="0">
                <a:ea typeface="Calibri" panose="020F0502020204030204" pitchFamily="34" charset="0"/>
              </a:rPr>
              <a:t>l</a:t>
            </a:r>
            <a:r>
              <a:rPr lang="en-US" sz="1800" dirty="0">
                <a:effectLst/>
                <a:ea typeface="Calibri" panose="020F0502020204030204" pitchFamily="34" charset="0"/>
              </a:rPr>
              <a:t>ast 30mins of .11az and .11bh,  </a:t>
            </a:r>
          </a:p>
          <a:p>
            <a:pPr lvl="3">
              <a:spcBef>
                <a:spcPts val="0"/>
              </a:spcBef>
              <a:spcAft>
                <a:spcPts val="0"/>
              </a:spcAft>
              <a:buFont typeface="Arial" panose="020B0604020202020204" pitchFamily="34" charset="0"/>
              <a:buChar char="•"/>
            </a:pPr>
            <a:endParaRPr lang="en-US" altLang="en-US" sz="10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spcBef>
                <a:spcPts val="0"/>
              </a:spcBef>
              <a:buFont typeface="Arial" panose="020B0604020202020204" pitchFamily="34" charset="0"/>
              <a:buChar char="•"/>
            </a:pPr>
            <a:r>
              <a:rPr lang="en-US" sz="1800" b="1" dirty="0">
                <a:effectLst/>
                <a:ea typeface="Calibri" panose="020F0502020204030204" pitchFamily="34" charset="0"/>
              </a:rPr>
              <a:t>Also approved was the $50 / $75 / $125 meeting fee will be required.</a:t>
            </a: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Jan21, </a:t>
            </a:r>
          </a:p>
          <a:p>
            <a:pPr marL="1085850" lvl="2">
              <a:spcBef>
                <a:spcPts val="0"/>
              </a:spcBef>
              <a:buFont typeface="Arial" panose="020B0604020202020204" pitchFamily="34" charset="0"/>
              <a:buChar char="•"/>
            </a:pPr>
            <a:r>
              <a:rPr lang="en-US" b="1" dirty="0">
                <a:ea typeface="Calibri" panose="020F0502020204030204" pitchFamily="34" charset="0"/>
              </a:rPr>
              <a:t>and the .18 chair declares this an accredited interim and will have voting participation credit. </a:t>
            </a:r>
            <a:endParaRPr lang="en-US" b="1" dirty="0">
              <a:effectLst/>
              <a:ea typeface="Calibri" panose="020F0502020204030204" pitchFamily="34" charset="0"/>
            </a:endParaRPr>
          </a:p>
          <a:p>
            <a:pPr>
              <a:spcBef>
                <a:spcPts val="0"/>
              </a:spcBef>
              <a:spcAft>
                <a:spcPts val="0"/>
              </a:spcAft>
              <a:buFont typeface="Arial" panose="020B0604020202020204" pitchFamily="34" charset="0"/>
              <a:buChar char="•"/>
            </a:pPr>
            <a:endParaRPr lang="en-US" altLang="en-US" b="0" dirty="0">
              <a:solidFill>
                <a:schemeClr val="tx1"/>
              </a:solidFill>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11-18nov21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a:t>
            </a:r>
          </a:p>
          <a:p>
            <a:pPr marL="685800" lvl="1">
              <a:spcBef>
                <a:spcPts val="0"/>
              </a:spcBef>
              <a:buFont typeface="Arial" panose="020B0604020202020204" pitchFamily="34" charset="0"/>
              <a:buChar char="•"/>
            </a:pPr>
            <a:r>
              <a:rPr lang="en-US" sz="1800" dirty="0">
                <a:ea typeface="Calibri" panose="020F0502020204030204" pitchFamily="34" charset="0"/>
              </a:rPr>
              <a:t>Will have two Mentor </a:t>
            </a:r>
            <a:r>
              <a:rPr lang="en-US" sz="1800" dirty="0" err="1">
                <a:ea typeface="Calibri" panose="020F0502020204030204" pitchFamily="34" charset="0"/>
              </a:rPr>
              <a:t>epolls</a:t>
            </a:r>
            <a:r>
              <a:rPr lang="en-US" sz="1800" dirty="0">
                <a:ea typeface="Calibri" panose="020F0502020204030204" pitchFamily="34" charset="0"/>
              </a:rPr>
              <a:t>: </a:t>
            </a:r>
            <a:r>
              <a:rPr lang="en-US" sz="1800" dirty="0">
                <a:solidFill>
                  <a:schemeClr val="tx1"/>
                </a:solidFill>
              </a:rPr>
              <a:t> 			</a:t>
            </a:r>
            <a:r>
              <a:rPr lang="en-US" sz="1800" dirty="0">
                <a:solidFill>
                  <a:srgbClr val="000000"/>
                </a:solidFill>
                <a:effectLst/>
                <a:ea typeface="Times New Roman" panose="02020603050405020304" pitchFamily="18" charset="0"/>
              </a:rPr>
              <a:t>starting Thursday </a:t>
            </a:r>
            <a:r>
              <a:rPr lang="en-US" sz="1800" dirty="0">
                <a:ea typeface="Times New Roman" panose="02020603050405020304" pitchFamily="18" charset="0"/>
              </a:rPr>
              <a:t>11</a:t>
            </a:r>
            <a:r>
              <a:rPr lang="en-US" sz="1800" dirty="0">
                <a:solidFill>
                  <a:srgbClr val="000000"/>
                </a:solidFill>
                <a:effectLst/>
                <a:ea typeface="Times New Roman" panose="02020603050405020304" pitchFamily="18" charset="0"/>
              </a:rPr>
              <a:t>nov21 and ending Wednesday </a:t>
            </a:r>
            <a:r>
              <a:rPr lang="en-US" sz="1800" dirty="0">
                <a:ea typeface="Times New Roman" panose="02020603050405020304" pitchFamily="18" charset="0"/>
              </a:rPr>
              <a:t>17nov</a:t>
            </a:r>
            <a:r>
              <a:rPr lang="en-US" sz="1800" dirty="0">
                <a:solidFill>
                  <a:srgbClr val="000000"/>
                </a:solidFill>
                <a:effectLst/>
                <a:ea typeface="Times New Roman" panose="02020603050405020304" pitchFamily="18" charset="0"/>
              </a:rPr>
              <a:t>21</a:t>
            </a:r>
          </a:p>
          <a:p>
            <a:pPr marL="685800" lvl="1">
              <a:spcBef>
                <a:spcPts val="0"/>
              </a:spcBef>
              <a:buFont typeface="Arial" panose="020B0604020202020204" pitchFamily="34" charset="0"/>
              <a:buChar char="•"/>
            </a:pPr>
            <a:r>
              <a:rPr lang="en-US" sz="1800" dirty="0">
                <a:ea typeface="Calibri" panose="020F0502020204030204" pitchFamily="34" charset="0"/>
              </a:rPr>
              <a:t> 									</a:t>
            </a:r>
            <a:r>
              <a:rPr lang="en-US" sz="1800" dirty="0">
                <a:effectLst/>
                <a:latin typeface="Times New Roman" panose="02020603050405020304" pitchFamily="18" charset="0"/>
                <a:ea typeface="SimSun" panose="02010600030101010101" pitchFamily="2" charset="-122"/>
              </a:rPr>
              <a:t> back up is </a:t>
            </a:r>
            <a:r>
              <a:rPr lang="en-US" sz="1800" dirty="0" err="1">
                <a:effectLst/>
                <a:latin typeface="Times New Roman" panose="02020603050405020304" pitchFamily="18" charset="0"/>
                <a:ea typeface="SimSun" panose="02010600030101010101" pitchFamily="2" charset="-122"/>
              </a:rPr>
              <a:t>webex</a:t>
            </a:r>
            <a:r>
              <a:rPr lang="en-US" sz="1800" dirty="0">
                <a:effectLst/>
                <a:latin typeface="Times New Roman" panose="02020603050405020304" pitchFamily="18" charset="0"/>
                <a:ea typeface="SimSun" panose="02010600030101010101" pitchFamily="2" charset="-122"/>
              </a:rPr>
              <a:t> poll next week, 18nov21.</a:t>
            </a:r>
          </a:p>
          <a:p>
            <a:pPr marL="0" marR="0">
              <a:spcBef>
                <a:spcPts val="0"/>
              </a:spcBef>
              <a:spcAft>
                <a:spcPts val="0"/>
              </a:spcAft>
            </a:pPr>
            <a:endParaRPr lang="en-US" sz="1600" dirty="0">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Orlando straw poll 1</a:t>
            </a:r>
            <a:r>
              <a:rPr lang="en-US" sz="1600" dirty="0">
                <a:ea typeface="Times New Roman" panose="02020603050405020304" pitchFamily="18" charset="0"/>
              </a:rPr>
              <a:t>: </a:t>
            </a:r>
            <a:r>
              <a:rPr lang="en-US" sz="1600" dirty="0">
                <a:solidFill>
                  <a:srgbClr val="000000"/>
                </a:solidFill>
                <a:effectLst/>
                <a:ea typeface="Times New Roman" panose="02020603050405020304" pitchFamily="18" charset="0"/>
              </a:rPr>
              <a:t>description1: data to help IEEE 802 EC on their 07dec call to determine if March 2022 Plenary should be electronic/virtual or face-to-face in Orlando, FL. everyone can vote being a straw poll.</a:t>
            </a:r>
            <a:endParaRPr lang="en-US" sz="1600" dirty="0">
              <a:ea typeface="Times New Roman" panose="02020603050405020304" pitchFamily="18" charset="0"/>
            </a:endParaRPr>
          </a:p>
          <a:p>
            <a:pPr marL="1714500" lvl="4">
              <a:spcBef>
                <a:spcPts val="0"/>
              </a:spcBef>
              <a:spcAft>
                <a:spcPts val="0"/>
              </a:spcAft>
              <a:buFont typeface="Arial" panose="020B0604020202020204" pitchFamily="34" charset="0"/>
              <a:buChar char="•"/>
            </a:pPr>
            <a:endParaRPr lang="en-US" sz="800" dirty="0">
              <a:solidFill>
                <a:srgbClr val="000000"/>
              </a:solidFill>
              <a:effectLst/>
              <a:ea typeface="Calibri" panose="020F0502020204030204" pitchFamily="34" charset="0"/>
            </a:endParaRPr>
          </a:p>
          <a:p>
            <a:pPr marL="0" marR="0">
              <a:spcBef>
                <a:spcPts val="0"/>
              </a:spcBef>
              <a:spcAft>
                <a:spcPts val="0"/>
              </a:spcAft>
            </a:pPr>
            <a:r>
              <a:rPr lang="en-US" sz="1600" dirty="0">
                <a:solidFill>
                  <a:srgbClr val="000000"/>
                </a:solidFill>
                <a:effectLst/>
                <a:ea typeface="Calibri" panose="020F0502020204030204" pitchFamily="34" charset="0"/>
              </a:rPr>
              <a:t>	1. If the 2022 March Plenary Session is held in Orlando, Florida as an in-person only session, will you attend?</a:t>
            </a:r>
            <a:endParaRPr lang="en-US" sz="1600" dirty="0">
              <a:effectLst/>
              <a:ea typeface="Calibri" panose="020F0502020204030204" pitchFamily="34" charset="0"/>
            </a:endParaRP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Yes/No/abstain</a:t>
            </a:r>
          </a:p>
          <a:p>
            <a:pPr marL="0" marR="0">
              <a:spcBef>
                <a:spcPts val="0"/>
              </a:spcBef>
              <a:spcAft>
                <a:spcPts val="0"/>
              </a:spcAft>
            </a:pPr>
            <a:endParaRPr lang="en-US" sz="1600" dirty="0">
              <a:ea typeface="Times New Roman" panose="02020603050405020304" pitchFamily="18" charset="0"/>
            </a:endParaRPr>
          </a:p>
          <a:p>
            <a:pPr marL="0" marR="0">
              <a:spcBef>
                <a:spcPts val="0"/>
              </a:spcBef>
              <a:spcAft>
                <a:spcPts val="0"/>
              </a:spcAft>
              <a:buFont typeface="Wingdings" panose="05000000000000000000" pitchFamily="2" charset="2"/>
              <a:buChar char="v"/>
            </a:pPr>
            <a:r>
              <a:rPr lang="en-US" sz="1600" dirty="0">
                <a:ea typeface="Times New Roman" panose="02020603050405020304" pitchFamily="18" charset="0"/>
              </a:rPr>
              <a:t>note:  so far, though details may change, the registration cost whether attending in person or online will be the same. and will be similar to costs of in-person sessions before covid. </a:t>
            </a:r>
          </a:p>
          <a:p>
            <a:pPr marL="0" marR="0">
              <a:spcBef>
                <a:spcPts val="0"/>
              </a:spcBef>
              <a:spcAft>
                <a:spcPts val="0"/>
              </a:spcAft>
              <a:buFont typeface="Arial" panose="020B0604020202020204" pitchFamily="34" charset="0"/>
              <a:buChar char="•"/>
            </a:pPr>
            <a:endParaRPr lang="en-US" sz="1600" dirty="0">
              <a:solidFill>
                <a:srgbClr val="000000"/>
              </a:solidFill>
              <a:effectLst/>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Orlando straw poll 2</a:t>
            </a:r>
            <a:r>
              <a:rPr lang="en-US" sz="1600" dirty="0">
                <a:ea typeface="Times New Roman" panose="02020603050405020304" pitchFamily="18" charset="0"/>
              </a:rPr>
              <a:t>: </a:t>
            </a:r>
            <a:r>
              <a:rPr lang="en-US" sz="1600" dirty="0">
                <a:solidFill>
                  <a:srgbClr val="000000"/>
                </a:solidFill>
                <a:effectLst/>
                <a:ea typeface="Times New Roman" panose="02020603050405020304" pitchFamily="18" charset="0"/>
              </a:rPr>
              <a:t>description2: data to help IEEE 802 EC on their </a:t>
            </a:r>
            <a:r>
              <a:rPr lang="en-US" sz="1600" dirty="0">
                <a:ea typeface="Times New Roman" panose="02020603050405020304" pitchFamily="18" charset="0"/>
              </a:rPr>
              <a:t>19nov</a:t>
            </a:r>
            <a:r>
              <a:rPr lang="en-US" sz="1600" dirty="0">
                <a:solidFill>
                  <a:srgbClr val="000000"/>
                </a:solidFill>
                <a:effectLst/>
                <a:ea typeface="Times New Roman" panose="02020603050405020304" pitchFamily="18" charset="0"/>
              </a:rPr>
              <a:t> call to determine if the March 2022 Plenary would be a mixed-mode session; face-to-face in Orlando, FL and virtual, how would attend? </a:t>
            </a:r>
            <a:r>
              <a:rPr lang="en-US" sz="1600" dirty="0">
                <a:solidFill>
                  <a:srgbClr val="000000"/>
                </a:solidFill>
                <a:effectLst/>
                <a:ea typeface="Times New Roman" panose="02020603050405020304" pitchFamily="18" charset="0"/>
                <a:cs typeface="Times New Roman" panose="02020603050405020304" pitchFamily="18" charset="0"/>
              </a:rPr>
              <a:t>(note: registration fee/cost is same for in-person or virtual) </a:t>
            </a:r>
            <a:r>
              <a:rPr lang="en-US" sz="1600" dirty="0">
                <a:solidFill>
                  <a:srgbClr val="000000"/>
                </a:solidFill>
                <a:effectLst/>
                <a:ea typeface="Times New Roman" panose="02020603050405020304" pitchFamily="18" charset="0"/>
              </a:rPr>
              <a:t>everyone can vote being a straw poll.</a:t>
            </a:r>
            <a:endParaRPr lang="en-US" sz="1600" dirty="0">
              <a:effectLst/>
              <a:ea typeface="Calibri" panose="020F0502020204030204" pitchFamily="34" charset="0"/>
            </a:endParaRPr>
          </a:p>
          <a:p>
            <a:pPr marL="0" marR="0" lvl="0" indent="0">
              <a:spcBef>
                <a:spcPts val="0"/>
              </a:spcBef>
              <a:spcAft>
                <a:spcPts val="0"/>
              </a:spcAft>
              <a:tabLst>
                <a:tab pos="457200" algn="l"/>
              </a:tabLst>
            </a:pPr>
            <a:r>
              <a:rPr lang="en-US" sz="1600" dirty="0">
                <a:effectLst/>
                <a:ea typeface="Calibri" panose="020F0502020204030204" pitchFamily="34" charset="0"/>
              </a:rPr>
              <a:t>	</a:t>
            </a:r>
          </a:p>
          <a:p>
            <a:pPr marL="0" marR="0" lvl="0" indent="0">
              <a:spcBef>
                <a:spcPts val="0"/>
              </a:spcBef>
              <a:spcAft>
                <a:spcPts val="0"/>
              </a:spcAft>
              <a:tabLst>
                <a:tab pos="457200" algn="l"/>
              </a:tabLst>
            </a:pPr>
            <a:r>
              <a:rPr lang="en-US" sz="1600" dirty="0">
                <a:effectLst/>
                <a:ea typeface="Calibri" panose="020F0502020204030204" pitchFamily="34" charset="0"/>
              </a:rPr>
              <a:t>	2. If the 2022 March Plenary Session is held in Orlando, Florida as a mixed-mode session, will you attend:</a:t>
            </a: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Attend In-person</a:t>
            </a: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Attend Virtually (remotely)</a:t>
            </a: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Will not attend plenary </a:t>
            </a: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p:txBody>
          <a:bodyPr/>
          <a:lstStyle/>
          <a:p>
            <a:r>
              <a:rPr lang="en-US"/>
              <a:t>11-18nov21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59071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2209800" y="1372394"/>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(for 55mins) through 19 May 2022</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bg1">
                    <a:lumMod val="75000"/>
                  </a:schemeClr>
                </a:solidFill>
              </a:rPr>
              <a:t>	Stuart K. 	</a:t>
            </a:r>
          </a:p>
          <a:p>
            <a:pPr lvl="1">
              <a:buFont typeface="Arial" panose="020B0604020202020204" pitchFamily="34" charset="0"/>
              <a:buChar char="•"/>
            </a:pPr>
            <a:r>
              <a:rPr lang="en-US" dirty="0">
                <a:solidFill>
                  <a:schemeClr val="bg1">
                    <a:lumMod val="75000"/>
                  </a:schemeClr>
                </a:solidFill>
              </a:rPr>
              <a:t>Seconded by:  Vijay A.</a:t>
            </a:r>
          </a:p>
          <a:p>
            <a:pPr lvl="1">
              <a:buFont typeface="Arial" panose="020B0604020202020204" pitchFamily="34" charset="0"/>
              <a:buChar char="•"/>
            </a:pPr>
            <a:r>
              <a:rPr lang="en-US" dirty="0">
                <a:solidFill>
                  <a:schemeClr val="bg1">
                    <a:lumMod val="75000"/>
                  </a:schemeClr>
                </a:solidFill>
              </a:rPr>
              <a:t>Discussion?  	None</a:t>
            </a:r>
          </a:p>
          <a:p>
            <a:pPr lvl="1">
              <a:buFont typeface="Arial" panose="020B0604020202020204" pitchFamily="34" charset="0"/>
              <a:buChar char="•"/>
            </a:pPr>
            <a:r>
              <a:rPr lang="en-US" dirty="0">
                <a:solidFill>
                  <a:schemeClr val="bg1">
                    <a:lumMod val="75000"/>
                  </a:schemeClr>
                </a:solidFill>
              </a:rPr>
              <a:t>Passed by Unanimous Consent</a:t>
            </a:r>
          </a:p>
          <a:p>
            <a:pPr lvl="1">
              <a:buFont typeface="Arial" panose="020B0604020202020204" pitchFamily="34" charset="0"/>
              <a:buChar char="•"/>
            </a:pPr>
            <a:endParaRPr lang="en-US" dirty="0">
              <a:solidFill>
                <a:schemeClr val="bg1">
                  <a:lumMod val="85000"/>
                </a:schemeClr>
              </a:solidFill>
            </a:endParaRPr>
          </a:p>
          <a:p>
            <a:pPr lvl="1">
              <a:buFont typeface="Arial" panose="020B0604020202020204" pitchFamily="34" charset="0"/>
              <a:buChar char="•"/>
            </a:pPr>
            <a:r>
              <a:rPr lang="en-US" dirty="0">
                <a:solidFill>
                  <a:schemeClr val="tx1"/>
                </a:solidFill>
              </a:rPr>
              <a:t>Motion passed, ___ voters with ____attendees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15-22jul21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6"/>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(10) before then.  (14 total calls)</a:t>
            </a:r>
            <a:endParaRPr lang="en-US" sz="1600" b="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marL="800100" lvl="2">
              <a:spcBef>
                <a:spcPts val="0"/>
              </a:spcBef>
              <a:spcAft>
                <a:spcPts val="0"/>
              </a:spcAft>
              <a:buFont typeface="Arial" panose="020B0604020202020204" pitchFamily="34" charset="0"/>
              <a:buChar char="•"/>
            </a:pPr>
            <a:r>
              <a:rPr lang="en-US" sz="1600" b="1" dirty="0">
                <a:effectLst/>
                <a:ea typeface="Calibri" panose="020F0502020204030204" pitchFamily="34" charset="0"/>
              </a:rPr>
              <a:t>28oct: </a:t>
            </a:r>
            <a:r>
              <a:rPr lang="en-US" sz="1600" dirty="0">
                <a:effectLst/>
                <a:ea typeface="Calibri" panose="020F0502020204030204" pitchFamily="34" charset="0"/>
              </a:rPr>
              <a:t>BRAN(21)111002r2 and 111036r3 are the keys to knowing which 111x meeting is on which topic. 111j is on both EN 301 893 and EN 303 687.</a:t>
            </a:r>
            <a:r>
              <a:rPr lang="en-US" sz="1600" b="1" dirty="0">
                <a:ea typeface="Calibri" panose="020F0502020204030204" pitchFamily="34" charset="0"/>
              </a:rPr>
              <a:t>  More details in the minutes.</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dirty="0">
                <a:effectLst/>
                <a:ea typeface="Calibri" panose="020F0502020204030204" pitchFamily="34" charset="0"/>
              </a:rPr>
              <a:t>Some comments on TVWS, EC working with multiple consultants, with multiple output from them</a:t>
            </a:r>
            <a:r>
              <a:rPr lang="en-US" sz="1600" dirty="0">
                <a:ea typeface="Calibri" panose="020F0502020204030204" pitchFamily="34" charset="0"/>
              </a:rPr>
              <a:t>, this is </a:t>
            </a:r>
            <a:r>
              <a:rPr lang="en-US" sz="1600" dirty="0">
                <a:effectLst/>
                <a:ea typeface="Calibri" panose="020F0502020204030204" pitchFamily="34" charset="0"/>
              </a:rPr>
              <a:t>challenging.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ENAP has ended on EN 303 722, one country with technical comments.  should be able to resolve okay. meeting is scheduled to resolve then a 2</a:t>
            </a:r>
            <a:r>
              <a:rPr lang="en-US" sz="1600" baseline="30000" dirty="0">
                <a:ea typeface="Calibri" panose="020F0502020204030204" pitchFamily="34" charset="0"/>
              </a:rPr>
              <a:t>nd</a:t>
            </a:r>
            <a:r>
              <a:rPr lang="en-US" sz="1600" dirty="0">
                <a:ea typeface="Calibri" panose="020F0502020204030204" pitchFamily="34" charset="0"/>
              </a:rPr>
              <a:t> ENAP will be needed.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 6 GHz, EN 303 687, discussions continue on NB FH, still trying to understand the compromise made. </a:t>
            </a:r>
          </a:p>
          <a:p>
            <a:pPr marL="800100" lvl="2">
              <a:spcBef>
                <a:spcPts val="0"/>
              </a:spcBef>
              <a:spcAft>
                <a:spcPts val="0"/>
              </a:spcAft>
              <a:buFont typeface="Arial" panose="020B0604020202020204" pitchFamily="34" charset="0"/>
              <a:buChar char="•"/>
            </a:pPr>
            <a:r>
              <a:rPr lang="en-US" sz="1600" dirty="0">
                <a:effectLst/>
                <a:ea typeface="Calibri" panose="020F0502020204030204" pitchFamily="34" charset="0"/>
              </a:rPr>
              <a:t> 5 GHz going smoothly. Have heard some question on radars</a:t>
            </a:r>
            <a:r>
              <a:rPr lang="en-US" sz="1600" dirty="0">
                <a:ea typeface="Calibri" panose="020F0502020204030204" pitchFamily="34" charset="0"/>
              </a:rPr>
              <a:t> thought </a:t>
            </a:r>
            <a:r>
              <a:rPr lang="en-US" sz="1600" dirty="0">
                <a:effectLst/>
                <a:ea typeface="Calibri" panose="020F0502020204030204" pitchFamily="34" charset="0"/>
              </a:rPr>
              <a:t>not to BRAN at this time. Just need </a:t>
            </a:r>
            <a:r>
              <a:rPr lang="en-US" sz="1600" dirty="0">
                <a:ea typeface="Calibri" panose="020F0502020204030204" pitchFamily="34" charset="0"/>
              </a:rPr>
              <a:t>to </a:t>
            </a:r>
            <a:r>
              <a:rPr lang="en-US" sz="1600" dirty="0">
                <a:effectLst/>
                <a:ea typeface="Calibri" panose="020F0502020204030204" pitchFamily="34" charset="0"/>
              </a:rPr>
              <a:t>be awar</a:t>
            </a:r>
            <a:r>
              <a:rPr lang="en-US" sz="1600" dirty="0">
                <a:ea typeface="Calibri" panose="020F0502020204030204" pitchFamily="34" charset="0"/>
              </a:rPr>
              <a:t>e as some specific companies seem to not be following the rules.</a:t>
            </a: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#58 01-04Mar22</a:t>
            </a:r>
          </a:p>
          <a:p>
            <a:pPr lvl="1">
              <a:spcBef>
                <a:spcPts val="0"/>
              </a:spcBef>
              <a:spcAft>
                <a:spcPts val="0"/>
              </a:spcAft>
              <a:buFont typeface="Arial" panose="020B0604020202020204" pitchFamily="34" charset="0"/>
              <a:buChar char="•"/>
            </a:pPr>
            <a:r>
              <a:rPr lang="en-GB" sz="1600" dirty="0">
                <a:ea typeface="SimSun" panose="02010600030101010101" pitchFamily="2" charset="-122"/>
              </a:rPr>
              <a:t>A request for a </a:t>
            </a:r>
            <a:r>
              <a:rPr lang="en-GB" sz="1600" dirty="0">
                <a:effectLst/>
                <a:ea typeface="SimSun" panose="02010600030101010101" pitchFamily="2" charset="-122"/>
              </a:rPr>
              <a:t> WI for an ECC report  on </a:t>
            </a:r>
            <a:r>
              <a:rPr lang="en-US" sz="1600" dirty="0">
                <a:effectLst/>
                <a:ea typeface="SimSun" panose="02010600030101010101" pitchFamily="2" charset="-122"/>
              </a:rPr>
              <a:t>Wireless Access Systems including Radio Local Area Networks (WAS/RLAN) in the 6425-7125 MHz band, assigned to WG SE.   (Due  July 2024) </a:t>
            </a:r>
          </a:p>
          <a:p>
            <a:pPr lvl="2">
              <a:spcBef>
                <a:spcPts val="0"/>
              </a:spcBef>
              <a:spcAft>
                <a:spcPts val="0"/>
              </a:spcAft>
              <a:buFont typeface="Arial" panose="020B0604020202020204" pitchFamily="34" charset="0"/>
              <a:buChar char="•"/>
            </a:pPr>
            <a:r>
              <a:rPr lang="en-US" sz="1600" dirty="0">
                <a:solidFill>
                  <a:srgbClr val="000000"/>
                </a:solidFill>
                <a:effectLst/>
                <a:latin typeface="Times New Roman" panose="02020603050405020304" pitchFamily="18" charset="0"/>
                <a:ea typeface="Calibri" panose="020F0502020204030204" pitchFamily="34" charset="0"/>
              </a:rPr>
              <a:t>Target WI SE45-03 is now Jan 2024 for public inquiry, then comments wil</a:t>
            </a:r>
            <a:r>
              <a:rPr lang="en-US" sz="1600" dirty="0">
                <a:latin typeface="Times New Roman" panose="02020603050405020304" pitchFamily="18" charset="0"/>
                <a:ea typeface="Calibri" panose="020F0502020204030204" pitchFamily="34" charset="0"/>
              </a:rPr>
              <a:t>l be processes and handed off to WG-SE. </a:t>
            </a:r>
            <a:endParaRPr lang="en-US" sz="1600" dirty="0">
              <a:effectLst/>
              <a:latin typeface="Times New Roman" panose="02020603050405020304" pitchFamily="18" charset="0"/>
              <a:ea typeface="Calibri" panose="020F0502020204030204" pitchFamily="34" charset="0"/>
            </a:endParaRPr>
          </a:p>
          <a:p>
            <a:pPr lvl="1">
              <a:spcBef>
                <a:spcPts val="0"/>
              </a:spcBef>
              <a:spcAft>
                <a:spcPts val="0"/>
              </a:spcAft>
              <a:buFont typeface="Arial" panose="020B0604020202020204" pitchFamily="34" charset="0"/>
              <a:buChar char="•"/>
            </a:pPr>
            <a:endParaRPr lang="en-GB" sz="1400" dirty="0">
              <a:ea typeface="SimSun" panose="02010600030101010101" pitchFamily="2" charset="-122"/>
            </a:endParaRPr>
          </a:p>
          <a:p>
            <a:pPr marL="0" indent="0">
              <a:spcBef>
                <a:spcPts val="0"/>
              </a:spcBef>
              <a:spcAft>
                <a:spcPts val="0"/>
              </a:spcAft>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#15 ____________</a:t>
            </a:r>
          </a:p>
          <a:p>
            <a:pPr marL="800100" lvl="2">
              <a:spcBef>
                <a:spcPts val="0"/>
              </a:spcBef>
              <a:spcAft>
                <a:spcPts val="0"/>
              </a:spcAft>
              <a:buFont typeface="Arial" panose="020B0604020202020204" pitchFamily="34" charset="0"/>
              <a:buChar char="•"/>
            </a:pPr>
            <a:r>
              <a:rPr lang="en-US" sz="1600" dirty="0">
                <a:solidFill>
                  <a:schemeClr val="tx1"/>
                </a:solidFill>
              </a:rPr>
              <a:t>Anything to share today?</a:t>
            </a:r>
          </a:p>
          <a:p>
            <a:pPr marL="800100" lvl="2">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1" dirty="0">
                <a:ea typeface="Calibri" panose="020F0502020204030204" pitchFamily="34" charset="0"/>
              </a:rPr>
              <a:t>28oct: </a:t>
            </a:r>
            <a:r>
              <a:rPr lang="en-US" sz="1600" dirty="0">
                <a:ea typeface="Calibri" panose="020F0502020204030204" pitchFamily="34" charset="0"/>
              </a:rPr>
              <a:t>Final report moved up to Jan, 2024. </a:t>
            </a:r>
          </a:p>
          <a:p>
            <a:pPr marL="1714500" lvl="4">
              <a:spcBef>
                <a:spcPts val="0"/>
              </a:spcBef>
              <a:spcAft>
                <a:spcPts val="0"/>
              </a:spcAft>
              <a:buFont typeface="Arial" panose="020B0604020202020204" pitchFamily="34" charset="0"/>
              <a:buChar char="•"/>
            </a:pPr>
            <a:r>
              <a:rPr lang="en-US" sz="1400" u="sng" dirty="0">
                <a:solidFill>
                  <a:srgbClr val="0563C1"/>
                </a:solidFill>
                <a:ea typeface="Calibri" panose="020F0502020204030204" pitchFamily="34" charset="0"/>
                <a:hlinkClick r:id="rId5"/>
              </a:rPr>
              <a:t>https://www.cept.org/ecc/groups/ecc/wg-se/se-45/client/meeting-documents/?flid=29448</a:t>
            </a:r>
            <a:endParaRPr lang="en-US" sz="1400" dirty="0">
              <a:ea typeface="Calibri" panose="020F0502020204030204" pitchFamily="34" charset="0"/>
            </a:endParaRPr>
          </a:p>
          <a:p>
            <a:pPr marL="1257300" lvl="3">
              <a:spcBef>
                <a:spcPts val="0"/>
              </a:spcBef>
              <a:spcAft>
                <a:spcPts val="0"/>
              </a:spcAft>
              <a:buFont typeface="Arial" panose="020B0604020202020204" pitchFamily="34" charset="0"/>
              <a:buChar char="•"/>
            </a:pPr>
            <a:r>
              <a:rPr lang="en-US" sz="1400" dirty="0">
                <a:ea typeface="Calibri" panose="020F0502020204030204" pitchFamily="34" charset="0"/>
              </a:rPr>
              <a:t>Heard two docs, </a:t>
            </a:r>
          </a:p>
          <a:p>
            <a:pPr marL="1714500" lvl="4">
              <a:spcBef>
                <a:spcPts val="0"/>
              </a:spcBef>
              <a:spcAft>
                <a:spcPts val="0"/>
              </a:spcAft>
              <a:buFont typeface="Arial" panose="020B0604020202020204" pitchFamily="34" charset="0"/>
              <a:buChar char="•"/>
            </a:pPr>
            <a:r>
              <a:rPr lang="en-US" dirty="0">
                <a:ea typeface="Calibri" panose="020F0502020204030204" pitchFamily="34" charset="0"/>
              </a:rPr>
              <a:t>the (21)008 JRC taken onboard – JRC </a:t>
            </a:r>
            <a:r>
              <a:rPr lang="en-US" dirty="0" err="1">
                <a:ea typeface="Calibri" panose="020F0502020204030204" pitchFamily="34" charset="0"/>
              </a:rPr>
              <a:t>Ispra</a:t>
            </a:r>
            <a:r>
              <a:rPr lang="en-US" dirty="0">
                <a:ea typeface="Calibri" panose="020F0502020204030204" pitchFamily="34" charset="0"/>
              </a:rPr>
              <a:t> Italy campus 40 sq km under JRC control. Hosts European Microwave Signature Laboratory (EMSL), a truncated 20m sphere,</a:t>
            </a:r>
          </a:p>
          <a:p>
            <a:pPr marL="1714500" lvl="4">
              <a:spcBef>
                <a:spcPts val="0"/>
              </a:spcBef>
              <a:spcAft>
                <a:spcPts val="0"/>
              </a:spcAft>
              <a:buFont typeface="Arial" panose="020B0604020202020204" pitchFamily="34" charset="0"/>
              <a:buChar char="•"/>
            </a:pPr>
            <a:r>
              <a:rPr lang="en-US" dirty="0">
                <a:ea typeface="Calibri" panose="020F0502020204030204" pitchFamily="34" charset="0"/>
              </a:rPr>
              <a:t>the (21)010 Scenarios ANFR doc gets heavy questioning. </a:t>
            </a:r>
          </a:p>
          <a:p>
            <a:pPr marL="1257300" lvl="3">
              <a:spcBef>
                <a:spcPts val="0"/>
              </a:spcBef>
              <a:spcAft>
                <a:spcPts val="0"/>
              </a:spcAft>
              <a:buFont typeface="Arial" panose="020B0604020202020204" pitchFamily="34" charset="0"/>
              <a:buChar char="•"/>
            </a:pPr>
            <a:r>
              <a:rPr lang="en-US" sz="1400" dirty="0">
                <a:ea typeface="Calibri" panose="020F0502020204030204" pitchFamily="34" charset="0"/>
              </a:rPr>
              <a:t>Next meeting January – CBTC rail side needs to get more technical about what exists today into 2024.</a:t>
            </a:r>
            <a:endParaRPr lang="en-US" sz="1600" dirty="0">
              <a:solidFill>
                <a:schemeClr val="tx1"/>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&lt;WGFM&gt; </a:t>
            </a:r>
            <a:r>
              <a:rPr lang="en-US" sz="1800" dirty="0">
                <a:solidFill>
                  <a:schemeClr val="tx1"/>
                </a:solidFill>
              </a:rPr>
              <a:t> next meeting #101 07-11Feb22,  Tentative, ECO (no virtual)</a:t>
            </a:r>
          </a:p>
          <a:p>
            <a:pPr lvl="1">
              <a:spcBef>
                <a:spcPts val="0"/>
              </a:spcBef>
              <a:spcAft>
                <a:spcPts val="0"/>
              </a:spcAft>
              <a:buFont typeface="Arial" panose="020B0604020202020204" pitchFamily="34" charset="0"/>
              <a:buChar char="•"/>
            </a:pPr>
            <a:r>
              <a:rPr lang="en-US" sz="1600" dirty="0">
                <a:solidFill>
                  <a:schemeClr val="tx1"/>
                </a:solidFill>
              </a:rPr>
              <a:t>Anything to share today? not today</a:t>
            </a: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3159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a:buFont typeface="Arial" panose="020B0604020202020204" pitchFamily="34" charset="0"/>
              <a:buChar char="•"/>
            </a:pPr>
            <a:endParaRPr lang="en-US" sz="1800" b="0" i="0" u="none" strike="noStrike" baseline="0" dirty="0">
              <a:solidFill>
                <a:srgbClr val="000000"/>
              </a:solidFill>
            </a:endParaRPr>
          </a:p>
          <a:p>
            <a:pPr>
              <a:buFont typeface="Arial" panose="020B0604020202020204" pitchFamily="34" charset="0"/>
              <a:buChar char="•"/>
            </a:pPr>
            <a:r>
              <a:rPr lang="en-US" sz="1800" b="0" i="0" u="none" strike="noStrike" baseline="0" dirty="0">
                <a:solidFill>
                  <a:srgbClr val="000000"/>
                </a:solidFill>
              </a:rPr>
              <a:t>APAC update: </a:t>
            </a:r>
          </a:p>
          <a:p>
            <a:pPr lvl="1">
              <a:buFont typeface="Arial" panose="020B0604020202020204" pitchFamily="34" charset="0"/>
              <a:buChar char="•"/>
            </a:pPr>
            <a:r>
              <a:rPr lang="en-US" sz="1800" b="0" i="0" u="none" strike="noStrike" baseline="0" dirty="0">
                <a:solidFill>
                  <a:srgbClr val="000000"/>
                </a:solidFill>
                <a:hlinkClick r:id="rId3"/>
              </a:rPr>
              <a:t>https://mentor.ieee.org/802.18/dcn/21/18-21-0138-01-0000-apac-update-november-2021.pptx</a:t>
            </a:r>
            <a:r>
              <a:rPr lang="en-US" sz="1800" b="0" i="0" u="none" strike="noStrike" baseline="0" dirty="0">
                <a:solidFill>
                  <a:srgbClr val="000000"/>
                </a:solidFill>
              </a:rPr>
              <a:t> </a:t>
            </a:r>
          </a:p>
          <a:p>
            <a:pPr lvl="1">
              <a:buFont typeface="Arial" panose="020B0604020202020204" pitchFamily="34" charset="0"/>
              <a:buChar char="•"/>
            </a:pPr>
            <a:endParaRPr lang="en-US" sz="1600" dirty="0">
              <a:solidFill>
                <a:srgbClr val="000000"/>
              </a:solidFill>
              <a:effectLst/>
              <a:latin typeface="Times New Roman" panose="02020603050405020304" pitchFamily="18" charset="0"/>
              <a:ea typeface="Calibri" panose="020F0502020204030204" pitchFamily="34" charset="0"/>
            </a:endParaRPr>
          </a:p>
          <a:p>
            <a:pPr lvl="1">
              <a:buFont typeface="Arial" panose="020B0604020202020204" pitchFamily="34" charset="0"/>
              <a:buChar char="•"/>
            </a:pPr>
            <a:r>
              <a:rPr lang="en-US" sz="1800" dirty="0">
                <a:solidFill>
                  <a:srgbClr val="000000"/>
                </a:solidFill>
                <a:effectLst/>
                <a:ea typeface="Calibri" panose="020F0502020204030204" pitchFamily="34" charset="0"/>
              </a:rPr>
              <a:t>For reference: LIPD is Low Interference Potential Devices class </a:t>
            </a:r>
            <a:r>
              <a:rPr lang="en-US" sz="1800" dirty="0">
                <a:ea typeface="Calibri" panose="020F0502020204030204" pitchFamily="34" charset="0"/>
              </a:rPr>
              <a:t>l</a:t>
            </a:r>
            <a:r>
              <a:rPr lang="en-US" sz="1800" dirty="0">
                <a:solidFill>
                  <a:srgbClr val="000000"/>
                </a:solidFill>
                <a:effectLst/>
                <a:ea typeface="Calibri" panose="020F0502020204030204" pitchFamily="34" charset="0"/>
              </a:rPr>
              <a:t>icense</a:t>
            </a:r>
            <a:r>
              <a:rPr lang="en-US" sz="1800" dirty="0">
                <a:effectLst/>
                <a:ea typeface="Calibri" panose="020F0502020204030204" pitchFamily="34" charset="0"/>
              </a:rPr>
              <a:t> to allow RLAN equipment to </a:t>
            </a:r>
            <a:r>
              <a:rPr lang="en-US" sz="1800" dirty="0">
                <a:solidFill>
                  <a:srgbClr val="000000"/>
                </a:solidFill>
                <a:effectLst/>
                <a:ea typeface="Calibri" panose="020F0502020204030204" pitchFamily="34" charset="0"/>
              </a:rPr>
              <a:t>operate at low power levels in the lower part of the 6 GHz band (5925–6425 MHz)</a:t>
            </a:r>
            <a:endParaRPr lang="en-US" sz="1800" dirty="0">
              <a:effectLst/>
              <a:ea typeface="Calibri" panose="020F0502020204030204" pitchFamily="34" charset="0"/>
            </a:endParaRPr>
          </a:p>
          <a:p>
            <a:pPr lvl="1">
              <a:buFont typeface="Arial" panose="020B0604020202020204" pitchFamily="34" charset="0"/>
              <a:buChar char="•"/>
            </a:pPr>
            <a:endParaRPr lang="en-US" sz="1800" b="0" dirty="0"/>
          </a:p>
          <a:p>
            <a:pPr>
              <a:buFont typeface="Arial" panose="020B0604020202020204" pitchFamily="34" charset="0"/>
              <a:buChar char="•"/>
            </a:pPr>
            <a:endParaRPr lang="en-US" sz="180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r>
              <a:rPr lang="en-US" sz="1800" b="0" dirty="0">
                <a:effectLst/>
                <a:latin typeface="Times New Roman" panose="02020603050405020304" pitchFamily="18" charset="0"/>
                <a:ea typeface="SimSun" panose="02010600030101010101" pitchFamily="2" charset="-122"/>
              </a:rPr>
              <a:t>Anything to share today for other regions? </a:t>
            </a:r>
          </a:p>
          <a:p>
            <a:pPr>
              <a:buFont typeface="Arial" panose="020B0604020202020204" pitchFamily="34" charset="0"/>
              <a:buChar char="•"/>
            </a:pPr>
            <a:endParaRPr lang="en-US" sz="1800" b="0" i="0" u="none" strike="noStrike" baseline="0" dirty="0">
              <a:solidFill>
                <a:srgbClr val="000000"/>
              </a:solidFill>
            </a:endParaRPr>
          </a:p>
          <a:p>
            <a:pPr>
              <a:buFont typeface="Arial" panose="020B0604020202020204" pitchFamily="34" charset="0"/>
              <a:buChar char="•"/>
            </a:pPr>
            <a:endParaRPr lang="en-US" sz="1800" b="0" i="0" u="none" strike="noStrike" baseline="0" dirty="0">
              <a:solidFill>
                <a:srgbClr val="000000"/>
              </a:solidFill>
            </a:endParaRPr>
          </a:p>
          <a:p>
            <a:pPr marL="0">
              <a:spcBef>
                <a:spcPts val="0"/>
              </a:spcBef>
              <a:spcAft>
                <a:spcPts val="0"/>
              </a:spcAft>
              <a:buFont typeface="Arial" panose="020B0604020202020204" pitchFamily="34" charset="0"/>
              <a:buChar char="•"/>
            </a:pPr>
            <a:endParaRPr lang="en-US" sz="1200" b="0" i="0" u="none" strike="noStrike" baseline="0" dirty="0">
              <a:solidFill>
                <a:srgbClr val="00000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ea typeface="Calibri" panose="020F0502020204030204" pitchFamily="34" charset="0"/>
              </a:rPr>
              <a:t>reminders: </a:t>
            </a:r>
          </a:p>
          <a:p>
            <a:pPr lvl="1">
              <a:buFont typeface="Arial" panose="020B0604020202020204" pitchFamily="34" charset="0"/>
              <a:buChar char="•"/>
            </a:pPr>
            <a:r>
              <a:rPr lang="en-US" sz="1600" b="1" dirty="0">
                <a:ea typeface="SimSun" panose="02010600030101010101" pitchFamily="2" charset="-122"/>
              </a:rPr>
              <a:t>Canada - RABC </a:t>
            </a:r>
            <a:r>
              <a:rPr lang="en-US" sz="1600" dirty="0">
                <a:ea typeface="SimSun" panose="02010600030101010101" pitchFamily="2" charset="-122"/>
              </a:rPr>
              <a:t>–</a:t>
            </a:r>
            <a:r>
              <a:rPr lang="en-US" sz="1600" b="0" dirty="0">
                <a:ea typeface="SimSun" panose="02010600030101010101" pitchFamily="2" charset="-122"/>
              </a:rPr>
              <a:t>has a similar event with the new </a:t>
            </a:r>
            <a:r>
              <a:rPr lang="en-US" sz="1600" b="0" dirty="0">
                <a:solidFill>
                  <a:srgbClr val="000000"/>
                </a:solidFill>
                <a:effectLst/>
                <a:ea typeface="Calibri" panose="020F0502020204030204" pitchFamily="34" charset="0"/>
                <a:cs typeface="Times New Roman" panose="02020603050405020304" pitchFamily="18" charset="0"/>
              </a:rPr>
              <a:t>Spectrum Management Innovation </a:t>
            </a:r>
            <a:r>
              <a:rPr lang="en-US" sz="1600" b="0" dirty="0">
                <a:ea typeface="Calibri" panose="020F0502020204030204" pitchFamily="34" charset="0"/>
                <a:cs typeface="Times New Roman" panose="02020603050405020304" pitchFamily="18" charset="0"/>
              </a:rPr>
              <a:t>Committee (for members)</a:t>
            </a:r>
          </a:p>
          <a:p>
            <a:pPr lvl="2">
              <a:buFont typeface="Arial" panose="020B0604020202020204" pitchFamily="34" charset="0"/>
              <a:buChar char="•"/>
            </a:pPr>
            <a:r>
              <a:rPr lang="en-US" sz="1600" dirty="0">
                <a:solidFill>
                  <a:srgbClr val="333333"/>
                </a:solidFill>
                <a:effectLst/>
                <a:ea typeface="Calibri" panose="020F0502020204030204" pitchFamily="34" charset="0"/>
              </a:rPr>
              <a:t>November 23 @ 13:00 - 14:30 EST;  </a:t>
            </a:r>
            <a:r>
              <a:rPr lang="en-US" sz="1600" u="sng" dirty="0">
                <a:solidFill>
                  <a:srgbClr val="0000FF"/>
                </a:solidFill>
                <a:effectLst/>
                <a:ea typeface="Calibri" panose="020F0502020204030204" pitchFamily="34" charset="0"/>
                <a:hlinkClick r:id="rId3"/>
              </a:rPr>
              <a:t>https://www.rabc-cccr.ca/event/spectrum-management-innovation-committee/</a:t>
            </a:r>
            <a:r>
              <a:rPr lang="en-US" sz="1600" u="sng" dirty="0">
                <a:solidFill>
                  <a:srgbClr val="0000FF"/>
                </a:solidFill>
                <a:effectLst/>
                <a:ea typeface="Calibri" panose="020F0502020204030204" pitchFamily="34" charset="0"/>
              </a:rPr>
              <a:t>  </a:t>
            </a:r>
          </a:p>
          <a:p>
            <a:pPr lvl="1">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UK -</a:t>
            </a:r>
            <a:r>
              <a:rPr lang="en-US" sz="1600" dirty="0">
                <a:solidFill>
                  <a:schemeClr val="tx1"/>
                </a:solidFill>
                <a:effectLst/>
                <a:ea typeface="Calibri" panose="020F0502020204030204" pitchFamily="34" charset="0"/>
                <a:cs typeface="Times New Roman" panose="02020603050405020304" pitchFamily="18" charset="0"/>
              </a:rPr>
              <a:t>  </a:t>
            </a:r>
            <a:r>
              <a:rPr lang="nn-NO" sz="1600" b="1" i="0" dirty="0">
                <a:solidFill>
                  <a:srgbClr val="1D70B8"/>
                </a:solidFill>
                <a:effectLst/>
                <a:hlinkClick r:id="rId4"/>
              </a:rPr>
              <a:t>Department for Digital, Culture, Media &amp; Sport</a:t>
            </a:r>
            <a:r>
              <a:rPr lang="nn-NO" sz="1600" dirty="0">
                <a:solidFill>
                  <a:srgbClr val="1D70B8"/>
                </a:solidFill>
              </a:rPr>
              <a:t>; </a:t>
            </a:r>
            <a:r>
              <a:rPr lang="en-US" sz="1600" b="1" i="0" dirty="0">
                <a:solidFill>
                  <a:srgbClr val="0B0C0C"/>
                </a:solidFill>
                <a:effectLst/>
              </a:rPr>
              <a:t>Wireless Infrastructure Strategy: call for evidence</a:t>
            </a:r>
          </a:p>
          <a:p>
            <a:pPr lvl="2">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hlinkClick r:id="rId5"/>
              </a:rPr>
              <a:t>https://www.gov.uk/government/consultations/wireless-infrastructure-strategy-call-for-evidence</a:t>
            </a:r>
            <a:endParaRPr lang="en-US" sz="1600" b="0" dirty="0">
              <a:solidFill>
                <a:schemeClr val="tx1"/>
              </a:solidFill>
              <a:ea typeface="Calibri" panose="020F0502020204030204" pitchFamily="34" charset="0"/>
              <a:cs typeface="Times New Roman" panose="02020603050405020304" pitchFamily="18" charset="0"/>
            </a:endParaRPr>
          </a:p>
          <a:p>
            <a:pPr lvl="2">
              <a:buFont typeface="Arial" panose="020B0604020202020204" pitchFamily="34" charset="0"/>
              <a:buChar char="•"/>
            </a:pPr>
            <a:r>
              <a:rPr lang="en-US" sz="1600" b="0" i="0" dirty="0">
                <a:solidFill>
                  <a:srgbClr val="0B0C0C"/>
                </a:solidFill>
                <a:effectLst/>
              </a:rPr>
              <a:t>In July, </a:t>
            </a:r>
            <a:r>
              <a:rPr lang="en-US" sz="1600" b="0" i="0" dirty="0">
                <a:solidFill>
                  <a:srgbClr val="1D70B8"/>
                </a:solidFill>
                <a:effectLst/>
                <a:hlinkClick r:id="rId6"/>
              </a:rPr>
              <a:t>the DCMS Secretary of State commissioned Ofcom to undertake analysis to support the development of the strategy</a:t>
            </a:r>
            <a:r>
              <a:rPr lang="en-US" sz="1600" b="0" i="0" dirty="0">
                <a:solidFill>
                  <a:srgbClr val="0B0C0C"/>
                </a:solidFill>
                <a:effectLst/>
              </a:rPr>
              <a:t>. This complements </a:t>
            </a:r>
            <a:r>
              <a:rPr lang="en-US" sz="1600" b="0" i="0" dirty="0" err="1">
                <a:solidFill>
                  <a:srgbClr val="0B0C0C"/>
                </a:solidFill>
                <a:effectLst/>
              </a:rPr>
              <a:t>Ofcom’s</a:t>
            </a:r>
            <a:r>
              <a:rPr lang="en-US" sz="1600" b="0" i="0" dirty="0">
                <a:solidFill>
                  <a:srgbClr val="0B0C0C"/>
                </a:solidFill>
                <a:effectLst/>
              </a:rPr>
              <a:t> strategic review of the mobile market.</a:t>
            </a:r>
          </a:p>
          <a:p>
            <a:pPr lvl="2">
              <a:buFont typeface="Arial" panose="020B0604020202020204" pitchFamily="34" charset="0"/>
              <a:buChar char="•"/>
            </a:pPr>
            <a:r>
              <a:rPr lang="en-US" sz="1600" b="0" i="0" dirty="0">
                <a:solidFill>
                  <a:srgbClr val="0B0C0C"/>
                </a:solidFill>
                <a:effectLst/>
              </a:rPr>
              <a:t>Submissions of evidence should be emailed to </a:t>
            </a:r>
            <a:r>
              <a:rPr lang="en-US" sz="1600" b="0" i="0" dirty="0">
                <a:solidFill>
                  <a:srgbClr val="1D70B8"/>
                </a:solidFill>
                <a:effectLst/>
                <a:hlinkClick r:id="rId7"/>
              </a:rPr>
              <a:t>wirelessinfrastructurestrategy@dcms.gov.uk</a:t>
            </a:r>
            <a:r>
              <a:rPr lang="en-US" sz="1600" b="0" i="0" dirty="0">
                <a:solidFill>
                  <a:srgbClr val="0B0C0C"/>
                </a:solidFill>
                <a:effectLst/>
              </a:rPr>
              <a:t> by 25 November 2021.</a:t>
            </a:r>
            <a:endParaRPr lang="en-US" sz="1600" b="0" dirty="0">
              <a:solidFill>
                <a:schemeClr val="tx1"/>
              </a:solidFill>
              <a:effectLst/>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sz="1600" b="1" dirty="0">
                <a:ea typeface="Calibri" panose="020F0502020204030204" pitchFamily="34" charset="0"/>
              </a:rPr>
              <a:t>UK- OFCOM </a:t>
            </a:r>
            <a:r>
              <a:rPr lang="en-US" sz="1600" b="0" dirty="0">
                <a:ea typeface="Calibri" panose="020F0502020204030204" pitchFamily="34" charset="0"/>
              </a:rPr>
              <a:t>- </a:t>
            </a:r>
            <a:r>
              <a:rPr lang="en-US" sz="1600" b="0" dirty="0">
                <a:effectLst/>
                <a:ea typeface="SimSun" panose="02010600030101010101" pitchFamily="2" charset="-122"/>
              </a:rPr>
              <a:t>We’re delighted to invite you to an upcoming Ofcom spectrum event: Enabling growth and innovation beyond 5G - the role of spectrum management. </a:t>
            </a:r>
          </a:p>
          <a:p>
            <a:pPr lvl="2">
              <a:buFont typeface="Arial" panose="020B0604020202020204" pitchFamily="34" charset="0"/>
              <a:buChar char="•"/>
            </a:pPr>
            <a:r>
              <a:rPr lang="en-US" sz="1600" b="0" dirty="0">
                <a:effectLst/>
                <a:ea typeface="SimSun" panose="02010600030101010101" pitchFamily="2" charset="-122"/>
              </a:rPr>
              <a:t>This will be held virtually from 3pm (UTC) on 29 November</a:t>
            </a:r>
            <a:r>
              <a:rPr lang="en-US" sz="1600" dirty="0">
                <a:ea typeface="SimSun" panose="02010600030101010101" pitchFamily="2" charset="-122"/>
              </a:rPr>
              <a:t> by techuk.org.</a:t>
            </a:r>
            <a:endParaRPr lang="en-US" sz="1600" dirty="0">
              <a:effectLst/>
              <a:ea typeface="SimSun" panose="02010600030101010101" pitchFamily="2" charset="-122"/>
            </a:endParaRPr>
          </a:p>
          <a:p>
            <a:pPr lvl="1">
              <a:buFont typeface="Arial" panose="020B0604020202020204" pitchFamily="34" charset="0"/>
              <a:buChar char="•"/>
            </a:pPr>
            <a:r>
              <a:rPr lang="en-US" sz="1600" b="1" dirty="0"/>
              <a:t>Brazil – ANATEL </a:t>
            </a:r>
            <a:r>
              <a:rPr lang="en-US" sz="1600" dirty="0"/>
              <a:t>-   Public Consultation 46 </a:t>
            </a:r>
          </a:p>
          <a:p>
            <a:pPr lvl="2">
              <a:buFont typeface="Arial" panose="020B0604020202020204" pitchFamily="34" charset="0"/>
              <a:buChar char="•"/>
            </a:pPr>
            <a:r>
              <a:rPr lang="en-US" sz="1600" b="0" i="0" u="none" strike="noStrike" baseline="0" dirty="0">
                <a:solidFill>
                  <a:srgbClr val="000000"/>
                </a:solidFill>
              </a:rPr>
              <a:t>This public consultation aims to reassess the limits of undesirable emissions from very low power devices operating in the 5,925 MHz to 7,125 MHz band. </a:t>
            </a:r>
          </a:p>
          <a:p>
            <a:pPr lvl="2">
              <a:buFont typeface="Arial" panose="020B0604020202020204" pitchFamily="34" charset="0"/>
              <a:buChar char="•"/>
            </a:pPr>
            <a:r>
              <a:rPr lang="en-US" sz="1600" b="0" i="0" u="none" strike="noStrike" baseline="0" dirty="0">
                <a:solidFill>
                  <a:srgbClr val="000000"/>
                </a:solidFill>
              </a:rPr>
              <a:t>The deadline for submission of comments is 30th November 2021. For more information on this public consultation, please refer to this </a:t>
            </a:r>
            <a:r>
              <a:rPr lang="en-US" sz="1600" b="0" i="0" u="none" strike="noStrike" baseline="0" dirty="0">
                <a:solidFill>
                  <a:srgbClr val="0562C1"/>
                </a:solidFill>
                <a:hlinkClick r:id="rId8"/>
              </a:rPr>
              <a:t>link</a:t>
            </a:r>
            <a:r>
              <a:rPr lang="en-US" sz="1600" b="0" i="0" u="none" strike="noStrike" baseline="0" dirty="0">
                <a:solidFill>
                  <a:srgbClr val="0562C1"/>
                </a:solidFill>
              </a:rPr>
              <a:t> </a:t>
            </a:r>
            <a:r>
              <a:rPr lang="en-US" sz="1600" b="0" i="0" u="none" strike="noStrike" baseline="0" dirty="0">
                <a:solidFill>
                  <a:srgbClr val="000000"/>
                </a:solidFill>
              </a:rPr>
              <a:t>and is in Portuguese language only.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2572772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p>
          <a:p>
            <a:pPr lvl="0">
              <a:buFont typeface="Arial" panose="020B0604020202020204" pitchFamily="34" charset="0"/>
              <a:buChar char="•"/>
            </a:pPr>
            <a:r>
              <a:rPr lang="en-US" sz="1800" b="0" dirty="0">
                <a:latin typeface="Times New Roman" panose="02020603050405020304" pitchFamily="18" charset="0"/>
                <a:ea typeface="Calibri" panose="020F0502020204030204" pitchFamily="34" charset="0"/>
              </a:rPr>
              <a:t> </a:t>
            </a:r>
          </a:p>
          <a:p>
            <a:pPr lvl="1">
              <a:buFont typeface="Arial" panose="020B0604020202020204" pitchFamily="34" charset="0"/>
              <a:buChar char="•"/>
            </a:pPr>
            <a:endParaRPr lang="en-US" sz="1400" b="0" dirty="0">
              <a:solidFill>
                <a:schemeClr val="tx1"/>
              </a:solidFill>
            </a:endParaRPr>
          </a:p>
          <a:p>
            <a:pPr>
              <a:buFont typeface="Arial" panose="020B0604020202020204" pitchFamily="34" charset="0"/>
              <a:buChar char="•"/>
            </a:pPr>
            <a:r>
              <a:rPr lang="en-US" sz="1800" b="0" dirty="0">
                <a:ea typeface="Calibri" panose="020F0502020204030204" pitchFamily="34" charset="0"/>
              </a:rPr>
              <a:t> </a:t>
            </a:r>
            <a:endParaRPr lang="en-US" sz="1800" b="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Soon,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marL="238125" marR="0">
              <a:spcBef>
                <a:spcPts val="0"/>
              </a:spcBef>
              <a:spcAft>
                <a:spcPts val="0"/>
              </a:spcAft>
              <a:buFont typeface="Arial" panose="020B0604020202020204" pitchFamily="34" charset="0"/>
              <a:buChar char="•"/>
            </a:pPr>
            <a:r>
              <a:rPr lang="en-US" sz="2000" b="1" dirty="0">
                <a:solidFill>
                  <a:srgbClr val="333333"/>
                </a:solidFill>
                <a:effectLst/>
                <a:ea typeface="Times New Roman" panose="02020603050405020304" pitchFamily="18" charset="0"/>
              </a:rPr>
              <a:t>Wireless Telecommunication Bureau Seeks to Supplement the Record on 70/80/90 GHZ Bands</a:t>
            </a:r>
            <a:endParaRPr lang="en-US" sz="20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800" b="1" dirty="0">
                <a:effectLst/>
                <a:ea typeface="Times New Roman" panose="02020603050405020304" pitchFamily="18" charset="0"/>
                <a:cs typeface="Calibri" panose="020F0502020204030204" pitchFamily="34"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2021-23712</a:t>
            </a:r>
            <a:r>
              <a:rPr lang="en-US" sz="1800" u="sng" dirty="0">
                <a:ea typeface="Times New Roman" panose="02020603050405020304" pitchFamily="18" charset="0"/>
              </a:rPr>
              <a:t>; </a:t>
            </a:r>
            <a:r>
              <a:rPr lang="en-US" sz="1800" b="1" dirty="0">
                <a:solidFill>
                  <a:srgbClr val="000000"/>
                </a:solidFill>
                <a:effectLst/>
                <a:ea typeface="Times New Roman" panose="02020603050405020304" pitchFamily="18" charset="0"/>
                <a:cs typeface="Calibri" panose="020F0502020204030204" pitchFamily="34" charset="0"/>
              </a:rPr>
              <a:t>Citation:</a:t>
            </a:r>
            <a:r>
              <a:rPr lang="en-US" sz="1800" dirty="0">
                <a:solidFill>
                  <a:srgbClr val="000000"/>
                </a:solidFill>
                <a:effectLst/>
                <a:ea typeface="Times New Roman" panose="02020603050405020304" pitchFamily="18" charset="0"/>
              </a:rPr>
              <a:t> 86 FR 60436; </a:t>
            </a:r>
            <a:r>
              <a:rPr lang="en-US" sz="1800" b="0" u="sng" dirty="0">
                <a:solidFill>
                  <a:srgbClr val="3071A9"/>
                </a:solidFill>
                <a:effectLst/>
                <a:ea typeface="Times New Roman" panose="02020603050405020304" pitchFamily="18" charset="0"/>
                <a:cs typeface="Calibri" panose="020F0502020204030204" pitchFamily="34" charset="0"/>
                <a:hlinkClick r:id="rId4"/>
              </a:rPr>
              <a:t>PDF</a:t>
            </a:r>
            <a:r>
              <a:rPr lang="en-US" sz="1800" b="1" dirty="0">
                <a:solidFill>
                  <a:srgbClr val="000000"/>
                </a:solidFill>
                <a:effectLst/>
                <a:ea typeface="Times New Roman" panose="02020603050405020304" pitchFamily="18" charset="0"/>
                <a:cs typeface="Calibri" panose="020F0502020204030204" pitchFamily="34" charset="0"/>
              </a:rPr>
              <a:t> </a:t>
            </a:r>
            <a:r>
              <a:rPr lang="en-US" sz="1800" dirty="0">
                <a:solidFill>
                  <a:srgbClr val="000000"/>
                </a:solidFill>
                <a:effectLst/>
                <a:ea typeface="Times New Roman" panose="02020603050405020304" pitchFamily="18" charset="0"/>
              </a:rPr>
              <a:t>Pages 60436-60438 </a:t>
            </a:r>
            <a:r>
              <a:rPr lang="en-US" sz="1800" i="1" dirty="0">
                <a:solidFill>
                  <a:srgbClr val="000000"/>
                </a:solidFill>
                <a:effectLst/>
                <a:ea typeface="Times New Roman" panose="02020603050405020304" pitchFamily="18" charset="0"/>
                <a:cs typeface="Calibri" panose="020F0502020204030204" pitchFamily="34" charset="0"/>
              </a:rPr>
              <a:t>(3 pages)</a:t>
            </a:r>
            <a:r>
              <a:rPr lang="en-US" sz="1800" i="1" dirty="0">
                <a:ea typeface="Times New Roman" panose="02020603050405020304" pitchFamily="18" charset="0"/>
                <a:cs typeface="Calibri" panose="020F0502020204030204" pitchFamily="34" charset="0"/>
              </a:rPr>
              <a:t>; </a:t>
            </a:r>
            <a:r>
              <a:rPr lang="en-US" sz="1800" b="0" u="sng" dirty="0">
                <a:solidFill>
                  <a:srgbClr val="3071A9"/>
                </a:solidFill>
                <a:effectLst/>
                <a:ea typeface="Times New Roman" panose="02020603050405020304" pitchFamily="18" charset="0"/>
                <a:cs typeface="Calibri" panose="020F0502020204030204" pitchFamily="34" charset="0"/>
                <a:hlinkClick r:id="rId3"/>
              </a:rPr>
              <a:t>Permalink</a:t>
            </a:r>
            <a:r>
              <a:rPr lang="en-US" sz="1800" b="1" dirty="0">
                <a:solidFill>
                  <a:srgbClr val="000000"/>
                </a:solidFill>
                <a:effectLst/>
                <a:ea typeface="Times New Roman" panose="02020603050405020304" pitchFamily="18" charset="0"/>
                <a:cs typeface="Calibri" panose="020F0502020204030204" pitchFamily="34" charset="0"/>
              </a:rPr>
              <a:t> </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solidFill>
                  <a:srgbClr val="000000"/>
                </a:solidFill>
                <a:effectLst/>
                <a:ea typeface="Times New Roman" panose="02020603050405020304" pitchFamily="18" charset="0"/>
                <a:cs typeface="Calibri" panose="020F0502020204030204" pitchFamily="34" charset="0"/>
              </a:rPr>
              <a:t>Abstract:</a:t>
            </a:r>
            <a:r>
              <a:rPr lang="en-US" sz="1600" dirty="0">
                <a:solidFill>
                  <a:srgbClr val="000000"/>
                </a:solidFill>
                <a:effectLst/>
                <a:ea typeface="Times New Roman" panose="02020603050405020304" pitchFamily="18" charset="0"/>
              </a:rPr>
              <a:t> In this document, the Commission seeks comment to supplement the record in the rulemaking on a Notice of Proposed Rulemaking to address the potential for use of the 71-76 GHz, 81-86 GHz, 92-94 GHz, and the 94.1-95 GHz (70/80/90 GHz) bands to provide broadband internet access to consumers and communities that may otherwise lack robust, consistent connectivity. </a:t>
            </a:r>
            <a:r>
              <a:rPr lang="en-US" sz="1600" b="1" dirty="0">
                <a:solidFill>
                  <a:srgbClr val="000000"/>
                </a:solidFill>
                <a:effectLst/>
                <a:ea typeface="Times New Roman" panose="02020603050405020304" pitchFamily="18" charset="0"/>
              </a:rPr>
              <a:t>In particular, the Commission seeks comment on whether High Altitude Platform Stations (HAPS) or other stratospheric- based platform</a:t>
            </a:r>
            <a:r>
              <a:rPr lang="en-US" sz="1600" b="1" dirty="0">
                <a:ea typeface="Times New Roman" panose="02020603050405020304" pitchFamily="18" charset="0"/>
              </a:rPr>
              <a:t> </a:t>
            </a:r>
            <a:r>
              <a:rPr lang="en-US" sz="1400" b="0" i="0" dirty="0">
                <a:solidFill>
                  <a:srgbClr val="333333"/>
                </a:solidFill>
                <a:effectLst/>
                <a:latin typeface="Georgia" panose="02040502050405020303" pitchFamily="18" charset="0"/>
              </a:rPr>
              <a:t>services could be deployed for this purpose in the 70/80/90 GHz bands. The Commission also seeks additional information regarding the potential use of these bands to provide broadband internet access to customers on airplanes and aboard ships, as proposed by </a:t>
            </a:r>
            <a:r>
              <a:rPr lang="en-US" sz="1400" b="0" i="0" dirty="0" err="1">
                <a:solidFill>
                  <a:srgbClr val="333333"/>
                </a:solidFill>
                <a:effectLst/>
                <a:latin typeface="Georgia" panose="02040502050405020303" pitchFamily="18" charset="0"/>
              </a:rPr>
              <a:t>Aeronet</a:t>
            </a:r>
            <a:r>
              <a:rPr lang="en-US" sz="1400" b="0" i="0" dirty="0">
                <a:solidFill>
                  <a:srgbClr val="333333"/>
                </a:solidFill>
                <a:effectLst/>
                <a:latin typeface="Georgia" panose="02040502050405020303" pitchFamily="18" charset="0"/>
              </a:rPr>
              <a:t> Global Communications, Inc.</a:t>
            </a:r>
            <a:endParaRPr lang="en-US" sz="1600" dirty="0">
              <a:effectLst/>
              <a:ea typeface="Calibri" panose="020F0502020204030204" pitchFamily="34" charset="0"/>
            </a:endParaRPr>
          </a:p>
          <a:p>
            <a:pPr marL="466725" lvl="1">
              <a:spcBef>
                <a:spcPts val="0"/>
              </a:spcBef>
              <a:spcAft>
                <a:spcPts val="0"/>
              </a:spcAft>
              <a:buFont typeface="Arial" panose="020B0604020202020204" pitchFamily="34" charset="0"/>
              <a:buChar char="•"/>
            </a:pPr>
            <a:r>
              <a:rPr lang="en-US" sz="1600" b="0" i="0" dirty="0">
                <a:solidFill>
                  <a:srgbClr val="333333"/>
                </a:solidFill>
                <a:effectLst/>
              </a:rPr>
              <a:t>Submit comments on or before December 2, 2021. Submit reply comments on or before January 3, 2022.</a:t>
            </a:r>
            <a:r>
              <a:rPr lang="en-US" sz="1600" dirty="0">
                <a:ea typeface="Calibri" panose="020F0502020204030204" pitchFamily="34" charset="0"/>
              </a:rPr>
              <a:t> </a:t>
            </a:r>
          </a:p>
          <a:p>
            <a:pPr marL="866775" lvl="2">
              <a:spcBef>
                <a:spcPts val="0"/>
              </a:spcBef>
              <a:spcAft>
                <a:spcPts val="0"/>
              </a:spcAft>
              <a:buFont typeface="Arial" panose="020B0604020202020204" pitchFamily="34" charset="0"/>
              <a:buChar char="•"/>
            </a:pPr>
            <a:r>
              <a:rPr lang="en-US" sz="1600" dirty="0">
                <a:ea typeface="Calibri" panose="020F0502020204030204" pitchFamily="34" charset="0"/>
              </a:rPr>
              <a:t>Out of 802.18 18nov21-next week. </a:t>
            </a:r>
          </a:p>
          <a:p>
            <a:pPr marL="466725" lvl="1">
              <a:spcBef>
                <a:spcPts val="0"/>
              </a:spcBef>
              <a:spcAft>
                <a:spcPts val="0"/>
              </a:spcAft>
              <a:buFont typeface="Arial" panose="020B0604020202020204" pitchFamily="34" charset="0"/>
              <a:buChar char="•"/>
            </a:pPr>
            <a:r>
              <a:rPr lang="en-US" sz="1600" dirty="0">
                <a:ea typeface="Calibri" panose="020F0502020204030204" pitchFamily="34" charset="0"/>
              </a:rPr>
              <a:t>Proceeding: </a:t>
            </a:r>
            <a:r>
              <a:rPr lang="en-US" sz="1600" dirty="0">
                <a:ea typeface="Calibri" panose="020F0502020204030204" pitchFamily="34" charset="0"/>
                <a:hlinkClick r:id="rId5"/>
              </a:rPr>
              <a:t>https://www.fcc.gov/ecfs/search/filings?proceedings_name=20-133&amp;sort=date_disseminated,DESC</a:t>
            </a:r>
            <a:r>
              <a:rPr lang="en-US" sz="1600" dirty="0">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600" dirty="0">
                <a:ea typeface="Calibri" panose="020F0502020204030204" pitchFamily="34" charset="0"/>
              </a:rPr>
              <a:t>NPRM: </a:t>
            </a:r>
            <a:r>
              <a:rPr lang="en-US" sz="1600" dirty="0">
                <a:ea typeface="Calibri" panose="020F0502020204030204" pitchFamily="34" charset="0"/>
                <a:hlinkClick r:id="rId6"/>
              </a:rPr>
              <a:t>https://mentor.ieee.org/802.18/dcn/21/18-21-0137-00-0000-fcc-seeks-to-supplement-nprm-record-on-70-80-90-ghz-wtb-20-133.docx</a:t>
            </a:r>
            <a:r>
              <a:rPr lang="en-US" sz="1600" dirty="0">
                <a:ea typeface="Calibri" panose="020F0502020204030204" pitchFamily="34" charset="0"/>
              </a:rPr>
              <a:t> </a:t>
            </a:r>
          </a:p>
          <a:p>
            <a:pPr marL="466725"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600" dirty="0">
                <a:ea typeface="Calibri" panose="020F0502020204030204" pitchFamily="34" charset="0"/>
              </a:rPr>
              <a:t>Was sent to .11, .15 &amp; .18. 	Any feedback today if we should try something in the next week?</a:t>
            </a:r>
          </a:p>
          <a:p>
            <a:pPr marL="466725"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466725" lvl="1">
              <a:spcBef>
                <a:spcPts val="0"/>
              </a:spcBef>
              <a:spcAft>
                <a:spcPts val="0"/>
              </a:spcAft>
              <a:buFont typeface="Arial" panose="020B0604020202020204" pitchFamily="34" charset="0"/>
              <a:buChar char="•"/>
            </a:pPr>
            <a:r>
              <a:rPr lang="en-US" sz="1400" dirty="0">
                <a:ea typeface="Calibri" panose="020F0502020204030204" pitchFamily="34" charset="0"/>
              </a:rPr>
              <a:t>IEEE 802 comments from last year:  </a:t>
            </a:r>
          </a:p>
          <a:p>
            <a:pPr marL="466725" lvl="1">
              <a:spcBef>
                <a:spcPts val="0"/>
              </a:spcBef>
              <a:spcAft>
                <a:spcPts val="0"/>
              </a:spcAft>
              <a:buFont typeface="Arial" panose="020B0604020202020204" pitchFamily="34" charset="0"/>
              <a:buChar char="•"/>
            </a:pPr>
            <a:r>
              <a:rPr lang="en-US" sz="1400" dirty="0">
                <a:ea typeface="Calibri" panose="020F0502020204030204" pitchFamily="34" charset="0"/>
                <a:hlinkClick r:id="rId7"/>
              </a:rPr>
              <a:t>https://mentor.ieee.org/802.18/dcn/20/18-20-0108-06-0000-comments-ieee802-fcc-nprm-20-133-70-80-90ghz-bands-expand-access.docx</a:t>
            </a:r>
            <a:r>
              <a:rPr lang="en-US" sz="1400" dirty="0">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200" dirty="0">
                <a:ea typeface="Calibri" panose="020F0502020204030204" pitchFamily="34" charset="0"/>
              </a:rPr>
              <a:t>The NPRM from last year: </a:t>
            </a:r>
          </a:p>
          <a:p>
            <a:pPr marL="466725" lvl="1">
              <a:spcBef>
                <a:spcPts val="0"/>
              </a:spcBef>
              <a:spcAft>
                <a:spcPts val="0"/>
              </a:spcAft>
              <a:buFont typeface="Arial" panose="020B0604020202020204" pitchFamily="34" charset="0"/>
              <a:buChar char="•"/>
            </a:pPr>
            <a:r>
              <a:rPr lang="en-US" sz="1200" dirty="0">
                <a:ea typeface="Calibri" panose="020F0502020204030204" pitchFamily="34" charset="0"/>
                <a:hlinkClick r:id="rId8"/>
              </a:rPr>
              <a:t>https://mentor.ieee.org/802.18/dcn/20/18-20-0104-02-0000-fcc-proposed-rule-modernizing-and-expanding-access-to-the-70-80-90-ghz-bands.docx</a:t>
            </a:r>
            <a:r>
              <a:rPr lang="en-US" sz="1200" dirty="0">
                <a:ea typeface="Calibri" panose="020F0502020204030204" pitchFamily="34" charset="0"/>
              </a:rPr>
              <a:t> </a:t>
            </a:r>
          </a:p>
          <a:p>
            <a:pPr marL="466725" lvl="1">
              <a:spcBef>
                <a:spcPts val="0"/>
              </a:spcBef>
              <a:spcAft>
                <a:spcPts val="0"/>
              </a:spcAft>
              <a:buFont typeface="Arial" panose="020B0604020202020204" pitchFamily="34" charset="0"/>
              <a:buChar char="•"/>
            </a:pPr>
            <a:r>
              <a:rPr lang="en-US" sz="1200" dirty="0">
                <a:ea typeface="Calibri" panose="020F0502020204030204" pitchFamily="34" charset="0"/>
              </a:rPr>
              <a:t>A members input on NPRM from last year.</a:t>
            </a:r>
            <a:endParaRPr lang="en-US" sz="1200" dirty="0">
              <a:ea typeface="Calibri" panose="020F0502020204030204" pitchFamily="34" charset="0"/>
              <a:hlinkClick r:id="rId9"/>
            </a:endParaRPr>
          </a:p>
          <a:p>
            <a:pPr marL="466725" lvl="1">
              <a:spcBef>
                <a:spcPts val="0"/>
              </a:spcBef>
              <a:spcAft>
                <a:spcPts val="0"/>
              </a:spcAft>
              <a:buFont typeface="Arial" panose="020B0604020202020204" pitchFamily="34" charset="0"/>
              <a:buChar char="•"/>
            </a:pPr>
            <a:r>
              <a:rPr lang="en-US" sz="1200" dirty="0">
                <a:ea typeface="Calibri" panose="020F0502020204030204" pitchFamily="34" charset="0"/>
                <a:hlinkClick r:id="rId9"/>
              </a:rPr>
              <a:t>https://mentor.ieee.org/802.18/dcn/20/18-20-0105-01-0000-introduction-to-fcc-20-76-a1-modernizing-and-expanding-access-to-the-70-80-90-ghz-bands.pptx</a:t>
            </a:r>
            <a:endParaRPr lang="en-US" sz="12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400" dirty="0"/>
              <a:t>   </a:t>
            </a:r>
            <a:r>
              <a:rPr lang="en-US" sz="1600" dirty="0"/>
              <a:t> </a:t>
            </a: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buFont typeface="Arial" panose="020B0604020202020204" pitchFamily="34" charset="0"/>
              <a:buChar char="•"/>
            </a:pPr>
            <a:r>
              <a:rPr lang="en-US" sz="1200" u="sng" dirty="0">
                <a:solidFill>
                  <a:srgbClr val="0563C1"/>
                </a:solidFill>
                <a:ea typeface="Calibri" panose="020F0502020204030204" pitchFamily="34" charset="0"/>
                <a:hlinkClick r:id="rId4"/>
              </a:rPr>
              <a:t>https://www.wirelessinnovation.org/6ghz-multistakeholder-committee</a:t>
            </a:r>
            <a:r>
              <a:rPr lang="en-US" sz="1200" dirty="0">
                <a:ea typeface="Calibri" panose="020F0502020204030204" pitchFamily="34" charset="0"/>
              </a:rPr>
              <a:t> </a:t>
            </a:r>
          </a:p>
          <a:p>
            <a:pPr lvl="2">
              <a:spcBef>
                <a:spcPts val="0"/>
              </a:spcBef>
              <a:buFont typeface="Arial" panose="020B0604020202020204" pitchFamily="34" charset="0"/>
              <a:buChar char="•"/>
            </a:pPr>
            <a:r>
              <a:rPr lang="en-US" sz="12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b="1" dirty="0">
                <a:ea typeface="Calibri" panose="020F0502020204030204" pitchFamily="34" charset="0"/>
              </a:rPr>
              <a:t> </a:t>
            </a:r>
            <a:r>
              <a:rPr lang="en-GB" sz="1600" b="0" dirty="0">
                <a:ea typeface="Calibri" panose="020F0502020204030204" pitchFamily="34" charset="0"/>
              </a:rPr>
              <a:t>Anything to share today?</a:t>
            </a: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sz="1600" b="1" dirty="0">
                <a:ea typeface="Calibri" panose="020F0502020204030204" pitchFamily="34" charset="0"/>
              </a:rPr>
              <a:t>21oct: </a:t>
            </a:r>
            <a:r>
              <a:rPr lang="en-US" sz="1600" dirty="0">
                <a:effectLst/>
                <a:ea typeface="Calibri" panose="020F0502020204030204" pitchFamily="34" charset="0"/>
              </a:rPr>
              <a:t>TR-1014 (IR3) is in internal ballot, being shared with WFA AFC TG</a:t>
            </a:r>
          </a:p>
          <a:p>
            <a:pPr marL="1323975" lvl="3">
              <a:spcBef>
                <a:spcPts val="0"/>
              </a:spcBef>
              <a:spcAft>
                <a:spcPts val="0"/>
              </a:spcAft>
              <a:buFont typeface="Arial" panose="020B0604020202020204" pitchFamily="34" charset="0"/>
              <a:buChar char="•"/>
            </a:pPr>
            <a:r>
              <a:rPr lang="en-US" sz="1400" dirty="0">
                <a:ea typeface="Calibri" panose="020F0502020204030204" pitchFamily="34" charset="0"/>
              </a:rPr>
              <a:t>The process of coordination with the different organization has improve and time to approval is quicker. </a:t>
            </a:r>
          </a:p>
          <a:p>
            <a:pPr marL="1323975" lvl="3">
              <a:spcBef>
                <a:spcPts val="0"/>
              </a:spcBef>
              <a:spcAft>
                <a:spcPts val="0"/>
              </a:spcAft>
              <a:buFont typeface="Arial" panose="020B0604020202020204" pitchFamily="34" charset="0"/>
              <a:buChar char="•"/>
            </a:pPr>
            <a:r>
              <a:rPr lang="en-US" sz="1400" dirty="0">
                <a:effectLst/>
                <a:ea typeface="Calibri" panose="020F0502020204030204" pitchFamily="34" charset="0"/>
                <a:hlinkClick r:id="rId5"/>
              </a:rPr>
              <a:t>https://www.wi-fi.org/file/afc-specification-and-test-plans</a:t>
            </a:r>
            <a:r>
              <a:rPr lang="en-US" sz="1400" dirty="0">
                <a:effectLst/>
                <a:ea typeface="Calibri" panose="020F0502020204030204" pitchFamily="34" charset="0"/>
              </a:rPr>
              <a:t>  (open to all, just need contact info and privacy agreement)  </a:t>
            </a: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4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6"/>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b="0" dirty="0">
                <a:ea typeface="Calibri" panose="020F0502020204030204" pitchFamily="34" charset="0"/>
              </a:rPr>
              <a:t>Anything to share today?</a:t>
            </a:r>
            <a:r>
              <a:rPr lang="en-GB" sz="1600" b="0" dirty="0">
                <a:solidFill>
                  <a:schemeClr val="tx1"/>
                </a:solidFill>
                <a:ea typeface="Calibri" panose="020F0502020204030204" pitchFamily="34" charset="0"/>
              </a:rPr>
              <a:t> </a:t>
            </a:r>
            <a:endParaRPr lang="en-US" sz="1600" b="0" dirty="0">
              <a:solidFill>
                <a:schemeClr val="tx1"/>
              </a:solidFill>
            </a:endParaRPr>
          </a:p>
          <a:p>
            <a:pPr marL="866775" lvl="2">
              <a:spcBef>
                <a:spcPts val="0"/>
              </a:spcBef>
              <a:spcAft>
                <a:spcPts val="0"/>
              </a:spcAft>
              <a:buFont typeface="Arial" panose="020B0604020202020204" pitchFamily="34" charset="0"/>
              <a:buChar char="•"/>
            </a:pP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sz="1600" b="1" dirty="0">
                <a:effectLst/>
                <a:ea typeface="Calibri" panose="020F0502020204030204" pitchFamily="34" charset="0"/>
              </a:rPr>
              <a:t>21oct: </a:t>
            </a:r>
            <a:r>
              <a:rPr lang="en-US" sz="1600" dirty="0">
                <a:effectLst/>
                <a:ea typeface="Calibri" panose="020F0502020204030204" pitchFamily="34" charset="0"/>
              </a:rPr>
              <a:t>MWG WS#3 received briefing on work underway in WFA AFC</a:t>
            </a:r>
          </a:p>
          <a:p>
            <a:pPr marL="866775" lvl="2">
              <a:spcBef>
                <a:spcPts val="0"/>
              </a:spcBef>
              <a:spcAft>
                <a:spcPts val="0"/>
              </a:spcAft>
              <a:buFont typeface="Arial" panose="020B0604020202020204" pitchFamily="34" charset="0"/>
              <a:buChar char="•"/>
            </a:pPr>
            <a:r>
              <a:rPr lang="en-US" sz="1200" u="sng" dirty="0">
                <a:solidFill>
                  <a:srgbClr val="0563C1"/>
                </a:solidFill>
                <a:effectLst/>
                <a:ea typeface="Calibri" panose="020F0502020204030204" pitchFamily="34" charset="0"/>
                <a:hlinkClick r:id="rId7"/>
              </a:rPr>
              <a:t>https://syndicated.wifinowglobal.com/resource/wi-fi-alliance-accelerates-wi-fi-6e-development-with-automated-frequency-coordination</a:t>
            </a:r>
            <a:r>
              <a:rPr lang="en-US" sz="1400" u="sng" dirty="0">
                <a:solidFill>
                  <a:srgbClr val="0563C1"/>
                </a:solidFill>
                <a:effectLst/>
                <a:ea typeface="Calibri" panose="020F0502020204030204" pitchFamily="34" charset="0"/>
                <a:hlinkClick r:id="rId7"/>
              </a:rPr>
              <a:t>/</a:t>
            </a:r>
            <a:r>
              <a:rPr lang="en-US" sz="1400" dirty="0">
                <a:solidFill>
                  <a:schemeClr val="tx1"/>
                </a:solidFill>
              </a:rPr>
              <a:t> </a:t>
            </a:r>
          </a:p>
        </p:txBody>
      </p:sp>
    </p:spTree>
    <p:extLst>
      <p:ext uri="{BB962C8B-B14F-4D97-AF65-F5344CB8AC3E}">
        <p14:creationId xmlns:p14="http://schemas.microsoft.com/office/powerpoint/2010/main" val="1385928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FBDCB-7A11-4CF2-A8EE-5B8ED8662359}"/>
              </a:ext>
            </a:extLst>
          </p:cNvPr>
          <p:cNvSpPr>
            <a:spLocks noGrp="1"/>
          </p:cNvSpPr>
          <p:nvPr>
            <p:ph type="dt" idx="10"/>
          </p:nvPr>
        </p:nvSpPr>
        <p:spPr>
          <a:xfrm>
            <a:off x="914400" y="322265"/>
            <a:ext cx="2948516" cy="273050"/>
          </a:xfrm>
        </p:spPr>
        <p:txBody>
          <a:bodyPr/>
          <a:lstStyle/>
          <a:p>
            <a:r>
              <a:rPr lang="en-US"/>
              <a:t>11-18nov21</a:t>
            </a:r>
            <a:endParaRPr lang="en-GB" dirty="0"/>
          </a:p>
        </p:txBody>
      </p:sp>
      <p:sp>
        <p:nvSpPr>
          <p:cNvPr id="3" name="Footer Placeholder 2">
            <a:extLst>
              <a:ext uri="{FF2B5EF4-FFF2-40B4-BE49-F238E27FC236}">
                <a16:creationId xmlns:a16="http://schemas.microsoft.com/office/drawing/2014/main" id="{2793D228-C473-466A-9116-516748A18135}"/>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6896544-41EA-49A0-8871-C6E3AF10AAE7}"/>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9" name="Content Placeholder 2">
            <a:extLst>
              <a:ext uri="{FF2B5EF4-FFF2-40B4-BE49-F238E27FC236}">
                <a16:creationId xmlns:a16="http://schemas.microsoft.com/office/drawing/2014/main" id="{C28CAD39-B762-4911-93B8-8D26C7BDD79F}"/>
              </a:ext>
            </a:extLst>
          </p:cNvPr>
          <p:cNvSpPr txBox="1">
            <a:spLocks/>
          </p:cNvSpPr>
          <p:nvPr/>
        </p:nvSpPr>
        <p:spPr>
          <a:xfrm>
            <a:off x="932873" y="1371600"/>
            <a:ext cx="10820399" cy="5103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This meeting is part of the IEEE 802 electronic November plenary session</a:t>
            </a:r>
          </a:p>
          <a:p>
            <a:pPr lvl="5">
              <a:buFont typeface="Arial" panose="020B0604020202020204" pitchFamily="34" charset="0"/>
              <a:buChar char="•"/>
            </a:pPr>
            <a:endParaRPr lang="en-US" sz="1200" kern="0" dirty="0"/>
          </a:p>
          <a:p>
            <a:pPr>
              <a:buFont typeface="Arial" panose="020B0604020202020204" pitchFamily="34" charset="0"/>
              <a:buChar char="•"/>
            </a:pPr>
            <a:r>
              <a:rPr lang="en-US" kern="0" dirty="0"/>
              <a:t>You must pay the registration fee in order to attend</a:t>
            </a:r>
          </a:p>
          <a:p>
            <a:pPr lvl="5">
              <a:buFont typeface="Arial" panose="020B0604020202020204" pitchFamily="34" charset="0"/>
              <a:buChar char="•"/>
            </a:pPr>
            <a:endParaRPr lang="en-US" sz="1200" kern="0" dirty="0"/>
          </a:p>
          <a:p>
            <a:pPr>
              <a:buFont typeface="Arial" panose="020B0604020202020204" pitchFamily="34" charset="0"/>
              <a:buChar char="•"/>
            </a:pPr>
            <a:r>
              <a:rPr lang="en-US" kern="0" dirty="0"/>
              <a:t>If you have not already done so, you can register at: </a:t>
            </a:r>
            <a:r>
              <a:rPr lang="en-US" sz="2400" b="0" u="sng" dirty="0">
                <a:solidFill>
                  <a:srgbClr val="0000FF"/>
                </a:solidFill>
                <a:effectLst/>
                <a:latin typeface="Tahoma" panose="020B0604030504040204" pitchFamily="34" charset="0"/>
                <a:ea typeface="Calibri" panose="020F0502020204030204" pitchFamily="34" charset="0"/>
                <a:hlinkClick r:id="rId2"/>
              </a:rPr>
              <a:t>https://cvent.me/4xn8Ql</a:t>
            </a:r>
            <a:endParaRPr lang="en-US" b="0" u="sng" dirty="0">
              <a:solidFill>
                <a:srgbClr val="0000FF"/>
              </a:solidFill>
              <a:latin typeface="Tahoma" panose="020B0604030504040204" pitchFamily="34" charset="0"/>
              <a:ea typeface="Calibri" panose="020F0502020204030204" pitchFamily="34" charset="0"/>
            </a:endParaRPr>
          </a:p>
          <a:p>
            <a:pPr lvl="1">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t>
            </a:r>
            <a:r>
              <a:rPr lang="en-US" sz="1600" b="1" dirty="0">
                <a:effectLst/>
                <a:latin typeface="Tahoma" panose="020B0604030504040204" pitchFamily="34" charset="0"/>
                <a:ea typeface="Calibri" panose="020F0502020204030204" pitchFamily="34" charset="0"/>
              </a:rPr>
              <a:t>After Friday 11:59 PM UTC November 5, 2021 	</a:t>
            </a:r>
            <a:r>
              <a:rPr lang="en-US" sz="1600" b="1" dirty="0">
                <a:latin typeface="Tahoma" panose="020B0604030504040204" pitchFamily="34" charset="0"/>
                <a:ea typeface="Calibri" panose="020F0502020204030204" pitchFamily="34" charset="0"/>
              </a:rPr>
              <a:t>    </a:t>
            </a:r>
            <a:r>
              <a:rPr lang="en-US" sz="1600" b="1" dirty="0">
                <a:effectLst/>
                <a:latin typeface="Tahoma" panose="020B0604030504040204" pitchFamily="34" charset="0"/>
                <a:ea typeface="Calibri" panose="020F0502020204030204" pitchFamily="34" charset="0"/>
              </a:rPr>
              <a:t>* $US 125.00 for all attendees</a:t>
            </a:r>
            <a:endParaRPr lang="en-US" kern="0" dirty="0"/>
          </a:p>
          <a:p>
            <a:pPr lvl="5">
              <a:buFont typeface="Arial" panose="020B0604020202020204" pitchFamily="34" charset="0"/>
              <a:buChar char="•"/>
            </a:pPr>
            <a:endParaRPr lang="en-US" sz="1200" kern="0" dirty="0"/>
          </a:p>
          <a:p>
            <a:pPr>
              <a:buFont typeface="Arial" panose="020B0604020202020204" pitchFamily="34" charset="0"/>
              <a:buChar char="•"/>
            </a:pPr>
            <a:r>
              <a:rPr lang="en-US" kern="0" dirty="0"/>
              <a:t>If you do not intend to register for this session you must leave this meeting and, if you have logged attendance on IMAT, please email the 802.18 chair or a vice chair to have your attendance cancelled</a:t>
            </a:r>
          </a:p>
          <a:p>
            <a:pPr>
              <a:buFont typeface="Arial" panose="020B0604020202020204" pitchFamily="34" charset="0"/>
              <a:buChar char="•"/>
            </a:pPr>
            <a:r>
              <a:rPr lang="en-US" kern="0" dirty="0"/>
              <a:t>At conclusion of each of the 802.18 calls, the Webex log and IMAT will be reviewed.  </a:t>
            </a:r>
          </a:p>
          <a:p>
            <a:pPr>
              <a:buFont typeface="Arial" panose="020B0604020202020204" pitchFamily="34" charset="0"/>
              <a:buChar char="•"/>
            </a:pPr>
            <a:r>
              <a:rPr lang="en-US" kern="0" dirty="0"/>
              <a:t>No payment, become dead beat and lose voting rights in all groups, after 60-day grace. </a:t>
            </a:r>
          </a:p>
        </p:txBody>
      </p:sp>
      <p:sp>
        <p:nvSpPr>
          <p:cNvPr id="10" name="Title 1">
            <a:extLst>
              <a:ext uri="{FF2B5EF4-FFF2-40B4-BE49-F238E27FC236}">
                <a16:creationId xmlns:a16="http://schemas.microsoft.com/office/drawing/2014/main" id="{886B307F-3FE4-42EE-B629-B078D1407BE3}"/>
              </a:ext>
            </a:extLst>
          </p:cNvPr>
          <p:cNvSpPr txBox="1">
            <a:spLocks/>
          </p:cNvSpPr>
          <p:nvPr/>
        </p:nvSpPr>
        <p:spPr>
          <a:xfrm>
            <a:off x="455086" y="685801"/>
            <a:ext cx="112797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Registration for the Nov IEEE 802 electronic plenary session</a:t>
            </a:r>
          </a:p>
        </p:txBody>
      </p:sp>
    </p:spTree>
    <p:extLst>
      <p:ext uri="{BB962C8B-B14F-4D97-AF65-F5344CB8AC3E}">
        <p14:creationId xmlns:p14="http://schemas.microsoft.com/office/powerpoint/2010/main" val="4165773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400" dirty="0"/>
              <a:t>General Discussion Items – ongoing fyi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								</a:t>
            </a:r>
            <a:r>
              <a:rPr lang="en-US" sz="1800" b="0" dirty="0">
                <a:ea typeface="Calibri" panose="020F0502020204030204" pitchFamily="34" charset="0"/>
              </a:rPr>
              <a:t>call on 26oct21 was cancelled</a:t>
            </a:r>
            <a:endParaRPr lang="en-US" sz="18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23nov21.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r>
              <a:rPr lang="en-US" altLang="en-US" sz="1800" b="0" dirty="0">
                <a:solidFill>
                  <a:srgbClr val="00B0F0"/>
                </a:solidFill>
              </a:rPr>
              <a:t>Chair start the 2 straw polls on the plenary in March 2022. (if Mentor </a:t>
            </a:r>
            <a:r>
              <a:rPr lang="en-US" altLang="en-US" sz="1800" b="0" dirty="0" err="1">
                <a:solidFill>
                  <a:srgbClr val="00B0F0"/>
                </a:solidFill>
              </a:rPr>
              <a:t>epoll</a:t>
            </a:r>
            <a:r>
              <a:rPr lang="en-US" altLang="en-US" sz="1800" b="0" dirty="0">
                <a:solidFill>
                  <a:srgbClr val="00B0F0"/>
                </a:solidFill>
              </a:rPr>
              <a:t> doesn’t work will be </a:t>
            </a:r>
            <a:r>
              <a:rPr lang="en-US" altLang="en-US" sz="1800" b="0" dirty="0" err="1">
                <a:solidFill>
                  <a:srgbClr val="00B0F0"/>
                </a:solidFill>
              </a:rPr>
              <a:t>webex</a:t>
            </a:r>
            <a:r>
              <a:rPr lang="en-US" altLang="en-US" sz="1800" b="0" dirty="0">
                <a:solidFill>
                  <a:srgbClr val="00B0F0"/>
                </a:solidFill>
              </a:rPr>
              <a:t> polling next week.)</a:t>
            </a: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endParaRPr lang="en-US" altLang="en-US" sz="1400" b="0" dirty="0">
              <a:solidFill>
                <a:srgbClr val="00B0F0"/>
              </a:solidFill>
            </a:endParaRP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AOB before recess to next Thursday, 18nov21?	</a:t>
            </a:r>
            <a:endParaRPr lang="en-US" sz="1800" dirty="0">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 </a:t>
            </a:r>
            <a:r>
              <a:rPr lang="en-US" sz="1800" dirty="0">
                <a:solidFill>
                  <a:schemeClr val="bg1">
                    <a:lumMod val="65000"/>
                  </a:schemeClr>
                </a:solidFill>
                <a:effectLst/>
                <a:latin typeface="Times New Roman" panose="02020603050405020304" pitchFamily="18" charset="0"/>
                <a:ea typeface="SimSun" panose="02010600030101010101" pitchFamily="2" charset="-122"/>
              </a:rPr>
              <a:t>none heard</a:t>
            </a:r>
          </a:p>
          <a:p>
            <a:pPr marL="400050" lvl="1">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must be registered and to log attendance in</a:t>
            </a:r>
            <a:r>
              <a:rPr lang="en-US" sz="1800" dirty="0">
                <a:solidFill>
                  <a:schemeClr val="tx1"/>
                </a:solidFill>
              </a:rPr>
              <a:t> IMAT</a:t>
            </a:r>
            <a:r>
              <a:rPr lang="en-US" sz="1800" b="0" dirty="0">
                <a:solidFill>
                  <a:schemeClr val="tx1"/>
                </a:solidFill>
              </a:rPr>
              <a:t> (and participation credit available) </a:t>
            </a:r>
          </a:p>
          <a:p>
            <a:pPr>
              <a:buFont typeface="Arial" panose="020B0604020202020204" pitchFamily="34" charset="0"/>
              <a:buChar char="•"/>
            </a:pPr>
            <a:r>
              <a:rPr lang="en-US" sz="1800" b="0" dirty="0">
                <a:solidFill>
                  <a:schemeClr val="tx1"/>
                </a:solidFill>
              </a:rPr>
              <a:t>Attendance on-line today:  ___  and voters on-line:  _ __</a:t>
            </a:r>
          </a:p>
          <a:p>
            <a:pPr lvl="4">
              <a:buFont typeface="Arial" panose="020B0604020202020204" pitchFamily="34" charset="0"/>
              <a:buChar char="•"/>
            </a:pPr>
            <a:endParaRPr lang="en-US" sz="600" b="0" dirty="0">
              <a:solidFill>
                <a:schemeClr val="tx1"/>
              </a:solidFill>
            </a:endParaRPr>
          </a:p>
          <a:p>
            <a:pPr>
              <a:buFont typeface="Arial" panose="020B0604020202020204" pitchFamily="34" charset="0"/>
              <a:buChar char="•"/>
            </a:pPr>
            <a:r>
              <a:rPr lang="en-US" altLang="en-US" sz="1800" dirty="0">
                <a:solidFill>
                  <a:schemeClr val="tx1"/>
                </a:solidFill>
              </a:rPr>
              <a:t>Recessed at 15:________58  until next Thursday 18Nov21,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(18nov21) </a:t>
            </a:r>
            <a:r>
              <a:rPr lang="en-US" altLang="en-US" sz="2400" dirty="0"/>
              <a:t>Agenda</a:t>
            </a:r>
            <a:endParaRPr lang="en-US" sz="2400" dirty="0"/>
          </a:p>
        </p:txBody>
      </p:sp>
      <p:sp>
        <p:nvSpPr>
          <p:cNvPr id="3" name="Content Placeholder 2"/>
          <p:cNvSpPr>
            <a:spLocks noGrp="1"/>
          </p:cNvSpPr>
          <p:nvPr>
            <p:ph idx="1"/>
          </p:nvPr>
        </p:nvSpPr>
        <p:spPr>
          <a:xfrm>
            <a:off x="914400" y="1263650"/>
            <a:ext cx="10475384" cy="521176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(11Nov21)</a:t>
            </a:r>
          </a:p>
          <a:p>
            <a:pPr lvl="1">
              <a:spcBef>
                <a:spcPts val="0"/>
              </a:spcBef>
              <a:buFont typeface="Arial" panose="020B0604020202020204" pitchFamily="34" charset="0"/>
              <a:buChar char="•"/>
            </a:pPr>
            <a:r>
              <a:rPr lang="en-US" altLang="en-US" sz="1800" b="1" u="sng" dirty="0">
                <a:solidFill>
                  <a:schemeClr val="tx1"/>
                </a:solidFill>
              </a:rPr>
              <a:t>Attendance is on IMAT (w/VC and </a:t>
            </a:r>
            <a:r>
              <a:rPr lang="en-US" altLang="en-US" sz="1800" b="1" u="sng" dirty="0" err="1">
                <a:solidFill>
                  <a:schemeClr val="tx1"/>
                </a:solidFill>
              </a:rPr>
              <a:t>webex</a:t>
            </a:r>
            <a:r>
              <a:rPr lang="en-US" altLang="en-US" sz="1800" b="1" u="sng" dirty="0">
                <a:solidFill>
                  <a:schemeClr val="tx1"/>
                </a:solidFill>
              </a:rPr>
              <a:t> checks)</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_</a:t>
            </a:r>
            <a:r>
              <a:rPr lang="en-US" altLang="en-US" sz="1600" dirty="0" err="1">
                <a:solidFill>
                  <a:schemeClr val="bg1">
                    <a:lumMod val="85000"/>
                  </a:schemeClr>
                </a:solidFill>
              </a:rPr>
              <a:t>PeterE</a:t>
            </a:r>
            <a:r>
              <a:rPr lang="en-US" altLang="en-US" sz="1600" dirty="0">
                <a:solidFill>
                  <a:schemeClr val="tx1"/>
                </a:solidFill>
              </a:rPr>
              <a:t>__</a:t>
            </a:r>
          </a:p>
          <a:p>
            <a:pPr lvl="1">
              <a:spcBef>
                <a:spcPts val="0"/>
              </a:spcBef>
              <a:buFont typeface="Arial" panose="020B0604020202020204" pitchFamily="34" charset="0"/>
              <a:buChar char="•"/>
            </a:pPr>
            <a:r>
              <a:rPr lang="en-US" altLang="en-US" sz="1600" dirty="0">
                <a:solidFill>
                  <a:schemeClr val="tx1"/>
                </a:solidFill>
              </a:rPr>
              <a:t>Attendance and request queue in chat window, Stuart K. </a:t>
            </a:r>
          </a:p>
          <a:p>
            <a:pPr>
              <a:buFont typeface="Arial" panose="020B0604020202020204" pitchFamily="34" charset="0"/>
              <a:buChar char="•"/>
            </a:pPr>
            <a:r>
              <a:rPr lang="en-US" altLang="en-US" sz="1800" dirty="0"/>
              <a:t>Routine items or from last week or new</a:t>
            </a:r>
          </a:p>
          <a:p>
            <a:pPr>
              <a:spcBef>
                <a:spcPts val="0"/>
              </a:spcBef>
              <a:buFont typeface="Arial" panose="020B0604020202020204" pitchFamily="34" charset="0"/>
              <a:buChar char="•"/>
            </a:pPr>
            <a:r>
              <a:rPr lang="en-US" altLang="en-US" sz="1600" dirty="0">
                <a:solidFill>
                  <a:schemeClr val="tx1"/>
                </a:solidFill>
              </a:rPr>
              <a:t>Administration </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w/liaisons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6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6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6828370" y="1768122"/>
            <a:ext cx="4876800" cy="3262432"/>
          </a:xfrm>
          <a:prstGeom prst="rect">
            <a:avLst/>
          </a:prstGeom>
          <a:noFill/>
        </p:spPr>
        <p:txBody>
          <a:bodyPr wrap="square" rtlCol="0">
            <a:spAutoFit/>
          </a:bodyPr>
          <a:lstStyle/>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____</a:t>
            </a: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General Discussion Items</a:t>
            </a:r>
          </a:p>
          <a:p>
            <a:pPr marL="800100" lvl="2">
              <a:spcBef>
                <a:spcPts val="0"/>
              </a:spcBef>
              <a:spcAft>
                <a:spcPts val="0"/>
              </a:spcAft>
              <a:buFont typeface="Arial" panose="020B0604020202020204" pitchFamily="34" charset="0"/>
              <a:buChar char="•"/>
            </a:pPr>
            <a:r>
              <a:rPr lang="en-US" sz="1600" dirty="0">
                <a:solidFill>
                  <a:schemeClr val="tx1"/>
                </a:solidFill>
                <a:latin typeface="Times New Roman" panose="02020603050405020304" pitchFamily="18" charset="0"/>
                <a:ea typeface="Calibri" panose="020F0502020204030204" pitchFamily="34" charset="0"/>
              </a:rPr>
              <a:t> </a:t>
            </a:r>
            <a:endParaRPr lang="en-US" altLang="en-US" sz="1600" kern="0" dirty="0">
              <a:solidFill>
                <a:schemeClr val="tx1"/>
              </a:solidFill>
            </a:endParaRPr>
          </a:p>
          <a:p>
            <a:pPr marL="400050" lvl="1">
              <a:spcBef>
                <a:spcPts val="0"/>
              </a:spcBef>
              <a:spcAft>
                <a:spcPts val="0"/>
              </a:spcAft>
              <a:buFont typeface="Arial" panose="020B0604020202020204" pitchFamily="34" charset="0"/>
              <a:buChar char="•"/>
            </a:pPr>
            <a:endParaRPr lang="en-US" altLang="en-US" sz="1600" dirty="0">
              <a:solidFill>
                <a:schemeClr val="tx1"/>
              </a:solidFill>
              <a:latin typeface="Times New Roman" panose="02020603050405020304" pitchFamily="18" charset="0"/>
            </a:endParaRPr>
          </a:p>
          <a:p>
            <a:endParaRPr lang="en-US" sz="16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2000" dirty="0">
                <a:solidFill>
                  <a:schemeClr val="bg1">
                    <a:lumMod val="65000"/>
                  </a:schemeClr>
                </a:solidFill>
              </a:rPr>
              <a:t>None heard</a:t>
            </a:r>
          </a:p>
          <a:p>
            <a:endParaRPr lang="en-US" altLang="en-US" sz="2000" b="1" dirty="0">
              <a:solidFill>
                <a:schemeClr val="tx1"/>
              </a:solidFill>
            </a:endParaRPr>
          </a:p>
          <a:p>
            <a:r>
              <a:rPr lang="en-US" altLang="en-US" sz="1800" b="1" dirty="0">
                <a:solidFill>
                  <a:schemeClr val="tx1"/>
                </a:solidFill>
              </a:rPr>
              <a:t>Results:  </a:t>
            </a:r>
            <a:r>
              <a:rPr lang="en-US" altLang="en-US" sz="1800" dirty="0">
                <a:solidFill>
                  <a:schemeClr val="bg1">
                    <a:lumMod val="65000"/>
                  </a:schemeClr>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a:t>
            </a:r>
          </a:p>
          <a:p>
            <a:pPr marL="685800" lvl="1">
              <a:spcBef>
                <a:spcPts val="0"/>
              </a:spcBef>
              <a:buFont typeface="Arial" panose="020B0604020202020204" pitchFamily="34" charset="0"/>
              <a:buChar char="•"/>
            </a:pPr>
            <a:r>
              <a:rPr lang="en-US" sz="1800" dirty="0">
                <a:ea typeface="Calibri" panose="020F0502020204030204" pitchFamily="34" charset="0"/>
              </a:rPr>
              <a:t>Results of the mentor </a:t>
            </a:r>
            <a:r>
              <a:rPr lang="en-US" sz="1800" dirty="0" err="1">
                <a:ea typeface="Calibri" panose="020F0502020204030204" pitchFamily="34" charset="0"/>
              </a:rPr>
              <a:t>ePolls</a:t>
            </a:r>
            <a:r>
              <a:rPr lang="en-US" sz="1800" dirty="0">
                <a:ea typeface="Calibri" panose="020F0502020204030204" pitchFamily="34" charset="0"/>
              </a:rPr>
              <a:t>: </a:t>
            </a:r>
            <a:endParaRPr lang="en-US" sz="1800" dirty="0">
              <a:effectLst/>
              <a:latin typeface="Times New Roman" panose="02020603050405020304" pitchFamily="18" charset="0"/>
              <a:ea typeface="SimSun" panose="02010600030101010101" pitchFamily="2" charset="-122"/>
            </a:endParaRPr>
          </a:p>
          <a:p>
            <a:pPr marL="0" marR="0">
              <a:spcBef>
                <a:spcPts val="0"/>
              </a:spcBef>
              <a:spcAft>
                <a:spcPts val="0"/>
              </a:spcAft>
            </a:pPr>
            <a:endParaRPr lang="en-US" sz="1600" dirty="0">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Orlando straw poll 1</a:t>
            </a:r>
            <a:r>
              <a:rPr lang="en-US" sz="1600" dirty="0">
                <a:ea typeface="Times New Roman" panose="02020603050405020304" pitchFamily="18" charset="0"/>
              </a:rPr>
              <a:t>: </a:t>
            </a:r>
            <a:r>
              <a:rPr lang="en-US" sz="1600" dirty="0">
                <a:solidFill>
                  <a:srgbClr val="000000"/>
                </a:solidFill>
                <a:effectLst/>
                <a:ea typeface="Times New Roman" panose="02020603050405020304" pitchFamily="18" charset="0"/>
              </a:rPr>
              <a:t>description1: data to help IEEE 802 EC on their 07dec call to determine if March 2022 Plenary should be electronic/virtual or face-to-face in Orlando, FL. everyone can vote being a straw poll.</a:t>
            </a:r>
            <a:endParaRPr lang="en-US" sz="1600" dirty="0">
              <a:ea typeface="Times New Roman" panose="02020603050405020304" pitchFamily="18" charset="0"/>
            </a:endParaRPr>
          </a:p>
          <a:p>
            <a:pPr marL="1714500" lvl="4">
              <a:spcBef>
                <a:spcPts val="0"/>
              </a:spcBef>
              <a:spcAft>
                <a:spcPts val="0"/>
              </a:spcAft>
              <a:buFont typeface="Arial" panose="020B0604020202020204" pitchFamily="34" charset="0"/>
              <a:buChar char="•"/>
            </a:pPr>
            <a:endParaRPr lang="en-US" sz="800" dirty="0">
              <a:solidFill>
                <a:srgbClr val="000000"/>
              </a:solidFill>
              <a:effectLst/>
              <a:ea typeface="Calibri" panose="020F0502020204030204" pitchFamily="34" charset="0"/>
            </a:endParaRPr>
          </a:p>
          <a:p>
            <a:pPr marL="0" marR="0">
              <a:spcBef>
                <a:spcPts val="0"/>
              </a:spcBef>
              <a:spcAft>
                <a:spcPts val="0"/>
              </a:spcAft>
            </a:pPr>
            <a:r>
              <a:rPr lang="en-US" sz="1600" dirty="0">
                <a:solidFill>
                  <a:srgbClr val="000000"/>
                </a:solidFill>
                <a:effectLst/>
                <a:ea typeface="Calibri" panose="020F0502020204030204" pitchFamily="34" charset="0"/>
              </a:rPr>
              <a:t>	1. If the 2022 March Plenary Session is held in Orlando, Florida as an in-person only session, will you attend?</a:t>
            </a:r>
            <a:endParaRPr lang="en-US" sz="1600" dirty="0">
              <a:effectLst/>
              <a:ea typeface="Calibri" panose="020F0502020204030204" pitchFamily="34" charset="0"/>
            </a:endParaRP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Yes/No/abstain		__ / __  / __ </a:t>
            </a:r>
          </a:p>
          <a:p>
            <a:pPr marL="0" marR="0">
              <a:spcBef>
                <a:spcPts val="0"/>
              </a:spcBef>
              <a:spcAft>
                <a:spcPts val="0"/>
              </a:spcAft>
            </a:pPr>
            <a:endParaRPr lang="en-US" sz="1600" dirty="0">
              <a:ea typeface="Times New Roman" panose="02020603050405020304" pitchFamily="18" charset="0"/>
            </a:endParaRPr>
          </a:p>
          <a:p>
            <a:pPr marL="0" marR="0">
              <a:spcBef>
                <a:spcPts val="0"/>
              </a:spcBef>
              <a:spcAft>
                <a:spcPts val="0"/>
              </a:spcAft>
              <a:buFont typeface="Wingdings" panose="05000000000000000000" pitchFamily="2" charset="2"/>
              <a:buChar char="v"/>
            </a:pPr>
            <a:r>
              <a:rPr lang="en-US" sz="1600" dirty="0">
                <a:ea typeface="Times New Roman" panose="02020603050405020304" pitchFamily="18" charset="0"/>
              </a:rPr>
              <a:t>note:  so far, though details may change, the registration cost whether attending in person or online will be the same. and will be similar to costs of in-person sessions before covid. </a:t>
            </a:r>
          </a:p>
          <a:p>
            <a:pPr marL="0" marR="0">
              <a:spcBef>
                <a:spcPts val="0"/>
              </a:spcBef>
              <a:spcAft>
                <a:spcPts val="0"/>
              </a:spcAft>
              <a:buFont typeface="Arial" panose="020B0604020202020204" pitchFamily="34" charset="0"/>
              <a:buChar char="•"/>
            </a:pPr>
            <a:endParaRPr lang="en-US" sz="1600" dirty="0">
              <a:solidFill>
                <a:srgbClr val="000000"/>
              </a:solidFill>
              <a:effectLst/>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Orlando straw poll 2</a:t>
            </a:r>
            <a:r>
              <a:rPr lang="en-US" sz="1600" dirty="0">
                <a:ea typeface="Times New Roman" panose="02020603050405020304" pitchFamily="18" charset="0"/>
              </a:rPr>
              <a:t>: </a:t>
            </a:r>
            <a:r>
              <a:rPr lang="en-US" sz="1600" dirty="0">
                <a:solidFill>
                  <a:srgbClr val="000000"/>
                </a:solidFill>
                <a:effectLst/>
                <a:ea typeface="Times New Roman" panose="02020603050405020304" pitchFamily="18" charset="0"/>
              </a:rPr>
              <a:t>description2: data to help IEEE 802 EC on their </a:t>
            </a:r>
            <a:r>
              <a:rPr lang="en-US" sz="1600" dirty="0">
                <a:ea typeface="Times New Roman" panose="02020603050405020304" pitchFamily="18" charset="0"/>
              </a:rPr>
              <a:t>19nov</a:t>
            </a:r>
            <a:r>
              <a:rPr lang="en-US" sz="1600" dirty="0">
                <a:solidFill>
                  <a:srgbClr val="000000"/>
                </a:solidFill>
                <a:effectLst/>
                <a:ea typeface="Times New Roman" panose="02020603050405020304" pitchFamily="18" charset="0"/>
              </a:rPr>
              <a:t> call to determine if the March 2022 Plenary would be a mixed-mode session; face-to-face in Orlando, FL and virtual, how would attend? </a:t>
            </a:r>
            <a:r>
              <a:rPr lang="en-US" sz="1600" dirty="0">
                <a:solidFill>
                  <a:srgbClr val="000000"/>
                </a:solidFill>
                <a:effectLst/>
                <a:ea typeface="Times New Roman" panose="02020603050405020304" pitchFamily="18" charset="0"/>
                <a:cs typeface="Times New Roman" panose="02020603050405020304" pitchFamily="18" charset="0"/>
              </a:rPr>
              <a:t>(note: registration fee/cost is same for in-person or virtual) </a:t>
            </a:r>
            <a:r>
              <a:rPr lang="en-US" sz="1600" dirty="0">
                <a:solidFill>
                  <a:srgbClr val="000000"/>
                </a:solidFill>
                <a:effectLst/>
                <a:ea typeface="Times New Roman" panose="02020603050405020304" pitchFamily="18" charset="0"/>
              </a:rPr>
              <a:t>everyone can vote being a straw poll.</a:t>
            </a:r>
            <a:endParaRPr lang="en-US" sz="1600" dirty="0">
              <a:effectLst/>
              <a:ea typeface="Calibri" panose="020F0502020204030204" pitchFamily="34" charset="0"/>
            </a:endParaRPr>
          </a:p>
          <a:p>
            <a:pPr marL="0" marR="0" lvl="0" indent="0">
              <a:spcBef>
                <a:spcPts val="0"/>
              </a:spcBef>
              <a:spcAft>
                <a:spcPts val="0"/>
              </a:spcAft>
              <a:tabLst>
                <a:tab pos="457200" algn="l"/>
              </a:tabLst>
            </a:pPr>
            <a:r>
              <a:rPr lang="en-US" sz="1600" dirty="0">
                <a:effectLst/>
                <a:ea typeface="Calibri" panose="020F0502020204030204" pitchFamily="34" charset="0"/>
              </a:rPr>
              <a:t>	</a:t>
            </a:r>
          </a:p>
          <a:p>
            <a:pPr marL="0" marR="0" lvl="0" indent="0">
              <a:spcBef>
                <a:spcPts val="0"/>
              </a:spcBef>
              <a:spcAft>
                <a:spcPts val="0"/>
              </a:spcAft>
              <a:tabLst>
                <a:tab pos="457200" algn="l"/>
              </a:tabLst>
            </a:pPr>
            <a:r>
              <a:rPr lang="en-US" sz="1600" dirty="0">
                <a:effectLst/>
                <a:ea typeface="Calibri" panose="020F0502020204030204" pitchFamily="34" charset="0"/>
              </a:rPr>
              <a:t>	2. If the 2022 March Plenary Session is held in Orlando, Florida as a mixed-mode session, will you attend:</a:t>
            </a: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Attend In-person				__</a:t>
            </a: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Attend Virtually (remotely)		__</a:t>
            </a:r>
          </a:p>
          <a:p>
            <a:pPr marL="1143000" marR="0" lvl="2" indent="-228600">
              <a:spcBef>
                <a:spcPts val="0"/>
              </a:spcBef>
              <a:spcAft>
                <a:spcPts val="0"/>
              </a:spcAft>
              <a:buFont typeface="Times New Roman" panose="02020603050405020304" pitchFamily="18" charset="0"/>
              <a:buChar char="•"/>
              <a:tabLst>
                <a:tab pos="1371600" algn="l"/>
              </a:tabLst>
            </a:pPr>
            <a:r>
              <a:rPr lang="en-US" sz="1600" dirty="0">
                <a:effectLst/>
                <a:ea typeface="Calibri" panose="020F0502020204030204" pitchFamily="34" charset="0"/>
              </a:rPr>
              <a:t>Will not attend plenary 			__</a:t>
            </a: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p:txBody>
          <a:bodyPr/>
          <a:lstStyle/>
          <a:p>
            <a:r>
              <a:rPr lang="en-US"/>
              <a:t>11-18nov21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15291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6"/>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and calls before then; </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 Anything to share today?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1611210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a:t>
            </a:r>
            <a:r>
              <a:rPr lang="en-US" sz="1800" b="1" dirty="0">
                <a:effectLst/>
                <a:latin typeface="Times New Roman" panose="02020603050405020304" pitchFamily="18" charset="0"/>
                <a:ea typeface="SimSun" panose="02010600030101010101" pitchFamily="2" charset="-122"/>
              </a:rPr>
              <a:t>next call, #58  01-04Mar22</a:t>
            </a:r>
            <a:endParaRPr lang="en-US" sz="1800" dirty="0">
              <a:solidFill>
                <a:schemeClr val="tx1"/>
              </a:solidFill>
            </a:endParaRPr>
          </a:p>
          <a:p>
            <a:pPr lvl="1">
              <a:spcBef>
                <a:spcPts val="0"/>
              </a:spcBef>
              <a:spcAft>
                <a:spcPts val="0"/>
              </a:spcAft>
              <a:buFont typeface="Arial" panose="020B0604020202020204" pitchFamily="34" charset="0"/>
              <a:buChar char="•"/>
            </a:pPr>
            <a:r>
              <a:rPr lang="en-US" sz="1800" dirty="0">
                <a:solidFill>
                  <a:schemeClr val="tx1"/>
                </a:solidFill>
              </a:rPr>
              <a:t>Anything to share today?</a:t>
            </a:r>
          </a:p>
          <a:p>
            <a:pPr marL="914400" lvl="2" indent="0">
              <a:spcBef>
                <a:spcPts val="0"/>
              </a:spcBef>
              <a:spcAft>
                <a:spcPts val="0"/>
              </a:spcAft>
            </a:pPr>
            <a:endParaRPr lang="en-US" sz="1400" dirty="0">
              <a:solidFill>
                <a:schemeClr val="tx1"/>
              </a:solidFill>
            </a:endParaRPr>
          </a:p>
          <a:p>
            <a:pPr marL="0" indent="0">
              <a:spcBef>
                <a:spcPts val="0"/>
              </a:spcBef>
              <a:spcAft>
                <a:spcPts val="0"/>
              </a:spcAft>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#15 ______</a:t>
            </a:r>
          </a:p>
          <a:p>
            <a:pPr lvl="1">
              <a:spcBef>
                <a:spcPts val="0"/>
              </a:spcBef>
              <a:buFont typeface="Arial" panose="020B0604020202020204" pitchFamily="34" charset="0"/>
              <a:buChar char="•"/>
            </a:pPr>
            <a:r>
              <a:rPr lang="en-US" sz="1600" dirty="0">
                <a:solidFill>
                  <a:schemeClr val="tx1"/>
                </a:solidFill>
              </a:rPr>
              <a:t>Anything to share today? </a:t>
            </a:r>
          </a:p>
          <a:p>
            <a:pPr lvl="1">
              <a:spcBef>
                <a:spcPts val="0"/>
              </a:spcBef>
              <a:buFont typeface="Arial" panose="020B0604020202020204" pitchFamily="34" charset="0"/>
              <a:buChar char="•"/>
            </a:pPr>
            <a:endParaRPr lang="en-US" sz="1600" dirty="0">
              <a:solidFill>
                <a:schemeClr val="tx1"/>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#101 07-11Feb22, Tentative, ECO (no virtual)</a:t>
            </a:r>
          </a:p>
          <a:p>
            <a:pPr lvl="1">
              <a:spcBef>
                <a:spcPts val="0"/>
              </a:spcBef>
              <a:spcAft>
                <a:spcPts val="0"/>
              </a:spcAft>
              <a:buFont typeface="Arial" panose="020B0604020202020204" pitchFamily="34" charset="0"/>
              <a:buChar char="•"/>
            </a:pPr>
            <a:r>
              <a:rPr lang="en-US" sz="1600" dirty="0">
                <a:solidFill>
                  <a:schemeClr val="tx1"/>
                </a:solidFill>
              </a:rPr>
              <a:t>Anything to share today? not today</a:t>
            </a: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7"/>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r>
              <a:rPr lang="en-US" sz="1800" b="0" dirty="0">
                <a:solidFill>
                  <a:schemeClr val="tx1"/>
                </a:solidFill>
                <a:ea typeface="Times New Roman" panose="02020603050405020304" pitchFamily="18" charset="0"/>
                <a:cs typeface="Times New Roman" panose="02020603050405020304" pitchFamily="18" charset="0"/>
              </a:rPr>
              <a:t>Anything to share today?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algn="l"/>
            <a:endParaRPr lang="en-US"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22371672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 </a:t>
            </a:r>
            <a:r>
              <a:rPr lang="en-GB" sz="1800" b="0" dirty="0">
                <a:latin typeface="Times New Roman" panose="02020603050405020304" pitchFamily="18" charset="0"/>
                <a:ea typeface="Calibri" panose="020F0502020204030204" pitchFamily="34" charset="0"/>
              </a:rPr>
              <a:t>Anything to share today? </a:t>
            </a:r>
            <a:r>
              <a:rPr lang="en-US" sz="1800" b="0" dirty="0">
                <a:latin typeface="Times New Roman" panose="02020603050405020304" pitchFamily="18" charset="0"/>
                <a:ea typeface="Calibri" panose="020F0502020204030204" pitchFamily="34" charset="0"/>
              </a:rPr>
              <a:t> </a:t>
            </a:r>
          </a:p>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1">
              <a:buFont typeface="Arial" panose="020B0604020202020204" pitchFamily="34" charset="0"/>
              <a:buChar char="•"/>
            </a:pPr>
            <a:endParaRPr lang="en-US" sz="10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8556" y="581231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26091722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 </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a:spcBef>
                <a:spcPts val="0"/>
              </a:spcBef>
              <a:spcAft>
                <a:spcPts val="0"/>
              </a:spcAft>
              <a:buFont typeface="Arial" panose="020B0604020202020204" pitchFamily="34" charset="0"/>
              <a:buChar char="•"/>
            </a:pPr>
            <a:r>
              <a:rPr lang="en-US" sz="1800" b="1" i="0" dirty="0">
                <a:solidFill>
                  <a:srgbClr val="1D2B3E"/>
                </a:solidFill>
                <a:effectLst/>
              </a:rPr>
              <a:t> </a:t>
            </a:r>
          </a:p>
          <a:p>
            <a:pPr marL="0">
              <a:spcBef>
                <a:spcPts val="0"/>
              </a:spcBef>
              <a:spcAft>
                <a:spcPts val="0"/>
              </a:spcAft>
              <a:buFont typeface="Arial" panose="020B0604020202020204" pitchFamily="34" charset="0"/>
              <a:buChar char="•"/>
            </a:pPr>
            <a:r>
              <a:rPr lang="en-US" sz="1800" dirty="0">
                <a:solidFill>
                  <a:srgbClr val="1D2B3E"/>
                </a:solidFill>
              </a:rPr>
              <a:t> </a:t>
            </a:r>
            <a:endParaRPr lang="en-US" sz="16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291445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400" dirty="0"/>
              <a:t>   </a:t>
            </a:r>
            <a:r>
              <a:rPr lang="en-US" sz="1600" dirty="0"/>
              <a:t> </a:t>
            </a: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buFont typeface="Arial" panose="020B0604020202020204" pitchFamily="34" charset="0"/>
              <a:buChar char="•"/>
            </a:pPr>
            <a:r>
              <a:rPr lang="en-US" sz="1200" u="sng" dirty="0">
                <a:solidFill>
                  <a:srgbClr val="0563C1"/>
                </a:solidFill>
                <a:ea typeface="Calibri" panose="020F0502020204030204" pitchFamily="34" charset="0"/>
                <a:hlinkClick r:id="rId4"/>
              </a:rPr>
              <a:t>https://www.wirelessinnovation.org/6ghz-multistakeholder-committee</a:t>
            </a:r>
            <a:r>
              <a:rPr lang="en-US" sz="1200" dirty="0">
                <a:ea typeface="Calibri" panose="020F0502020204030204" pitchFamily="34" charset="0"/>
              </a:rPr>
              <a:t> </a:t>
            </a:r>
          </a:p>
          <a:p>
            <a:pPr lvl="2">
              <a:spcBef>
                <a:spcPts val="0"/>
              </a:spcBef>
              <a:buFont typeface="Arial" panose="020B0604020202020204" pitchFamily="34" charset="0"/>
              <a:buChar char="•"/>
            </a:pPr>
            <a:r>
              <a:rPr lang="en-US" sz="12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b="1" dirty="0">
                <a:ea typeface="Calibri" panose="020F0502020204030204" pitchFamily="34" charset="0"/>
              </a:rPr>
              <a:t> </a:t>
            </a:r>
            <a:r>
              <a:rPr lang="en-GB" sz="1600" b="0" dirty="0">
                <a:ea typeface="Calibri" panose="020F0502020204030204" pitchFamily="34" charset="0"/>
              </a:rPr>
              <a:t>Anything to share today?</a:t>
            </a: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sz="1600" b="1" dirty="0">
                <a:ea typeface="Calibri" panose="020F0502020204030204" pitchFamily="34" charset="0"/>
              </a:rPr>
              <a:t>21oct: </a:t>
            </a:r>
            <a:r>
              <a:rPr lang="en-US" sz="1600" dirty="0">
                <a:effectLst/>
                <a:ea typeface="Calibri" panose="020F0502020204030204" pitchFamily="34" charset="0"/>
              </a:rPr>
              <a:t>TR-1014 (IR3) is in internal ballot, being shared with WFA AFC TG</a:t>
            </a:r>
          </a:p>
          <a:p>
            <a:pPr marL="1323975" lvl="3">
              <a:spcBef>
                <a:spcPts val="0"/>
              </a:spcBef>
              <a:spcAft>
                <a:spcPts val="0"/>
              </a:spcAft>
              <a:buFont typeface="Arial" panose="020B0604020202020204" pitchFamily="34" charset="0"/>
              <a:buChar char="•"/>
            </a:pPr>
            <a:r>
              <a:rPr lang="en-US" sz="1400" dirty="0">
                <a:ea typeface="Calibri" panose="020F0502020204030204" pitchFamily="34" charset="0"/>
              </a:rPr>
              <a:t>The process of coordination with the different organization has improve and time to approval is quicker. </a:t>
            </a:r>
          </a:p>
          <a:p>
            <a:pPr marL="1323975" lvl="3">
              <a:spcBef>
                <a:spcPts val="0"/>
              </a:spcBef>
              <a:spcAft>
                <a:spcPts val="0"/>
              </a:spcAft>
              <a:buFont typeface="Arial" panose="020B0604020202020204" pitchFamily="34" charset="0"/>
              <a:buChar char="•"/>
            </a:pPr>
            <a:r>
              <a:rPr lang="en-US" sz="1400" dirty="0">
                <a:effectLst/>
                <a:ea typeface="Calibri" panose="020F0502020204030204" pitchFamily="34" charset="0"/>
                <a:hlinkClick r:id="rId5"/>
              </a:rPr>
              <a:t>https://www.wi-fi.org/file/afc-specification-and-test-plans</a:t>
            </a:r>
            <a:r>
              <a:rPr lang="en-US" sz="1400" dirty="0">
                <a:effectLst/>
                <a:ea typeface="Calibri" panose="020F0502020204030204" pitchFamily="34" charset="0"/>
              </a:rPr>
              <a:t>  (open to all, just need contact info and privacy agreement)  </a:t>
            </a: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4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6"/>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b="0" dirty="0">
                <a:ea typeface="Calibri" panose="020F0502020204030204" pitchFamily="34" charset="0"/>
              </a:rPr>
              <a:t>Anything to share today?</a:t>
            </a:r>
            <a:r>
              <a:rPr lang="en-GB" sz="1600" b="0" dirty="0">
                <a:solidFill>
                  <a:schemeClr val="tx1"/>
                </a:solidFill>
                <a:ea typeface="Calibri" panose="020F0502020204030204" pitchFamily="34" charset="0"/>
              </a:rPr>
              <a:t> </a:t>
            </a:r>
            <a:endParaRPr lang="en-US" sz="1600" b="0" dirty="0">
              <a:solidFill>
                <a:schemeClr val="tx1"/>
              </a:solidFill>
            </a:endParaRPr>
          </a:p>
          <a:p>
            <a:pPr marL="866775" lvl="2">
              <a:spcBef>
                <a:spcPts val="0"/>
              </a:spcBef>
              <a:spcAft>
                <a:spcPts val="0"/>
              </a:spcAft>
              <a:buFont typeface="Arial" panose="020B0604020202020204" pitchFamily="34" charset="0"/>
              <a:buChar char="•"/>
            </a:pPr>
            <a:endParaRPr lang="en-US" sz="16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sz="1600" b="1" dirty="0">
                <a:effectLst/>
                <a:ea typeface="Calibri" panose="020F0502020204030204" pitchFamily="34" charset="0"/>
              </a:rPr>
              <a:t>21oct: </a:t>
            </a:r>
            <a:r>
              <a:rPr lang="en-US" sz="1600" dirty="0">
                <a:effectLst/>
                <a:ea typeface="Calibri" panose="020F0502020204030204" pitchFamily="34" charset="0"/>
              </a:rPr>
              <a:t>MWG WS#3 received briefing on work underway in WFA AFC</a:t>
            </a:r>
          </a:p>
          <a:p>
            <a:pPr marL="866775" lvl="2">
              <a:spcBef>
                <a:spcPts val="0"/>
              </a:spcBef>
              <a:spcAft>
                <a:spcPts val="0"/>
              </a:spcAft>
              <a:buFont typeface="Arial" panose="020B0604020202020204" pitchFamily="34" charset="0"/>
              <a:buChar char="•"/>
            </a:pPr>
            <a:r>
              <a:rPr lang="en-US" sz="1200" u="sng" dirty="0">
                <a:solidFill>
                  <a:srgbClr val="0563C1"/>
                </a:solidFill>
                <a:effectLst/>
                <a:ea typeface="Calibri" panose="020F0502020204030204" pitchFamily="34" charset="0"/>
                <a:hlinkClick r:id="rId7"/>
              </a:rPr>
              <a:t>https://syndicated.wifinowglobal.com/resource/wi-fi-alliance-accelerates-wi-fi-6e-development-with-automated-frequency-coordination</a:t>
            </a:r>
            <a:r>
              <a:rPr lang="en-US" sz="1400" u="sng" dirty="0">
                <a:solidFill>
                  <a:srgbClr val="0563C1"/>
                </a:solidFill>
                <a:effectLst/>
                <a:ea typeface="Calibri" panose="020F0502020204030204" pitchFamily="34" charset="0"/>
                <a:hlinkClick r:id="rId7"/>
              </a:rPr>
              <a:t>/</a:t>
            </a:r>
            <a:r>
              <a:rPr lang="en-US" sz="1400" dirty="0">
                <a:solidFill>
                  <a:schemeClr val="tx1"/>
                </a:solidFill>
              </a:rPr>
              <a:t> </a:t>
            </a:r>
          </a:p>
        </p:txBody>
      </p:sp>
    </p:spTree>
    <p:extLst>
      <p:ext uri="{BB962C8B-B14F-4D97-AF65-F5344CB8AC3E}">
        <p14:creationId xmlns:p14="http://schemas.microsoft.com/office/powerpoint/2010/main" val="220391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11-18nov21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3130"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131"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400" dirty="0"/>
              <a:t>General Discussion Items – ongoing fyi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								</a:t>
            </a:r>
            <a:r>
              <a:rPr lang="en-US" sz="1800" b="0" dirty="0">
                <a:ea typeface="Calibri" panose="020F0502020204030204" pitchFamily="34" charset="0"/>
              </a:rPr>
              <a:t>call on 26oct21 was cancelled</a:t>
            </a:r>
            <a:endParaRPr lang="en-US" sz="18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23nov21.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bg1">
                    <a:lumMod val="6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11-18nov21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 and voters on-line: ____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a:t>
            </a:r>
            <a:r>
              <a:rPr lang="en-US" sz="1800" dirty="0"/>
              <a:t>  02dec21 –</a:t>
            </a:r>
            <a:r>
              <a:rPr lang="en-US" sz="1800" i="1" u="sng" dirty="0"/>
              <a:t>15:00–&lt;15:55</a:t>
            </a:r>
            <a:r>
              <a:rPr lang="en-US" sz="1800" dirty="0"/>
              <a:t> et </a:t>
            </a:r>
            <a:r>
              <a:rPr lang="en-US" sz="1600" dirty="0"/>
              <a:t>– 	note: </a:t>
            </a:r>
            <a:r>
              <a:rPr lang="en-US" sz="1600" u="sng" dirty="0"/>
              <a:t>no call on 25nov21</a:t>
            </a:r>
            <a:r>
              <a:rPr lang="en-US" sz="2000" dirty="0">
                <a:highlight>
                  <a:srgbClr val="D5F4FF"/>
                </a:highlight>
              </a:rPr>
              <a: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15:___________________________36et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 </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11-18nov21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11-18nov21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11-18nov21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14400" y="1035890"/>
            <a:ext cx="10820400" cy="54848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Still a very good update from 12aug21:  any questions or updates? </a:t>
            </a:r>
          </a:p>
          <a:p>
            <a:pPr lvl="1">
              <a:spcBef>
                <a:spcPts val="0"/>
              </a:spcBef>
              <a:buFont typeface="Arial" panose="020B0604020202020204" pitchFamily="34" charset="0"/>
              <a:buChar char="•"/>
            </a:pPr>
            <a:r>
              <a:rPr lang="en-US" sz="1050" dirty="0">
                <a:solidFill>
                  <a:schemeClr val="tx1"/>
                </a:solidFill>
              </a:rPr>
              <a:t>EN 302 567 – C1 band/60GHz (</a:t>
            </a:r>
            <a:r>
              <a:rPr lang="en-US" sz="1050" dirty="0" err="1">
                <a:solidFill>
                  <a:schemeClr val="tx1"/>
                </a:solidFill>
              </a:rPr>
              <a:t>WiGig</a:t>
            </a:r>
            <a:r>
              <a:rPr lang="en-US" sz="1050" dirty="0">
                <a:solidFill>
                  <a:schemeClr val="tx1"/>
                </a:solidFill>
              </a:rPr>
              <a:t>, .11ad and .11ay) has passed 2</a:t>
            </a:r>
            <a:r>
              <a:rPr lang="en-US" sz="1050" baseline="30000" dirty="0">
                <a:solidFill>
                  <a:schemeClr val="tx1"/>
                </a:solidFill>
              </a:rPr>
              <a:t>nd</a:t>
            </a:r>
            <a:r>
              <a:rPr lang="en-US" sz="105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050" dirty="0">
                <a:solidFill>
                  <a:schemeClr val="tx1"/>
                </a:solidFill>
              </a:rPr>
              <a:t>EN 303 722 – C3 band/60GHz  has been reviewed by EC assessment and will go out for 1</a:t>
            </a:r>
            <a:r>
              <a:rPr lang="en-US" sz="1050" baseline="30000" dirty="0">
                <a:solidFill>
                  <a:schemeClr val="tx1"/>
                </a:solidFill>
              </a:rPr>
              <a:t>st</a:t>
            </a:r>
            <a:r>
              <a:rPr lang="en-US" sz="1050" dirty="0">
                <a:solidFill>
                  <a:schemeClr val="tx1"/>
                </a:solidFill>
              </a:rPr>
              <a:t> ENAP now. </a:t>
            </a:r>
          </a:p>
          <a:p>
            <a:pPr lvl="1">
              <a:spcBef>
                <a:spcPts val="0"/>
              </a:spcBef>
              <a:buFont typeface="Arial" panose="020B0604020202020204" pitchFamily="34" charset="0"/>
              <a:buChar char="•"/>
            </a:pPr>
            <a:r>
              <a:rPr lang="en-US" sz="105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05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050"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050"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000"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050"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000" dirty="0">
                <a:solidFill>
                  <a:schemeClr val="tx1"/>
                </a:solidFill>
              </a:rPr>
              <a:t>In  he 802.11 SC </a:t>
            </a:r>
            <a:r>
              <a:rPr lang="en-US" sz="1000" dirty="0" err="1">
                <a:solidFill>
                  <a:schemeClr val="tx1"/>
                </a:solidFill>
              </a:rPr>
              <a:t>CoEx</a:t>
            </a:r>
            <a:r>
              <a:rPr lang="en-US" sz="1000" dirty="0">
                <a:solidFill>
                  <a:schemeClr val="tx1"/>
                </a:solidFill>
              </a:rPr>
              <a:t> there are submission documents in Mentor (</a:t>
            </a:r>
            <a:r>
              <a:rPr lang="en-US" sz="1000" dirty="0">
                <a:effectLst/>
                <a:ea typeface="Calibri" panose="020F0502020204030204" pitchFamily="34" charset="0"/>
                <a:cs typeface="Times New Roman" panose="02020603050405020304" pitchFamily="18" charset="0"/>
              </a:rPr>
              <a:t>docs 11-814 and 11-1191)</a:t>
            </a:r>
            <a:r>
              <a:rPr lang="en-US" sz="1000" dirty="0">
                <a:solidFill>
                  <a:schemeClr val="tx1"/>
                </a:solidFill>
              </a:rPr>
              <a:t>, on this.  </a:t>
            </a:r>
          </a:p>
          <a:p>
            <a:pPr lvl="2">
              <a:spcBef>
                <a:spcPts val="0"/>
              </a:spcBef>
              <a:buFont typeface="Arial" panose="020B0604020202020204" pitchFamily="34" charset="0"/>
              <a:buChar char="•"/>
            </a:pPr>
            <a:r>
              <a:rPr lang="en-US" sz="1000" dirty="0">
                <a:solidFill>
                  <a:schemeClr val="tx1"/>
                </a:solidFill>
              </a:rPr>
              <a:t>ad </a:t>
            </a:r>
            <a:r>
              <a:rPr lang="en-US" sz="1000" dirty="0" err="1">
                <a:solidFill>
                  <a:schemeClr val="tx1"/>
                </a:solidFill>
              </a:rPr>
              <a:t>hocs</a:t>
            </a:r>
            <a:r>
              <a:rPr lang="en-US" sz="1000"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05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0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050" dirty="0">
                <a:solidFill>
                  <a:schemeClr val="tx1"/>
                </a:solidFill>
              </a:rPr>
              <a:t>EN 303 753 - 3</a:t>
            </a:r>
            <a:r>
              <a:rPr lang="en-US" sz="1050" baseline="30000" dirty="0">
                <a:solidFill>
                  <a:schemeClr val="tx1"/>
                </a:solidFill>
              </a:rPr>
              <a:t>rd</a:t>
            </a:r>
            <a:r>
              <a:rPr lang="en-US" sz="1050" dirty="0">
                <a:solidFill>
                  <a:schemeClr val="tx1"/>
                </a:solidFill>
              </a:rPr>
              <a:t> 60GHz standard progressing and current poll is closing now.  </a:t>
            </a:r>
          </a:p>
          <a:p>
            <a:pPr lvl="1">
              <a:spcBef>
                <a:spcPts val="0"/>
              </a:spcBef>
              <a:buFont typeface="Arial" panose="020B0604020202020204" pitchFamily="34" charset="0"/>
              <a:buChar char="•"/>
            </a:pPr>
            <a:r>
              <a:rPr lang="en-US" sz="1050" dirty="0">
                <a:solidFill>
                  <a:schemeClr val="tx1"/>
                </a:solidFill>
              </a:rPr>
              <a:t>Nominations for chair of BRAN closes 27aug21.. </a:t>
            </a:r>
          </a:p>
          <a:p>
            <a:pPr lvl="1">
              <a:spcBef>
                <a:spcPts val="0"/>
              </a:spcBef>
              <a:buFont typeface="Arial" panose="020B0604020202020204" pitchFamily="34" charset="0"/>
              <a:buChar char="•"/>
            </a:pPr>
            <a:r>
              <a:rPr lang="en-US" sz="1050" dirty="0">
                <a:solidFill>
                  <a:schemeClr val="tx1"/>
                </a:solidFill>
              </a:rPr>
              <a:t>Germany, Iceland, Norway are already opening up 6GHz, as it is volunteer now.  </a:t>
            </a:r>
          </a:p>
          <a:p>
            <a:pPr lvl="1">
              <a:spcBef>
                <a:spcPts val="0"/>
              </a:spcBef>
              <a:buFont typeface="Arial" panose="020B0604020202020204" pitchFamily="34" charset="0"/>
              <a:buChar char="•"/>
            </a:pPr>
            <a:endParaRPr lang="en-US" sz="105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restructuring,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11-18nov21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11-18nov21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11-18nov21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11-18nov21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lgn="ctr">
              <a:buClrTx/>
            </a:pPr>
            <a:r>
              <a:rPr lang="en-US" dirty="0">
                <a:solidFill>
                  <a:schemeClr val="accent1">
                    <a:lumMod val="50000"/>
                  </a:schemeClr>
                </a:solidFill>
                <a:hlinkClick r:id="rId3" action="ppaction://hlinksldjump"/>
              </a:rPr>
              <a:t>2</a:t>
            </a:r>
            <a:r>
              <a:rPr lang="en-US" baseline="30000" dirty="0">
                <a:solidFill>
                  <a:schemeClr val="accent1">
                    <a:lumMod val="50000"/>
                  </a:schemeClr>
                </a:solidFill>
                <a:hlinkClick r:id="rId3" action="ppaction://hlinksldjump"/>
              </a:rPr>
              <a:t>nd</a:t>
            </a:r>
            <a:r>
              <a:rPr lang="en-US" dirty="0">
                <a:solidFill>
                  <a:schemeClr val="accent1">
                    <a:lumMod val="50000"/>
                  </a:schemeClr>
                </a:solidFill>
                <a:hlinkClick r:id="rId3" action="ppaction://hlinksldjump"/>
              </a:rPr>
              <a:t> meeting – 18nov21 – jump to slide 21  </a:t>
            </a:r>
            <a:endParaRPr lang="en-US" dirty="0">
              <a:solidFill>
                <a:schemeClr val="accent1">
                  <a:lumMod val="50000"/>
                </a:schemeClr>
              </a:solidFil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11-18nov21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11-18nov21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on IMAT  (</a:t>
            </a:r>
            <a:r>
              <a:rPr lang="en-US" altLang="en-US" sz="1600" dirty="0">
                <a:solidFill>
                  <a:schemeClr val="tx1"/>
                </a:solidFill>
              </a:rPr>
              <a:t>w/VC &amp; </a:t>
            </a:r>
            <a:r>
              <a:rPr lang="en-US" altLang="en-US" sz="1600" dirty="0" err="1">
                <a:solidFill>
                  <a:schemeClr val="tx1"/>
                </a:solidFill>
              </a:rPr>
              <a:t>webex</a:t>
            </a:r>
            <a:r>
              <a:rPr lang="en-US" altLang="en-US" sz="1600" dirty="0">
                <a:solidFill>
                  <a:schemeClr val="tx1"/>
                </a:solidFill>
              </a:rPr>
              <a:t> checks)</a:t>
            </a:r>
          </a:p>
          <a:p>
            <a:pPr lvl="1">
              <a:spcBef>
                <a:spcPts val="0"/>
              </a:spcBef>
              <a:buFont typeface="Arial" panose="020B0604020202020204" pitchFamily="34" charset="0"/>
              <a:buChar char="•"/>
            </a:pPr>
            <a:r>
              <a:rPr lang="en-US" altLang="en-US" sz="1600" b="1" u="sng" dirty="0">
                <a:solidFill>
                  <a:srgbClr val="002060"/>
                </a:solidFill>
              </a:rPr>
              <a:t>This plenary does count for participation credit. Need 75%. </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a:t>
            </a:r>
            <a:r>
              <a:rPr lang="en-US" altLang="en-US" sz="1400" dirty="0">
                <a:solidFill>
                  <a:schemeClr val="bg1">
                    <a:lumMod val="85000"/>
                  </a:schemeClr>
                </a:solidFill>
              </a:rPr>
              <a:t>Peter E</a:t>
            </a:r>
            <a:r>
              <a:rPr lang="en-US" altLang="en-US" sz="1400" dirty="0">
                <a:solidFill>
                  <a:schemeClr val="tx1"/>
                </a:solidFill>
              </a:rPr>
              <a:t>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Chair start </a:t>
            </a:r>
            <a:r>
              <a:rPr lang="en-US" altLang="en-US" sz="1400" dirty="0" err="1">
                <a:solidFill>
                  <a:schemeClr val="tx1"/>
                </a:solidFill>
              </a:rPr>
              <a:t>epolls</a:t>
            </a:r>
            <a:r>
              <a:rPr lang="en-US" altLang="en-US" sz="1400" dirty="0">
                <a:solidFill>
                  <a:schemeClr val="tx1"/>
                </a:solidFill>
              </a:rPr>
              <a:t> on March’22 plenary </a:t>
            </a: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Recess/Adjourn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sz="1400" b="0" kern="0" dirty="0">
                <a:solidFill>
                  <a:schemeClr val="tx1"/>
                </a:solidFill>
              </a:rPr>
              <a:t>APAC update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request for HAPS info on  70/80/90 NPRM</a:t>
            </a:r>
          </a:p>
          <a:p>
            <a:pPr lvl="1">
              <a:spcBef>
                <a:spcPts val="0"/>
              </a:spcBef>
              <a:buFont typeface="Arial" panose="020B0604020202020204" pitchFamily="34" charset="0"/>
              <a:buChar char="•"/>
            </a:pPr>
            <a:r>
              <a:rPr lang="en-US" altLang="en-US" sz="1400" kern="0" dirty="0">
                <a:solidFill>
                  <a:schemeClr val="tx1"/>
                </a:solidFill>
              </a:rPr>
              <a:t>ongoing: MSGs (new doc) &amp; Std Frequency table</a:t>
            </a: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65000"/>
                  </a:schemeClr>
                </a:solidFill>
              </a:rPr>
              <a:t>Stuart K</a:t>
            </a:r>
          </a:p>
          <a:p>
            <a:pPr>
              <a:spcBef>
                <a:spcPts val="0"/>
              </a:spcBef>
            </a:pPr>
            <a:r>
              <a:rPr lang="en-US" altLang="en-US" sz="1800" b="0" dirty="0">
                <a:solidFill>
                  <a:schemeClr val="bg1">
                    <a:lumMod val="65000"/>
                  </a:schemeClr>
                </a:solidFill>
              </a:rPr>
              <a:t>		Seconded by:  Vijay A</a:t>
            </a:r>
          </a:p>
          <a:p>
            <a:pPr>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https://mentor.ieee.org/802.18/dcn/21/18-21-0107-01-0000-minutes-electronic-wireless-interim-16-23sep21-rr-tag-koa.docx</a:t>
            </a:r>
            <a:r>
              <a:rPr lang="en-GB" sz="1800" b="0" dirty="0">
                <a:ea typeface="SimSun" panose="02010600030101010101" pitchFamily="2" charset="-122"/>
              </a:rPr>
              <a:t> </a:t>
            </a:r>
            <a:r>
              <a:rPr lang="en-GB" sz="1800" b="0" dirty="0">
                <a:solidFill>
                  <a:schemeClr val="bg1">
                    <a:lumMod val="75000"/>
                  </a:schemeClr>
                </a:solidFill>
                <a:ea typeface="SimSun" panose="02010600030101010101" pitchFamily="2" charset="-122"/>
              </a:rPr>
              <a:t>   </a:t>
            </a:r>
            <a:r>
              <a:rPr lang="en-US" sz="1800" b="0" i="0" dirty="0">
                <a:solidFill>
                  <a:srgbClr val="000000"/>
                </a:solidFill>
                <a:effectLst/>
              </a:rPr>
              <a:t>27-Sep-2021 00:36:52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65000"/>
                  </a:schemeClr>
                </a:solidFill>
              </a:rPr>
              <a:t>Mike L </a:t>
            </a:r>
          </a:p>
          <a:p>
            <a:pPr marL="0" indent="0">
              <a:spcBef>
                <a:spcPts val="0"/>
              </a:spcBef>
            </a:pPr>
            <a:r>
              <a:rPr lang="en-US" altLang="en-US" sz="1800" b="0" dirty="0">
                <a:solidFill>
                  <a:schemeClr val="bg1">
                    <a:lumMod val="65000"/>
                  </a:schemeClr>
                </a:solidFill>
              </a:rPr>
              <a:t>	Seconded by:  Edward A </a:t>
            </a:r>
          </a:p>
          <a:p>
            <a:pPr marL="0" indent="0">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lvl="2">
              <a:spcBef>
                <a:spcPts val="0"/>
              </a:spcBef>
              <a:buFont typeface="Arial" panose="020B0604020202020204" pitchFamily="34" charset="0"/>
              <a:buChar char="•"/>
            </a:pPr>
            <a:endParaRPr lang="en-US" altLang="en-US" dirty="0">
              <a:solidFill>
                <a:schemeClr val="bg1">
                  <a:lumMod val="6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11-18nov21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62131</TotalTime>
  <Words>11480</Words>
  <Application>Microsoft Office PowerPoint</Application>
  <PresentationFormat>Widescreen</PresentationFormat>
  <Paragraphs>1206</Paragraphs>
  <Slides>42</Slides>
  <Notes>30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42</vt:i4>
      </vt:variant>
    </vt:vector>
  </HeadingPairs>
  <TitlesOfParts>
    <vt:vector size="55" baseType="lpstr">
      <vt:lpstr>Arial</vt:lpstr>
      <vt:lpstr>Calibri</vt:lpstr>
      <vt:lpstr>Consolas</vt:lpstr>
      <vt:lpstr>Georgia</vt:lpstr>
      <vt:lpstr>Helvetica</vt:lpstr>
      <vt:lpstr>Monotype Sorts</vt:lpstr>
      <vt:lpstr>Tahoma</vt:lpstr>
      <vt:lpstr>Times New Roman</vt:lpstr>
      <vt:lpstr>Wingdings</vt:lpstr>
      <vt:lpstr>Office Theme</vt:lpstr>
      <vt:lpstr>Document</vt:lpstr>
      <vt:lpstr>Packager Shell Object</vt:lpstr>
      <vt:lpstr>Acrobat Document</vt:lpstr>
      <vt:lpstr>IEEE 802.18 RR-TAG Plenary Agenda</vt:lpstr>
      <vt:lpstr>PowerPoint Presentation</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Teleconferences</vt:lpstr>
      <vt:lpstr>EU items to share -1b</vt:lpstr>
      <vt:lpstr>EU items to share -2</vt:lpstr>
      <vt:lpstr>Other regions (outside EU-Stds and USA), items to share</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Bands </vt:lpstr>
      <vt:lpstr>Actions / AOB / Recess</vt:lpstr>
      <vt:lpstr>2nd – call - Thursday (18nov21) Agenda</vt:lpstr>
      <vt:lpstr>Administrative–moving forward</vt:lpstr>
      <vt:lpstr>EU items to share -1b</vt:lpstr>
      <vt:lpstr>EU items to share -2</vt:lpstr>
      <vt:lpstr>Other regions (outside EU-Stds and USA), items to share</vt:lpstr>
      <vt:lpstr>ITU-R items to share  -</vt:lpstr>
      <vt:lpstr>General Discussion Items - </vt:lpstr>
      <vt:lpstr>General Discussion Items – ongoing fyi - MSGs 6 GHz &amp; FCC</vt:lpstr>
      <vt:lpstr>General Discussion Items – ongoing fyi - IEEE 802 Stds Table of Frequency Bands </vt:lpstr>
      <vt:lpstr>Actions Required</vt:lpstr>
      <vt:lpstr>Any Other Business</vt:lpstr>
      <vt:lpstr>Adjourn</vt:lpstr>
      <vt:lpstr>PowerPoint Presentation</vt:lpstr>
      <vt:lpstr>PowerPoint Presentation</vt:lpstr>
      <vt:lpstr>PowerPoint Presentation</vt:lpstr>
      <vt:lpstr>EU items to share -1a</vt:lpstr>
      <vt:lpstr>General Discussion</vt:lpstr>
      <vt:lpstr>Table of Frequency Bands – IEEE 802 Stds – background -1</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3930</cp:revision>
  <cp:lastPrinted>1601-01-01T00:00:00Z</cp:lastPrinted>
  <dcterms:created xsi:type="dcterms:W3CDTF">2016-03-03T14:54:45Z</dcterms:created>
  <dcterms:modified xsi:type="dcterms:W3CDTF">2021-11-11T14:35:28Z</dcterms:modified>
</cp:coreProperties>
</file>