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341" r:id="rId3"/>
    <p:sldId id="329" r:id="rId4"/>
    <p:sldId id="604" r:id="rId5"/>
    <p:sldId id="624" r:id="rId6"/>
    <p:sldId id="605" r:id="rId7"/>
    <p:sldId id="516" r:id="rId8"/>
    <p:sldId id="744" r:id="rId9"/>
    <p:sldId id="788" r:id="rId10"/>
    <p:sldId id="795" r:id="rId11"/>
    <p:sldId id="747" r:id="rId12"/>
    <p:sldId id="402" r:id="rId13"/>
    <p:sldId id="779" r:id="rId14"/>
    <p:sldId id="786" r:id="rId15"/>
    <p:sldId id="792" r:id="rId16"/>
    <p:sldId id="793" r:id="rId17"/>
    <p:sldId id="403"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383" autoAdjust="0"/>
  </p:normalViewPr>
  <p:slideViewPr>
    <p:cSldViewPr>
      <p:cViewPr varScale="1">
        <p:scale>
          <a:sx n="109" d="100"/>
          <a:sy n="109" d="100"/>
        </p:scale>
        <p:origin x="1830" y="108"/>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65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05-Nov-21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148065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25013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98959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02-03nov21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02-03nov21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02-03nov21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802.18-21/0132r01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21-353&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ecfsapi.fcc.gov/file/11011601803789/EchoStar-Hughes%20IoT%20comments%20110121.pdf" TargetMode="External"/><Relationship Id="rId4" Type="http://schemas.openxmlformats.org/officeDocument/2006/relationships/hyperlink" Target="https://mentor.ieee.org/802.18/dcn/21/18-21-0108-02-0000-fcc-noi-on-spectrum-for-the-internet-of-things.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http://standards.ieee.org/faqs/affiliationFAQ.html"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e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about/sasb/patcom/materials.html" TargetMode="External"/><Relationship Id="rId11" Type="http://schemas.openxmlformats.org/officeDocument/2006/relationships/oleObject" Target="../embeddings/oleObject3.bin"/><Relationship Id="rId5" Type="http://schemas.openxmlformats.org/officeDocument/2006/relationships/hyperlink" Target="http://www.ieee802.org/devdocs.shtml" TargetMode="External"/><Relationship Id="rId10" Type="http://schemas.openxmlformats.org/officeDocument/2006/relationships/image" Target="../media/image2.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fcc.gov/ecfs/search/filings?proceedings_name=21-353&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21/18-21-0108-02-0000-fcc-noi-on-spectrum-for-the-internet-of-things.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02-03nov21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69938" y="969963"/>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latin typeface="Times New Roman" charset="0"/>
              </a:rPr>
              <a:t>IEEE 802 FCC </a:t>
            </a:r>
            <a:r>
              <a:rPr lang="en-US" sz="2800" dirty="0" err="1">
                <a:latin typeface="Times New Roman" charset="0"/>
              </a:rPr>
              <a:t>NoI</a:t>
            </a:r>
            <a:r>
              <a:rPr lang="en-US" sz="2800" dirty="0">
                <a:latin typeface="Times New Roman" charset="0"/>
              </a:rPr>
              <a:t> on IoT spectrum,</a:t>
            </a:r>
            <a:br>
              <a:rPr lang="en-US" sz="2800" dirty="0">
                <a:latin typeface="Times New Roman" charset="0"/>
              </a:rPr>
            </a:br>
            <a:r>
              <a:rPr lang="en-US" sz="2800" dirty="0">
                <a:latin typeface="Times New Roman" charset="0"/>
              </a:rPr>
              <a:t>Reply Comments  </a:t>
            </a:r>
            <a:br>
              <a:rPr lang="en-US" sz="2800" dirty="0">
                <a:latin typeface="Times New Roman" charset="0"/>
              </a:rPr>
            </a:br>
            <a:r>
              <a:rPr lang="en-US" sz="2800" dirty="0">
                <a:latin typeface="Times New Roman" charset="0"/>
              </a:rPr>
              <a:t>Ad Hoc Agenda</a:t>
            </a:r>
            <a:endParaRPr lang="en-GB" sz="2800" dirty="0"/>
          </a:p>
        </p:txBody>
      </p:sp>
      <p:sp>
        <p:nvSpPr>
          <p:cNvPr id="3074" name="Rectangle 2"/>
          <p:cNvSpPr>
            <a:spLocks noGrp="1" noChangeArrowheads="1"/>
          </p:cNvSpPr>
          <p:nvPr>
            <p:ph type="body" idx="1"/>
          </p:nvPr>
        </p:nvSpPr>
        <p:spPr>
          <a:xfrm>
            <a:off x="628000" y="2107846"/>
            <a:ext cx="7772400" cy="568678"/>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02-03 November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763388535"/>
              </p:ext>
            </p:extLst>
          </p:nvPr>
        </p:nvGraphicFramePr>
        <p:xfrm>
          <a:off x="549492" y="3640138"/>
          <a:ext cx="8894194" cy="2362200"/>
        </p:xfrm>
        <a:graphic>
          <a:graphicData uri="http://schemas.openxmlformats.org/presentationml/2006/ole">
            <mc:AlternateContent xmlns:mc="http://schemas.openxmlformats.org/markup-compatibility/2006">
              <mc:Choice xmlns:v="urn:schemas-microsoft-com:vml" Requires="v">
                <p:oleObj spid="_x0000_s1043" name="Document" r:id="rId4" imgW="10608966" imgH="2834738" progId="Word.Document.8">
                  <p:embed/>
                </p:oleObj>
              </mc:Choice>
              <mc:Fallback>
                <p:oleObj name="Document" r:id="rId4" imgW="10608966" imgH="2834738" progId="Word.Document.8">
                  <p:embed/>
                  <p:pic>
                    <p:nvPicPr>
                      <p:cNvPr id="0" name="Picture 3"/>
                      <p:cNvPicPr>
                        <a:picLocks noChangeAspect="1" noChangeArrowheads="1"/>
                      </p:cNvPicPr>
                      <p:nvPr/>
                    </p:nvPicPr>
                    <p:blipFill>
                      <a:blip r:embed="rId5"/>
                      <a:srcRect/>
                      <a:stretch>
                        <a:fillRect/>
                      </a:stretch>
                    </p:blipFill>
                    <p:spPr bwMode="auto">
                      <a:xfrm>
                        <a:off x="549492" y="3640138"/>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4288" y="1066799"/>
            <a:ext cx="8267311" cy="5408613"/>
          </a:xfrm>
        </p:spPr>
        <p:txBody>
          <a:bodyPr/>
          <a:lstStyle/>
          <a:p>
            <a:pPr marL="0">
              <a:spcBef>
                <a:spcPts val="0"/>
              </a:spcBef>
              <a:spcAft>
                <a:spcPts val="0"/>
              </a:spcAft>
              <a:buFont typeface="Arial" panose="020B0604020202020204" pitchFamily="34" charset="0"/>
              <a:buChar char="•"/>
            </a:pPr>
            <a:r>
              <a:rPr lang="en-US" sz="1600" b="1" dirty="0">
                <a:effectLst/>
                <a:ea typeface="Calibri" panose="020F0502020204030204" pitchFamily="34" charset="0"/>
              </a:rPr>
              <a:t>Reviewed comments filed </a:t>
            </a:r>
            <a:r>
              <a:rPr lang="en-US" sz="1600" dirty="0">
                <a:ea typeface="Calibri" panose="020F0502020204030204" pitchFamily="34" charset="0"/>
              </a:rPr>
              <a:t>yesterday/today, just a few things brought up:</a:t>
            </a:r>
          </a:p>
          <a:p>
            <a:pPr marL="400050" lvl="1">
              <a:spcBef>
                <a:spcPts val="0"/>
              </a:spcBef>
              <a:spcAft>
                <a:spcPts val="0"/>
              </a:spcAft>
              <a:buFont typeface="Arial" panose="020B0604020202020204" pitchFamily="34" charset="0"/>
              <a:buChar char="•"/>
            </a:pPr>
            <a:r>
              <a:rPr lang="en-US" sz="1400" b="0" dirty="0">
                <a:solidFill>
                  <a:srgbClr val="1D2B3E"/>
                </a:solidFill>
              </a:rPr>
              <a:t>Opinion was made:  Seems there is pressure to auction off more spectrum, and should we reply on importance of unlicensed?  yes.</a:t>
            </a:r>
          </a:p>
          <a:p>
            <a:pPr marL="400050" lvl="1">
              <a:spcBef>
                <a:spcPts val="0"/>
              </a:spcBef>
              <a:spcAft>
                <a:spcPts val="0"/>
              </a:spcAft>
              <a:buFont typeface="Arial" panose="020B0604020202020204" pitchFamily="34" charset="0"/>
              <a:buChar char="•"/>
            </a:pPr>
            <a:r>
              <a:rPr lang="en-US" sz="1400" b="0" dirty="0">
                <a:solidFill>
                  <a:srgbClr val="1D2B3E"/>
                </a:solidFill>
              </a:rPr>
              <a:t>Performance maybe a question of what is expected and may be different of licensed .vs. unlicensed bands,  </a:t>
            </a:r>
            <a:r>
              <a:rPr lang="en-US" sz="1400" dirty="0">
                <a:solidFill>
                  <a:srgbClr val="1D2B3E"/>
                </a:solidFill>
              </a:rPr>
              <a:t>m</a:t>
            </a:r>
            <a:r>
              <a:rPr lang="en-US" sz="1400" b="0" dirty="0">
                <a:solidFill>
                  <a:srgbClr val="1D2B3E"/>
                </a:solidFill>
              </a:rPr>
              <a:t>ay need to keep that in mind.  </a:t>
            </a:r>
          </a:p>
          <a:p>
            <a:pPr marL="400050" lvl="1">
              <a:spcBef>
                <a:spcPts val="0"/>
              </a:spcBef>
              <a:spcAft>
                <a:spcPts val="0"/>
              </a:spcAft>
              <a:buFont typeface="Arial" panose="020B0604020202020204" pitchFamily="34" charset="0"/>
              <a:buChar char="•"/>
            </a:pPr>
            <a:r>
              <a:rPr lang="en-US" sz="1400" b="0" dirty="0">
                <a:solidFill>
                  <a:srgbClr val="1D2B3E"/>
                </a:solidFill>
              </a:rPr>
              <a:t>IEEE 802 has been good on different freq. ranges for different uses.  </a:t>
            </a:r>
          </a:p>
          <a:p>
            <a:pPr marL="400050" lvl="1">
              <a:spcBef>
                <a:spcPts val="0"/>
              </a:spcBef>
              <a:spcAft>
                <a:spcPts val="0"/>
              </a:spcAft>
              <a:buFont typeface="Arial" panose="020B0604020202020204" pitchFamily="34" charset="0"/>
              <a:buChar char="•"/>
            </a:pPr>
            <a:r>
              <a:rPr lang="en-US" sz="1400" b="0" dirty="0">
                <a:solidFill>
                  <a:srgbClr val="1D2B3E"/>
                </a:solidFill>
              </a:rPr>
              <a:t>Security, we do have it, following NIST, and others.</a:t>
            </a:r>
          </a:p>
          <a:p>
            <a:pPr marL="0">
              <a:spcBef>
                <a:spcPts val="0"/>
              </a:spcBef>
              <a:spcAft>
                <a:spcPts val="0"/>
              </a:spcAft>
              <a:buFont typeface="Arial" panose="020B0604020202020204" pitchFamily="34" charset="0"/>
              <a:buChar char="•"/>
            </a:pPr>
            <a:endParaRPr lang="en-US" sz="1600" b="0" dirty="0">
              <a:solidFill>
                <a:srgbClr val="1D2B3E"/>
              </a:solidFill>
            </a:endParaRPr>
          </a:p>
          <a:p>
            <a:pPr marL="0">
              <a:spcBef>
                <a:spcPts val="0"/>
              </a:spcBef>
              <a:spcAft>
                <a:spcPts val="0"/>
              </a:spcAft>
              <a:buFont typeface="Arial" panose="020B0604020202020204" pitchFamily="34" charset="0"/>
              <a:buChar char="•"/>
            </a:pPr>
            <a:r>
              <a:rPr lang="en-US" sz="1600" dirty="0">
                <a:solidFill>
                  <a:srgbClr val="1D2B3E"/>
                </a:solidFill>
              </a:rPr>
              <a:t>Discuss a couple of points IEEE 802 could reply to:</a:t>
            </a:r>
          </a:p>
          <a:p>
            <a:pPr marL="400050" lvl="1">
              <a:spcBef>
                <a:spcPts val="0"/>
              </a:spcBef>
              <a:spcAft>
                <a:spcPts val="0"/>
              </a:spcAft>
              <a:buFont typeface="Arial" panose="020B0604020202020204" pitchFamily="34" charset="0"/>
              <a:buChar char="•"/>
            </a:pPr>
            <a:r>
              <a:rPr lang="en-US" sz="1600" b="0" dirty="0">
                <a:solidFill>
                  <a:srgbClr val="1D2B3E"/>
                </a:solidFill>
                <a:highlight>
                  <a:srgbClr val="FFFF00"/>
                </a:highlight>
              </a:rPr>
              <a:t>*IEEE 802 does consider coexistence and sharing of spectrum, and it is important</a:t>
            </a:r>
            <a:r>
              <a:rPr lang="en-US" sz="1600" b="0" dirty="0">
                <a:solidFill>
                  <a:srgbClr val="1D2B3E"/>
                </a:solidFill>
              </a:rPr>
              <a:t>.</a:t>
            </a:r>
          </a:p>
          <a:p>
            <a:pPr marL="400050" lvl="1">
              <a:spcBef>
                <a:spcPts val="0"/>
              </a:spcBef>
              <a:spcAft>
                <a:spcPts val="0"/>
              </a:spcAft>
              <a:buFont typeface="Arial" panose="020B0604020202020204" pitchFamily="34" charset="0"/>
              <a:buChar char="•"/>
            </a:pPr>
            <a:r>
              <a:rPr lang="en-US" sz="1600" b="0" dirty="0">
                <a:solidFill>
                  <a:srgbClr val="1D2B3E"/>
                </a:solidFill>
              </a:rPr>
              <a:t>Unlicensed spectrum based on IEEE 802 Stds is a critical part of much IoT communications. </a:t>
            </a:r>
          </a:p>
          <a:p>
            <a:pPr marL="400050" lvl="1">
              <a:spcBef>
                <a:spcPts val="0"/>
              </a:spcBef>
              <a:spcAft>
                <a:spcPts val="0"/>
              </a:spcAft>
              <a:buFont typeface="Arial" panose="020B0604020202020204" pitchFamily="34" charset="0"/>
              <a:buChar char="•"/>
            </a:pPr>
            <a:r>
              <a:rPr lang="en-US" sz="1600" b="0" dirty="0">
                <a:solidFill>
                  <a:srgbClr val="1D2B3E"/>
                </a:solidFill>
                <a:highlight>
                  <a:srgbClr val="FFFF00"/>
                </a:highlight>
              </a:rPr>
              <a:t>*There is a place for both unlicensed and licensed. </a:t>
            </a:r>
          </a:p>
          <a:p>
            <a:pPr marL="800100" lvl="2">
              <a:spcBef>
                <a:spcPts val="0"/>
              </a:spcBef>
              <a:spcAft>
                <a:spcPts val="0"/>
              </a:spcAft>
              <a:buFont typeface="Arial" panose="020B0604020202020204" pitchFamily="34" charset="0"/>
              <a:buChar char="•"/>
            </a:pPr>
            <a:r>
              <a:rPr lang="en-US" sz="1600" dirty="0">
                <a:solidFill>
                  <a:srgbClr val="1D2B3E"/>
                </a:solidFill>
              </a:rPr>
              <a:t>A system solution can use both unlicensed and licensed. </a:t>
            </a:r>
            <a:endParaRPr lang="en-US" sz="1600" b="0" dirty="0">
              <a:solidFill>
                <a:srgbClr val="1D2B3E"/>
              </a:solidFill>
            </a:endParaRPr>
          </a:p>
          <a:p>
            <a:pPr marL="400050" lvl="1">
              <a:spcBef>
                <a:spcPts val="0"/>
              </a:spcBef>
              <a:spcAft>
                <a:spcPts val="0"/>
              </a:spcAft>
              <a:buFont typeface="Arial" panose="020B0604020202020204" pitchFamily="34" charset="0"/>
              <a:buChar char="•"/>
            </a:pPr>
            <a:r>
              <a:rPr lang="en-US" sz="1600" b="0" dirty="0">
                <a:solidFill>
                  <a:srgbClr val="1D2B3E"/>
                </a:solidFill>
              </a:rPr>
              <a:t>Unlicensed is dominate in some use cases, see UWB and WFA.</a:t>
            </a:r>
          </a:p>
          <a:p>
            <a:pPr marL="800100" lvl="2">
              <a:spcBef>
                <a:spcPts val="0"/>
              </a:spcBef>
              <a:spcAft>
                <a:spcPts val="0"/>
              </a:spcAft>
              <a:buFont typeface="Arial" panose="020B0604020202020204" pitchFamily="34" charset="0"/>
              <a:buChar char="•"/>
            </a:pPr>
            <a:r>
              <a:rPr lang="en-US" sz="1600" b="0" dirty="0">
                <a:solidFill>
                  <a:srgbClr val="1D2B3E"/>
                </a:solidFill>
              </a:rPr>
              <a:t>e.g. Smart City, utilities, home automation.  see WFA</a:t>
            </a:r>
            <a:r>
              <a:rPr lang="en-US" sz="1600" dirty="0">
                <a:solidFill>
                  <a:srgbClr val="1D2B3E"/>
                </a:solidFill>
              </a:rPr>
              <a:t>.</a:t>
            </a:r>
            <a:r>
              <a:rPr lang="en-US" sz="1600" b="0" dirty="0">
                <a:solidFill>
                  <a:srgbClr val="1D2B3E"/>
                </a:solidFill>
              </a:rPr>
              <a:t>  </a:t>
            </a:r>
          </a:p>
          <a:p>
            <a:pPr marL="400050" lvl="1">
              <a:spcBef>
                <a:spcPts val="0"/>
              </a:spcBef>
              <a:spcAft>
                <a:spcPts val="0"/>
              </a:spcAft>
              <a:buFont typeface="Arial" panose="020B0604020202020204" pitchFamily="34" charset="0"/>
              <a:buChar char="•"/>
            </a:pPr>
            <a:r>
              <a:rPr lang="en-US" sz="1600" b="0" dirty="0">
                <a:solidFill>
                  <a:srgbClr val="1D2B3E"/>
                </a:solidFill>
              </a:rPr>
              <a:t>Ericsson seems to lean mobile for licensed and fixed for unlicensed. </a:t>
            </a:r>
          </a:p>
          <a:p>
            <a:pPr marL="400050" lvl="1">
              <a:spcBef>
                <a:spcPts val="0"/>
              </a:spcBef>
              <a:spcAft>
                <a:spcPts val="0"/>
              </a:spcAft>
              <a:buFont typeface="Arial" panose="020B0604020202020204" pitchFamily="34" charset="0"/>
              <a:buChar char="•"/>
            </a:pPr>
            <a:r>
              <a:rPr lang="en-US" sz="1600" b="0" dirty="0">
                <a:solidFill>
                  <a:srgbClr val="1D2B3E"/>
                </a:solidFill>
                <a:highlight>
                  <a:srgbClr val="FFFF00"/>
                </a:highlight>
              </a:rPr>
              <a:t>*IEEE 802 is a leader in high thru put or long range, or etc. for the different frequency bands.  </a:t>
            </a:r>
            <a:endParaRPr lang="en-US" sz="1600" b="0" dirty="0">
              <a:solidFill>
                <a:srgbClr val="1D2B3E"/>
              </a:solidFill>
            </a:endParaRPr>
          </a:p>
          <a:p>
            <a:pPr marL="0">
              <a:spcBef>
                <a:spcPts val="0"/>
              </a:spcBef>
              <a:spcAft>
                <a:spcPts val="0"/>
              </a:spcAft>
              <a:buFont typeface="Arial" panose="020B0604020202020204" pitchFamily="34" charset="0"/>
              <a:buChar char="•"/>
            </a:pPr>
            <a:endParaRPr lang="en-US" sz="1600" dirty="0">
              <a:solidFill>
                <a:srgbClr val="1D2B3E"/>
              </a:solidFill>
            </a:endParaRPr>
          </a:p>
          <a:p>
            <a:pPr marL="0">
              <a:spcBef>
                <a:spcPts val="0"/>
              </a:spcBef>
              <a:spcAft>
                <a:spcPts val="0"/>
              </a:spcAft>
              <a:buFont typeface="Arial" panose="020B0604020202020204" pitchFamily="34" charset="0"/>
              <a:buChar char="•"/>
            </a:pPr>
            <a:r>
              <a:rPr lang="en-US" sz="1600" dirty="0">
                <a:solidFill>
                  <a:srgbClr val="1D2B3E"/>
                </a:solidFill>
              </a:rPr>
              <a:t>Outline on Draft reply comment boiler plate: </a:t>
            </a:r>
          </a:p>
          <a:p>
            <a:pPr marL="400050" lvl="1">
              <a:spcBef>
                <a:spcPts val="0"/>
              </a:spcBef>
              <a:spcAft>
                <a:spcPts val="0"/>
              </a:spcAft>
              <a:buFont typeface="Arial" panose="020B0604020202020204" pitchFamily="34" charset="0"/>
              <a:buChar char="•"/>
            </a:pPr>
            <a:r>
              <a:rPr lang="en-US" sz="1600" b="0" dirty="0">
                <a:solidFill>
                  <a:srgbClr val="1D2B3E"/>
                </a:solidFill>
              </a:rPr>
              <a:t>We should thank in the conclusion the FCC for the allocation of unlicensed.  </a:t>
            </a:r>
            <a:endParaRPr lang="en-US" sz="1600" dirty="0">
              <a:solidFill>
                <a:srgbClr val="1D2B3E"/>
              </a:solidFill>
            </a:endParaRPr>
          </a:p>
          <a:p>
            <a:pPr marL="0">
              <a:spcBef>
                <a:spcPts val="0"/>
              </a:spcBef>
              <a:spcAft>
                <a:spcPts val="0"/>
              </a:spcAft>
              <a:buFont typeface="Arial" panose="020B0604020202020204" pitchFamily="34" charset="0"/>
              <a:buChar char="•"/>
            </a:pPr>
            <a:r>
              <a:rPr lang="en-US" sz="1600" dirty="0">
                <a:solidFill>
                  <a:srgbClr val="1D2B3E"/>
                </a:solidFill>
              </a:rPr>
              <a:t>Plan is to review, WFA, UWB, Ericsson, Qualcomm and maybe Intel comments for cites to focus on, starting with the 3 highlighted points* above.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02-03nov21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E004361B-B817-4038-A350-E4C3DC67014D}"/>
              </a:ext>
            </a:extLst>
          </p:cNvPr>
          <p:cNvSpPr txBox="1">
            <a:spLocks/>
          </p:cNvSpPr>
          <p:nvPr/>
        </p:nvSpPr>
        <p:spPr bwMode="auto">
          <a:xfrm>
            <a:off x="698889" y="631899"/>
            <a:ext cx="8292711" cy="43490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spcAft>
                <a:spcPts val="0"/>
              </a:spcAft>
            </a:pPr>
            <a:r>
              <a:rPr lang="en-US" sz="2000" kern="0" dirty="0">
                <a:ea typeface="Calibri" panose="020F0502020204030204" pitchFamily="34" charset="0"/>
              </a:rPr>
              <a:t>FCC NOI on </a:t>
            </a:r>
            <a:r>
              <a:rPr lang="en-US" sz="2000" kern="0" dirty="0">
                <a:solidFill>
                  <a:srgbClr val="1D2B3E"/>
                </a:solidFill>
              </a:rPr>
              <a:t>Spectrum Requirements for the Internet of Things</a:t>
            </a:r>
            <a:endParaRPr lang="en-US" sz="2000" b="0" kern="0" dirty="0">
              <a:solidFill>
                <a:srgbClr val="1D2B3E"/>
              </a:solidFill>
            </a:endParaRPr>
          </a:p>
        </p:txBody>
      </p:sp>
    </p:spTree>
    <p:extLst>
      <p:ext uri="{BB962C8B-B14F-4D97-AF65-F5344CB8AC3E}">
        <p14:creationId xmlns:p14="http://schemas.microsoft.com/office/powerpoint/2010/main" val="3337822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4+1(tbd) folks asked to review an assigned set of comments to find specific points to cite, starting with focus on the 3 points highlighted on the previous slide. </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.18 VC will gather all the cites from first action above. </a:t>
            </a:r>
          </a:p>
          <a:p>
            <a:pPr marL="285750" indent="-285750">
              <a:buClrTx/>
              <a:buFont typeface="Arial" panose="020B0604020202020204" pitchFamily="34" charset="0"/>
              <a:buChar char="•"/>
            </a:pPr>
            <a:endParaRPr lang="en-US" sz="2000" dirty="0">
              <a:solidFill>
                <a:schemeClr val="tx1"/>
              </a:solidFill>
            </a:endParaRPr>
          </a:p>
          <a:p>
            <a:pPr marL="285750" indent="-285750">
              <a:buClrTx/>
              <a:buFont typeface="Arial" panose="020B0604020202020204" pitchFamily="34" charset="0"/>
              <a:buChar char="•"/>
            </a:pPr>
            <a:endParaRPr lang="en-US" sz="2000" dirty="0">
              <a:solidFill>
                <a:schemeClr val="tx1"/>
              </a:solidFill>
            </a:endParaRPr>
          </a:p>
          <a:p>
            <a:pPr marL="285750" indent="-285750">
              <a:buClrTx/>
              <a:buFont typeface="Arial" panose="020B0604020202020204" pitchFamily="34" charset="0"/>
              <a:buChar char="•"/>
            </a:pPr>
            <a:endParaRPr lang="en-US" sz="2000" dirty="0">
              <a:solidFill>
                <a:schemeClr val="tx1"/>
              </a:solidFill>
            </a:endParaRPr>
          </a:p>
          <a:p>
            <a:pPr marL="285750" indent="-285750">
              <a:buClrTx/>
              <a:buFont typeface="Arial" panose="020B0604020202020204" pitchFamily="34" charset="0"/>
              <a:buChar char="•"/>
            </a:pPr>
            <a:endParaRPr lang="en-US" sz="2000" dirty="0">
              <a:solidFill>
                <a:schemeClr val="tx1"/>
              </a:solidFill>
            </a:endParaRPr>
          </a:p>
          <a:p>
            <a:pPr marL="285750" indent="-285750">
              <a:buClrTx/>
              <a:buFont typeface="Arial" panose="020B0604020202020204" pitchFamily="34" charset="0"/>
              <a:buChar char="•"/>
            </a:pPr>
            <a:endParaRPr lang="en-US" sz="2000" dirty="0">
              <a:solidFill>
                <a:schemeClr val="tx1"/>
              </a:solidFill>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Not asked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02-03nov21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Recess</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__7__ total  ( _6_ - .18)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Wednesday 03nov21, 14:00 et</a:t>
            </a:r>
          </a:p>
          <a:p>
            <a:pPr marL="742950" marR="0" lvl="1" indent="-285750">
              <a:spcBef>
                <a:spcPts val="0"/>
              </a:spcBef>
              <a:spcAft>
                <a:spcPts val="0"/>
              </a:spcAft>
              <a:buFont typeface="+mj-lt"/>
              <a:buAutoNum type="alphaLcParenR"/>
            </a:pPr>
            <a:r>
              <a:rPr lang="en-US" sz="1600" dirty="0">
                <a:effectLst/>
                <a:latin typeface="Times New Roman" panose="02020603050405020304" pitchFamily="18" charset="0"/>
                <a:ea typeface="SimSun" panose="02010600030101010101" pitchFamily="2" charset="-122"/>
              </a:rPr>
              <a:t>Call-in </a:t>
            </a:r>
            <a:r>
              <a:rPr lang="en-US" sz="1600" dirty="0">
                <a:latin typeface="Times New Roman" panose="02020603050405020304" pitchFamily="18" charset="0"/>
                <a:ea typeface="SimSun" panose="02010600030101010101" pitchFamily="2" charset="-122"/>
              </a:rPr>
              <a:t>in .18 list server email </a:t>
            </a:r>
            <a:endParaRPr lang="en-US" sz="1600" dirty="0">
              <a:effectLst/>
              <a:latin typeface="Times New Roman" panose="02020603050405020304" pitchFamily="18" charset="0"/>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SimSun" panose="02010600030101010101" pitchFamily="2" charset="-122"/>
              </a:rPr>
              <a:t> </a:t>
            </a: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1800" dirty="0"/>
              <a:t>Any objection to recess. </a:t>
            </a:r>
          </a:p>
          <a:p>
            <a:pPr lvl="1">
              <a:buFont typeface="Arial" panose="020B0604020202020204" pitchFamily="34" charset="0"/>
              <a:buChar char="•"/>
            </a:pPr>
            <a:r>
              <a:rPr lang="en-US" sz="1800" dirty="0">
                <a:solidFill>
                  <a:schemeClr val="tx1"/>
                </a:solidFill>
              </a:rPr>
              <a:t>None heard, </a:t>
            </a:r>
            <a:r>
              <a:rPr lang="en-US" sz="1800" dirty="0"/>
              <a:t>we are recessed at 15:00et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02-03nov21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03Nov21 – Wednesday</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02-03nov21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a:t>
            </a:r>
            <a:endParaRPr lang="en-US" altLang="en-US" sz="1600" kern="0" dirty="0">
              <a:solidFill>
                <a:schemeClr val="bg1">
                  <a:lumMod val="85000"/>
                </a:schemeClr>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a:t>
            </a:r>
            <a:r>
              <a:rPr lang="en-US" altLang="en-US" sz="1600" kern="0" dirty="0" err="1">
                <a:solidFill>
                  <a:schemeClr val="tx1"/>
                </a:solidFill>
              </a:rPr>
              <a:t>NoI</a:t>
            </a:r>
            <a:r>
              <a:rPr lang="en-US" altLang="en-US" sz="1600" kern="0" dirty="0">
                <a:solidFill>
                  <a:schemeClr val="tx1"/>
                </a:solidFill>
              </a:rPr>
              <a:t> on IoT spectrum,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607487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914399"/>
            <a:ext cx="8153400" cy="5561013"/>
          </a:xfrm>
        </p:spPr>
        <p:txBody>
          <a:bodyPr/>
          <a:lstStyle/>
          <a:p>
            <a:pPr marL="0" marR="0">
              <a:spcBef>
                <a:spcPts val="0"/>
              </a:spcBef>
              <a:spcAft>
                <a:spcPts val="0"/>
              </a:spcAft>
              <a:buFont typeface="Arial" panose="020B0604020202020204" pitchFamily="34" charset="0"/>
              <a:buChar char="•"/>
            </a:pPr>
            <a:r>
              <a:rPr lang="en-US" sz="1400" b="0" dirty="0">
                <a:effectLst/>
                <a:ea typeface="Times New Roman" panose="02020603050405020304" pitchFamily="18" charset="0"/>
              </a:rPr>
              <a:t>The Proceeding OET 21-353:</a:t>
            </a:r>
          </a:p>
          <a:p>
            <a:pPr marL="400050" lvl="1">
              <a:spcBef>
                <a:spcPts val="0"/>
              </a:spcBef>
              <a:spcAft>
                <a:spcPts val="0"/>
              </a:spcAft>
              <a:buFont typeface="Arial" panose="020B0604020202020204" pitchFamily="34" charset="0"/>
              <a:buChar char="•"/>
            </a:pPr>
            <a:r>
              <a:rPr lang="en-US" sz="1200" u="sng" dirty="0">
                <a:solidFill>
                  <a:srgbClr val="0000FF"/>
                </a:solidFill>
                <a:effectLst/>
                <a:ea typeface="Times New Roman" panose="02020603050405020304" pitchFamily="18" charset="0"/>
                <a:hlinkClick r:id="rId3"/>
              </a:rPr>
              <a:t>https://www.fcc.gov/ecfs/search/filings?proceedings_name=21-353&amp;sort=date_disseminated,DESC</a:t>
            </a:r>
            <a:endParaRPr lang="en-US" sz="1200"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dirty="0" err="1">
                <a:ea typeface="Calibri" panose="020F0502020204030204" pitchFamily="34" charset="0"/>
              </a:rPr>
              <a:t>NoI</a:t>
            </a:r>
            <a:r>
              <a:rPr lang="en-US" sz="1400" b="0" dirty="0">
                <a:ea typeface="Calibri" panose="020F0502020204030204" pitchFamily="34" charset="0"/>
              </a:rPr>
              <a:t> in mentor: </a:t>
            </a:r>
            <a:r>
              <a:rPr lang="en-US" sz="1400" b="0" u="sng" dirty="0">
                <a:solidFill>
                  <a:srgbClr val="0000FF"/>
                </a:solidFill>
                <a:effectLst/>
                <a:ea typeface="Calibri" panose="020F0502020204030204" pitchFamily="34" charset="0"/>
                <a:hlinkClick r:id="rId4"/>
              </a:rPr>
              <a:t>https://mentor.ieee.org/802.18/dcn/21/18-21-0108-02-0000-fcc-noi-on-spectrum-for-the-internet-of-things.docx</a:t>
            </a:r>
            <a:endParaRPr lang="en-US" sz="14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1" dirty="0">
                <a:effectLst/>
                <a:ea typeface="Times New Roman" panose="02020603050405020304" pitchFamily="18" charset="0"/>
              </a:rPr>
              <a:t>Reply Comment Date:  </a:t>
            </a:r>
          </a:p>
          <a:p>
            <a:pPr marL="800100" lvl="2">
              <a:spcBef>
                <a:spcPts val="0"/>
              </a:spcBef>
              <a:spcAft>
                <a:spcPts val="0"/>
              </a:spcAft>
              <a:buFont typeface="Arial" panose="020B0604020202020204" pitchFamily="34" charset="0"/>
              <a:buChar char="•"/>
            </a:pPr>
            <a:r>
              <a:rPr lang="en-US" sz="1200" b="1" dirty="0">
                <a:effectLst/>
                <a:ea typeface="Times New Roman" panose="02020603050405020304" pitchFamily="18" charset="0"/>
              </a:rPr>
              <a:t>November 16, 2021, would have to start EC ballot 04Nov, this week. </a:t>
            </a:r>
            <a:endParaRPr lang="en-US" sz="1200" b="1" dirty="0">
              <a:effectLst/>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000" b="1"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1" dirty="0">
                <a:ea typeface="Calibri" panose="020F0502020204030204" pitchFamily="34" charset="0"/>
              </a:rPr>
              <a:t>Seems we ran out of time for finalizing reply comments to this </a:t>
            </a:r>
            <a:r>
              <a:rPr lang="en-US" sz="1200" b="1" dirty="0" err="1">
                <a:ea typeface="Calibri" panose="020F0502020204030204" pitchFamily="34" charset="0"/>
              </a:rPr>
              <a:t>NoI</a:t>
            </a:r>
            <a:r>
              <a:rPr lang="en-US" sz="1200" b="1" dirty="0">
                <a:ea typeface="Calibri" panose="020F0502020204030204" pitchFamily="34" charset="0"/>
              </a:rPr>
              <a:t>,  that is, to late to do a good job. </a:t>
            </a:r>
            <a:endParaRPr lang="en-US" sz="1200" b="1"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1" dirty="0">
                <a:ea typeface="Calibri" panose="020F0502020204030204" pitchFamily="34" charset="0"/>
              </a:rPr>
              <a:t>One observation on these reply comments and looking at the comments from others some,  we would not have anything new to add though could thank the FCC for this. </a:t>
            </a:r>
          </a:p>
          <a:p>
            <a:pPr marL="800100" lvl="2">
              <a:spcBef>
                <a:spcPts val="0"/>
              </a:spcBef>
              <a:spcAft>
                <a:spcPts val="0"/>
              </a:spcAft>
              <a:buFont typeface="Arial" panose="020B0604020202020204" pitchFamily="34" charset="0"/>
              <a:buChar char="•"/>
            </a:pPr>
            <a:endParaRPr lang="en-US" sz="1000" b="1" dirty="0">
              <a:highlight>
                <a:srgbClr val="FFFF00"/>
              </a:highligh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1" dirty="0">
                <a:solidFill>
                  <a:srgbClr val="00B0F0"/>
                </a:solidFill>
                <a:highlight>
                  <a:srgbClr val="FFFF00"/>
                </a:highlight>
                <a:ea typeface="Calibri" panose="020F0502020204030204" pitchFamily="34" charset="0"/>
              </a:rPr>
              <a:t>So we need to watch diligently for first signs the NPRM maybe coming out, and we can use all that was put together this time as the base to build on. </a:t>
            </a:r>
          </a:p>
          <a:p>
            <a:pPr marL="800100" lvl="2">
              <a:spcBef>
                <a:spcPts val="0"/>
              </a:spcBef>
              <a:spcAft>
                <a:spcPts val="0"/>
              </a:spcAft>
              <a:buFont typeface="Arial" panose="020B0604020202020204" pitchFamily="34" charset="0"/>
              <a:buChar char="•"/>
            </a:pPr>
            <a:endParaRPr lang="en-US" sz="10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1" dirty="0">
                <a:ea typeface="Calibri" panose="020F0502020204030204" pitchFamily="34" charset="0"/>
              </a:rPr>
              <a:t>P</a:t>
            </a:r>
            <a:r>
              <a:rPr lang="en-US" sz="1200" b="1" dirty="0">
                <a:effectLst/>
                <a:ea typeface="Calibri" panose="020F0502020204030204" pitchFamily="34" charset="0"/>
              </a:rPr>
              <a:t>rocess observation: </a:t>
            </a:r>
            <a:r>
              <a:rPr lang="en-US" sz="1200" dirty="0">
                <a:effectLst/>
                <a:ea typeface="Calibri" panose="020F0502020204030204" pitchFamily="34" charset="0"/>
              </a:rPr>
              <a:t>we can’t wait for Fed. Reg or equivalent in other countries.  </a:t>
            </a:r>
            <a:r>
              <a:rPr lang="en-US" sz="1200" dirty="0">
                <a:ea typeface="Calibri" panose="020F0502020204030204" pitchFamily="34" charset="0"/>
              </a:rPr>
              <a:t>contributions and efforts need to</a:t>
            </a:r>
            <a:r>
              <a:rPr lang="en-US" sz="1200" dirty="0">
                <a:effectLst/>
                <a:ea typeface="Calibri" panose="020F0502020204030204" pitchFamily="34" charset="0"/>
              </a:rPr>
              <a:t> start earlier when </a:t>
            </a:r>
            <a:r>
              <a:rPr lang="en-US" sz="1200" dirty="0">
                <a:ea typeface="Calibri" panose="020F0502020204030204" pitchFamily="34" charset="0"/>
              </a:rPr>
              <a:t>we </a:t>
            </a:r>
            <a:r>
              <a:rPr lang="en-US" sz="1200" dirty="0">
                <a:effectLst/>
                <a:highlight>
                  <a:srgbClr val="FFFF00"/>
                </a:highlight>
                <a:ea typeface="Calibri" panose="020F0502020204030204" pitchFamily="34" charset="0"/>
              </a:rPr>
              <a:t>first ‘hear’ something. </a:t>
            </a:r>
            <a:r>
              <a:rPr lang="en-US" sz="1200" b="1" dirty="0">
                <a:effectLst/>
                <a:highlight>
                  <a:srgbClr val="FFFF00"/>
                </a:highlight>
                <a:ea typeface="Calibri" panose="020F0502020204030204" pitchFamily="34" charset="0"/>
              </a:rPr>
              <a:t> </a:t>
            </a:r>
          </a:p>
          <a:p>
            <a:pPr marL="800100" lvl="2">
              <a:spcBef>
                <a:spcPts val="0"/>
              </a:spcBef>
              <a:spcAft>
                <a:spcPts val="0"/>
              </a:spcAft>
              <a:buFont typeface="Arial" panose="020B0604020202020204" pitchFamily="34" charset="0"/>
              <a:buChar char="•"/>
            </a:pPr>
            <a:endParaRPr lang="en-US" sz="10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1" dirty="0">
                <a:solidFill>
                  <a:srgbClr val="00B0F0"/>
                </a:solidFill>
                <a:effectLst/>
                <a:ea typeface="Calibri" panose="020F0502020204030204" pitchFamily="34" charset="0"/>
              </a:rPr>
              <a:t>Need to capture everything possible in the minutes with what all we have gathered and learned to be ready to go with </a:t>
            </a:r>
            <a:r>
              <a:rPr lang="en-US" sz="1200" b="1" dirty="0">
                <a:solidFill>
                  <a:srgbClr val="00B0F0"/>
                </a:solidFill>
                <a:ea typeface="Calibri" panose="020F0502020204030204" pitchFamily="34" charset="0"/>
              </a:rPr>
              <a:t>later</a:t>
            </a:r>
            <a:r>
              <a:rPr lang="en-US" sz="1200" b="1" dirty="0">
                <a:solidFill>
                  <a:srgbClr val="00B0F0"/>
                </a:solidFill>
                <a:effectLst/>
                <a:ea typeface="Calibri" panose="020F0502020204030204" pitchFamily="34" charset="0"/>
              </a:rPr>
              <a:t>. </a:t>
            </a:r>
          </a:p>
          <a:p>
            <a:pPr marL="800100" lvl="2">
              <a:spcBef>
                <a:spcPts val="0"/>
              </a:spcBef>
              <a:spcAft>
                <a:spcPts val="0"/>
              </a:spcAft>
              <a:buFont typeface="Arial" panose="020B0604020202020204" pitchFamily="34" charset="0"/>
              <a:buChar char="•"/>
            </a:pPr>
            <a:endParaRPr lang="en-US" sz="10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1" dirty="0">
                <a:effectLst/>
                <a:ea typeface="Calibri" panose="020F0502020204030204" pitchFamily="34" charset="0"/>
              </a:rPr>
              <a:t>Another good comment to capture fro</a:t>
            </a:r>
            <a:r>
              <a:rPr lang="en-US" sz="1200" b="1" dirty="0">
                <a:ea typeface="Calibri" panose="020F0502020204030204" pitchFamily="34" charset="0"/>
              </a:rPr>
              <a:t>m Hughes to keep mind: </a:t>
            </a:r>
            <a:endParaRPr lang="en-US" sz="1200" b="1"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200" b="1" dirty="0">
                <a:effectLst/>
                <a:ea typeface="Calibri" panose="020F0502020204030204" pitchFamily="34" charset="0"/>
                <a:hlinkClick r:id="rId5"/>
              </a:rPr>
              <a:t>https://ecfsapi.fcc.gov/file/11011601803789/EchoStar-Hughes%20IoT%20comments%20110121.pdf</a:t>
            </a:r>
            <a:r>
              <a:rPr lang="en-US" sz="1200" b="1" dirty="0">
                <a:effectLst/>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200" dirty="0">
                <a:effectLst/>
                <a:ea typeface="Calibri" panose="020F0502020204030204" pitchFamily="34" charset="0"/>
              </a:rPr>
              <a:t>As described below, EchoStar/Hughes, a global provider of satellite services and IoT provider, believes that the proper approach to IoT services is to ensure that existing and future allocations for both licensed and unlicensed services accommodate IoT use cases, and that there is no reason to allocate specific spectrum for IoT. </a:t>
            </a:r>
          </a:p>
          <a:p>
            <a:pPr marL="1714500" lvl="4">
              <a:spcBef>
                <a:spcPts val="0"/>
              </a:spcBef>
              <a:spcAft>
                <a:spcPts val="0"/>
              </a:spcAft>
              <a:buFont typeface="Arial" panose="020B0604020202020204" pitchFamily="34" charset="0"/>
              <a:buChar char="•"/>
            </a:pPr>
            <a:endParaRPr lang="en-US" sz="900" b="1"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1" dirty="0">
                <a:solidFill>
                  <a:schemeClr val="tx1"/>
                </a:solidFill>
              </a:rPr>
              <a:t>Some basic points to capture for doing NPRM later:</a:t>
            </a:r>
          </a:p>
          <a:p>
            <a:pPr marL="800100" lvl="2">
              <a:spcBef>
                <a:spcPts val="0"/>
              </a:spcBef>
              <a:spcAft>
                <a:spcPts val="0"/>
              </a:spcAft>
              <a:buFont typeface="Arial" panose="020B0604020202020204" pitchFamily="34" charset="0"/>
              <a:buChar char="•"/>
            </a:pPr>
            <a:r>
              <a:rPr lang="en-US" sz="1200" dirty="0">
                <a:solidFill>
                  <a:schemeClr val="tx1"/>
                </a:solidFill>
              </a:rPr>
              <a:t>Unlicensed and Wi-Fi good for IoT.   </a:t>
            </a:r>
          </a:p>
          <a:p>
            <a:pPr marL="800100" lvl="2">
              <a:spcBef>
                <a:spcPts val="0"/>
              </a:spcBef>
              <a:spcAft>
                <a:spcPts val="0"/>
              </a:spcAft>
              <a:buFont typeface="Arial" panose="020B0604020202020204" pitchFamily="34" charset="0"/>
              <a:buChar char="•"/>
            </a:pPr>
            <a:r>
              <a:rPr lang="en-US" sz="1200" dirty="0">
                <a:ea typeface="Calibri" panose="020F0502020204030204" pitchFamily="34" charset="0"/>
              </a:rPr>
              <a:t>Flexibility </a:t>
            </a:r>
          </a:p>
          <a:p>
            <a:pPr marL="800100" lvl="2">
              <a:spcBef>
                <a:spcPts val="0"/>
              </a:spcBef>
              <a:spcAft>
                <a:spcPts val="0"/>
              </a:spcAft>
              <a:buFont typeface="Arial" panose="020B0604020202020204" pitchFamily="34" charset="0"/>
              <a:buChar char="•"/>
            </a:pPr>
            <a:r>
              <a:rPr lang="en-US" sz="1200" dirty="0">
                <a:ea typeface="Calibri" panose="020F0502020204030204" pitchFamily="34" charset="0"/>
              </a:rPr>
              <a:t>What is IoT?  need to get it defined better. </a:t>
            </a:r>
          </a:p>
          <a:p>
            <a:pPr marL="400050" lvl="1">
              <a:spcBef>
                <a:spcPts val="0"/>
              </a:spcBef>
              <a:spcAft>
                <a:spcPts val="0"/>
              </a:spcAft>
              <a:buFont typeface="Arial" panose="020B0604020202020204" pitchFamily="34" charset="0"/>
              <a:buChar char="•"/>
            </a:pPr>
            <a:endParaRPr lang="en-US" sz="1200" dirty="0">
              <a:effectLst/>
              <a:ea typeface="Calibri" panose="020F0502020204030204" pitchFamily="34" charset="0"/>
            </a:endParaRP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02-03nov21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4FF1E032-6029-4BD7-AC36-0FF9F586277E}"/>
              </a:ext>
            </a:extLst>
          </p:cNvPr>
          <p:cNvSpPr>
            <a:spLocks noGrp="1"/>
          </p:cNvSpPr>
          <p:nvPr>
            <p:ph type="title"/>
          </p:nvPr>
        </p:nvSpPr>
        <p:spPr>
          <a:xfrm>
            <a:off x="698889" y="631899"/>
            <a:ext cx="8292711" cy="434901"/>
          </a:xfrm>
        </p:spPr>
        <p:txBody>
          <a:bodyPr/>
          <a:lstStyle/>
          <a:p>
            <a:pPr marL="0">
              <a:spcBef>
                <a:spcPts val="0"/>
              </a:spcBef>
              <a:spcAft>
                <a:spcPts val="0"/>
              </a:spcAft>
            </a:pPr>
            <a:r>
              <a:rPr lang="en-US" sz="2000" b="1" dirty="0">
                <a:effectLst/>
                <a:ea typeface="Calibri" panose="020F0502020204030204" pitchFamily="34" charset="0"/>
              </a:rPr>
              <a:t>FCC NOI on </a:t>
            </a:r>
            <a:r>
              <a:rPr lang="en-US" sz="2000" b="1" i="0" dirty="0">
                <a:solidFill>
                  <a:srgbClr val="1D2B3E"/>
                </a:solidFill>
                <a:effectLst/>
              </a:rPr>
              <a:t>Spectrum Requirements for the Internet of Things</a:t>
            </a:r>
            <a:endParaRPr lang="en-US" sz="2000" b="0" dirty="0">
              <a:solidFill>
                <a:srgbClr val="1D2B3E"/>
              </a:solidFill>
            </a:endParaRPr>
          </a:p>
        </p:txBody>
      </p:sp>
    </p:spTree>
    <p:extLst>
      <p:ext uri="{BB962C8B-B14F-4D97-AF65-F5344CB8AC3E}">
        <p14:creationId xmlns:p14="http://schemas.microsoft.com/office/powerpoint/2010/main" val="1128172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sz="1800" b="1" dirty="0">
                <a:solidFill>
                  <a:srgbClr val="00B0F0"/>
                </a:solidFill>
                <a:ea typeface="Times New Roman" panose="02020603050405020304" pitchFamily="18" charset="0"/>
              </a:rPr>
              <a:t>.18 chair - be sure to capture as much as possible in the </a:t>
            </a:r>
            <a:r>
              <a:rPr lang="en-US" sz="1800" b="1">
                <a:solidFill>
                  <a:srgbClr val="00B0F0"/>
                </a:solidFill>
                <a:ea typeface="Times New Roman" panose="02020603050405020304" pitchFamily="18" charset="0"/>
              </a:rPr>
              <a:t>minutes from </a:t>
            </a:r>
            <a:r>
              <a:rPr lang="en-US" sz="1800" b="1" dirty="0">
                <a:solidFill>
                  <a:srgbClr val="00B0F0"/>
                </a:solidFill>
                <a:ea typeface="Times New Roman" panose="02020603050405020304" pitchFamily="18" charset="0"/>
              </a:rPr>
              <a:t>these ad </a:t>
            </a:r>
            <a:r>
              <a:rPr lang="en-US" sz="1800" b="1" dirty="0" err="1">
                <a:solidFill>
                  <a:srgbClr val="00B0F0"/>
                </a:solidFill>
                <a:ea typeface="Times New Roman" panose="02020603050405020304" pitchFamily="18" charset="0"/>
              </a:rPr>
              <a:t>hocs</a:t>
            </a:r>
            <a:r>
              <a:rPr lang="en-US" sz="1800" b="1" dirty="0">
                <a:solidFill>
                  <a:srgbClr val="00B0F0"/>
                </a:solidFill>
                <a:ea typeface="Times New Roman" panose="02020603050405020304" pitchFamily="18" charset="0"/>
              </a:rPr>
              <a:t> and this effort for base to sue if an NPRM comes out. </a:t>
            </a:r>
          </a:p>
          <a:p>
            <a:pPr marL="457200" lvl="1">
              <a:spcBef>
                <a:spcPts val="0"/>
              </a:spcBef>
              <a:spcAft>
                <a:spcPts val="0"/>
              </a:spcAft>
              <a:buClr>
                <a:srgbClr val="85DFFF"/>
              </a:buClr>
              <a:buFont typeface="Wingdings" panose="05000000000000000000" pitchFamily="2" charset="2"/>
              <a:buChar char="q"/>
            </a:pPr>
            <a:r>
              <a:rPr lang="en-US" sz="1800" b="1" dirty="0">
                <a:solidFill>
                  <a:srgbClr val="00B0F0"/>
                </a:solidFill>
                <a:ea typeface="Times New Roman" panose="02020603050405020304" pitchFamily="18" charset="0"/>
              </a:rPr>
              <a:t>all to watch for first signs of the NPRM and start comments earlier </a:t>
            </a:r>
          </a:p>
          <a:p>
            <a:pPr marL="457200" lvl="1">
              <a:spcBef>
                <a:spcPts val="0"/>
              </a:spcBef>
              <a:spcAft>
                <a:spcPts val="0"/>
              </a:spcAft>
              <a:buClr>
                <a:srgbClr val="85DFFF"/>
              </a:buClr>
              <a:buFont typeface="Wingdings" panose="05000000000000000000" pitchFamily="2" charset="2"/>
              <a:buChar char="q"/>
            </a:pPr>
            <a:r>
              <a:rPr lang="en-US" sz="1800" b="1" dirty="0">
                <a:solidFill>
                  <a:srgbClr val="00B0F0"/>
                </a:solidFill>
                <a:ea typeface="Times New Roman" panose="02020603050405020304" pitchFamily="18" charset="0"/>
              </a:rPr>
              <a:t> </a:t>
            </a:r>
          </a:p>
          <a:p>
            <a:pPr marL="457200" lvl="1">
              <a:spcBef>
                <a:spcPts val="0"/>
              </a:spcBef>
              <a:spcAft>
                <a:spcPts val="0"/>
              </a:spcAft>
              <a:buClr>
                <a:srgbClr val="85DFFF"/>
              </a:buClr>
              <a:buFont typeface="Wingdings" panose="05000000000000000000" pitchFamily="2" charset="2"/>
              <a:buChar char="q"/>
            </a:pPr>
            <a:r>
              <a:rPr lang="en-US" sz="1800" b="1" dirty="0">
                <a:solidFill>
                  <a:srgbClr val="00B0F0"/>
                </a:solidFill>
                <a:ea typeface="Times New Roman" panose="02020603050405020304" pitchFamily="18" charset="0"/>
              </a:rPr>
              <a:t> </a:t>
            </a: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endParaRPr lang="en-US" sz="2000" dirty="0">
              <a:solidFill>
                <a:schemeClr val="tx1"/>
              </a:solidFill>
            </a:endParaRPr>
          </a:p>
          <a:p>
            <a:pPr marL="285750" indent="-285750">
              <a:buClrTx/>
              <a:buFont typeface="Arial" panose="020B0604020202020204" pitchFamily="34" charset="0"/>
              <a:buChar char="•"/>
            </a:pPr>
            <a:endParaRPr lang="en-US" sz="2000" dirty="0">
              <a:solidFill>
                <a:schemeClr val="tx1"/>
              </a:solidFill>
            </a:endParaRPr>
          </a:p>
          <a:p>
            <a:pPr marL="285750" indent="-285750">
              <a:buClrTx/>
              <a:buFont typeface="Arial" panose="020B0604020202020204" pitchFamily="34" charset="0"/>
              <a:buChar char="•"/>
            </a:pPr>
            <a:endParaRPr lang="en-US" sz="2000" dirty="0">
              <a:solidFill>
                <a:schemeClr val="tx1"/>
              </a:solidFill>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02-03nov21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8734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solidFill>
                  <a:schemeClr val="tx1"/>
                </a:solidFill>
              </a:rPr>
              <a:t>Adjourn </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_6_ total  (_5_ - .18) </a:t>
            </a:r>
          </a:p>
          <a:p>
            <a:pPr marL="1543050" lvl="3">
              <a:buFont typeface="Arial" panose="020B0604020202020204" pitchFamily="34" charset="0"/>
              <a:buChar char="•"/>
            </a:pPr>
            <a:endParaRPr lang="en-US" sz="12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n/a</a:t>
            </a:r>
            <a:endParaRPr lang="en-US" b="1" dirty="0">
              <a:solidFill>
                <a:schemeClr val="tx1"/>
              </a:solidFill>
              <a:ea typeface="Times New Roman" panose="02020603050405020304" pitchFamily="18" charset="0"/>
            </a:endParaRPr>
          </a:p>
          <a:p>
            <a:pPr marL="0" indent="0"/>
            <a:endParaRPr lang="en-US" sz="2000" dirty="0"/>
          </a:p>
          <a:p>
            <a:pPr>
              <a:buFont typeface="Arial" panose="020B0604020202020204" pitchFamily="34" charset="0"/>
              <a:buChar char="•"/>
            </a:pPr>
            <a:r>
              <a:rPr lang="en-US" sz="1800" dirty="0"/>
              <a:t>Any objection to adjourn</a:t>
            </a:r>
          </a:p>
          <a:p>
            <a:pPr lvl="1">
              <a:buFont typeface="Arial" panose="020B0604020202020204" pitchFamily="34" charset="0"/>
              <a:buChar char="•"/>
            </a:pPr>
            <a:r>
              <a:rPr lang="en-US" sz="1800" dirty="0">
                <a:solidFill>
                  <a:schemeClr val="tx1"/>
                </a:solidFill>
              </a:rPr>
              <a:t>None heard, </a:t>
            </a:r>
            <a:r>
              <a:rPr lang="en-US" sz="1800" dirty="0"/>
              <a:t>we are </a:t>
            </a:r>
            <a:r>
              <a:rPr lang="en-US" sz="1800" dirty="0">
                <a:solidFill>
                  <a:schemeClr val="tx1"/>
                </a:solidFill>
              </a:rPr>
              <a:t>adjourned</a:t>
            </a:r>
            <a:r>
              <a:rPr lang="en-US" sz="1800" dirty="0"/>
              <a:t> at 15:31et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n/a</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02-03nov21</a:t>
            </a:r>
            <a:endParaRPr lang="en-GB" dirty="0"/>
          </a:p>
        </p:txBody>
      </p:sp>
    </p:spTree>
    <p:extLst>
      <p:ext uri="{BB962C8B-B14F-4D97-AF65-F5344CB8AC3E}">
        <p14:creationId xmlns:p14="http://schemas.microsoft.com/office/powerpoint/2010/main" val="2495325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02-03nov21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a:t>
            </a:r>
          </a:p>
          <a:p>
            <a:pPr lvl="1">
              <a:defRPr/>
            </a:pPr>
            <a:r>
              <a:rPr lang="en-US" sz="1600" dirty="0"/>
              <a:t>Lead Jay Holcomb (Itron) </a:t>
            </a:r>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6"/>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7"/>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8"/>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02-03nov21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060913849"/>
              </p:ext>
            </p:extLst>
          </p:nvPr>
        </p:nvGraphicFramePr>
        <p:xfrm>
          <a:off x="6301669" y="5715751"/>
          <a:ext cx="2390775" cy="498988"/>
        </p:xfrm>
        <a:graphic>
          <a:graphicData uri="http://schemas.openxmlformats.org/presentationml/2006/ole">
            <mc:AlternateContent xmlns:mc="http://schemas.openxmlformats.org/markup-compatibility/2006">
              <mc:Choice xmlns:v="urn:schemas-microsoft-com:vml" Requires="v">
                <p:oleObj spid="_x0000_s2084"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6301669" y="5715751"/>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3342393273"/>
              </p:ext>
            </p:extLst>
          </p:nvPr>
        </p:nvGraphicFramePr>
        <p:xfrm>
          <a:off x="5503392" y="5584245"/>
          <a:ext cx="903109" cy="761999"/>
        </p:xfrm>
        <a:graphic>
          <a:graphicData uri="http://schemas.openxmlformats.org/presentationml/2006/ole">
            <mc:AlternateContent xmlns:mc="http://schemas.openxmlformats.org/markup-compatibility/2006">
              <mc:Choice xmlns:v="urn:schemas-microsoft-com:vml" Requires="v">
                <p:oleObj spid="_x0000_s2085" name="Acrobat Document" showAsIcon="1" r:id="rId11" imgW="914400" imgH="771822" progId="AcroExch.Document.DC">
                  <p:embed/>
                </p:oleObj>
              </mc:Choice>
              <mc:Fallback>
                <p:oleObj name="Acrobat Document" showAsIcon="1" r:id="rId11"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2"/>
                      <a:stretch>
                        <a:fillRect/>
                      </a:stretch>
                    </p:blipFill>
                    <p:spPr>
                      <a:xfrm>
                        <a:off x="5503392" y="5584245"/>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02-03nov21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02-03nov21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02-03nov21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02-03nov21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02Nov21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02-03nov21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hlinkClick r:id="rId2" action="ppaction://hlinksldjump"/>
              </a:rPr>
              <a:t>Agenda –03Nov21– proceed to slide: 1</a:t>
            </a:r>
            <a:r>
              <a:rPr lang="en-US" altLang="en-US" sz="1600" kern="0" dirty="0">
                <a:solidFill>
                  <a:schemeClr val="tx1"/>
                </a:solidFill>
              </a:rPr>
              <a:t>3</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a:t>
            </a: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a:t>
            </a:r>
            <a:r>
              <a:rPr lang="en-US" altLang="en-US" sz="1600" kern="0" dirty="0" err="1">
                <a:solidFill>
                  <a:schemeClr val="tx1"/>
                </a:solidFill>
              </a:rPr>
              <a:t>NoI</a:t>
            </a:r>
            <a:r>
              <a:rPr lang="en-US" altLang="en-US" sz="1600" kern="0" dirty="0">
                <a:solidFill>
                  <a:schemeClr val="tx1"/>
                </a:solidFill>
              </a:rPr>
              <a:t> on IoT spectrum,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292711" cy="434901"/>
          </a:xfrm>
        </p:spPr>
        <p:txBody>
          <a:bodyPr/>
          <a:lstStyle/>
          <a:p>
            <a:pPr marL="0">
              <a:spcBef>
                <a:spcPts val="0"/>
              </a:spcBef>
              <a:spcAft>
                <a:spcPts val="0"/>
              </a:spcAft>
            </a:pPr>
            <a:r>
              <a:rPr lang="en-US" sz="2000" b="1" dirty="0">
                <a:effectLst/>
                <a:ea typeface="Calibri" panose="020F0502020204030204" pitchFamily="34" charset="0"/>
              </a:rPr>
              <a:t>FCC NOI on </a:t>
            </a:r>
            <a:r>
              <a:rPr lang="en-US" sz="2000" b="1" i="0" dirty="0">
                <a:solidFill>
                  <a:srgbClr val="1D2B3E"/>
                </a:solidFill>
                <a:effectLst/>
              </a:rPr>
              <a:t>Spectrum Requirements for the Internet of Things</a:t>
            </a:r>
            <a:endParaRPr lang="en-US" sz="2000" b="0" dirty="0">
              <a:solidFill>
                <a:srgbClr val="1D2B3E"/>
              </a:solidFill>
            </a:endParaRPr>
          </a:p>
        </p:txBody>
      </p:sp>
      <p:sp>
        <p:nvSpPr>
          <p:cNvPr id="3" name="Content Placeholder 2"/>
          <p:cNvSpPr>
            <a:spLocks noGrp="1"/>
          </p:cNvSpPr>
          <p:nvPr>
            <p:ph idx="1"/>
          </p:nvPr>
        </p:nvSpPr>
        <p:spPr>
          <a:xfrm>
            <a:off x="687185" y="1289798"/>
            <a:ext cx="8153400" cy="5034802"/>
          </a:xfrm>
        </p:spPr>
        <p:txBody>
          <a:bodyPr/>
          <a:lstStyle/>
          <a:p>
            <a:pPr marL="0" marR="0">
              <a:spcBef>
                <a:spcPts val="0"/>
              </a:spcBef>
              <a:spcAft>
                <a:spcPts val="0"/>
              </a:spcAft>
              <a:buFont typeface="Arial" panose="020B0604020202020204" pitchFamily="34" charset="0"/>
              <a:buChar char="•"/>
            </a:pPr>
            <a:r>
              <a:rPr lang="en-US" sz="1800" b="0" dirty="0">
                <a:effectLst/>
                <a:ea typeface="Times New Roman" panose="02020603050405020304" pitchFamily="18" charset="0"/>
              </a:rPr>
              <a:t>The Proceeding OET 21-353:</a:t>
            </a:r>
          </a:p>
          <a:p>
            <a:pPr marL="400050" lvl="1">
              <a:spcBef>
                <a:spcPts val="0"/>
              </a:spcBef>
              <a:spcAft>
                <a:spcPts val="0"/>
              </a:spcAft>
              <a:buFont typeface="Arial" panose="020B0604020202020204" pitchFamily="34" charset="0"/>
              <a:buChar char="•"/>
            </a:pPr>
            <a:r>
              <a:rPr lang="en-US" sz="1600" u="sng" dirty="0">
                <a:solidFill>
                  <a:srgbClr val="0000FF"/>
                </a:solidFill>
                <a:effectLst/>
                <a:ea typeface="Times New Roman" panose="02020603050405020304" pitchFamily="18" charset="0"/>
                <a:hlinkClick r:id="rId3"/>
              </a:rPr>
              <a:t>https://www.fcc.gov/ecfs/search/filings?proceedings_name=21-353&amp;sort=date_disseminated,DESC</a:t>
            </a:r>
            <a:endParaRPr lang="en-US" sz="1600"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err="1">
                <a:ea typeface="Calibri" panose="020F0502020204030204" pitchFamily="34" charset="0"/>
              </a:rPr>
              <a:t>NoI</a:t>
            </a:r>
            <a:r>
              <a:rPr lang="en-US" sz="1800" b="0" dirty="0">
                <a:ea typeface="Calibri" panose="020F0502020204030204" pitchFamily="34" charset="0"/>
              </a:rPr>
              <a:t> in mentor: </a:t>
            </a:r>
            <a:r>
              <a:rPr lang="en-US" sz="1800" b="0" u="sng" dirty="0">
                <a:solidFill>
                  <a:srgbClr val="0000FF"/>
                </a:solidFill>
                <a:effectLst/>
                <a:ea typeface="Calibri" panose="020F0502020204030204" pitchFamily="34" charset="0"/>
                <a:hlinkClick r:id="rId4"/>
              </a:rPr>
              <a:t>https://mentor.ieee.org/802.18/dcn/21/18-21-0108-02-0000-fcc-noi-on-spectrum-for-the-internet-of-things.docx</a:t>
            </a:r>
            <a:endParaRPr lang="en-US" sz="18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Reply Comment Date:  </a:t>
            </a:r>
          </a:p>
          <a:p>
            <a:pPr marL="800100" lvl="2">
              <a:spcBef>
                <a:spcPts val="0"/>
              </a:spcBef>
              <a:spcAft>
                <a:spcPts val="0"/>
              </a:spcAft>
              <a:buFont typeface="Arial" panose="020B0604020202020204" pitchFamily="34" charset="0"/>
              <a:buChar char="•"/>
            </a:pPr>
            <a:r>
              <a:rPr lang="en-US" sz="1600" b="1" dirty="0">
                <a:effectLst/>
                <a:ea typeface="Times New Roman" panose="02020603050405020304" pitchFamily="18" charset="0"/>
              </a:rPr>
              <a:t>November 16, 2021, would have to start EC ballot 04Nov, this week. </a:t>
            </a:r>
            <a:endParaRPr lang="en-US" sz="1600" b="1"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b="1"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effectLst/>
                <a:ea typeface="Calibri" panose="020F0502020204030204" pitchFamily="34" charset="0"/>
              </a:rPr>
              <a:t>Some questions may be of interest to IEEE 802, e.g.</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1)  please refer to portions of paragraph 6 re IEEE:  	Standards groups such as 3GPP, IEEE, and others are also involved with IoT development. Are these standards providing sufficient guidance for IoT implementation in already existing spectrum bands?  </a:t>
            </a:r>
          </a:p>
          <a:p>
            <a:pPr marL="1257300" lvl="3">
              <a:spcBef>
                <a:spcPts val="0"/>
              </a:spcBef>
              <a:spcAft>
                <a:spcPts val="0"/>
              </a:spcAft>
              <a:buFont typeface="Arial" panose="020B0604020202020204" pitchFamily="34" charset="0"/>
              <a:buChar char="•"/>
            </a:pPr>
            <a:endParaRPr lang="en-US" sz="1800" b="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800" b="0" dirty="0">
                <a:effectLst/>
                <a:ea typeface="Calibri" panose="020F0502020204030204" pitchFamily="34" charset="0"/>
              </a:rPr>
              <a:t>If the growing need for IoT connectivity is not being met with the current and planned licensed spectrum resources, what steps can the Commission take to address this important use in the future? </a:t>
            </a:r>
          </a:p>
          <a:p>
            <a:pPr marL="1257300" lvl="3">
              <a:spcBef>
                <a:spcPts val="0"/>
              </a:spcBef>
              <a:spcAft>
                <a:spcPts val="0"/>
              </a:spcAft>
              <a:buFont typeface="Arial" panose="020B0604020202020204" pitchFamily="34" charset="0"/>
              <a:buChar char="•"/>
            </a:pPr>
            <a:endParaRPr lang="en-US" sz="2000" dirty="0">
              <a:solidFill>
                <a:srgbClr val="191919"/>
              </a:solidFill>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02-03nov21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754735"/>
            <a:ext cx="8153400" cy="5484813"/>
          </a:xfrm>
        </p:spPr>
        <p:txBody>
          <a:bodyPr/>
          <a:lstStyle/>
          <a:p>
            <a:pPr marL="1714500" lvl="4">
              <a:spcBef>
                <a:spcPts val="0"/>
              </a:spcBef>
              <a:spcAft>
                <a:spcPts val="0"/>
              </a:spcAft>
              <a:buFont typeface="Arial" panose="020B0604020202020204" pitchFamily="34" charset="0"/>
              <a:buChar char="•"/>
            </a:pPr>
            <a:endParaRPr lang="en-US" sz="1200" b="1" dirty="0">
              <a:solidFill>
                <a:schemeClr val="tx1"/>
              </a:solidFill>
              <a:ea typeface="Times New Roman" panose="02020603050405020304" pitchFamily="18" charset="0"/>
            </a:endParaRPr>
          </a:p>
          <a:p>
            <a:pPr marL="0">
              <a:spcBef>
                <a:spcPts val="0"/>
              </a:spcBef>
              <a:spcAft>
                <a:spcPts val="0"/>
              </a:spcAft>
              <a:buFont typeface="Arial" panose="020B0604020202020204" pitchFamily="34" charset="0"/>
              <a:buChar char="•"/>
            </a:pPr>
            <a:endParaRPr lang="en-US" sz="1600" b="1"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600" b="1" dirty="0">
                <a:effectLst/>
                <a:ea typeface="Calibri" panose="020F0502020204030204" pitchFamily="34" charset="0"/>
              </a:rPr>
              <a:t>FCC NOI on </a:t>
            </a:r>
            <a:r>
              <a:rPr lang="en-US" sz="1600" b="1" i="0" dirty="0">
                <a:solidFill>
                  <a:srgbClr val="1D2B3E"/>
                </a:solidFill>
                <a:effectLst/>
              </a:rPr>
              <a:t>Spectrum Requirements for the Internet of Things</a:t>
            </a:r>
            <a:endParaRPr lang="en-US" sz="1600" b="0" dirty="0">
              <a:solidFill>
                <a:srgbClr val="1D2B3E"/>
              </a:solidFill>
            </a:endParaRPr>
          </a:p>
          <a:p>
            <a:pPr marL="400050" lvl="1">
              <a:spcBef>
                <a:spcPts val="0"/>
              </a:spcBef>
              <a:spcAft>
                <a:spcPts val="0"/>
              </a:spcAft>
              <a:buFont typeface="Arial" panose="020B0604020202020204" pitchFamily="34" charset="0"/>
              <a:buChar char="•"/>
            </a:pPr>
            <a:r>
              <a:rPr lang="en-US" sz="1400" b="1" dirty="0">
                <a:effectLst/>
                <a:ea typeface="Calibri" panose="020F0502020204030204" pitchFamily="34" charset="0"/>
              </a:rPr>
              <a:t>Some questions maybe of interest to IEEE 802, e.g.</a:t>
            </a: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b="0" dirty="0">
                <a:effectLst/>
                <a:ea typeface="Calibri" panose="020F0502020204030204" pitchFamily="34" charset="0"/>
              </a:rPr>
              <a:t>please refer to paragraphs 10 and 11 asking the role of unlicensed spectrum and whether additional unlicensed spectrum should be considered.</a:t>
            </a:r>
            <a:r>
              <a:rPr lang="en-US" sz="1400" dirty="0">
                <a:ea typeface="Calibri" panose="020F0502020204030204" pitchFamily="34" charset="0"/>
              </a:rPr>
              <a:t>   </a:t>
            </a:r>
            <a:r>
              <a:rPr lang="en-US" sz="1400" b="1" dirty="0">
                <a:ea typeface="Calibri" panose="020F0502020204030204" pitchFamily="34" charset="0"/>
              </a:rPr>
              <a:t>From paragraph 10: </a:t>
            </a:r>
          </a:p>
          <a:p>
            <a:pPr marL="400050" lvl="1">
              <a:spcBef>
                <a:spcPts val="0"/>
              </a:spcBef>
              <a:spcAft>
                <a:spcPts val="0"/>
              </a:spcAft>
              <a:buFont typeface="Arial" panose="020B0604020202020204" pitchFamily="34" charset="0"/>
              <a:buChar char="•"/>
            </a:pPr>
            <a:endParaRPr lang="en-US" sz="1400" dirty="0">
              <a:effectLst/>
              <a:latin typeface="Times New Roman" panose="02020603050405020304" pitchFamily="18" charset="0"/>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 … … Thus, the regulatory barriers to implement an unlicensed IoT system or connect IoT devices in the home or a business are lower provided the lack of interference protection does not pose an impediment. </a:t>
            </a:r>
            <a:r>
              <a:rPr lang="en-US" sz="1400" b="1" dirty="0">
                <a:effectLst/>
                <a:latin typeface="Times New Roman" panose="02020603050405020304" pitchFamily="18" charset="0"/>
                <a:ea typeface="Times New Roman" panose="02020603050405020304" pitchFamily="18" charset="0"/>
              </a:rPr>
              <a:t>For example, most in-home IoT devices such as thermostats, water or gas leak detectors, and smart home controllers connect to the Internet using unlicensed Wi-Fi connections.</a:t>
            </a:r>
          </a:p>
          <a:p>
            <a:pPr marL="800100" lvl="2">
              <a:spcBef>
                <a:spcPts val="0"/>
              </a:spcBef>
              <a:spcAft>
                <a:spcPts val="0"/>
              </a:spcAft>
              <a:buFont typeface="Arial" panose="020B0604020202020204" pitchFamily="34" charset="0"/>
              <a:buChar char="•"/>
            </a:pPr>
            <a:r>
              <a:rPr lang="en-US" sz="1200" dirty="0">
                <a:effectLst/>
                <a:latin typeface="Times New Roman" panose="02020603050405020304" pitchFamily="18" charset="0"/>
                <a:ea typeface="Times New Roman" panose="02020603050405020304" pitchFamily="18" charset="0"/>
              </a:rPr>
              <a:t>IEEE 802 could make a supportive statement on the bold line above</a:t>
            </a:r>
            <a:r>
              <a:rPr lang="en-US" sz="1200" dirty="0">
                <a:latin typeface="Times New Roman" panose="02020603050405020304" pitchFamily="18" charset="0"/>
                <a:ea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200" dirty="0">
                <a:effectLst/>
                <a:latin typeface="Times New Roman" panose="02020603050405020304" pitchFamily="18" charset="0"/>
                <a:ea typeface="Times New Roman" panose="02020603050405020304" pitchFamily="18" charset="0"/>
              </a:rPr>
              <a:t>The IoT term is so broad, so may need to clarify the different IoT devices/uses</a:t>
            </a:r>
          </a:p>
          <a:p>
            <a:pPr marL="1257300" lvl="3">
              <a:spcBef>
                <a:spcPts val="0"/>
              </a:spcBef>
              <a:spcAft>
                <a:spcPts val="0"/>
              </a:spcAft>
              <a:buFont typeface="Arial" panose="020B0604020202020204" pitchFamily="34" charset="0"/>
              <a:buChar char="•"/>
            </a:pPr>
            <a:r>
              <a:rPr lang="en-US" sz="1100" dirty="0">
                <a:effectLst/>
                <a:latin typeface="Times New Roman" panose="02020603050405020304" pitchFamily="18" charset="0"/>
                <a:ea typeface="Times New Roman" panose="02020603050405020304" pitchFamily="18" charset="0"/>
              </a:rPr>
              <a:t>question: is there any indication in the </a:t>
            </a:r>
            <a:r>
              <a:rPr lang="en-US" sz="1100" dirty="0" err="1">
                <a:effectLst/>
                <a:latin typeface="Times New Roman" panose="02020603050405020304" pitchFamily="18" charset="0"/>
                <a:ea typeface="Times New Roman" panose="02020603050405020304" pitchFamily="18" charset="0"/>
              </a:rPr>
              <a:t>NoI</a:t>
            </a:r>
            <a:r>
              <a:rPr lang="en-US" sz="1100" dirty="0">
                <a:effectLst/>
                <a:latin typeface="Times New Roman" panose="02020603050405020304" pitchFamily="18" charset="0"/>
                <a:ea typeface="Times New Roman" panose="02020603050405020304" pitchFamily="18" charset="0"/>
              </a:rPr>
              <a:t> of what IoT focus is here? </a:t>
            </a:r>
            <a:endParaRPr lang="en-US" sz="1400" dirty="0">
              <a:effectLst/>
              <a:latin typeface="Times New Roman" panose="02020603050405020304" pitchFamily="18" charset="0"/>
              <a:ea typeface="Times New Roman" panose="02020603050405020304" pitchFamily="18" charset="0"/>
            </a:endParaRPr>
          </a:p>
          <a:p>
            <a:pPr marL="0">
              <a:spcBef>
                <a:spcPts val="0"/>
              </a:spcBef>
              <a:spcAft>
                <a:spcPts val="0"/>
              </a:spcAft>
              <a:buFont typeface="Arial" panose="020B0604020202020204" pitchFamily="34" charset="0"/>
              <a:buChar char="•"/>
            </a:pPr>
            <a:endParaRPr lang="en-US" sz="1400" dirty="0">
              <a:ea typeface="Calibri" panose="020F0502020204030204" pitchFamily="34" charset="0"/>
            </a:endParaRPr>
          </a:p>
          <a:p>
            <a:pPr marL="0">
              <a:spcBef>
                <a:spcPts val="0"/>
              </a:spcBef>
              <a:spcAft>
                <a:spcPts val="0"/>
              </a:spcAft>
              <a:buFont typeface="Arial" panose="020B0604020202020204" pitchFamily="34" charset="0"/>
              <a:buChar char="•"/>
            </a:pPr>
            <a:r>
              <a:rPr lang="en-US" sz="1400" dirty="0">
                <a:ea typeface="Calibri" panose="020F0502020204030204" pitchFamily="34" charset="0"/>
              </a:rPr>
              <a:t>Some of the questions from paragraph 11: </a:t>
            </a:r>
          </a:p>
          <a:p>
            <a:pPr marL="400050" lvl="1">
              <a:spcBef>
                <a:spcPts val="0"/>
              </a:spcBef>
              <a:spcAft>
                <a:spcPts val="0"/>
              </a:spcAft>
              <a:buFont typeface="Arial" panose="020B0604020202020204" pitchFamily="34" charset="0"/>
              <a:buChar char="•"/>
            </a:pPr>
            <a:r>
              <a:rPr lang="en-US" sz="1200" dirty="0">
                <a:effectLst/>
                <a:ea typeface="Times New Roman" panose="02020603050405020304" pitchFamily="18" charset="0"/>
              </a:rPr>
              <a:t>What role have unlicensed devices played in the growth of IoT? </a:t>
            </a:r>
          </a:p>
          <a:p>
            <a:pPr marL="400050" lvl="1">
              <a:spcBef>
                <a:spcPts val="0"/>
              </a:spcBef>
              <a:spcAft>
                <a:spcPts val="0"/>
              </a:spcAft>
              <a:buFont typeface="Arial" panose="020B0604020202020204" pitchFamily="34" charset="0"/>
              <a:buChar char="•"/>
            </a:pPr>
            <a:r>
              <a:rPr lang="en-US" sz="1200" dirty="0">
                <a:effectLst/>
                <a:ea typeface="Times New Roman" panose="02020603050405020304" pitchFamily="18" charset="0"/>
              </a:rPr>
              <a:t>What role is anticipated for unlicensed devices as IoT devices continue to proliferate for home and business applications? </a:t>
            </a:r>
          </a:p>
          <a:p>
            <a:pPr marL="400050" lvl="1">
              <a:spcBef>
                <a:spcPts val="0"/>
              </a:spcBef>
              <a:spcAft>
                <a:spcPts val="0"/>
              </a:spcAft>
              <a:buFont typeface="Arial" panose="020B0604020202020204" pitchFamily="34" charset="0"/>
              <a:buChar char="•"/>
            </a:pPr>
            <a:r>
              <a:rPr lang="en-US" sz="1200" dirty="0">
                <a:effectLst/>
                <a:ea typeface="Times New Roman" panose="02020603050405020304" pitchFamily="18" charset="0"/>
              </a:rPr>
              <a:t>Does the lack of interference protection make unlicensed devices unsuitable for some IoT applications? </a:t>
            </a:r>
          </a:p>
          <a:p>
            <a:pPr marL="800100" lvl="2">
              <a:spcBef>
                <a:spcPts val="0"/>
              </a:spcBef>
              <a:spcAft>
                <a:spcPts val="0"/>
              </a:spcAft>
              <a:buFont typeface="Arial" panose="020B0604020202020204" pitchFamily="34" charset="0"/>
              <a:buChar char="•"/>
            </a:pPr>
            <a:r>
              <a:rPr lang="en-US" sz="1100" dirty="0">
                <a:ea typeface="Times New Roman" panose="02020603050405020304" pitchFamily="18" charset="0"/>
              </a:rPr>
              <a:t>IEEE 802 stds do well with sharing in general. </a:t>
            </a:r>
            <a:endParaRPr lang="en-US" sz="1100" dirty="0">
              <a:effectLst/>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200" b="1" dirty="0">
                <a:effectLst/>
                <a:ea typeface="Times New Roman" panose="02020603050405020304" pitchFamily="18" charset="0"/>
              </a:rPr>
              <a:t>Is the amount of spectrum available for use by unlicensed devices adequate to meet the needs of the IoT? </a:t>
            </a:r>
            <a:endParaRPr lang="en-US" sz="1200" dirty="0">
              <a:effectLst/>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200" dirty="0">
                <a:effectLst/>
                <a:ea typeface="Times New Roman" panose="02020603050405020304" pitchFamily="18" charset="0"/>
              </a:rPr>
              <a:t>Should additional spectrum be considered for unlicensed operations exclusively for IoT devices and applications? </a:t>
            </a:r>
          </a:p>
          <a:p>
            <a:pPr marL="400050" lvl="1">
              <a:spcBef>
                <a:spcPts val="0"/>
              </a:spcBef>
              <a:spcAft>
                <a:spcPts val="0"/>
              </a:spcAft>
              <a:buFont typeface="Arial" panose="020B0604020202020204" pitchFamily="34" charset="0"/>
              <a:buChar char="•"/>
            </a:pPr>
            <a:r>
              <a:rPr lang="en-US" sz="1200" dirty="0">
                <a:effectLst/>
                <a:ea typeface="Times New Roman" panose="02020603050405020304" pitchFamily="18" charset="0"/>
              </a:rPr>
              <a:t>Are there unique properties of IoT devices that would be better served by targeted rule changes to the unlicensed spectrum access rules? </a:t>
            </a:r>
          </a:p>
          <a:p>
            <a:pPr marL="400050" lvl="1">
              <a:spcBef>
                <a:spcPts val="0"/>
              </a:spcBef>
              <a:spcAft>
                <a:spcPts val="0"/>
              </a:spcAft>
              <a:buFont typeface="Arial" panose="020B0604020202020204" pitchFamily="34" charset="0"/>
              <a:buChar char="•"/>
            </a:pPr>
            <a:r>
              <a:rPr lang="en-US" sz="1200" dirty="0">
                <a:effectLst/>
                <a:ea typeface="Times New Roman" panose="02020603050405020304" pitchFamily="18" charset="0"/>
              </a:rPr>
              <a:t>If so, what changes would be necessary to ensure increased utility of unlicensed IoT</a:t>
            </a:r>
            <a:r>
              <a:rPr lang="en-US" sz="1200" spc="-90" dirty="0">
                <a:effectLst/>
                <a:ea typeface="Times New Roman" panose="02020603050405020304" pitchFamily="18" charset="0"/>
              </a:rPr>
              <a:t> </a:t>
            </a:r>
            <a:r>
              <a:rPr lang="en-US" sz="1200" dirty="0">
                <a:effectLst/>
                <a:ea typeface="Times New Roman" panose="02020603050405020304" pitchFamily="18" charset="0"/>
              </a:rPr>
              <a:t>devices</a:t>
            </a:r>
            <a:r>
              <a:rPr lang="en-US" sz="1600" dirty="0">
                <a:effectLst/>
                <a:ea typeface="Times New Roman" panose="02020603050405020304" pitchFamily="18" charset="0"/>
              </a:rPr>
              <a:t>.</a:t>
            </a:r>
            <a:endParaRPr lang="en-US" sz="160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6675" marR="0">
              <a:spcBef>
                <a:spcPts val="0"/>
              </a:spcBef>
              <a:spcAft>
                <a:spcPts val="0"/>
              </a:spcAft>
              <a:buFont typeface="Arial" panose="020B0604020202020204" pitchFamily="34" charset="0"/>
              <a:buChar char="•"/>
            </a:pPr>
            <a:endParaRPr lang="en-US" sz="2000" dirty="0">
              <a:solidFill>
                <a:srgbClr val="191919"/>
              </a:solidFill>
              <a:ea typeface="Calibri" panose="020F0502020204030204" pitchFamily="34" charset="0"/>
            </a:endParaRPr>
          </a:p>
          <a:p>
            <a:pPr marL="114300" lvl="1" indent="0">
              <a:spcBef>
                <a:spcPts val="0"/>
              </a:spcBef>
              <a:spcAft>
                <a:spcPts val="0"/>
              </a:spcAft>
            </a:pPr>
            <a:endParaRPr lang="en-US" sz="1600"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02-03nov21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E004361B-B817-4038-A350-E4C3DC67014D}"/>
              </a:ext>
            </a:extLst>
          </p:cNvPr>
          <p:cNvSpPr txBox="1">
            <a:spLocks/>
          </p:cNvSpPr>
          <p:nvPr/>
        </p:nvSpPr>
        <p:spPr bwMode="auto">
          <a:xfrm>
            <a:off x="698889" y="631899"/>
            <a:ext cx="8292711" cy="43490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spcAft>
                <a:spcPts val="0"/>
              </a:spcAft>
              <a:buFont typeface="Arial" panose="020B0604020202020204" pitchFamily="34" charset="0"/>
              <a:buChar char="•"/>
            </a:pPr>
            <a:r>
              <a:rPr lang="en-US" sz="1800" kern="0" dirty="0">
                <a:solidFill>
                  <a:srgbClr val="333333"/>
                </a:solidFill>
                <a:ea typeface="Times New Roman" panose="02020603050405020304" pitchFamily="18" charset="0"/>
              </a:rPr>
              <a:t> </a:t>
            </a:r>
            <a:r>
              <a:rPr lang="en-US" sz="2000" kern="0" dirty="0">
                <a:ea typeface="Calibri" panose="020F0502020204030204" pitchFamily="34" charset="0"/>
              </a:rPr>
              <a:t>FCC NOI on </a:t>
            </a:r>
            <a:r>
              <a:rPr lang="en-US" sz="2000" kern="0" dirty="0">
                <a:solidFill>
                  <a:srgbClr val="1D2B3E"/>
                </a:solidFill>
              </a:rPr>
              <a:t>Spectrum Requirements for the Internet of Things</a:t>
            </a:r>
            <a:endParaRPr lang="en-US" sz="2000" b="0" kern="0" dirty="0">
              <a:solidFill>
                <a:srgbClr val="1D2B3E"/>
              </a:solidFill>
            </a:endParaRPr>
          </a:p>
        </p:txBody>
      </p:sp>
    </p:spTree>
    <p:extLst>
      <p:ext uri="{BB962C8B-B14F-4D97-AF65-F5344CB8AC3E}">
        <p14:creationId xmlns:p14="http://schemas.microsoft.com/office/powerpoint/2010/main" val="3394413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58922</TotalTime>
  <Words>2631</Words>
  <Application>Microsoft Office PowerPoint</Application>
  <PresentationFormat>On-screen Show (4:3)</PresentationFormat>
  <Paragraphs>315</Paragraphs>
  <Slides>17</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17</vt:i4>
      </vt:variant>
    </vt:vector>
  </HeadingPairs>
  <TitlesOfParts>
    <vt:vector size="27" baseType="lpstr">
      <vt:lpstr>Arial</vt:lpstr>
      <vt:lpstr>Calibri</vt:lpstr>
      <vt:lpstr>Helvetica</vt:lpstr>
      <vt:lpstr>Monotype Sorts</vt:lpstr>
      <vt:lpstr>Times New Roman</vt:lpstr>
      <vt:lpstr>Wingdings</vt:lpstr>
      <vt:lpstr>Office Theme</vt:lpstr>
      <vt:lpstr>Document</vt:lpstr>
      <vt:lpstr>Packager Shell Object</vt:lpstr>
      <vt:lpstr>Acrobat Document</vt:lpstr>
      <vt:lpstr>IEEE 802 FCC NoI on IoT spectrum, Reply Comments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 02Nov21 </vt:lpstr>
      <vt:lpstr>FCC NOI on Spectrum Requirements for the Internet of Things</vt:lpstr>
      <vt:lpstr>PowerPoint Presentation</vt:lpstr>
      <vt:lpstr>PowerPoint Presentation</vt:lpstr>
      <vt:lpstr>Actions Required</vt:lpstr>
      <vt:lpstr>Recess</vt:lpstr>
      <vt:lpstr>Agenda – 03Nov21 – Wednesday</vt:lpstr>
      <vt:lpstr>FCC NOI on Spectrum Requirements for the Internet of Things</vt:lpstr>
      <vt:lpstr>Actions Required</vt:lpstr>
      <vt:lpstr>Adjourn </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author</cp:lastModifiedBy>
  <cp:revision>3681</cp:revision>
  <cp:lastPrinted>1601-01-01T00:00:00Z</cp:lastPrinted>
  <dcterms:created xsi:type="dcterms:W3CDTF">2016-03-03T14:54:45Z</dcterms:created>
  <dcterms:modified xsi:type="dcterms:W3CDTF">2021-11-05T14:28:04Z</dcterms:modified>
</cp:coreProperties>
</file>