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9"/>
  </p:notesMasterIdLst>
  <p:handoutMasterIdLst>
    <p:handoutMasterId r:id="rId20"/>
  </p:handoutMasterIdLst>
  <p:sldIdLst>
    <p:sldId id="256" r:id="rId2"/>
    <p:sldId id="341" r:id="rId3"/>
    <p:sldId id="329" r:id="rId4"/>
    <p:sldId id="604" r:id="rId5"/>
    <p:sldId id="624" r:id="rId6"/>
    <p:sldId id="605" r:id="rId7"/>
    <p:sldId id="516" r:id="rId8"/>
    <p:sldId id="744" r:id="rId9"/>
    <p:sldId id="788" r:id="rId10"/>
    <p:sldId id="794" r:id="rId11"/>
    <p:sldId id="747" r:id="rId12"/>
    <p:sldId id="402" r:id="rId13"/>
    <p:sldId id="779" r:id="rId14"/>
    <p:sldId id="786" r:id="rId15"/>
    <p:sldId id="792" r:id="rId16"/>
    <p:sldId id="793" r:id="rId17"/>
    <p:sldId id="403"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85DF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30" autoAdjust="0"/>
    <p:restoredTop sz="96206" autoAdjust="0"/>
  </p:normalViewPr>
  <p:slideViewPr>
    <p:cSldViewPr>
      <p:cViewPr varScale="1">
        <p:scale>
          <a:sx n="99" d="100"/>
          <a:sy n="99" d="100"/>
        </p:scale>
        <p:origin x="1788" y="84"/>
      </p:cViewPr>
      <p:guideLst>
        <p:guide orient="horz" pos="2160"/>
        <p:guide pos="288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50" d="100"/>
        <a:sy n="150" d="100"/>
      </p:scale>
      <p:origin x="0" y="-65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01-Nov-21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148065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42346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898959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02-03nov21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02-03nov21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02-03nov21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802.18-21/0132r00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ecfs/search/filings?proceedings_name=21-353&amp;sort=date_disseminated,DESC"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mentor.ieee.org/802.18/dcn/21/18-21-0108-02-0000-fcc-noi-on-spectrum-for-the-internet-of-things.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3" Type="http://schemas.openxmlformats.org/officeDocument/2006/relationships/hyperlink" Target="http://standards.ieee.org/faqs/affiliationFAQ.html" TargetMode="External"/><Relationship Id="rId7" Type="http://schemas.openxmlformats.org/officeDocument/2006/relationships/hyperlink" Target="https://standards.ieee.org/faqs/copyrights/index.html#1" TargetMode="External"/><Relationship Id="rId12" Type="http://schemas.openxmlformats.org/officeDocument/2006/relationships/image" Target="../media/image3.e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about/sasb/patcom/materials.html" TargetMode="External"/><Relationship Id="rId11" Type="http://schemas.openxmlformats.org/officeDocument/2006/relationships/oleObject" Target="../embeddings/oleObject3.bin"/><Relationship Id="rId5" Type="http://schemas.openxmlformats.org/officeDocument/2006/relationships/hyperlink" Target="http://www.ieee802.org/devdocs.shtml" TargetMode="External"/><Relationship Id="rId10" Type="http://schemas.openxmlformats.org/officeDocument/2006/relationships/image" Target="../media/image2.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fcc.gov/ecfs/search/filings?proceedings_name=21-353&amp;sort=date_disseminated,DESC"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mentor.ieee.org/802.18/dcn/21/18-21-0108-02-0000-fcc-noi-on-spectrum-for-the-internet-of-things.docx"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02-03nov21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69938" y="969963"/>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latin typeface="Times New Roman" charset="0"/>
              </a:rPr>
              <a:t>IEEE 802 FCC </a:t>
            </a:r>
            <a:r>
              <a:rPr lang="en-US" sz="2800" dirty="0" err="1">
                <a:latin typeface="Times New Roman" charset="0"/>
              </a:rPr>
              <a:t>NoI</a:t>
            </a:r>
            <a:r>
              <a:rPr lang="en-US" sz="2800" dirty="0">
                <a:latin typeface="Times New Roman" charset="0"/>
              </a:rPr>
              <a:t> on IoT spectrum,</a:t>
            </a:r>
            <a:br>
              <a:rPr lang="en-US" sz="2800" dirty="0">
                <a:latin typeface="Times New Roman" charset="0"/>
              </a:rPr>
            </a:br>
            <a:r>
              <a:rPr lang="en-US" sz="2800" dirty="0">
                <a:latin typeface="Times New Roman" charset="0"/>
              </a:rPr>
              <a:t>Reply Comments  </a:t>
            </a:r>
            <a:br>
              <a:rPr lang="en-US" sz="2800" dirty="0">
                <a:latin typeface="Times New Roman" charset="0"/>
              </a:rPr>
            </a:br>
            <a:r>
              <a:rPr lang="en-US" sz="2800" dirty="0">
                <a:latin typeface="Times New Roman" charset="0"/>
              </a:rPr>
              <a:t>Ad Hoc Agenda</a:t>
            </a:r>
            <a:endParaRPr lang="en-GB" sz="2800" dirty="0"/>
          </a:p>
        </p:txBody>
      </p:sp>
      <p:sp>
        <p:nvSpPr>
          <p:cNvPr id="3074" name="Rectangle 2"/>
          <p:cNvSpPr>
            <a:spLocks noGrp="1" noChangeArrowheads="1"/>
          </p:cNvSpPr>
          <p:nvPr>
            <p:ph type="body" idx="1"/>
          </p:nvPr>
        </p:nvSpPr>
        <p:spPr>
          <a:xfrm>
            <a:off x="628000" y="2107846"/>
            <a:ext cx="7772400" cy="568678"/>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02-03 November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763388535"/>
              </p:ext>
            </p:extLst>
          </p:nvPr>
        </p:nvGraphicFramePr>
        <p:xfrm>
          <a:off x="549492" y="3640138"/>
          <a:ext cx="8894194" cy="2362200"/>
        </p:xfrm>
        <a:graphic>
          <a:graphicData uri="http://schemas.openxmlformats.org/presentationml/2006/ole">
            <mc:AlternateContent xmlns:mc="http://schemas.openxmlformats.org/markup-compatibility/2006">
              <mc:Choice xmlns:v="urn:schemas-microsoft-com:vml" Requires="v">
                <p:oleObj spid="_x0000_s1028" name="Document" r:id="rId4" imgW="10608966" imgH="2834738" progId="Word.Document.8">
                  <p:embed/>
                </p:oleObj>
              </mc:Choice>
              <mc:Fallback>
                <p:oleObj name="Document" r:id="rId4" imgW="10608966" imgH="2834738" progId="Word.Document.8">
                  <p:embed/>
                  <p:pic>
                    <p:nvPicPr>
                      <p:cNvPr id="0" name="Picture 3"/>
                      <p:cNvPicPr>
                        <a:picLocks noChangeAspect="1" noChangeArrowheads="1"/>
                      </p:cNvPicPr>
                      <p:nvPr/>
                    </p:nvPicPr>
                    <p:blipFill>
                      <a:blip r:embed="rId5"/>
                      <a:srcRect/>
                      <a:stretch>
                        <a:fillRect/>
                      </a:stretch>
                    </p:blipFill>
                    <p:spPr bwMode="auto">
                      <a:xfrm>
                        <a:off x="549492" y="3640138"/>
                        <a:ext cx="8894194" cy="2362200"/>
                      </a:xfrm>
                      <a:prstGeom prst="rect">
                        <a:avLst/>
                      </a:prstGeom>
                      <a:noFill/>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8889" y="754735"/>
            <a:ext cx="8153400" cy="5484813"/>
          </a:xfrm>
        </p:spPr>
        <p:txBody>
          <a:bodyPr/>
          <a:lstStyle/>
          <a:p>
            <a:pPr marL="1714500" lvl="4">
              <a:spcBef>
                <a:spcPts val="0"/>
              </a:spcBef>
              <a:spcAft>
                <a:spcPts val="0"/>
              </a:spcAft>
              <a:buFont typeface="Arial" panose="020B0604020202020204" pitchFamily="34" charset="0"/>
              <a:buChar char="•"/>
            </a:pPr>
            <a:endParaRPr lang="en-US" sz="1200" b="1" dirty="0">
              <a:solidFill>
                <a:schemeClr val="tx1"/>
              </a:solidFill>
              <a:ea typeface="Times New Roman" panose="02020603050405020304" pitchFamily="18" charset="0"/>
            </a:endParaRPr>
          </a:p>
          <a:p>
            <a:pPr marL="0">
              <a:spcBef>
                <a:spcPts val="0"/>
              </a:spcBef>
              <a:spcAft>
                <a:spcPts val="0"/>
              </a:spcAft>
              <a:buFont typeface="Arial" panose="020B0604020202020204" pitchFamily="34" charset="0"/>
              <a:buChar char="•"/>
            </a:pPr>
            <a:endParaRPr lang="en-US" sz="1600" b="1" dirty="0">
              <a:effectLst/>
              <a:ea typeface="Calibri" panose="020F0502020204030204" pitchFamily="34" charset="0"/>
            </a:endParaRPr>
          </a:p>
          <a:p>
            <a:pPr marL="0">
              <a:spcBef>
                <a:spcPts val="0"/>
              </a:spcBef>
              <a:spcAft>
                <a:spcPts val="0"/>
              </a:spcAft>
              <a:buFont typeface="Arial" panose="020B0604020202020204" pitchFamily="34" charset="0"/>
              <a:buChar char="•"/>
            </a:pPr>
            <a:r>
              <a:rPr lang="en-US" sz="2000" b="1" dirty="0">
                <a:effectLst/>
                <a:ea typeface="Calibri" panose="020F0502020204030204" pitchFamily="34" charset="0"/>
              </a:rPr>
              <a:t>Review comments filed </a:t>
            </a:r>
            <a:r>
              <a:rPr lang="en-US" sz="2000" dirty="0">
                <a:ea typeface="Calibri" panose="020F0502020204030204" pitchFamily="34" charset="0"/>
              </a:rPr>
              <a:t>yesterday/today:</a:t>
            </a:r>
          </a:p>
          <a:p>
            <a:pPr marL="0">
              <a:spcBef>
                <a:spcPts val="0"/>
              </a:spcBef>
              <a:spcAft>
                <a:spcPts val="0"/>
              </a:spcAft>
              <a:buFont typeface="Arial" panose="020B0604020202020204" pitchFamily="34" charset="0"/>
              <a:buChar char="•"/>
            </a:pPr>
            <a:r>
              <a:rPr lang="en-US" sz="2000" b="0" dirty="0">
                <a:solidFill>
                  <a:srgbClr val="1D2B3E"/>
                </a:solidFill>
              </a:rPr>
              <a:t> </a:t>
            </a:r>
          </a:p>
          <a:p>
            <a:pPr marL="0">
              <a:spcBef>
                <a:spcPts val="0"/>
              </a:spcBef>
              <a:spcAft>
                <a:spcPts val="0"/>
              </a:spcAft>
              <a:buFont typeface="Arial" panose="020B0604020202020204" pitchFamily="34" charset="0"/>
              <a:buChar char="•"/>
            </a:pPr>
            <a:r>
              <a:rPr lang="en-US" sz="2000" b="0" dirty="0">
                <a:solidFill>
                  <a:srgbClr val="1D2B3E"/>
                </a:solidFill>
              </a:rPr>
              <a:t> </a:t>
            </a:r>
          </a:p>
          <a:p>
            <a:pPr marL="0">
              <a:spcBef>
                <a:spcPts val="0"/>
              </a:spcBef>
              <a:spcAft>
                <a:spcPts val="0"/>
              </a:spcAft>
              <a:buFont typeface="Arial" panose="020B0604020202020204" pitchFamily="34" charset="0"/>
              <a:buChar char="•"/>
            </a:pPr>
            <a:r>
              <a:rPr lang="en-US" sz="2000" b="0" dirty="0">
                <a:solidFill>
                  <a:srgbClr val="1D2B3E"/>
                </a:solidFill>
              </a:rPr>
              <a:t> </a:t>
            </a:r>
          </a:p>
          <a:p>
            <a:pPr marL="0">
              <a:spcBef>
                <a:spcPts val="0"/>
              </a:spcBef>
              <a:spcAft>
                <a:spcPts val="0"/>
              </a:spcAft>
              <a:buFont typeface="Arial" panose="020B0604020202020204" pitchFamily="34" charset="0"/>
              <a:buChar char="•"/>
            </a:pPr>
            <a:r>
              <a:rPr lang="en-US" sz="2000" b="0" dirty="0">
                <a:solidFill>
                  <a:srgbClr val="1D2B3E"/>
                </a:solidFill>
              </a:rPr>
              <a:t> </a:t>
            </a:r>
          </a:p>
          <a:p>
            <a:pPr marL="0">
              <a:spcBef>
                <a:spcPts val="0"/>
              </a:spcBef>
              <a:spcAft>
                <a:spcPts val="0"/>
              </a:spcAft>
              <a:buFont typeface="Arial" panose="020B0604020202020204" pitchFamily="34" charset="0"/>
              <a:buChar char="•"/>
            </a:pPr>
            <a:r>
              <a:rPr lang="en-US" sz="2000" b="0" dirty="0">
                <a:solidFill>
                  <a:srgbClr val="1D2B3E"/>
                </a:solidFill>
              </a:rPr>
              <a:t> </a:t>
            </a:r>
          </a:p>
          <a:p>
            <a:pPr marL="0">
              <a:spcBef>
                <a:spcPts val="0"/>
              </a:spcBef>
              <a:spcAft>
                <a:spcPts val="0"/>
              </a:spcAft>
              <a:buFont typeface="Arial" panose="020B0604020202020204" pitchFamily="34" charset="0"/>
              <a:buChar char="•"/>
            </a:pPr>
            <a:r>
              <a:rPr lang="en-US" sz="2000" b="0" dirty="0">
                <a:solidFill>
                  <a:srgbClr val="1D2B3E"/>
                </a:solidFill>
              </a:rPr>
              <a:t> </a:t>
            </a:r>
          </a:p>
          <a:p>
            <a:pPr marL="0">
              <a:spcBef>
                <a:spcPts val="0"/>
              </a:spcBef>
              <a:spcAft>
                <a:spcPts val="0"/>
              </a:spcAft>
              <a:buFont typeface="Arial" panose="020B0604020202020204" pitchFamily="34" charset="0"/>
              <a:buChar char="•"/>
            </a:pPr>
            <a:r>
              <a:rPr lang="en-US" sz="2000" b="0" dirty="0">
                <a:solidFill>
                  <a:srgbClr val="1D2B3E"/>
                </a:solidFill>
              </a:rPr>
              <a:t> </a:t>
            </a:r>
          </a:p>
          <a:p>
            <a:pPr marL="0">
              <a:spcBef>
                <a:spcPts val="0"/>
              </a:spcBef>
              <a:spcAft>
                <a:spcPts val="0"/>
              </a:spcAft>
              <a:buFont typeface="Arial" panose="020B0604020202020204" pitchFamily="34" charset="0"/>
              <a:buChar char="•"/>
            </a:pPr>
            <a:r>
              <a:rPr lang="en-US" sz="2000" dirty="0">
                <a:solidFill>
                  <a:srgbClr val="1D2B3E"/>
                </a:solidFill>
              </a:rPr>
              <a:t>Discuss couple of points IEEE 802 could reply to:</a:t>
            </a:r>
          </a:p>
          <a:p>
            <a:pPr marL="0">
              <a:spcBef>
                <a:spcPts val="0"/>
              </a:spcBef>
              <a:spcAft>
                <a:spcPts val="0"/>
              </a:spcAft>
              <a:buFont typeface="Arial" panose="020B0604020202020204" pitchFamily="34" charset="0"/>
              <a:buChar char="•"/>
            </a:pPr>
            <a:r>
              <a:rPr lang="en-US" sz="2000" b="0" dirty="0">
                <a:solidFill>
                  <a:srgbClr val="1D2B3E"/>
                </a:solidFill>
              </a:rPr>
              <a:t> </a:t>
            </a:r>
          </a:p>
          <a:p>
            <a:pPr marL="0">
              <a:spcBef>
                <a:spcPts val="0"/>
              </a:spcBef>
              <a:spcAft>
                <a:spcPts val="0"/>
              </a:spcAft>
              <a:buFont typeface="Arial" panose="020B0604020202020204" pitchFamily="34" charset="0"/>
              <a:buChar char="•"/>
            </a:pPr>
            <a:r>
              <a:rPr lang="en-US" sz="2000" b="0" dirty="0">
                <a:solidFill>
                  <a:srgbClr val="1D2B3E"/>
                </a:solidFill>
              </a:rPr>
              <a:t> </a:t>
            </a:r>
          </a:p>
          <a:p>
            <a:pPr marL="0">
              <a:spcBef>
                <a:spcPts val="0"/>
              </a:spcBef>
              <a:spcAft>
                <a:spcPts val="0"/>
              </a:spcAft>
              <a:buFont typeface="Arial" panose="020B0604020202020204" pitchFamily="34" charset="0"/>
              <a:buChar char="•"/>
            </a:pPr>
            <a:r>
              <a:rPr lang="en-US" sz="2000" b="0" dirty="0">
                <a:solidFill>
                  <a:srgbClr val="1D2B3E"/>
                </a:solidFill>
              </a:rPr>
              <a:t> </a:t>
            </a:r>
          </a:p>
          <a:p>
            <a:pPr marL="0">
              <a:spcBef>
                <a:spcPts val="0"/>
              </a:spcBef>
              <a:spcAft>
                <a:spcPts val="0"/>
              </a:spcAft>
              <a:buFont typeface="Arial" panose="020B0604020202020204" pitchFamily="34" charset="0"/>
              <a:buChar char="•"/>
            </a:pPr>
            <a:r>
              <a:rPr lang="en-US" sz="2000" b="0" dirty="0">
                <a:solidFill>
                  <a:srgbClr val="1D2B3E"/>
                </a:solidFill>
              </a:rPr>
              <a:t> </a:t>
            </a:r>
          </a:p>
          <a:p>
            <a:pPr marL="0">
              <a:spcBef>
                <a:spcPts val="0"/>
              </a:spcBef>
              <a:spcAft>
                <a:spcPts val="0"/>
              </a:spcAft>
              <a:buFont typeface="Arial" panose="020B0604020202020204" pitchFamily="34" charset="0"/>
              <a:buChar char="•"/>
            </a:pPr>
            <a:r>
              <a:rPr lang="en-US" sz="2000" b="0" dirty="0">
                <a:solidFill>
                  <a:srgbClr val="1D2B3E"/>
                </a:solidFill>
              </a:rPr>
              <a:t> </a:t>
            </a:r>
          </a:p>
          <a:p>
            <a:pPr marL="0">
              <a:spcBef>
                <a:spcPts val="0"/>
              </a:spcBef>
              <a:spcAft>
                <a:spcPts val="0"/>
              </a:spcAft>
              <a:buFont typeface="Arial" panose="020B0604020202020204" pitchFamily="34" charset="0"/>
              <a:buChar char="•"/>
            </a:pPr>
            <a:r>
              <a:rPr lang="en-US" sz="2000" b="0" dirty="0">
                <a:solidFill>
                  <a:srgbClr val="1D2B3E"/>
                </a:solidFill>
              </a:rPr>
              <a:t>  </a:t>
            </a:r>
            <a:r>
              <a:rPr lang="en-US" sz="2000" dirty="0">
                <a:solidFill>
                  <a:srgbClr val="1D2B3E"/>
                </a:solidFill>
              </a:rPr>
              <a:t>Outline on Draft reply comment boiler plate: </a:t>
            </a:r>
          </a:p>
          <a:p>
            <a:pPr marL="400050" lvl="1">
              <a:spcBef>
                <a:spcPts val="0"/>
              </a:spcBef>
              <a:spcAft>
                <a:spcPts val="0"/>
              </a:spcAft>
              <a:buFont typeface="Arial" panose="020B0604020202020204" pitchFamily="34" charset="0"/>
              <a:buChar char="•"/>
            </a:pPr>
            <a:endParaRPr lang="en-US" sz="1600" b="1" dirty="0">
              <a:solidFill>
                <a:srgbClr val="1D2B3E"/>
              </a:solidFill>
            </a:endParaRPr>
          </a:p>
          <a:p>
            <a:pPr marL="114300" lvl="1" indent="0">
              <a:spcBef>
                <a:spcPts val="0"/>
              </a:spcBef>
              <a:spcAft>
                <a:spcPts val="0"/>
              </a:spcAft>
            </a:pPr>
            <a:endParaRPr lang="en-US" sz="1600" b="1"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02-03nov21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E004361B-B817-4038-A350-E4C3DC67014D}"/>
              </a:ext>
            </a:extLst>
          </p:cNvPr>
          <p:cNvSpPr txBox="1">
            <a:spLocks/>
          </p:cNvSpPr>
          <p:nvPr/>
        </p:nvSpPr>
        <p:spPr bwMode="auto">
          <a:xfrm>
            <a:off x="698889" y="631899"/>
            <a:ext cx="8292711" cy="434901"/>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spcAft>
                <a:spcPts val="0"/>
              </a:spcAft>
            </a:pPr>
            <a:r>
              <a:rPr lang="en-US" sz="2000" kern="0" dirty="0">
                <a:ea typeface="Calibri" panose="020F0502020204030204" pitchFamily="34" charset="0"/>
              </a:rPr>
              <a:t>FCC NOI on </a:t>
            </a:r>
            <a:r>
              <a:rPr lang="en-US" sz="2000" kern="0" dirty="0">
                <a:solidFill>
                  <a:srgbClr val="1D2B3E"/>
                </a:solidFill>
              </a:rPr>
              <a:t>Spectrum Requirements for the Internet of Things (12-353)</a:t>
            </a:r>
            <a:endParaRPr lang="en-US" sz="2000" b="0" kern="0" dirty="0">
              <a:solidFill>
                <a:srgbClr val="1D2B3E"/>
              </a:solidFill>
            </a:endParaRPr>
          </a:p>
        </p:txBody>
      </p:sp>
    </p:spTree>
    <p:extLst>
      <p:ext uri="{BB962C8B-B14F-4D97-AF65-F5344CB8AC3E}">
        <p14:creationId xmlns:p14="http://schemas.microsoft.com/office/powerpoint/2010/main" val="2599667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98889" y="1364850"/>
            <a:ext cx="8292711" cy="5110563"/>
          </a:xfrm>
        </p:spPr>
        <p:txBody>
          <a:bodyPr/>
          <a:lstStyle/>
          <a:p>
            <a:pPr marL="0" indent="0">
              <a:buClrTx/>
            </a:pPr>
            <a:endParaRPr lang="en-US" sz="1800" b="0" dirty="0">
              <a:solidFill>
                <a:srgbClr val="00B0F0"/>
              </a:solidFill>
              <a:latin typeface="Times New Roman" panose="02020603050405020304" pitchFamily="18" charset="0"/>
              <a:ea typeface="Times New Roman" panose="02020603050405020304" pitchFamily="18" charset="0"/>
            </a:endParaRP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all - Review comments that have just published in FCC proceeding.</a:t>
            </a: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all - Review and feedback on draft Reply Comments</a:t>
            </a: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Tx/>
              <a:buFont typeface="Arial" panose="020B0604020202020204" pitchFamily="34" charset="0"/>
              <a:buChar char="•"/>
            </a:pPr>
            <a:r>
              <a:rPr lang="en-US" sz="2000" dirty="0">
                <a:solidFill>
                  <a:schemeClr val="tx1"/>
                </a:solidFill>
              </a:rPr>
              <a:t>Any Other Business</a:t>
            </a:r>
          </a:p>
          <a:p>
            <a:pPr marL="685800" lvl="1">
              <a:buClrTx/>
              <a:buFont typeface="Arial" panose="020B0604020202020204" pitchFamily="34" charset="0"/>
              <a:buChar char="•"/>
            </a:pPr>
            <a:r>
              <a:rPr lang="en-US" sz="1600" b="0" dirty="0">
                <a:solidFill>
                  <a:schemeClr val="tx1"/>
                </a:solidFill>
                <a:ea typeface="Times New Roman" panose="02020603050405020304" pitchFamily="18" charset="0"/>
              </a:rPr>
              <a:t>None heard</a:t>
            </a: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02-03nov21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31967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Recess</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_____ total  ( __ - .18) </a:t>
            </a:r>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Wednesday 03nov21, 15:00 et</a:t>
            </a:r>
          </a:p>
          <a:p>
            <a:pPr marL="742950" marR="0" lvl="1" indent="-285750">
              <a:spcBef>
                <a:spcPts val="0"/>
              </a:spcBef>
              <a:spcAft>
                <a:spcPts val="0"/>
              </a:spcAft>
              <a:buFont typeface="+mj-lt"/>
              <a:buAutoNum type="alphaLcParenR"/>
            </a:pPr>
            <a:r>
              <a:rPr lang="en-US" sz="1600" dirty="0">
                <a:effectLst/>
                <a:latin typeface="Times New Roman" panose="02020603050405020304" pitchFamily="18" charset="0"/>
                <a:ea typeface="SimSun" panose="02010600030101010101" pitchFamily="2" charset="-122"/>
              </a:rPr>
              <a:t>Call-in </a:t>
            </a:r>
            <a:r>
              <a:rPr lang="en-US" sz="1600" dirty="0">
                <a:latin typeface="Times New Roman" panose="02020603050405020304" pitchFamily="18" charset="0"/>
                <a:ea typeface="SimSun" panose="02010600030101010101" pitchFamily="2" charset="-122"/>
              </a:rPr>
              <a:t>in list server email </a:t>
            </a:r>
            <a:endParaRPr lang="en-US" sz="1600" dirty="0">
              <a:effectLst/>
              <a:latin typeface="Times New Roman" panose="02020603050405020304" pitchFamily="18" charset="0"/>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SimSun" panose="02010600030101010101" pitchFamily="2" charset="-122"/>
              </a:rPr>
              <a:t> </a:t>
            </a:r>
            <a:endParaRPr lang="en-US" sz="2000" b="0" dirty="0">
              <a:solidFill>
                <a:schemeClr val="tx1"/>
              </a:solidFill>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marL="0" indent="0"/>
            <a:endParaRPr lang="en-US" sz="2000" dirty="0"/>
          </a:p>
          <a:p>
            <a:pPr>
              <a:buFont typeface="Arial" panose="020B0604020202020204" pitchFamily="34" charset="0"/>
              <a:buChar char="•"/>
            </a:pPr>
            <a:r>
              <a:rPr lang="en-US" sz="1800" dirty="0"/>
              <a:t>Any objection to recess. </a:t>
            </a:r>
          </a:p>
          <a:p>
            <a:pPr lvl="1">
              <a:buFont typeface="Arial" panose="020B0604020202020204" pitchFamily="34" charset="0"/>
              <a:buChar char="•"/>
            </a:pPr>
            <a:r>
              <a:rPr lang="en-US" sz="1800" dirty="0">
                <a:solidFill>
                  <a:schemeClr val="tx1"/>
                </a:solidFill>
              </a:rPr>
              <a:t>None heard, </a:t>
            </a:r>
            <a:r>
              <a:rPr lang="en-US" sz="1800" dirty="0"/>
              <a:t>we are recessed at 15:___________________28et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02-03nov21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 03Nov21 – Wednesday</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02-03nov21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bg1">
                    <a:lumMod val="75000"/>
                  </a:schemeClr>
                </a:solidFill>
              </a:rPr>
              <a:t>None heard.</a:t>
            </a:r>
          </a:p>
          <a:p>
            <a:pPr lvl="1">
              <a:buFont typeface="Arial" panose="020B0604020202020204" pitchFamily="34" charset="0"/>
              <a:buChar char="•"/>
            </a:pPr>
            <a:r>
              <a:rPr lang="en-US" altLang="en-US" sz="1600" dirty="0">
                <a:solidFill>
                  <a:schemeClr val="bg1">
                    <a:lumMod val="75000"/>
                  </a:schemeClr>
                </a:solidFill>
              </a:rPr>
              <a:t>Results:  Approved by unanimous consent</a:t>
            </a:r>
          </a:p>
          <a:p>
            <a:pPr>
              <a:buFont typeface="Arial" panose="020B0604020202020204" pitchFamily="34" charset="0"/>
              <a:buChar char="•"/>
            </a:pPr>
            <a:r>
              <a:rPr lang="en-US" altLang="en-US" sz="1600" b="0" dirty="0">
                <a:solidFill>
                  <a:schemeClr val="bg1">
                    <a:lumMod val="75000"/>
                  </a:schemeClr>
                </a:solidFill>
              </a:rPr>
              <a:t> </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a:t>
            </a:r>
            <a:r>
              <a:rPr lang="en-US" altLang="en-US" sz="1400" kern="0" dirty="0" err="1">
                <a:solidFill>
                  <a:schemeClr val="bg1">
                    <a:lumMod val="85000"/>
                  </a:schemeClr>
                </a:solidFill>
              </a:rPr>
              <a:t>,_</a:t>
            </a:r>
            <a:r>
              <a:rPr lang="en-US" altLang="en-US" sz="1400" kern="0" dirty="0" err="1">
                <a:solidFill>
                  <a:schemeClr val="tx1"/>
                </a:solidFill>
              </a:rPr>
              <a:t>jay</a:t>
            </a:r>
            <a:r>
              <a:rPr lang="en-US" altLang="en-US" sz="1400" kern="0" dirty="0">
                <a:solidFill>
                  <a:schemeClr val="tx1"/>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a:t>
            </a:r>
            <a:endParaRPr lang="en-US" altLang="en-US" sz="1600" kern="0" dirty="0">
              <a:solidFill>
                <a:schemeClr val="bg1">
                  <a:lumMod val="85000"/>
                </a:schemeClr>
              </a:solidFill>
            </a:endParaRP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Work on FCC </a:t>
            </a:r>
            <a:r>
              <a:rPr lang="en-US" altLang="en-US" sz="1600" kern="0" dirty="0" err="1">
                <a:solidFill>
                  <a:schemeClr val="tx1"/>
                </a:solidFill>
              </a:rPr>
              <a:t>NoI</a:t>
            </a:r>
            <a:r>
              <a:rPr lang="en-US" altLang="en-US" sz="1600" kern="0" dirty="0">
                <a:solidFill>
                  <a:schemeClr val="tx1"/>
                </a:solidFill>
              </a:rPr>
              <a:t> on IoT spectrum, reply comments</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600" kern="0" dirty="0">
                <a:solidFill>
                  <a:schemeClr val="tx1"/>
                </a:solidFill>
              </a:rPr>
              <a:t>Reply Comments feedback </a:t>
            </a:r>
          </a:p>
          <a:p>
            <a:pPr lvl="1">
              <a:buFont typeface="Arial" panose="020B0604020202020204" pitchFamily="34" charset="0"/>
              <a:buChar char="•"/>
            </a:pPr>
            <a:r>
              <a:rPr lang="en-US" sz="1600" kern="0" dirty="0">
                <a:ea typeface="SimSun" panose="02010600030101010101" pitchFamily="2" charset="-122"/>
              </a:rPr>
              <a:t>Anything new today</a:t>
            </a: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607487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8889" y="1219200"/>
            <a:ext cx="8153400" cy="5263402"/>
          </a:xfrm>
        </p:spPr>
        <p:txBody>
          <a:bodyPr/>
          <a:lstStyle/>
          <a:p>
            <a:pPr marL="0" marR="0">
              <a:spcBef>
                <a:spcPts val="0"/>
              </a:spcBef>
              <a:spcAft>
                <a:spcPts val="0"/>
              </a:spcAft>
              <a:buFont typeface="Arial" panose="020B0604020202020204" pitchFamily="34" charset="0"/>
              <a:buChar char="•"/>
            </a:pPr>
            <a:r>
              <a:rPr lang="en-US" sz="1800" b="0" dirty="0">
                <a:effectLst/>
                <a:ea typeface="Times New Roman" panose="02020603050405020304" pitchFamily="18" charset="0"/>
              </a:rPr>
              <a:t>The Proceeding OET 21-353:</a:t>
            </a:r>
          </a:p>
          <a:p>
            <a:pPr marL="400050" lvl="1">
              <a:spcBef>
                <a:spcPts val="0"/>
              </a:spcBef>
              <a:spcAft>
                <a:spcPts val="0"/>
              </a:spcAft>
              <a:buFont typeface="Arial" panose="020B0604020202020204" pitchFamily="34" charset="0"/>
              <a:buChar char="•"/>
            </a:pPr>
            <a:r>
              <a:rPr lang="en-US" sz="1600" u="sng" dirty="0">
                <a:solidFill>
                  <a:srgbClr val="0000FF"/>
                </a:solidFill>
                <a:effectLst/>
                <a:ea typeface="Times New Roman" panose="02020603050405020304" pitchFamily="18" charset="0"/>
                <a:hlinkClick r:id="rId3"/>
              </a:rPr>
              <a:t>https://www.fcc.gov/ecfs/search/filings?proceedings_name=21-353&amp;sort=date_disseminated,DESC</a:t>
            </a:r>
            <a:endParaRPr lang="en-US" sz="1600" b="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0" dirty="0" err="1">
                <a:ea typeface="Calibri" panose="020F0502020204030204" pitchFamily="34" charset="0"/>
              </a:rPr>
              <a:t>NoI</a:t>
            </a:r>
            <a:r>
              <a:rPr lang="en-US" sz="1800" b="0" dirty="0">
                <a:ea typeface="Calibri" panose="020F0502020204030204" pitchFamily="34" charset="0"/>
              </a:rPr>
              <a:t> in mentor: </a:t>
            </a:r>
            <a:r>
              <a:rPr lang="en-US" sz="1800" b="0" u="sng" dirty="0">
                <a:solidFill>
                  <a:srgbClr val="0000FF"/>
                </a:solidFill>
                <a:effectLst/>
                <a:ea typeface="Calibri" panose="020F0502020204030204" pitchFamily="34" charset="0"/>
                <a:hlinkClick r:id="rId4"/>
              </a:rPr>
              <a:t>https://mentor.ieee.org/802.18/dcn/21/18-21-0108-02-0000-fcc-noi-on-spectrum-for-the-internet-of-things.docx</a:t>
            </a:r>
            <a:endParaRPr lang="en-US" sz="1800" u="sng" dirty="0">
              <a:solidFill>
                <a:srgbClr val="0000FF"/>
              </a:solidFill>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1" dirty="0">
                <a:effectLst/>
                <a:ea typeface="Times New Roman" panose="02020603050405020304" pitchFamily="18" charset="0"/>
              </a:rPr>
              <a:t>Reply Comment Date:  </a:t>
            </a:r>
          </a:p>
          <a:p>
            <a:pPr marL="800100" lvl="2">
              <a:spcBef>
                <a:spcPts val="0"/>
              </a:spcBef>
              <a:spcAft>
                <a:spcPts val="0"/>
              </a:spcAft>
              <a:buFont typeface="Arial" panose="020B0604020202020204" pitchFamily="34" charset="0"/>
              <a:buChar char="•"/>
            </a:pPr>
            <a:r>
              <a:rPr lang="en-US" sz="1600" b="1" dirty="0">
                <a:effectLst/>
                <a:ea typeface="Times New Roman" panose="02020603050405020304" pitchFamily="18" charset="0"/>
              </a:rPr>
              <a:t>November 16, 2021, would have to start EC ballot 04Nov, this week. </a:t>
            </a:r>
            <a:endParaRPr lang="en-US" sz="1600" b="1"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400" b="1"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400" b="1" dirty="0">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400" b="1" dirty="0">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b="1" dirty="0">
                <a:effectLst/>
                <a:ea typeface="Calibri" panose="020F0502020204030204" pitchFamily="34" charset="0"/>
              </a:rPr>
              <a:t> </a:t>
            </a:r>
          </a:p>
          <a:p>
            <a:pPr marL="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02-03nov21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4FF1E032-6029-4BD7-AC36-0FF9F586277E}"/>
              </a:ext>
            </a:extLst>
          </p:cNvPr>
          <p:cNvSpPr>
            <a:spLocks noGrp="1"/>
          </p:cNvSpPr>
          <p:nvPr>
            <p:ph type="title"/>
          </p:nvPr>
        </p:nvSpPr>
        <p:spPr>
          <a:xfrm>
            <a:off x="698889" y="631899"/>
            <a:ext cx="8292711" cy="434901"/>
          </a:xfrm>
        </p:spPr>
        <p:txBody>
          <a:bodyPr/>
          <a:lstStyle/>
          <a:p>
            <a:pPr marL="0">
              <a:spcBef>
                <a:spcPts val="0"/>
              </a:spcBef>
              <a:spcAft>
                <a:spcPts val="0"/>
              </a:spcAft>
            </a:pPr>
            <a:r>
              <a:rPr lang="en-US" sz="2000" b="1" dirty="0">
                <a:effectLst/>
                <a:ea typeface="Calibri" panose="020F0502020204030204" pitchFamily="34" charset="0"/>
              </a:rPr>
              <a:t>FCC NOI on </a:t>
            </a:r>
            <a:r>
              <a:rPr lang="en-US" sz="2000" b="1" i="0" dirty="0">
                <a:solidFill>
                  <a:srgbClr val="1D2B3E"/>
                </a:solidFill>
                <a:effectLst/>
              </a:rPr>
              <a:t>Spectrum Requirements for the Internet of Things (12-353)</a:t>
            </a:r>
            <a:endParaRPr lang="en-US" sz="2000" b="0" dirty="0">
              <a:solidFill>
                <a:srgbClr val="1D2B3E"/>
              </a:solidFill>
            </a:endParaRPr>
          </a:p>
        </p:txBody>
      </p:sp>
    </p:spTree>
    <p:extLst>
      <p:ext uri="{BB962C8B-B14F-4D97-AF65-F5344CB8AC3E}">
        <p14:creationId xmlns:p14="http://schemas.microsoft.com/office/powerpoint/2010/main" val="1128172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98889" y="1364850"/>
            <a:ext cx="8292711" cy="5110563"/>
          </a:xfrm>
        </p:spPr>
        <p:txBody>
          <a:bodyPr/>
          <a:lstStyle/>
          <a:p>
            <a:pPr marL="0" indent="0">
              <a:buClrTx/>
            </a:pPr>
            <a:endParaRPr lang="en-US" sz="1800" b="0" dirty="0">
              <a:solidFill>
                <a:srgbClr val="00B0F0"/>
              </a:solidFill>
              <a:latin typeface="Times New Roman" panose="02020603050405020304" pitchFamily="18" charset="0"/>
              <a:ea typeface="Times New Roman" panose="02020603050405020304" pitchFamily="18" charset="0"/>
            </a:endParaRP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Authors - Update draft Reply Comments from today’s input and upload. </a:t>
            </a: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 </a:t>
            </a: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 </a:t>
            </a:r>
          </a:p>
          <a:p>
            <a:pPr marL="0" indent="0">
              <a:buClr>
                <a:srgbClr val="00B0F0"/>
              </a:buClr>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Tx/>
              <a:buFont typeface="Arial" panose="020B0604020202020204" pitchFamily="34" charset="0"/>
              <a:buChar char="•"/>
            </a:pPr>
            <a:r>
              <a:rPr lang="en-US" sz="2000" dirty="0">
                <a:solidFill>
                  <a:schemeClr val="tx1"/>
                </a:solidFill>
              </a:rPr>
              <a:t>Any Other Business</a:t>
            </a:r>
          </a:p>
          <a:p>
            <a:pPr marL="685800" lvl="1">
              <a:buClrTx/>
              <a:buFont typeface="Arial" panose="020B0604020202020204" pitchFamily="34" charset="0"/>
              <a:buChar char="•"/>
            </a:pPr>
            <a:r>
              <a:rPr lang="en-US" sz="1600" b="0" dirty="0">
                <a:solidFill>
                  <a:schemeClr val="tx1"/>
                </a:solidFill>
                <a:ea typeface="Times New Roman" panose="02020603050405020304" pitchFamily="18" charset="0"/>
              </a:rPr>
              <a:t>None heard</a:t>
            </a: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02-03nov21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87341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solidFill>
                  <a:schemeClr val="tx1"/>
                </a:solidFill>
              </a:rPr>
              <a:t>Adjourn </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 total  (__ - .18) </a:t>
            </a:r>
          </a:p>
          <a:p>
            <a:pPr marL="1543050" lvl="3">
              <a:buFont typeface="Arial" panose="020B0604020202020204" pitchFamily="34" charset="0"/>
              <a:buChar char="•"/>
            </a:pPr>
            <a:endParaRPr lang="en-US" sz="12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a:t>
            </a:r>
            <a:r>
              <a:rPr lang="en-US" sz="2000" dirty="0">
                <a:solidFill>
                  <a:schemeClr val="tx1"/>
                </a:solidFill>
              </a:rPr>
              <a:t>n/a</a:t>
            </a:r>
            <a:endParaRPr lang="en-US" b="1" dirty="0">
              <a:solidFill>
                <a:schemeClr val="tx1"/>
              </a:solidFill>
              <a:ea typeface="Times New Roman" panose="02020603050405020304" pitchFamily="18" charset="0"/>
            </a:endParaRPr>
          </a:p>
          <a:p>
            <a:pPr marL="0" indent="0"/>
            <a:endParaRPr lang="en-US" sz="2000" dirty="0"/>
          </a:p>
          <a:p>
            <a:pPr>
              <a:buFont typeface="Arial" panose="020B0604020202020204" pitchFamily="34" charset="0"/>
              <a:buChar char="•"/>
            </a:pPr>
            <a:r>
              <a:rPr lang="en-US" sz="1800" dirty="0"/>
              <a:t>Any objection to adjourn</a:t>
            </a:r>
          </a:p>
          <a:p>
            <a:pPr lvl="1">
              <a:buFont typeface="Arial" panose="020B0604020202020204" pitchFamily="34" charset="0"/>
              <a:buChar char="•"/>
            </a:pPr>
            <a:r>
              <a:rPr lang="en-US" sz="1800" dirty="0">
                <a:solidFill>
                  <a:schemeClr val="tx1"/>
                </a:solidFill>
              </a:rPr>
              <a:t>None heard, </a:t>
            </a:r>
            <a:r>
              <a:rPr lang="en-US" sz="1800" dirty="0"/>
              <a:t>we are </a:t>
            </a:r>
            <a:r>
              <a:rPr lang="en-US" sz="1800" dirty="0">
                <a:solidFill>
                  <a:schemeClr val="tx1"/>
                </a:solidFill>
              </a:rPr>
              <a:t>adjourned</a:t>
            </a:r>
            <a:r>
              <a:rPr lang="en-US" sz="1800" dirty="0"/>
              <a:t> at 15:_____________59et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Parking lot: </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 n/a</a:t>
            </a:r>
          </a:p>
          <a:p>
            <a:pPr>
              <a:spcBef>
                <a:spcPts val="0"/>
              </a:spcBef>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02-03nov21</a:t>
            </a:r>
            <a:endParaRPr lang="en-GB" dirty="0"/>
          </a:p>
        </p:txBody>
      </p:sp>
    </p:spTree>
    <p:extLst>
      <p:ext uri="{BB962C8B-B14F-4D97-AF65-F5344CB8AC3E}">
        <p14:creationId xmlns:p14="http://schemas.microsoft.com/office/powerpoint/2010/main" val="2495325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02-03nov21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Lead</a:t>
            </a:r>
          </a:p>
          <a:p>
            <a:pPr lvl="1">
              <a:defRPr/>
            </a:pPr>
            <a:r>
              <a:rPr lang="en-US" sz="1600" dirty="0"/>
              <a:t>Lead Jay Holcomb (Itron) </a:t>
            </a:r>
          </a:p>
          <a:p>
            <a:pPr lvl="1">
              <a:defRPr/>
            </a:pPr>
            <a:r>
              <a:rPr lang="en-US" sz="1600" dirty="0"/>
              <a:t>Secretary, anyone?</a:t>
            </a:r>
          </a:p>
          <a:p>
            <a:pPr lvl="1">
              <a:defRPr/>
            </a:pPr>
            <a:endParaRPr lang="en-US" sz="1600" dirty="0">
              <a:solidFill>
                <a:srgbClr val="FF0000"/>
              </a:solidFill>
            </a:endParaRPr>
          </a:p>
          <a:p>
            <a:pPr lvl="1">
              <a:defRP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200" dirty="0">
                <a:hlinkClick r:id="rId6"/>
              </a:rPr>
              <a:t>https://standards.ieee.org/about/sasb/patcom/materials.html</a:t>
            </a:r>
            <a:r>
              <a:rPr lang="en-US" sz="1600" dirty="0"/>
              <a:t> </a:t>
            </a:r>
            <a:endParaRPr lang="en-US" sz="1800" kern="1600" dirty="0">
              <a:sym typeface="Wingdings" panose="05000000000000000000" pitchFamily="2" charset="2"/>
            </a:endParaRPr>
          </a:p>
          <a:p>
            <a:pPr lvl="1">
              <a:defRPr/>
            </a:pPr>
            <a:r>
              <a:rPr lang="en-US" sz="1600" kern="1600" dirty="0">
                <a:sym typeface="Wingdings" panose="05000000000000000000" pitchFamily="2" charset="2"/>
              </a:rPr>
              <a:t>Copyright notice slides,   nov19 </a:t>
            </a:r>
            <a:r>
              <a:rPr lang="en-US" sz="1200" dirty="0">
                <a:hlinkClick r:id="rId7"/>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8"/>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02-03nov21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3060913849"/>
              </p:ext>
            </p:extLst>
          </p:nvPr>
        </p:nvGraphicFramePr>
        <p:xfrm>
          <a:off x="6301669" y="5715751"/>
          <a:ext cx="2390775" cy="498988"/>
        </p:xfrm>
        <a:graphic>
          <a:graphicData uri="http://schemas.openxmlformats.org/presentationml/2006/ole">
            <mc:AlternateContent xmlns:mc="http://schemas.openxmlformats.org/markup-compatibility/2006">
              <mc:Choice xmlns:v="urn:schemas-microsoft-com:vml" Requires="v">
                <p:oleObj spid="_x0000_s2054" name="Packager Shell Object" showAsIcon="1" r:id="rId9" imgW="2391120" imgH="534600" progId="Package">
                  <p:embed/>
                </p:oleObj>
              </mc:Choice>
              <mc:Fallback>
                <p:oleObj name="Packager Shell Object" showAsIcon="1" r:id="rId9" imgW="2391120" imgH="534600" progId="Package">
                  <p:embed/>
                  <p:pic>
                    <p:nvPicPr>
                      <p:cNvPr id="0" name=""/>
                      <p:cNvPicPr/>
                      <p:nvPr/>
                    </p:nvPicPr>
                    <p:blipFill>
                      <a:blip r:embed="rId10"/>
                      <a:stretch>
                        <a:fillRect/>
                      </a:stretch>
                    </p:blipFill>
                    <p:spPr>
                      <a:xfrm>
                        <a:off x="6301669" y="5715751"/>
                        <a:ext cx="2390775" cy="498988"/>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D9B5CEE3-085D-4C59-95B6-F28DA548EA4D}"/>
              </a:ext>
            </a:extLst>
          </p:cNvPr>
          <p:cNvGraphicFramePr>
            <a:graphicFrameLocks noChangeAspect="1"/>
          </p:cNvGraphicFramePr>
          <p:nvPr>
            <p:extLst>
              <p:ext uri="{D42A27DB-BD31-4B8C-83A1-F6EECF244321}">
                <p14:modId xmlns:p14="http://schemas.microsoft.com/office/powerpoint/2010/main" val="3342393273"/>
              </p:ext>
            </p:extLst>
          </p:nvPr>
        </p:nvGraphicFramePr>
        <p:xfrm>
          <a:off x="5503392" y="5584245"/>
          <a:ext cx="903109" cy="761999"/>
        </p:xfrm>
        <a:graphic>
          <a:graphicData uri="http://schemas.openxmlformats.org/presentationml/2006/ole">
            <mc:AlternateContent xmlns:mc="http://schemas.openxmlformats.org/markup-compatibility/2006">
              <mc:Choice xmlns:v="urn:schemas-microsoft-com:vml" Requires="v">
                <p:oleObj spid="_x0000_s2055" name="Acrobat Document" showAsIcon="1" r:id="rId11" imgW="914400" imgH="771822" progId="AcroExch.Document.DC">
                  <p:embed/>
                </p:oleObj>
              </mc:Choice>
              <mc:Fallback>
                <p:oleObj name="Acrobat Document" showAsIcon="1" r:id="rId11"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2"/>
                      <a:stretch>
                        <a:fillRect/>
                      </a:stretch>
                    </p:blipFill>
                    <p:spPr>
                      <a:xfrm>
                        <a:off x="5503392" y="5584245"/>
                        <a:ext cx="903109" cy="761999"/>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02-03nov21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indent="-285750" algn="ctr">
              <a:lnSpc>
                <a:spcPct val="80000"/>
              </a:lnSpc>
              <a:spcAft>
                <a:spcPct val="40000"/>
              </a:spcAft>
              <a:buSzPct val="150000"/>
              <a:defRPr/>
            </a:pPr>
            <a:r>
              <a:rPr lang="en-US" altLang="en-US" sz="1800" b="1" dirty="0">
                <a:solidFill>
                  <a:schemeClr val="tx1"/>
                </a:solidFill>
                <a:latin typeface="Calibri" panose="020F0502020204030204" pitchFamily="34" charset="0"/>
                <a:cs typeface="Calibri" panose="020F0502020204030204" pitchFamily="34" charset="0"/>
              </a:rPr>
              <a:t>&gt;&gt; Don’t be silent if inappropriate topics are discussed … 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02-03nov21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02-03nov21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02-03nov21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 02Nov21 </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02-03nov21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bg1">
                    <a:lumMod val="75000"/>
                  </a:schemeClr>
                </a:solidFill>
              </a:rPr>
              <a:t>None heard.</a:t>
            </a:r>
          </a:p>
          <a:p>
            <a:pPr lvl="1">
              <a:buFont typeface="Arial" panose="020B0604020202020204" pitchFamily="34" charset="0"/>
              <a:buChar char="•"/>
            </a:pPr>
            <a:r>
              <a:rPr lang="en-US" altLang="en-US" sz="1600" dirty="0">
                <a:solidFill>
                  <a:schemeClr val="bg1">
                    <a:lumMod val="75000"/>
                  </a:schemeClr>
                </a:solidFill>
              </a:rPr>
              <a:t>Results:  Approved by unanimous consent</a:t>
            </a:r>
          </a:p>
          <a:p>
            <a:pPr>
              <a:buFont typeface="Arial" panose="020B0604020202020204" pitchFamily="34" charset="0"/>
              <a:buChar char="•"/>
            </a:pPr>
            <a:r>
              <a:rPr lang="en-US" altLang="en-US" sz="1600" b="0" dirty="0">
                <a:solidFill>
                  <a:schemeClr val="tx1"/>
                </a:solidFill>
              </a:rPr>
              <a:t> </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hlinkClick r:id="rId2" action="ppaction://hlinksldjump"/>
              </a:rPr>
              <a:t>Agenda –03Nov21– proceed to slide: 1</a:t>
            </a:r>
            <a:r>
              <a:rPr lang="en-US" altLang="en-US" sz="1600" kern="0" dirty="0">
                <a:solidFill>
                  <a:schemeClr val="tx1"/>
                </a:solidFill>
              </a:rPr>
              <a:t>3</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a:t>
            </a:r>
            <a:r>
              <a:rPr lang="en-US" altLang="en-US" sz="1400" kern="0" dirty="0" err="1">
                <a:solidFill>
                  <a:schemeClr val="bg1">
                    <a:lumMod val="85000"/>
                  </a:schemeClr>
                </a:solidFill>
              </a:rPr>
              <a:t>,_</a:t>
            </a:r>
            <a:r>
              <a:rPr lang="en-US" altLang="en-US" sz="1400" kern="0" dirty="0" err="1">
                <a:solidFill>
                  <a:schemeClr val="tx1"/>
                </a:solidFill>
              </a:rPr>
              <a:t>jay</a:t>
            </a:r>
            <a:r>
              <a:rPr lang="en-US" altLang="en-US" sz="1400" kern="0" dirty="0">
                <a:solidFill>
                  <a:schemeClr val="tx1"/>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 and last minutes</a:t>
            </a: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Work on FCC </a:t>
            </a:r>
            <a:r>
              <a:rPr lang="en-US" altLang="en-US" sz="1600" kern="0" dirty="0" err="1">
                <a:solidFill>
                  <a:schemeClr val="tx1"/>
                </a:solidFill>
              </a:rPr>
              <a:t>NoI</a:t>
            </a:r>
            <a:r>
              <a:rPr lang="en-US" altLang="en-US" sz="1600" kern="0" dirty="0">
                <a:solidFill>
                  <a:schemeClr val="tx1"/>
                </a:solidFill>
              </a:rPr>
              <a:t> on IoT spectrum, reply comments</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600" kern="0" dirty="0">
                <a:solidFill>
                  <a:schemeClr val="tx1"/>
                </a:solidFill>
              </a:rPr>
              <a:t>Reply Comments feedback </a:t>
            </a:r>
          </a:p>
          <a:p>
            <a:pPr lvl="1">
              <a:buFont typeface="Arial" panose="020B0604020202020204" pitchFamily="34" charset="0"/>
              <a:buChar char="•"/>
            </a:pPr>
            <a:r>
              <a:rPr lang="en-US" sz="1600" kern="0" dirty="0">
                <a:ea typeface="SimSun" panose="02010600030101010101" pitchFamily="2" charset="-122"/>
              </a:rPr>
              <a:t>Anything new today</a:t>
            </a: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292711" cy="434901"/>
          </a:xfrm>
        </p:spPr>
        <p:txBody>
          <a:bodyPr/>
          <a:lstStyle/>
          <a:p>
            <a:pPr marL="0">
              <a:spcBef>
                <a:spcPts val="0"/>
              </a:spcBef>
              <a:spcAft>
                <a:spcPts val="0"/>
              </a:spcAft>
            </a:pPr>
            <a:r>
              <a:rPr lang="en-US" sz="2000" b="1" dirty="0">
                <a:effectLst/>
                <a:ea typeface="Calibri" panose="020F0502020204030204" pitchFamily="34" charset="0"/>
              </a:rPr>
              <a:t>FCC NOI on </a:t>
            </a:r>
            <a:r>
              <a:rPr lang="en-US" sz="2000" b="1" i="0" dirty="0">
                <a:solidFill>
                  <a:srgbClr val="1D2B3E"/>
                </a:solidFill>
                <a:effectLst/>
              </a:rPr>
              <a:t>Spectrum Requirements for the Internet of Things (12-353)</a:t>
            </a:r>
            <a:endParaRPr lang="en-US" sz="2000" b="0" dirty="0">
              <a:solidFill>
                <a:srgbClr val="1D2B3E"/>
              </a:solidFill>
            </a:endParaRPr>
          </a:p>
        </p:txBody>
      </p:sp>
      <p:sp>
        <p:nvSpPr>
          <p:cNvPr id="3" name="Content Placeholder 2"/>
          <p:cNvSpPr>
            <a:spLocks noGrp="1"/>
          </p:cNvSpPr>
          <p:nvPr>
            <p:ph idx="1"/>
          </p:nvPr>
        </p:nvSpPr>
        <p:spPr>
          <a:xfrm>
            <a:off x="687185" y="1289798"/>
            <a:ext cx="8153400" cy="5034802"/>
          </a:xfrm>
        </p:spPr>
        <p:txBody>
          <a:bodyPr/>
          <a:lstStyle/>
          <a:p>
            <a:pPr marL="0" marR="0">
              <a:spcBef>
                <a:spcPts val="0"/>
              </a:spcBef>
              <a:spcAft>
                <a:spcPts val="0"/>
              </a:spcAft>
              <a:buFont typeface="Arial" panose="020B0604020202020204" pitchFamily="34" charset="0"/>
              <a:buChar char="•"/>
            </a:pPr>
            <a:r>
              <a:rPr lang="en-US" sz="1800" b="0" dirty="0">
                <a:effectLst/>
                <a:ea typeface="Times New Roman" panose="02020603050405020304" pitchFamily="18" charset="0"/>
              </a:rPr>
              <a:t>The Proceeding OET 21-353:</a:t>
            </a:r>
          </a:p>
          <a:p>
            <a:pPr marL="400050" lvl="1">
              <a:spcBef>
                <a:spcPts val="0"/>
              </a:spcBef>
              <a:spcAft>
                <a:spcPts val="0"/>
              </a:spcAft>
              <a:buFont typeface="Arial" panose="020B0604020202020204" pitchFamily="34" charset="0"/>
              <a:buChar char="•"/>
            </a:pPr>
            <a:r>
              <a:rPr lang="en-US" sz="1600" u="sng" dirty="0">
                <a:solidFill>
                  <a:srgbClr val="0000FF"/>
                </a:solidFill>
                <a:effectLst/>
                <a:ea typeface="Times New Roman" panose="02020603050405020304" pitchFamily="18" charset="0"/>
                <a:hlinkClick r:id="rId3"/>
              </a:rPr>
              <a:t>https://www.fcc.gov/ecfs/search/filings?proceedings_name=21-353&amp;sort=date_disseminated,DESC</a:t>
            </a:r>
            <a:endParaRPr lang="en-US" sz="1600" b="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0" dirty="0" err="1">
                <a:ea typeface="Calibri" panose="020F0502020204030204" pitchFamily="34" charset="0"/>
              </a:rPr>
              <a:t>NoI</a:t>
            </a:r>
            <a:r>
              <a:rPr lang="en-US" sz="1800" b="0" dirty="0">
                <a:ea typeface="Calibri" panose="020F0502020204030204" pitchFamily="34" charset="0"/>
              </a:rPr>
              <a:t> in mentor: </a:t>
            </a:r>
            <a:r>
              <a:rPr lang="en-US" sz="1800" b="0" u="sng" dirty="0">
                <a:solidFill>
                  <a:srgbClr val="0000FF"/>
                </a:solidFill>
                <a:effectLst/>
                <a:ea typeface="Calibri" panose="020F0502020204030204" pitchFamily="34" charset="0"/>
                <a:hlinkClick r:id="rId4"/>
              </a:rPr>
              <a:t>https://mentor.ieee.org/802.18/dcn/21/18-21-0108-02-0000-fcc-noi-on-spectrum-for-the-internet-of-things.docx</a:t>
            </a:r>
            <a:endParaRPr lang="en-US" sz="1800" u="sng" dirty="0">
              <a:solidFill>
                <a:srgbClr val="0000FF"/>
              </a:solidFill>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1" dirty="0">
                <a:effectLst/>
                <a:ea typeface="Times New Roman" panose="02020603050405020304" pitchFamily="18" charset="0"/>
              </a:rPr>
              <a:t>Reply Comment Date:  </a:t>
            </a:r>
          </a:p>
          <a:p>
            <a:pPr marL="800100" lvl="2">
              <a:spcBef>
                <a:spcPts val="0"/>
              </a:spcBef>
              <a:spcAft>
                <a:spcPts val="0"/>
              </a:spcAft>
              <a:buFont typeface="Arial" panose="020B0604020202020204" pitchFamily="34" charset="0"/>
              <a:buChar char="•"/>
            </a:pPr>
            <a:r>
              <a:rPr lang="en-US" sz="1600" b="1" dirty="0">
                <a:effectLst/>
                <a:ea typeface="Times New Roman" panose="02020603050405020304" pitchFamily="18" charset="0"/>
              </a:rPr>
              <a:t>November 16, 2021, would have to start EC ballot 04Nov, this week. </a:t>
            </a:r>
            <a:endParaRPr lang="en-US" sz="1600" b="1"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b="1"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1" dirty="0">
                <a:effectLst/>
                <a:ea typeface="Calibri" panose="020F0502020204030204" pitchFamily="34" charset="0"/>
              </a:rPr>
              <a:t>Some questions may be of interest to IEEE 802, e.g.</a:t>
            </a:r>
          </a:p>
          <a:p>
            <a:pPr marL="800100" lvl="2">
              <a:spcBef>
                <a:spcPts val="0"/>
              </a:spcBef>
              <a:spcAft>
                <a:spcPts val="0"/>
              </a:spcAft>
              <a:buFont typeface="Arial" panose="020B0604020202020204" pitchFamily="34" charset="0"/>
              <a:buChar char="•"/>
            </a:pPr>
            <a:r>
              <a:rPr lang="en-US" b="0" dirty="0">
                <a:effectLst/>
                <a:ea typeface="Calibri" panose="020F0502020204030204" pitchFamily="34" charset="0"/>
              </a:rPr>
              <a:t>1)  please refer to portions of paragraph 6 re IEEE:  	Standards groups such as 3GPP, IEEE, and others are also involved with IoT development. Are these standards providing sufficient guidance for IoT implementation in already existing spectrum bands?  </a:t>
            </a:r>
          </a:p>
          <a:p>
            <a:pPr marL="1257300" lvl="3">
              <a:spcBef>
                <a:spcPts val="0"/>
              </a:spcBef>
              <a:spcAft>
                <a:spcPts val="0"/>
              </a:spcAft>
              <a:buFont typeface="Arial" panose="020B0604020202020204" pitchFamily="34" charset="0"/>
              <a:buChar char="•"/>
            </a:pPr>
            <a:endParaRPr lang="en-US" sz="1800" b="0" dirty="0">
              <a:effectLst/>
              <a:ea typeface="Calibri" panose="020F0502020204030204" pitchFamily="34" charset="0"/>
            </a:endParaRPr>
          </a:p>
          <a:p>
            <a:pPr marL="1257300" lvl="3">
              <a:spcBef>
                <a:spcPts val="0"/>
              </a:spcBef>
              <a:spcAft>
                <a:spcPts val="0"/>
              </a:spcAft>
              <a:buFont typeface="Arial" panose="020B0604020202020204" pitchFamily="34" charset="0"/>
              <a:buChar char="•"/>
            </a:pPr>
            <a:r>
              <a:rPr lang="en-US" sz="1800" b="0" dirty="0">
                <a:effectLst/>
                <a:ea typeface="Calibri" panose="020F0502020204030204" pitchFamily="34" charset="0"/>
              </a:rPr>
              <a:t>If the growing need for IoT connectivity is not being met with the current and planned licensed spectrum resources, what steps can the Commission take to address this important use in the future? </a:t>
            </a:r>
          </a:p>
          <a:p>
            <a:pPr marL="1257300" lvl="3">
              <a:spcBef>
                <a:spcPts val="0"/>
              </a:spcBef>
              <a:spcAft>
                <a:spcPts val="0"/>
              </a:spcAft>
              <a:buFont typeface="Arial" panose="020B0604020202020204" pitchFamily="34" charset="0"/>
              <a:buChar char="•"/>
            </a:pPr>
            <a:r>
              <a:rPr lang="en-US" dirty="0">
                <a:ea typeface="Calibri" panose="020F0502020204030204" pitchFamily="34" charset="0"/>
              </a:rPr>
              <a:t>  </a:t>
            </a:r>
            <a:endParaRPr lang="en-US" sz="2000" dirty="0">
              <a:solidFill>
                <a:srgbClr val="191919"/>
              </a:solidFill>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02-03nov21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8889" y="754735"/>
            <a:ext cx="8153400" cy="5484813"/>
          </a:xfrm>
        </p:spPr>
        <p:txBody>
          <a:bodyPr/>
          <a:lstStyle/>
          <a:p>
            <a:pPr marL="1714500" lvl="4">
              <a:spcBef>
                <a:spcPts val="0"/>
              </a:spcBef>
              <a:spcAft>
                <a:spcPts val="0"/>
              </a:spcAft>
              <a:buFont typeface="Arial" panose="020B0604020202020204" pitchFamily="34" charset="0"/>
              <a:buChar char="•"/>
            </a:pPr>
            <a:endParaRPr lang="en-US" sz="1200" b="1" dirty="0">
              <a:solidFill>
                <a:schemeClr val="tx1"/>
              </a:solidFill>
              <a:ea typeface="Times New Roman" panose="02020603050405020304" pitchFamily="18" charset="0"/>
            </a:endParaRPr>
          </a:p>
          <a:p>
            <a:pPr marL="0">
              <a:spcBef>
                <a:spcPts val="0"/>
              </a:spcBef>
              <a:spcAft>
                <a:spcPts val="0"/>
              </a:spcAft>
              <a:buFont typeface="Arial" panose="020B0604020202020204" pitchFamily="34" charset="0"/>
              <a:buChar char="•"/>
            </a:pPr>
            <a:endParaRPr lang="en-US" sz="1600" b="1" dirty="0">
              <a:effectLst/>
              <a:ea typeface="Calibri" panose="020F0502020204030204" pitchFamily="34" charset="0"/>
            </a:endParaRPr>
          </a:p>
          <a:p>
            <a:pPr marL="0">
              <a:spcBef>
                <a:spcPts val="0"/>
              </a:spcBef>
              <a:spcAft>
                <a:spcPts val="0"/>
              </a:spcAft>
              <a:buFont typeface="Arial" panose="020B0604020202020204" pitchFamily="34" charset="0"/>
              <a:buChar char="•"/>
            </a:pPr>
            <a:r>
              <a:rPr lang="en-US" sz="1600" b="1" dirty="0">
                <a:effectLst/>
                <a:ea typeface="Calibri" panose="020F0502020204030204" pitchFamily="34" charset="0"/>
              </a:rPr>
              <a:t>FCC NOI on </a:t>
            </a:r>
            <a:r>
              <a:rPr lang="en-US" sz="1600" b="1" i="0" dirty="0">
                <a:solidFill>
                  <a:srgbClr val="1D2B3E"/>
                </a:solidFill>
                <a:effectLst/>
              </a:rPr>
              <a:t>Spectrum Requirements for the Internet of Things</a:t>
            </a:r>
            <a:endParaRPr lang="en-US" sz="1600" b="0" dirty="0">
              <a:solidFill>
                <a:srgbClr val="1D2B3E"/>
              </a:solidFill>
            </a:endParaRPr>
          </a:p>
          <a:p>
            <a:pPr marL="400050" lvl="1">
              <a:spcBef>
                <a:spcPts val="0"/>
              </a:spcBef>
              <a:spcAft>
                <a:spcPts val="0"/>
              </a:spcAft>
              <a:buFont typeface="Arial" panose="020B0604020202020204" pitchFamily="34" charset="0"/>
              <a:buChar char="•"/>
            </a:pPr>
            <a:r>
              <a:rPr lang="en-US" sz="1400" b="1" dirty="0">
                <a:effectLst/>
                <a:ea typeface="Calibri" panose="020F0502020204030204" pitchFamily="34" charset="0"/>
              </a:rPr>
              <a:t>Some questions maybe of interest to IEEE 802, e.g.</a:t>
            </a: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b="0" dirty="0">
                <a:effectLst/>
                <a:ea typeface="Calibri" panose="020F0502020204030204" pitchFamily="34" charset="0"/>
              </a:rPr>
              <a:t>please refer to paragraphs 10 and 11 asking the role of unlicensed spectrum and whether additional unlicensed spectrum should be considered.</a:t>
            </a:r>
            <a:r>
              <a:rPr lang="en-US" sz="1400" dirty="0">
                <a:ea typeface="Calibri" panose="020F0502020204030204" pitchFamily="34" charset="0"/>
              </a:rPr>
              <a:t>   </a:t>
            </a:r>
            <a:r>
              <a:rPr lang="en-US" sz="1400" b="1" dirty="0">
                <a:ea typeface="Calibri" panose="020F0502020204030204" pitchFamily="34" charset="0"/>
              </a:rPr>
              <a:t>From paragraph 10: </a:t>
            </a:r>
          </a:p>
          <a:p>
            <a:pPr marL="400050" lvl="1">
              <a:spcBef>
                <a:spcPts val="0"/>
              </a:spcBef>
              <a:spcAft>
                <a:spcPts val="0"/>
              </a:spcAft>
              <a:buFont typeface="Arial" panose="020B0604020202020204" pitchFamily="34" charset="0"/>
              <a:buChar char="•"/>
            </a:pPr>
            <a:endParaRPr lang="en-US" sz="1400" dirty="0">
              <a:effectLst/>
              <a:latin typeface="Times New Roman" panose="02020603050405020304" pitchFamily="18" charset="0"/>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rPr>
              <a:t>… … … Thus, the regulatory barriers to implement an unlicensed IoT system or connect IoT devices in the home or a business are lower provided the lack of interference protection does not pose an impediment. </a:t>
            </a:r>
            <a:r>
              <a:rPr lang="en-US" sz="1400" b="1" dirty="0">
                <a:effectLst/>
                <a:latin typeface="Times New Roman" panose="02020603050405020304" pitchFamily="18" charset="0"/>
                <a:ea typeface="Times New Roman" panose="02020603050405020304" pitchFamily="18" charset="0"/>
              </a:rPr>
              <a:t>For example, most in-home IoT devices such as thermostats, water or gas leak detectors, and smart home controllers connect to the Internet using unlicensed Wi-Fi connections.</a:t>
            </a:r>
          </a:p>
          <a:p>
            <a:pPr marL="800100" lvl="2">
              <a:spcBef>
                <a:spcPts val="0"/>
              </a:spcBef>
              <a:spcAft>
                <a:spcPts val="0"/>
              </a:spcAft>
              <a:buFont typeface="Arial" panose="020B0604020202020204" pitchFamily="34" charset="0"/>
              <a:buChar char="•"/>
            </a:pPr>
            <a:r>
              <a:rPr lang="en-US" sz="1200" dirty="0">
                <a:effectLst/>
                <a:latin typeface="Times New Roman" panose="02020603050405020304" pitchFamily="18" charset="0"/>
                <a:ea typeface="Times New Roman" panose="02020603050405020304" pitchFamily="18" charset="0"/>
              </a:rPr>
              <a:t>IEEE 802 could make a supportive statement on the bold line above</a:t>
            </a:r>
            <a:r>
              <a:rPr lang="en-US" sz="1200" dirty="0">
                <a:latin typeface="Times New Roman" panose="02020603050405020304" pitchFamily="18" charset="0"/>
                <a:ea typeface="Times New Roman" panose="02020603050405020304" pitchFamily="18" charset="0"/>
              </a:rPr>
              <a:t>. </a:t>
            </a:r>
            <a:r>
              <a:rPr lang="en-US" sz="1200" dirty="0">
                <a:effectLst/>
                <a:latin typeface="Times New Roman" panose="02020603050405020304" pitchFamily="18" charset="0"/>
                <a:ea typeface="Times New Roman" panose="02020603050405020304" pitchFamily="18" charset="0"/>
              </a:rPr>
              <a:t> </a:t>
            </a:r>
          </a:p>
          <a:p>
            <a:pPr marL="800100" lvl="2">
              <a:spcBef>
                <a:spcPts val="0"/>
              </a:spcBef>
              <a:spcAft>
                <a:spcPts val="0"/>
              </a:spcAft>
              <a:buFont typeface="Arial" panose="020B0604020202020204" pitchFamily="34" charset="0"/>
              <a:buChar char="•"/>
            </a:pPr>
            <a:r>
              <a:rPr lang="en-US" sz="1200" dirty="0">
                <a:effectLst/>
                <a:latin typeface="Times New Roman" panose="02020603050405020304" pitchFamily="18" charset="0"/>
                <a:ea typeface="Times New Roman" panose="02020603050405020304" pitchFamily="18" charset="0"/>
              </a:rPr>
              <a:t>The IoT term is so broad, so may need to clarify the different IoT devices/uses</a:t>
            </a:r>
          </a:p>
          <a:p>
            <a:pPr marL="1257300" lvl="3">
              <a:spcBef>
                <a:spcPts val="0"/>
              </a:spcBef>
              <a:spcAft>
                <a:spcPts val="0"/>
              </a:spcAft>
              <a:buFont typeface="Arial" panose="020B0604020202020204" pitchFamily="34" charset="0"/>
              <a:buChar char="•"/>
            </a:pPr>
            <a:r>
              <a:rPr lang="en-US" sz="1100" dirty="0">
                <a:effectLst/>
                <a:latin typeface="Times New Roman" panose="02020603050405020304" pitchFamily="18" charset="0"/>
                <a:ea typeface="Times New Roman" panose="02020603050405020304" pitchFamily="18" charset="0"/>
              </a:rPr>
              <a:t>question: is there any indication in the </a:t>
            </a:r>
            <a:r>
              <a:rPr lang="en-US" sz="1100" dirty="0" err="1">
                <a:effectLst/>
                <a:latin typeface="Times New Roman" panose="02020603050405020304" pitchFamily="18" charset="0"/>
                <a:ea typeface="Times New Roman" panose="02020603050405020304" pitchFamily="18" charset="0"/>
              </a:rPr>
              <a:t>NoI</a:t>
            </a:r>
            <a:r>
              <a:rPr lang="en-US" sz="1100" dirty="0">
                <a:effectLst/>
                <a:latin typeface="Times New Roman" panose="02020603050405020304" pitchFamily="18" charset="0"/>
                <a:ea typeface="Times New Roman" panose="02020603050405020304" pitchFamily="18" charset="0"/>
              </a:rPr>
              <a:t> of what IoT focus is here? </a:t>
            </a:r>
            <a:endParaRPr lang="en-US" sz="1400" dirty="0">
              <a:effectLst/>
              <a:latin typeface="Times New Roman" panose="02020603050405020304" pitchFamily="18" charset="0"/>
              <a:ea typeface="Times New Roman" panose="02020603050405020304" pitchFamily="18" charset="0"/>
            </a:endParaRPr>
          </a:p>
          <a:p>
            <a:pPr marL="0">
              <a:spcBef>
                <a:spcPts val="0"/>
              </a:spcBef>
              <a:spcAft>
                <a:spcPts val="0"/>
              </a:spcAft>
              <a:buFont typeface="Arial" panose="020B0604020202020204" pitchFamily="34" charset="0"/>
              <a:buChar char="•"/>
            </a:pPr>
            <a:endParaRPr lang="en-US" sz="1400" dirty="0">
              <a:ea typeface="Calibri" panose="020F0502020204030204" pitchFamily="34" charset="0"/>
            </a:endParaRPr>
          </a:p>
          <a:p>
            <a:pPr marL="0">
              <a:spcBef>
                <a:spcPts val="0"/>
              </a:spcBef>
              <a:spcAft>
                <a:spcPts val="0"/>
              </a:spcAft>
              <a:buFont typeface="Arial" panose="020B0604020202020204" pitchFamily="34" charset="0"/>
              <a:buChar char="•"/>
            </a:pPr>
            <a:r>
              <a:rPr lang="en-US" sz="1400" dirty="0">
                <a:ea typeface="Calibri" panose="020F0502020204030204" pitchFamily="34" charset="0"/>
              </a:rPr>
              <a:t>Some of the questions from paragraph 11: </a:t>
            </a:r>
          </a:p>
          <a:p>
            <a:pPr marL="400050" lvl="1">
              <a:spcBef>
                <a:spcPts val="0"/>
              </a:spcBef>
              <a:spcAft>
                <a:spcPts val="0"/>
              </a:spcAft>
              <a:buFont typeface="Arial" panose="020B0604020202020204" pitchFamily="34" charset="0"/>
              <a:buChar char="•"/>
            </a:pPr>
            <a:r>
              <a:rPr lang="en-US" sz="1200" dirty="0">
                <a:effectLst/>
                <a:ea typeface="Times New Roman" panose="02020603050405020304" pitchFamily="18" charset="0"/>
              </a:rPr>
              <a:t>What role have unlicensed devices played in the growth of IoT? </a:t>
            </a:r>
          </a:p>
          <a:p>
            <a:pPr marL="400050" lvl="1">
              <a:spcBef>
                <a:spcPts val="0"/>
              </a:spcBef>
              <a:spcAft>
                <a:spcPts val="0"/>
              </a:spcAft>
              <a:buFont typeface="Arial" panose="020B0604020202020204" pitchFamily="34" charset="0"/>
              <a:buChar char="•"/>
            </a:pPr>
            <a:r>
              <a:rPr lang="en-US" sz="1200" dirty="0">
                <a:effectLst/>
                <a:ea typeface="Times New Roman" panose="02020603050405020304" pitchFamily="18" charset="0"/>
              </a:rPr>
              <a:t>What role is anticipated for unlicensed devices as IoT devices continue to proliferate for home and business applications? </a:t>
            </a:r>
          </a:p>
          <a:p>
            <a:pPr marL="400050" lvl="1">
              <a:spcBef>
                <a:spcPts val="0"/>
              </a:spcBef>
              <a:spcAft>
                <a:spcPts val="0"/>
              </a:spcAft>
              <a:buFont typeface="Arial" panose="020B0604020202020204" pitchFamily="34" charset="0"/>
              <a:buChar char="•"/>
            </a:pPr>
            <a:r>
              <a:rPr lang="en-US" sz="1200" dirty="0">
                <a:effectLst/>
                <a:ea typeface="Times New Roman" panose="02020603050405020304" pitchFamily="18" charset="0"/>
              </a:rPr>
              <a:t>Does the lack of interference protection make unlicensed devices unsuitable for some IoT applications? </a:t>
            </a:r>
          </a:p>
          <a:p>
            <a:pPr marL="800100" lvl="2">
              <a:spcBef>
                <a:spcPts val="0"/>
              </a:spcBef>
              <a:spcAft>
                <a:spcPts val="0"/>
              </a:spcAft>
              <a:buFont typeface="Arial" panose="020B0604020202020204" pitchFamily="34" charset="0"/>
              <a:buChar char="•"/>
            </a:pPr>
            <a:r>
              <a:rPr lang="en-US" sz="1100" dirty="0">
                <a:ea typeface="Times New Roman" panose="02020603050405020304" pitchFamily="18" charset="0"/>
              </a:rPr>
              <a:t>IEEE 802 stds do well with sharing in general. </a:t>
            </a:r>
            <a:endParaRPr lang="en-US" sz="1100" dirty="0">
              <a:effectLst/>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200" b="1" dirty="0">
                <a:effectLst/>
                <a:ea typeface="Times New Roman" panose="02020603050405020304" pitchFamily="18" charset="0"/>
              </a:rPr>
              <a:t>Is the amount of spectrum available for use by unlicensed devices adequate to meet the needs of the IoT? </a:t>
            </a:r>
            <a:endParaRPr lang="en-US" sz="1200" dirty="0">
              <a:effectLst/>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200" dirty="0">
                <a:effectLst/>
                <a:ea typeface="Times New Roman" panose="02020603050405020304" pitchFamily="18" charset="0"/>
              </a:rPr>
              <a:t>Should additional spectrum be considered for unlicensed operations exclusively for IoT devices and applications? </a:t>
            </a:r>
          </a:p>
          <a:p>
            <a:pPr marL="400050" lvl="1">
              <a:spcBef>
                <a:spcPts val="0"/>
              </a:spcBef>
              <a:spcAft>
                <a:spcPts val="0"/>
              </a:spcAft>
              <a:buFont typeface="Arial" panose="020B0604020202020204" pitchFamily="34" charset="0"/>
              <a:buChar char="•"/>
            </a:pPr>
            <a:r>
              <a:rPr lang="en-US" sz="1200" dirty="0">
                <a:effectLst/>
                <a:ea typeface="Times New Roman" panose="02020603050405020304" pitchFamily="18" charset="0"/>
              </a:rPr>
              <a:t>Are there unique properties of IoT devices that would be better served by targeted rule changes to the unlicensed spectrum access rules? </a:t>
            </a:r>
          </a:p>
          <a:p>
            <a:pPr marL="400050" lvl="1">
              <a:spcBef>
                <a:spcPts val="0"/>
              </a:spcBef>
              <a:spcAft>
                <a:spcPts val="0"/>
              </a:spcAft>
              <a:buFont typeface="Arial" panose="020B0604020202020204" pitchFamily="34" charset="0"/>
              <a:buChar char="•"/>
            </a:pPr>
            <a:r>
              <a:rPr lang="en-US" sz="1200" dirty="0">
                <a:effectLst/>
                <a:ea typeface="Times New Roman" panose="02020603050405020304" pitchFamily="18" charset="0"/>
              </a:rPr>
              <a:t>If so, what changes would be necessary to ensure increased utility of unlicensed IoT</a:t>
            </a:r>
            <a:r>
              <a:rPr lang="en-US" sz="1200" spc="-90" dirty="0">
                <a:effectLst/>
                <a:ea typeface="Times New Roman" panose="02020603050405020304" pitchFamily="18" charset="0"/>
              </a:rPr>
              <a:t> </a:t>
            </a:r>
            <a:r>
              <a:rPr lang="en-US" sz="1200" dirty="0">
                <a:effectLst/>
                <a:ea typeface="Times New Roman" panose="02020603050405020304" pitchFamily="18" charset="0"/>
              </a:rPr>
              <a:t>devices</a:t>
            </a:r>
            <a:r>
              <a:rPr lang="en-US" sz="1600" dirty="0">
                <a:effectLst/>
                <a:ea typeface="Times New Roman" panose="02020603050405020304" pitchFamily="18" charset="0"/>
              </a:rPr>
              <a:t>.</a:t>
            </a:r>
            <a:endParaRPr lang="en-US" sz="1600" dirty="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6675" marR="0">
              <a:spcBef>
                <a:spcPts val="0"/>
              </a:spcBef>
              <a:spcAft>
                <a:spcPts val="0"/>
              </a:spcAft>
              <a:buFont typeface="Arial" panose="020B0604020202020204" pitchFamily="34" charset="0"/>
              <a:buChar char="•"/>
            </a:pPr>
            <a:endParaRPr lang="en-US" sz="2000" dirty="0">
              <a:solidFill>
                <a:srgbClr val="191919"/>
              </a:solidFill>
              <a:ea typeface="Calibri" panose="020F0502020204030204" pitchFamily="34" charset="0"/>
            </a:endParaRPr>
          </a:p>
          <a:p>
            <a:pPr marL="114300" lvl="1" indent="0">
              <a:spcBef>
                <a:spcPts val="0"/>
              </a:spcBef>
              <a:spcAft>
                <a:spcPts val="0"/>
              </a:spcAft>
            </a:pPr>
            <a:endParaRPr lang="en-US" sz="1600" b="1"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02-03nov21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E004361B-B817-4038-A350-E4C3DC67014D}"/>
              </a:ext>
            </a:extLst>
          </p:cNvPr>
          <p:cNvSpPr txBox="1">
            <a:spLocks/>
          </p:cNvSpPr>
          <p:nvPr/>
        </p:nvSpPr>
        <p:spPr bwMode="auto">
          <a:xfrm>
            <a:off x="698889" y="631899"/>
            <a:ext cx="8292711" cy="434901"/>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spcAft>
                <a:spcPts val="0"/>
              </a:spcAft>
              <a:buFont typeface="Arial" panose="020B0604020202020204" pitchFamily="34" charset="0"/>
              <a:buChar char="•"/>
            </a:pPr>
            <a:r>
              <a:rPr lang="en-US" sz="1800" kern="0">
                <a:solidFill>
                  <a:srgbClr val="333333"/>
                </a:solidFill>
                <a:ea typeface="Times New Roman" panose="02020603050405020304" pitchFamily="18" charset="0"/>
              </a:rPr>
              <a:t> </a:t>
            </a:r>
            <a:r>
              <a:rPr lang="en-US" sz="2000" kern="0">
                <a:ea typeface="Calibri" panose="020F0502020204030204" pitchFamily="34" charset="0"/>
              </a:rPr>
              <a:t>FCC NOI on </a:t>
            </a:r>
            <a:r>
              <a:rPr lang="en-US" sz="2000" kern="0">
                <a:solidFill>
                  <a:srgbClr val="1D2B3E"/>
                </a:solidFill>
              </a:rPr>
              <a:t>Spectrum Requirements for the Internet of Things (12-353)</a:t>
            </a:r>
            <a:endParaRPr lang="en-US" sz="2000" b="0" kern="0" dirty="0">
              <a:solidFill>
                <a:srgbClr val="1D2B3E"/>
              </a:solidFill>
            </a:endParaRPr>
          </a:p>
        </p:txBody>
      </p:sp>
    </p:spTree>
    <p:extLst>
      <p:ext uri="{BB962C8B-B14F-4D97-AF65-F5344CB8AC3E}">
        <p14:creationId xmlns:p14="http://schemas.microsoft.com/office/powerpoint/2010/main" val="339441302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58639</TotalTime>
  <Words>2087</Words>
  <Application>Microsoft Office PowerPoint</Application>
  <PresentationFormat>On-screen Show (4:3)</PresentationFormat>
  <Paragraphs>298</Paragraphs>
  <Slides>17</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3</vt:i4>
      </vt:variant>
      <vt:variant>
        <vt:lpstr>Slide Titles</vt:lpstr>
      </vt:variant>
      <vt:variant>
        <vt:i4>17</vt:i4>
      </vt:variant>
    </vt:vector>
  </HeadingPairs>
  <TitlesOfParts>
    <vt:vector size="27" baseType="lpstr">
      <vt:lpstr>Arial</vt:lpstr>
      <vt:lpstr>Calibri</vt:lpstr>
      <vt:lpstr>Helvetica</vt:lpstr>
      <vt:lpstr>Monotype Sorts</vt:lpstr>
      <vt:lpstr>Times New Roman</vt:lpstr>
      <vt:lpstr>Wingdings</vt:lpstr>
      <vt:lpstr>Office Theme</vt:lpstr>
      <vt:lpstr>Document</vt:lpstr>
      <vt:lpstr>Packager Shell Object</vt:lpstr>
      <vt:lpstr>Acrobat Document</vt:lpstr>
      <vt:lpstr>IEEE 802 FCC NoI on IoT spectrum, Reply Comments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 – 02Nov21 </vt:lpstr>
      <vt:lpstr>FCC NOI on Spectrum Requirements for the Internet of Things (12-353)</vt:lpstr>
      <vt:lpstr>PowerPoint Presentation</vt:lpstr>
      <vt:lpstr>PowerPoint Presentation</vt:lpstr>
      <vt:lpstr>Actions Required</vt:lpstr>
      <vt:lpstr>Recess</vt:lpstr>
      <vt:lpstr>Agenda – 03Nov21 – Wednesday</vt:lpstr>
      <vt:lpstr>FCC NOI on Spectrum Requirements for the Internet of Things (12-353)</vt:lpstr>
      <vt:lpstr>Actions Required</vt:lpstr>
      <vt:lpstr>Adjourn </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author</cp:lastModifiedBy>
  <cp:revision>3669</cp:revision>
  <cp:lastPrinted>1601-01-01T00:00:00Z</cp:lastPrinted>
  <dcterms:created xsi:type="dcterms:W3CDTF">2016-03-03T14:54:45Z</dcterms:created>
  <dcterms:modified xsi:type="dcterms:W3CDTF">2021-11-01T19:05:59Z</dcterms:modified>
</cp:coreProperties>
</file>