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0"/>
  </p:notesMasterIdLst>
  <p:handoutMasterIdLst>
    <p:handoutMasterId r:id="rId31"/>
  </p:handoutMasterIdLst>
  <p:sldIdLst>
    <p:sldId id="256" r:id="rId2"/>
    <p:sldId id="341" r:id="rId3"/>
    <p:sldId id="329" r:id="rId4"/>
    <p:sldId id="604" r:id="rId5"/>
    <p:sldId id="624" r:id="rId6"/>
    <p:sldId id="605" r:id="rId7"/>
    <p:sldId id="776" r:id="rId8"/>
    <p:sldId id="596" r:id="rId9"/>
    <p:sldId id="799" r:id="rId10"/>
    <p:sldId id="798" r:id="rId11"/>
    <p:sldId id="606" r:id="rId12"/>
    <p:sldId id="735" r:id="rId13"/>
    <p:sldId id="608" r:id="rId14"/>
    <p:sldId id="804" r:id="rId15"/>
    <p:sldId id="807" r:id="rId16"/>
    <p:sldId id="742" r:id="rId17"/>
    <p:sldId id="743" r:id="rId18"/>
    <p:sldId id="650" r:id="rId19"/>
    <p:sldId id="498" r:id="rId20"/>
    <p:sldId id="402" r:id="rId21"/>
    <p:sldId id="403" r:id="rId22"/>
    <p:sldId id="797" r:id="rId23"/>
    <p:sldId id="778" r:id="rId24"/>
    <p:sldId id="801" r:id="rId25"/>
    <p:sldId id="795" r:id="rId26"/>
    <p:sldId id="728" r:id="rId27"/>
    <p:sldId id="656" r:id="rId28"/>
    <p:sldId id="655"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80" autoAdjust="0"/>
    <p:restoredTop sz="93708" autoAdjust="0"/>
  </p:normalViewPr>
  <p:slideViewPr>
    <p:cSldViewPr>
      <p:cViewPr varScale="1">
        <p:scale>
          <a:sx n="109" d="100"/>
          <a:sy n="109" d="100"/>
        </p:scale>
        <p:origin x="996" y="10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05-Nov-21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26.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3500212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3896362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024611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spcAft>
                <a:spcPts val="0"/>
              </a:spcAft>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virtual meeting, #M105 10-12Jan22</a:t>
            </a:r>
            <a:endParaRPr lang="en-US" sz="1100" dirty="0">
              <a:solidFill>
                <a:schemeClr val="tx1"/>
              </a:solidFill>
            </a:endParaRP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952160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04nov21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04nov21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04nov21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802.18-21/0130r01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urldefense.com/v3/__https:/www.cept.org/ecc/groups/ecc/wg-se/se-45/client/meeting-documents/?flid=29448__;!!F7jv3iA!mB5ZQo9Bo-O1jA0inWo-_d60J1NcmgnJyTx4AUxwq_CZ4dHwBd3V_qaPd4dmr9DaaQ$" TargetMode="External"/><Relationship Id="rId4" Type="http://schemas.openxmlformats.org/officeDocument/2006/relationships/hyperlink" Target="https://cept.org/ecc/groups/ecc/wg-se/se-45/client/introduction/"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sistemas.anatel.gov.br/SACP/Contribuicoes/TextoConsulta.asp?CodProcesso=C2513&amp;Tipo=1&amp;Opcao=andamento" TargetMode="External"/><Relationship Id="rId3" Type="http://schemas.openxmlformats.org/officeDocument/2006/relationships/hyperlink" Target="https://www.rabc-cccr.ca/event/spectrum-management-innovation-committee/" TargetMode="External"/><Relationship Id="rId7" Type="http://schemas.openxmlformats.org/officeDocument/2006/relationships/hyperlink" Target="mailto:wirelessinfrastructurestrategy@dcms.gov.uk"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www.gov.uk/government/publications/letters-between-dcms-and-ofcom-on-the-future-of-wireless-networks-infrastructure" TargetMode="External"/><Relationship Id="rId5" Type="http://schemas.openxmlformats.org/officeDocument/2006/relationships/hyperlink" Target="https://www.gov.uk/government/consultations/wireless-infrastructure-strategy-call-for-evidence" TargetMode="External"/><Relationship Id="rId4" Type="http://schemas.openxmlformats.org/officeDocument/2006/relationships/hyperlink" Target="https://www.gov.uk/government/organisations/department-for-digital-culture-media-sport"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ecfs/search/filings?proceedings_name=21-353&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congress.gov/bill/116th-congress/house-bill/6395" TargetMode="External"/><Relationship Id="rId4" Type="http://schemas.openxmlformats.org/officeDocument/2006/relationships/hyperlink" Target="https://mentor.ieee.org/802.18/dcn/21/18-21-0108-02-0000-fcc-noi-on-spectrum-for-the-internet-of-thing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8/dcn/20/18-20-0104-02-0000-fcc-proposed-rule-modernizing-and-expanding-access-to-the-70-80-90-ghz-bands.docx" TargetMode="External"/><Relationship Id="rId3" Type="http://schemas.openxmlformats.org/officeDocument/2006/relationships/hyperlink" Target="https://www.federalregister.gov/documents/2021/11/02/2021-23712/wireless-telecommunication-bureau-seeks-to-supplement-the-record-on-708090-ghz-bands-notice-of?utm_source=federalregister.gov&amp;utm_medium=email&amp;utm_campaign=subscription+mailing+list" TargetMode="External"/><Relationship Id="rId7" Type="http://schemas.openxmlformats.org/officeDocument/2006/relationships/hyperlink" Target="https://mentor.ieee.org/802.18/dcn/20/18-20-0108-06-0000-comments-ieee802-fcc-nprm-20-133-70-80-90ghz-bands-expand-acces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cn/21/18-21-0137-00-0000-fcc-seeks-to-supplement-nprm-record-on-70-80-90-ghz-wtb-20-133.docx" TargetMode="External"/><Relationship Id="rId5" Type="http://schemas.openxmlformats.org/officeDocument/2006/relationships/hyperlink" Target="https://www.fcc.gov/ecfs/search/filings?proceedings_name=20-133&amp;sort=date_disseminated,DESC" TargetMode="External"/><Relationship Id="rId4" Type="http://schemas.openxmlformats.org/officeDocument/2006/relationships/hyperlink" Target="https://www.govinfo.gov/content/pkg/FR-2021-11-02/pdf/2021-23712.pdf?utm_source=federalregister.gov&amp;utm_medium=email&amp;utm_campaign=subscription+mailing+list" TargetMode="External"/><Relationship Id="rId9" Type="http://schemas.openxmlformats.org/officeDocument/2006/relationships/hyperlink" Target="https://mentor.ieee.org/802.18/dcn/20/18-20-0105-01-0000-introduction-to-fcc-20-76-a1-modernizing-and-expanding-access-to-the-70-80-90-ghz-bands.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7" Type="http://schemas.openxmlformats.org/officeDocument/2006/relationships/hyperlink" Target="https://syndicated.wifinowglobal.com/resource/wi-fi-alliance-accelerates-wi-fi-6e-development-with-automated-frequency-coordination/"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groups.wirelessinnovation.org/wg/6MSG/dashboard" TargetMode="External"/><Relationship Id="rId5" Type="http://schemas.openxmlformats.org/officeDocument/2006/relationships/hyperlink" Target="https://www.wi-fi.org/file/afc-specification-and-test-plans" TargetMode="External"/><Relationship Id="rId4" Type="http://schemas.openxmlformats.org/officeDocument/2006/relationships/hyperlink" Target="https://www.wirelessinnovation.org/6ghz-multistakeholder-committe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1/18-21-0036-08-0000-frequency-table-template.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stuart@ok-brit.com"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apetrick@ieee.org"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20.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hyperlink" Target="https://mentor.ieee.org/802.18/dcn/16/18-16-0038-19-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8.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129-00-0000-minutes-28oct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cvent.me/4xn8Ql__;!!F7jv3iA!mIj7hYJYj38R6agYT--N_zFo-0q_cZUBHvvk_La3dCCECpGaAxZZLZ_IZg53vVm76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04nov21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45666"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04 November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1105"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41390"/>
            <a:ext cx="10820400" cy="5534024"/>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 not. </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#112 13-17dec21;  lots of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(10) before then.  (14 total calls)</a:t>
            </a:r>
            <a:endParaRPr lang="en-US" sz="1600" b="0" dirty="0">
              <a:solidFill>
                <a:schemeClr val="tx1"/>
              </a:solidFill>
              <a:sym typeface="Wingdings" panose="05000000000000000000" pitchFamily="2" charset="2"/>
            </a:endParaRPr>
          </a:p>
          <a:p>
            <a:pPr marL="400050" lvl="1">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 Nothing shared.</a:t>
            </a:r>
          </a:p>
          <a:p>
            <a:pPr marL="400050" lvl="1">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effectLst/>
                <a:ea typeface="Calibri" panose="020F0502020204030204" pitchFamily="34" charset="0"/>
              </a:rPr>
              <a:t>28oct:  </a:t>
            </a:r>
            <a:r>
              <a:rPr lang="en-US" sz="1800" dirty="0">
                <a:effectLst/>
                <a:ea typeface="Calibri" panose="020F0502020204030204" pitchFamily="34" charset="0"/>
              </a:rPr>
              <a:t>BRAN(21)111002r2 and 111036r3 are the keys to knowing which 111x meeting is on which topic. 111j is on both EN 301 893 and EN 303 687.</a:t>
            </a:r>
            <a:r>
              <a:rPr lang="en-US" sz="1800" b="1" dirty="0">
                <a:ea typeface="Calibri" panose="020F0502020204030204" pitchFamily="34" charset="0"/>
              </a:rPr>
              <a:t>  More details in the minutes.</a:t>
            </a:r>
            <a:endParaRPr lang="en-US" sz="18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dirty="0">
                <a:effectLst/>
                <a:ea typeface="Calibri" panose="020F0502020204030204" pitchFamily="34" charset="0"/>
              </a:rPr>
              <a:t>Some comments on TVWS, EC working with multiple consultants, with multiple output from them</a:t>
            </a:r>
            <a:r>
              <a:rPr lang="en-US" sz="1600" dirty="0">
                <a:ea typeface="Calibri" panose="020F0502020204030204" pitchFamily="34" charset="0"/>
              </a:rPr>
              <a:t>, this is </a:t>
            </a:r>
            <a:r>
              <a:rPr lang="en-US" sz="1600" dirty="0">
                <a:effectLst/>
                <a:ea typeface="Calibri" panose="020F0502020204030204" pitchFamily="34" charset="0"/>
              </a:rPr>
              <a:t>challenging. </a:t>
            </a:r>
          </a:p>
          <a:p>
            <a:pPr marL="800100" lvl="2">
              <a:spcBef>
                <a:spcPts val="0"/>
              </a:spcBef>
              <a:spcAft>
                <a:spcPts val="0"/>
              </a:spcAft>
              <a:buFont typeface="Arial" panose="020B0604020202020204" pitchFamily="34" charset="0"/>
              <a:buChar char="•"/>
            </a:pPr>
            <a:r>
              <a:rPr lang="en-US" sz="1600" dirty="0">
                <a:ea typeface="Calibri" panose="020F0502020204030204" pitchFamily="34" charset="0"/>
              </a:rPr>
              <a:t>ENAP has ended on EN 303 722, one country with technical comments.  should be able to resolve okay. meeting is scheduled to resolve then a 2</a:t>
            </a:r>
            <a:r>
              <a:rPr lang="en-US" sz="1600" baseline="30000" dirty="0">
                <a:ea typeface="Calibri" panose="020F0502020204030204" pitchFamily="34" charset="0"/>
              </a:rPr>
              <a:t>nd</a:t>
            </a:r>
            <a:r>
              <a:rPr lang="en-US" sz="1600" dirty="0">
                <a:ea typeface="Calibri" panose="020F0502020204030204" pitchFamily="34" charset="0"/>
              </a:rPr>
              <a:t> ENAP will be needed.  </a:t>
            </a:r>
          </a:p>
          <a:p>
            <a:pPr marL="800100" lvl="2">
              <a:spcBef>
                <a:spcPts val="0"/>
              </a:spcBef>
              <a:spcAft>
                <a:spcPts val="0"/>
              </a:spcAft>
              <a:buFont typeface="Arial" panose="020B0604020202020204" pitchFamily="34" charset="0"/>
              <a:buChar char="•"/>
            </a:pPr>
            <a:r>
              <a:rPr lang="en-US" sz="1600" dirty="0">
                <a:ea typeface="Calibri" panose="020F0502020204030204" pitchFamily="34" charset="0"/>
              </a:rPr>
              <a:t> 6 GHz, EN 303 687, discussions continue on NB FH, still trying to understand the compromise made. </a:t>
            </a:r>
          </a:p>
          <a:p>
            <a:pPr marL="800100" lvl="2">
              <a:spcBef>
                <a:spcPts val="0"/>
              </a:spcBef>
              <a:spcAft>
                <a:spcPts val="0"/>
              </a:spcAft>
              <a:buFont typeface="Arial" panose="020B0604020202020204" pitchFamily="34" charset="0"/>
              <a:buChar char="•"/>
            </a:pPr>
            <a:r>
              <a:rPr lang="en-US" sz="1600" dirty="0">
                <a:effectLst/>
                <a:ea typeface="Calibri" panose="020F0502020204030204" pitchFamily="34" charset="0"/>
              </a:rPr>
              <a:t> 5 GHz going smoothly. Have heard some question on radars</a:t>
            </a:r>
            <a:r>
              <a:rPr lang="en-US" sz="1600" dirty="0">
                <a:ea typeface="Calibri" panose="020F0502020204030204" pitchFamily="34" charset="0"/>
              </a:rPr>
              <a:t> thought </a:t>
            </a:r>
            <a:r>
              <a:rPr lang="en-US" sz="1600" dirty="0">
                <a:effectLst/>
                <a:ea typeface="Calibri" panose="020F0502020204030204" pitchFamily="34" charset="0"/>
              </a:rPr>
              <a:t>not to BRAN at this time. Just need </a:t>
            </a:r>
            <a:r>
              <a:rPr lang="en-US" sz="1600" dirty="0">
                <a:ea typeface="Calibri" panose="020F0502020204030204" pitchFamily="34" charset="0"/>
              </a:rPr>
              <a:t>to </a:t>
            </a:r>
            <a:r>
              <a:rPr lang="en-US" sz="1600" dirty="0">
                <a:effectLst/>
                <a:ea typeface="Calibri" panose="020F0502020204030204" pitchFamily="34" charset="0"/>
              </a:rPr>
              <a:t>be awar</a:t>
            </a:r>
            <a:r>
              <a:rPr lang="en-US" sz="1600" dirty="0">
                <a:ea typeface="Calibri" panose="020F0502020204030204" pitchFamily="34" charset="0"/>
              </a:rPr>
              <a:t>e as some specific companies seem to not be following the rules.</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ea typeface="Calibri" panose="020F0502020204030204" pitchFamily="34" charset="0"/>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04nov21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#57  02-05Nov21</a:t>
            </a:r>
          </a:p>
          <a:p>
            <a:pPr lvl="1">
              <a:spcBef>
                <a:spcPts val="0"/>
              </a:spcBef>
              <a:spcAft>
                <a:spcPts val="0"/>
              </a:spcAft>
              <a:buFont typeface="Arial" panose="020B0604020202020204" pitchFamily="34" charset="0"/>
              <a:buChar char="•"/>
            </a:pPr>
            <a:r>
              <a:rPr lang="en-US" sz="1800" dirty="0">
                <a:solidFill>
                  <a:schemeClr val="tx1"/>
                </a:solidFill>
              </a:rPr>
              <a:t>Anything to share today? nothing</a:t>
            </a:r>
            <a:endParaRPr lang="en-US" sz="1800" dirty="0">
              <a:solidFill>
                <a:schemeClr val="bg1">
                  <a:lumMod val="75000"/>
                </a:schemeClr>
              </a:solidFill>
            </a:endParaRPr>
          </a:p>
          <a:p>
            <a:pPr lvl="1">
              <a:spcBef>
                <a:spcPts val="0"/>
              </a:spcBef>
              <a:spcAft>
                <a:spcPts val="0"/>
              </a:spcAft>
              <a:buFont typeface="Arial" panose="020B0604020202020204" pitchFamily="34" charset="0"/>
              <a:buChar char="•"/>
            </a:pPr>
            <a:r>
              <a:rPr lang="en-GB" sz="1600" dirty="0">
                <a:effectLst/>
                <a:ea typeface="SimSun" panose="02010600030101010101" pitchFamily="2" charset="-122"/>
              </a:rPr>
              <a:t>14oct: after the .18 call last , ECC will take up discussion of a WI on upper 6GHz for RLAN.</a:t>
            </a:r>
            <a:endParaRPr lang="en-US" sz="1600" dirty="0">
              <a:effectLst/>
              <a:ea typeface="SimSun" panose="02010600030101010101" pitchFamily="2" charset="-122"/>
            </a:endParaRPr>
          </a:p>
          <a:p>
            <a:pPr marL="0" indent="0">
              <a:spcBef>
                <a:spcPts val="0"/>
              </a:spcBef>
              <a:spcAft>
                <a:spcPts val="0"/>
              </a:spcAft>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#15 – __Jan2022 - not posted yet</a:t>
            </a:r>
          </a:p>
          <a:p>
            <a:pPr lvl="1">
              <a:spcBef>
                <a:spcPts val="0"/>
              </a:spcBef>
              <a:buFont typeface="Arial" panose="020B0604020202020204" pitchFamily="34" charset="0"/>
              <a:buChar char="•"/>
            </a:pPr>
            <a:r>
              <a:rPr lang="en-US" sz="1600" dirty="0">
                <a:solidFill>
                  <a:schemeClr val="tx1"/>
                </a:solidFill>
              </a:rPr>
              <a:t>Anything to share today? nothing</a:t>
            </a:r>
          </a:p>
          <a:p>
            <a:pPr marL="800100" lvl="2">
              <a:spcBef>
                <a:spcPts val="0"/>
              </a:spcBef>
              <a:spcAft>
                <a:spcPts val="0"/>
              </a:spcAft>
              <a:buFont typeface="Arial" panose="020B0604020202020204" pitchFamily="34" charset="0"/>
              <a:buChar char="•"/>
            </a:pPr>
            <a:endParaRPr lang="en-US"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b="1" dirty="0">
                <a:effectLst/>
                <a:ea typeface="Calibri" panose="020F0502020204030204" pitchFamily="34" charset="0"/>
              </a:rPr>
              <a:t>28oct: </a:t>
            </a:r>
            <a:r>
              <a:rPr lang="en-US" dirty="0">
                <a:effectLst/>
                <a:ea typeface="Calibri" panose="020F0502020204030204" pitchFamily="34" charset="0"/>
              </a:rPr>
              <a:t>Final report moved up to Jan, 2024. </a:t>
            </a:r>
          </a:p>
          <a:p>
            <a:pPr marL="1714500" lvl="4">
              <a:spcBef>
                <a:spcPts val="0"/>
              </a:spcBef>
              <a:spcAft>
                <a:spcPts val="0"/>
              </a:spcAft>
              <a:buFont typeface="Arial" panose="020B0604020202020204" pitchFamily="34" charset="0"/>
              <a:buChar char="•"/>
            </a:pPr>
            <a:r>
              <a:rPr lang="en-US" u="sng" dirty="0">
                <a:solidFill>
                  <a:srgbClr val="0563C1"/>
                </a:solidFill>
                <a:effectLst/>
                <a:ea typeface="Calibri" panose="020F0502020204030204" pitchFamily="34" charset="0"/>
                <a:hlinkClick r:id="rId5"/>
              </a:rPr>
              <a:t>https://www.cept.org/ecc/groups/ecc/wg-se/se-45/client/meeting-documents/?flid=29448</a:t>
            </a:r>
            <a:endParaRPr lang="en-US"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dirty="0">
                <a:effectLst/>
                <a:ea typeface="Calibri" panose="020F0502020204030204" pitchFamily="34" charset="0"/>
              </a:rPr>
              <a:t>Heard two docs, </a:t>
            </a:r>
          </a:p>
          <a:p>
            <a:pPr marL="1714500" lvl="4">
              <a:spcBef>
                <a:spcPts val="0"/>
              </a:spcBef>
              <a:spcAft>
                <a:spcPts val="0"/>
              </a:spcAft>
              <a:buFont typeface="Arial" panose="020B0604020202020204" pitchFamily="34" charset="0"/>
              <a:buChar char="•"/>
            </a:pPr>
            <a:r>
              <a:rPr lang="en-US" sz="1800" dirty="0">
                <a:effectLst/>
                <a:ea typeface="Calibri" panose="020F0502020204030204" pitchFamily="34" charset="0"/>
              </a:rPr>
              <a:t>the (21)008 JRC taken onboard – JRC </a:t>
            </a:r>
            <a:r>
              <a:rPr lang="en-US" sz="1800" dirty="0" err="1">
                <a:effectLst/>
                <a:ea typeface="Calibri" panose="020F0502020204030204" pitchFamily="34" charset="0"/>
              </a:rPr>
              <a:t>Ispra</a:t>
            </a:r>
            <a:r>
              <a:rPr lang="en-US" sz="1800" dirty="0">
                <a:effectLst/>
                <a:ea typeface="Calibri" panose="020F0502020204030204" pitchFamily="34" charset="0"/>
              </a:rPr>
              <a:t> Italy campus 40 sq km under JRC control. Hosts European Microwave Signature Laboratory (EMSL), a truncated 20m sphere,</a:t>
            </a:r>
          </a:p>
          <a:p>
            <a:pPr marL="1714500" lvl="4">
              <a:spcBef>
                <a:spcPts val="0"/>
              </a:spcBef>
              <a:spcAft>
                <a:spcPts val="0"/>
              </a:spcAft>
              <a:buFont typeface="Arial" panose="020B0604020202020204" pitchFamily="34" charset="0"/>
              <a:buChar char="•"/>
            </a:pPr>
            <a:r>
              <a:rPr lang="en-US" sz="1800" dirty="0">
                <a:effectLst/>
                <a:ea typeface="Calibri" panose="020F0502020204030204" pitchFamily="34" charset="0"/>
              </a:rPr>
              <a:t>the (21)010 Scenarios ANFR doc gets heavy questioning. </a:t>
            </a:r>
          </a:p>
          <a:p>
            <a:pPr marL="1257300" lvl="3">
              <a:spcBef>
                <a:spcPts val="0"/>
              </a:spcBef>
              <a:spcAft>
                <a:spcPts val="0"/>
              </a:spcAft>
              <a:buFont typeface="Arial" panose="020B0604020202020204" pitchFamily="34" charset="0"/>
              <a:buChar char="•"/>
            </a:pPr>
            <a:r>
              <a:rPr lang="en-US" dirty="0">
                <a:effectLst/>
                <a:ea typeface="Calibri" panose="020F0502020204030204" pitchFamily="34" charset="0"/>
              </a:rPr>
              <a:t>Next meeting January – CBTC rail side needs to get more technical about what exists today into 2024.</a:t>
            </a:r>
          </a:p>
          <a:p>
            <a:pPr marL="0">
              <a:spcBef>
                <a:spcPts val="0"/>
              </a:spcBef>
              <a:spcAft>
                <a:spcPts val="0"/>
              </a:spcAft>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a:t>
            </a:r>
            <a:r>
              <a:rPr lang="en-US" sz="1800" b="0" dirty="0">
                <a:solidFill>
                  <a:schemeClr val="tx1"/>
                </a:solidFill>
                <a:hlinkClick r:id="rId6"/>
              </a:rPr>
              <a:t>WGFM&gt; </a:t>
            </a:r>
            <a:r>
              <a:rPr lang="en-US" sz="1800" b="0" dirty="0">
                <a:solidFill>
                  <a:schemeClr val="tx1"/>
                </a:solidFill>
              </a:rPr>
              <a:t> </a:t>
            </a:r>
            <a:r>
              <a:rPr lang="en-US" sz="1800" dirty="0">
                <a:solidFill>
                  <a:schemeClr val="tx1"/>
                </a:solidFill>
              </a:rPr>
              <a:t>next meeting #101 07-11Feb22,  Tentative, ECO (no virtual)</a:t>
            </a:r>
          </a:p>
          <a:p>
            <a:pPr lvl="1">
              <a:spcBef>
                <a:spcPts val="0"/>
              </a:spcBef>
              <a:spcAft>
                <a:spcPts val="0"/>
              </a:spcAft>
              <a:buFont typeface="Arial" panose="020B0604020202020204" pitchFamily="34" charset="0"/>
              <a:buChar char="•"/>
            </a:pPr>
            <a:r>
              <a:rPr lang="en-US" sz="1600" dirty="0">
                <a:solidFill>
                  <a:schemeClr val="tx1"/>
                </a:solidFill>
              </a:rPr>
              <a:t>Anything to share today?  nothing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04nov21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A9314D99-1E67-41EA-9858-9E2427F3B8F5}"/>
              </a:ext>
            </a:extLst>
          </p:cNvPr>
          <p:cNvSpPr txBox="1"/>
          <p:nvPr/>
        </p:nvSpPr>
        <p:spPr>
          <a:xfrm>
            <a:off x="914400" y="6057528"/>
            <a:ext cx="9217267" cy="369332"/>
          </a:xfrm>
          <a:prstGeom prst="rect">
            <a:avLst/>
          </a:prstGeom>
          <a:noFill/>
        </p:spPr>
        <p:txBody>
          <a:bodyPr wrap="none" rtlCol="0">
            <a:spAutoFit/>
          </a:bodyPr>
          <a:lstStyle/>
          <a:p>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dirty="0"/>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990600"/>
            <a:ext cx="10972800" cy="5433992"/>
          </a:xfrm>
        </p:spPr>
        <p:txBody>
          <a:bodyPr/>
          <a:lstStyle/>
          <a:p>
            <a:pPr>
              <a:buFont typeface="Arial" panose="020B0604020202020204" pitchFamily="34" charset="0"/>
              <a:buChar char="•"/>
            </a:pPr>
            <a:endParaRPr lang="en-US" sz="1800" dirty="0">
              <a:solidFill>
                <a:schemeClr val="tx1"/>
              </a:solidFill>
              <a:effectLst/>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1800" b="0" dirty="0">
                <a:solidFill>
                  <a:schemeClr val="tx1"/>
                </a:solidFill>
                <a:effectLst/>
                <a:ea typeface="Calibri" panose="020F0502020204030204" pitchFamily="34" charset="0"/>
                <a:cs typeface="Times New Roman" panose="02020603050405020304" pitchFamily="18" charset="0"/>
              </a:rPr>
              <a:t>Anything to share today? </a:t>
            </a:r>
            <a:r>
              <a:rPr lang="en-US" sz="1800" b="0" dirty="0">
                <a:solidFill>
                  <a:schemeClr val="tx1"/>
                </a:solidFill>
                <a:ea typeface="Calibri" panose="020F0502020204030204" pitchFamily="34" charset="0"/>
                <a:cs typeface="Times New Roman" panose="02020603050405020304" pitchFamily="18" charset="0"/>
              </a:rPr>
              <a:t>nothing</a:t>
            </a:r>
          </a:p>
          <a:p>
            <a:pPr lvl="1">
              <a:buFont typeface="Arial" panose="020B0604020202020204" pitchFamily="34" charset="0"/>
              <a:buChar char="•"/>
            </a:pPr>
            <a:endParaRPr lang="en-US" sz="1800" dirty="0">
              <a:solidFill>
                <a:schemeClr val="tx1"/>
              </a:solidFill>
              <a:ea typeface="Calibri" panose="020F0502020204030204" pitchFamily="34" charset="0"/>
              <a:cs typeface="Times New Roman" panose="02020603050405020304" pitchFamily="18" charset="0"/>
            </a:endParaRPr>
          </a:p>
          <a:p>
            <a:pPr lvl="1">
              <a:buFont typeface="Arial" panose="020B0604020202020204" pitchFamily="34" charset="0"/>
              <a:buChar char="•"/>
            </a:pPr>
            <a:endParaRPr lang="en-US" sz="1800" dirty="0">
              <a:solidFill>
                <a:schemeClr val="tx1"/>
              </a:solidFill>
              <a:ea typeface="Calibri" panose="020F0502020204030204" pitchFamily="34" charset="0"/>
              <a:cs typeface="Times New Roman" panose="02020603050405020304" pitchFamily="18" charset="0"/>
            </a:endParaRPr>
          </a:p>
          <a:p>
            <a:pPr lvl="1">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rPr>
              <a:t>reminders: </a:t>
            </a:r>
          </a:p>
          <a:p>
            <a:pPr lvl="1">
              <a:buFont typeface="Arial" panose="020B0604020202020204" pitchFamily="34" charset="0"/>
              <a:buChar char="•"/>
            </a:pPr>
            <a:r>
              <a:rPr lang="en-US" sz="1400" b="1" dirty="0">
                <a:ea typeface="SimSun" panose="02010600030101010101" pitchFamily="2" charset="-122"/>
              </a:rPr>
              <a:t>Canada - RABC </a:t>
            </a:r>
            <a:r>
              <a:rPr lang="en-US" sz="1400" dirty="0">
                <a:ea typeface="SimSun" panose="02010600030101010101" pitchFamily="2" charset="-122"/>
              </a:rPr>
              <a:t>–</a:t>
            </a:r>
            <a:r>
              <a:rPr lang="en-US" sz="1400" b="0" dirty="0">
                <a:ea typeface="SimSun" panose="02010600030101010101" pitchFamily="2" charset="-122"/>
              </a:rPr>
              <a:t>has a similar event with the new </a:t>
            </a:r>
            <a:r>
              <a:rPr lang="en-US" sz="1400" b="0" dirty="0">
                <a:solidFill>
                  <a:srgbClr val="000000"/>
                </a:solidFill>
                <a:effectLst/>
                <a:ea typeface="Calibri" panose="020F0502020204030204" pitchFamily="34" charset="0"/>
                <a:cs typeface="Times New Roman" panose="02020603050405020304" pitchFamily="18" charset="0"/>
              </a:rPr>
              <a:t>Spectrum Management Innovation </a:t>
            </a:r>
            <a:r>
              <a:rPr lang="en-US" sz="1400" b="0" dirty="0">
                <a:ea typeface="Calibri" panose="020F0502020204030204" pitchFamily="34" charset="0"/>
                <a:cs typeface="Times New Roman" panose="02020603050405020304" pitchFamily="18" charset="0"/>
              </a:rPr>
              <a:t>Committee (for members)</a:t>
            </a:r>
          </a:p>
          <a:p>
            <a:pPr lvl="2">
              <a:buFont typeface="Arial" panose="020B0604020202020204" pitchFamily="34" charset="0"/>
              <a:buChar char="•"/>
            </a:pPr>
            <a:r>
              <a:rPr lang="en-US" sz="1400" dirty="0">
                <a:solidFill>
                  <a:srgbClr val="333333"/>
                </a:solidFill>
                <a:effectLst/>
                <a:ea typeface="Calibri" panose="020F0502020204030204" pitchFamily="34" charset="0"/>
              </a:rPr>
              <a:t>November 23 @ 13:00 - 14:30 EST;  </a:t>
            </a:r>
            <a:r>
              <a:rPr lang="en-US" sz="1400" u="sng" dirty="0">
                <a:solidFill>
                  <a:srgbClr val="0000FF"/>
                </a:solidFill>
                <a:effectLst/>
                <a:ea typeface="Calibri" panose="020F0502020204030204" pitchFamily="34" charset="0"/>
                <a:hlinkClick r:id="rId3"/>
              </a:rPr>
              <a:t>https://www.rabc-cccr.ca/event/spectrum-management-innovation-committee/</a:t>
            </a:r>
            <a:r>
              <a:rPr lang="en-US" sz="1400" u="sng" dirty="0">
                <a:solidFill>
                  <a:srgbClr val="0000FF"/>
                </a:solidFill>
                <a:effectLst/>
                <a:ea typeface="Calibri" panose="020F0502020204030204" pitchFamily="34" charset="0"/>
              </a:rPr>
              <a:t>  </a:t>
            </a:r>
          </a:p>
          <a:p>
            <a:pPr lvl="1">
              <a:buFont typeface="Arial" panose="020B0604020202020204" pitchFamily="34" charset="0"/>
              <a:buChar char="•"/>
            </a:pPr>
            <a:r>
              <a:rPr lang="en-US" sz="1400" b="1" dirty="0">
                <a:solidFill>
                  <a:schemeClr val="tx1"/>
                </a:solidFill>
                <a:effectLst/>
                <a:ea typeface="Calibri" panose="020F0502020204030204" pitchFamily="34" charset="0"/>
                <a:cs typeface="Times New Roman" panose="02020603050405020304" pitchFamily="18" charset="0"/>
              </a:rPr>
              <a:t>UK -</a:t>
            </a:r>
            <a:r>
              <a:rPr lang="en-US" sz="1400" dirty="0">
                <a:solidFill>
                  <a:schemeClr val="tx1"/>
                </a:solidFill>
                <a:effectLst/>
                <a:ea typeface="Calibri" panose="020F0502020204030204" pitchFamily="34" charset="0"/>
                <a:cs typeface="Times New Roman" panose="02020603050405020304" pitchFamily="18" charset="0"/>
              </a:rPr>
              <a:t>  </a:t>
            </a:r>
            <a:r>
              <a:rPr lang="nn-NO" sz="1400" b="1" i="0" dirty="0">
                <a:solidFill>
                  <a:srgbClr val="1D70B8"/>
                </a:solidFill>
                <a:effectLst/>
                <a:hlinkClick r:id="rId4"/>
              </a:rPr>
              <a:t>Department for Digital, Culture, Media &amp; Sport</a:t>
            </a:r>
            <a:r>
              <a:rPr lang="nn-NO" sz="1400" dirty="0">
                <a:solidFill>
                  <a:srgbClr val="1D70B8"/>
                </a:solidFill>
              </a:rPr>
              <a:t>; </a:t>
            </a:r>
            <a:r>
              <a:rPr lang="en-US" sz="1400" b="1" i="0" dirty="0">
                <a:solidFill>
                  <a:srgbClr val="0B0C0C"/>
                </a:solidFill>
                <a:effectLst/>
              </a:rPr>
              <a:t>Wireless Infrastructure Strategy: call for evidence</a:t>
            </a:r>
          </a:p>
          <a:p>
            <a:pPr lvl="2">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hlinkClick r:id="rId5"/>
              </a:rPr>
              <a:t>https://www.gov.uk/government/consultations/wireless-infrastructure-strategy-call-for-evidence</a:t>
            </a:r>
            <a:endParaRPr lang="en-US" sz="1200" b="0" dirty="0">
              <a:solidFill>
                <a:schemeClr val="tx1"/>
              </a:solidFill>
              <a:ea typeface="Calibri" panose="020F0502020204030204" pitchFamily="34" charset="0"/>
              <a:cs typeface="Times New Roman" panose="02020603050405020304" pitchFamily="18" charset="0"/>
            </a:endParaRPr>
          </a:p>
          <a:p>
            <a:pPr lvl="2">
              <a:buFont typeface="Arial" panose="020B0604020202020204" pitchFamily="34" charset="0"/>
              <a:buChar char="•"/>
            </a:pPr>
            <a:r>
              <a:rPr lang="en-US" sz="1400" b="0" i="0" dirty="0">
                <a:solidFill>
                  <a:srgbClr val="0B0C0C"/>
                </a:solidFill>
                <a:effectLst/>
              </a:rPr>
              <a:t>In July, </a:t>
            </a:r>
            <a:r>
              <a:rPr lang="en-US" sz="1400" b="0" i="0" dirty="0">
                <a:solidFill>
                  <a:srgbClr val="1D70B8"/>
                </a:solidFill>
                <a:effectLst/>
                <a:hlinkClick r:id="rId6"/>
              </a:rPr>
              <a:t>the DCMS Secretary of State commissioned Ofcom to undertake analysis to support the development of the strategy</a:t>
            </a:r>
            <a:r>
              <a:rPr lang="en-US" sz="1400" b="0" i="0" dirty="0">
                <a:solidFill>
                  <a:srgbClr val="0B0C0C"/>
                </a:solidFill>
                <a:effectLst/>
              </a:rPr>
              <a:t>. This complements </a:t>
            </a:r>
            <a:r>
              <a:rPr lang="en-US" sz="1400" b="0" i="0" dirty="0" err="1">
                <a:solidFill>
                  <a:srgbClr val="0B0C0C"/>
                </a:solidFill>
                <a:effectLst/>
              </a:rPr>
              <a:t>Ofcom’s</a:t>
            </a:r>
            <a:r>
              <a:rPr lang="en-US" sz="1400" b="0" i="0" dirty="0">
                <a:solidFill>
                  <a:srgbClr val="0B0C0C"/>
                </a:solidFill>
                <a:effectLst/>
              </a:rPr>
              <a:t> strategic review of the mobile market.</a:t>
            </a:r>
          </a:p>
          <a:p>
            <a:pPr lvl="2">
              <a:buFont typeface="Arial" panose="020B0604020202020204" pitchFamily="34" charset="0"/>
              <a:buChar char="•"/>
            </a:pPr>
            <a:r>
              <a:rPr lang="en-US" sz="1400" b="0" i="0" dirty="0">
                <a:solidFill>
                  <a:srgbClr val="0B0C0C"/>
                </a:solidFill>
                <a:effectLst/>
              </a:rPr>
              <a:t>Submissions of evidence should be emailed to </a:t>
            </a:r>
            <a:r>
              <a:rPr lang="en-US" sz="1400" b="0" i="0" dirty="0">
                <a:solidFill>
                  <a:srgbClr val="1D70B8"/>
                </a:solidFill>
                <a:effectLst/>
                <a:hlinkClick r:id="rId7"/>
              </a:rPr>
              <a:t>wirelessinfrastructurestrategy@dcms.gov.uk</a:t>
            </a:r>
            <a:r>
              <a:rPr lang="en-US" sz="1400" b="0" i="0" dirty="0">
                <a:solidFill>
                  <a:srgbClr val="0B0C0C"/>
                </a:solidFill>
                <a:effectLst/>
              </a:rPr>
              <a:t> by 25 November 2021.</a:t>
            </a:r>
            <a:endParaRPr lang="en-US" sz="1400" b="0" dirty="0">
              <a:solidFill>
                <a:schemeClr val="tx1"/>
              </a:solidFill>
              <a:effectLst/>
              <a:ea typeface="Calibri" panose="020F0502020204030204" pitchFamily="34" charset="0"/>
              <a:cs typeface="Times New Roman" panose="02020603050405020304" pitchFamily="18" charset="0"/>
            </a:endParaRPr>
          </a:p>
          <a:p>
            <a:pPr lvl="1">
              <a:buFont typeface="Arial" panose="020B0604020202020204" pitchFamily="34" charset="0"/>
              <a:buChar char="•"/>
            </a:pPr>
            <a:r>
              <a:rPr lang="en-US" sz="1400" b="1" dirty="0">
                <a:ea typeface="Calibri" panose="020F0502020204030204" pitchFamily="34" charset="0"/>
              </a:rPr>
              <a:t>UK- OFCOM </a:t>
            </a:r>
            <a:r>
              <a:rPr lang="en-US" sz="1400" b="0" dirty="0">
                <a:ea typeface="Calibri" panose="020F0502020204030204" pitchFamily="34" charset="0"/>
              </a:rPr>
              <a:t>- </a:t>
            </a:r>
            <a:r>
              <a:rPr lang="en-US" sz="1400" b="0" dirty="0">
                <a:effectLst/>
                <a:ea typeface="SimSun" panose="02010600030101010101" pitchFamily="2" charset="-122"/>
              </a:rPr>
              <a:t>We’re delighted to invite you to an upcoming Ofcom spectrum event: Enabling growth and innovation beyond 5G - the role of spectrum management. </a:t>
            </a:r>
          </a:p>
          <a:p>
            <a:pPr lvl="2">
              <a:buFont typeface="Arial" panose="020B0604020202020204" pitchFamily="34" charset="0"/>
              <a:buChar char="•"/>
            </a:pPr>
            <a:r>
              <a:rPr lang="en-US" sz="1400" b="0" dirty="0">
                <a:effectLst/>
                <a:ea typeface="SimSun" panose="02010600030101010101" pitchFamily="2" charset="-122"/>
              </a:rPr>
              <a:t>This will be held virtually from 3pm (BST-tbd) on 29 November.</a:t>
            </a:r>
            <a:r>
              <a:rPr lang="en-US" sz="1400" dirty="0">
                <a:effectLst/>
              </a:rPr>
              <a:t> </a:t>
            </a:r>
            <a:r>
              <a:rPr lang="en-US" sz="1400" dirty="0">
                <a:effectLst/>
                <a:ea typeface="SimSun" panose="02010600030101010101" pitchFamily="2" charset="-122"/>
              </a:rPr>
              <a:t> </a:t>
            </a:r>
          </a:p>
          <a:p>
            <a:pPr marL="800100" lvl="1">
              <a:spcBef>
                <a:spcPts val="0"/>
              </a:spcBef>
              <a:spcAft>
                <a:spcPts val="0"/>
              </a:spcAft>
              <a:buFont typeface="Arial" panose="020B0604020202020204" pitchFamily="34" charset="0"/>
              <a:buChar char="•"/>
            </a:pPr>
            <a:r>
              <a:rPr lang="en-US" sz="1400" b="1" dirty="0">
                <a:effectLst/>
                <a:latin typeface="Times New Roman" panose="02020603050405020304" pitchFamily="18" charset="0"/>
                <a:ea typeface="SimSun" panose="02010600030101010101" pitchFamily="2" charset="-122"/>
              </a:rPr>
              <a:t>Brazil – ANATEL </a:t>
            </a:r>
            <a:r>
              <a:rPr lang="en-US" sz="1400" dirty="0">
                <a:effectLst/>
                <a:latin typeface="Times New Roman" panose="02020603050405020304" pitchFamily="18" charset="0"/>
                <a:ea typeface="SimSun" panose="02010600030101010101" pitchFamily="2" charset="-122"/>
              </a:rPr>
              <a:t>-   Public Consultation 46 </a:t>
            </a:r>
            <a:endParaRPr lang="en-US" sz="1300" dirty="0">
              <a:effectLst/>
              <a:latin typeface="Times New Roman" panose="02020603050405020304" pitchFamily="18" charset="0"/>
              <a:ea typeface="SimSun" panose="02010600030101010101" pitchFamily="2" charset="-122"/>
            </a:endParaRPr>
          </a:p>
          <a:p>
            <a:pPr marL="1200150" lvl="2" indent="-285750">
              <a:spcBef>
                <a:spcPts val="0"/>
              </a:spcBef>
              <a:spcAft>
                <a:spcPts val="0"/>
              </a:spcAft>
              <a:buFont typeface="Arial" panose="020B0604020202020204" pitchFamily="34" charset="0"/>
              <a:buChar char="•"/>
            </a:pPr>
            <a:r>
              <a:rPr lang="en-US" sz="1400" dirty="0">
                <a:effectLst/>
                <a:latin typeface="Times New Roman" panose="02020603050405020304" pitchFamily="18" charset="0"/>
                <a:ea typeface="SimSun" panose="02010600030101010101" pitchFamily="2" charset="-122"/>
              </a:rPr>
              <a:t>This public consultation aims to reassess the limits of undesirable emissions from very low power devices operating in the 5,925 MHz to 7,125 MHz band. </a:t>
            </a:r>
            <a:endParaRPr lang="en-US" sz="1300" dirty="0">
              <a:effectLst/>
              <a:latin typeface="Times New Roman" panose="02020603050405020304" pitchFamily="18" charset="0"/>
              <a:ea typeface="SimSun" panose="02010600030101010101" pitchFamily="2" charset="-122"/>
            </a:endParaRPr>
          </a:p>
          <a:p>
            <a:pPr marL="1200150" lvl="2" indent="-285750">
              <a:spcBef>
                <a:spcPts val="0"/>
              </a:spcBef>
              <a:spcAft>
                <a:spcPts val="0"/>
              </a:spcAft>
              <a:buFont typeface="Arial" panose="020B0604020202020204" pitchFamily="34" charset="0"/>
              <a:buChar char="•"/>
            </a:pPr>
            <a:r>
              <a:rPr lang="en-US" sz="1400" dirty="0">
                <a:effectLst/>
                <a:latin typeface="Times New Roman" panose="02020603050405020304" pitchFamily="18" charset="0"/>
                <a:ea typeface="SimSun" panose="02010600030101010101" pitchFamily="2" charset="-122"/>
              </a:rPr>
              <a:t>The deadline for submission of comments is 30th November 2021. For more information on this public consultation, please refer to this </a:t>
            </a:r>
            <a:r>
              <a:rPr lang="en-GB" sz="1400" u="sng" dirty="0">
                <a:solidFill>
                  <a:srgbClr val="0000FF"/>
                </a:solidFill>
                <a:effectLst/>
                <a:latin typeface="Times New Roman" panose="02020603050405020304" pitchFamily="18" charset="0"/>
                <a:ea typeface="SimSun" panose="02010600030101010101" pitchFamily="2" charset="-122"/>
                <a:hlinkClick r:id="rId8"/>
              </a:rPr>
              <a:t>link</a:t>
            </a:r>
            <a:r>
              <a:rPr lang="en-GB" sz="1400" dirty="0">
                <a:effectLst/>
                <a:latin typeface="Times New Roman" panose="02020603050405020304" pitchFamily="18" charset="0"/>
                <a:ea typeface="SimSun" panose="02010600030101010101" pitchFamily="2" charset="-122"/>
              </a:rPr>
              <a:t> </a:t>
            </a:r>
            <a:r>
              <a:rPr lang="en-US" sz="1400" dirty="0">
                <a:effectLst/>
                <a:latin typeface="Times New Roman" panose="02020603050405020304" pitchFamily="18" charset="0"/>
                <a:ea typeface="SimSun" panose="02010600030101010101" pitchFamily="2" charset="-122"/>
              </a:rPr>
              <a:t>and is in Portuguese language only. </a:t>
            </a:r>
            <a:endParaRPr lang="en-US" sz="1300" dirty="0">
              <a:effectLst/>
              <a:latin typeface="Times New Roman" panose="02020603050405020304" pitchFamily="18" charset="0"/>
              <a:ea typeface="SimSun" panose="02010600030101010101" pitchFamily="2" charset="-122"/>
            </a:endParaRPr>
          </a:p>
          <a:p>
            <a:pPr lvl="2">
              <a:buFont typeface="Arial" panose="020B0604020202020204" pitchFamily="34" charset="0"/>
              <a:buChar char="•"/>
            </a:pPr>
            <a:endParaRPr lang="en-US" sz="14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04nov21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a:buFont typeface="Arial" panose="020B0604020202020204" pitchFamily="34" charset="0"/>
              <a:buChar char="•"/>
            </a:pPr>
            <a:endParaRPr lang="en-GB"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r>
              <a:rPr lang="en-GB" sz="1600" b="0" dirty="0">
                <a:ea typeface="Calibri" panose="020F0502020204030204" pitchFamily="34" charset="0"/>
              </a:rPr>
              <a:t>Anything to share today?</a:t>
            </a:r>
            <a:r>
              <a:rPr lang="en-GB" sz="1600" b="0" dirty="0">
                <a:solidFill>
                  <a:schemeClr val="tx1"/>
                </a:solidFill>
                <a:ea typeface="Calibri" panose="020F0502020204030204" pitchFamily="34" charset="0"/>
              </a:rPr>
              <a:t> some</a:t>
            </a:r>
          </a:p>
          <a:p>
            <a:pPr lvl="1">
              <a:buFont typeface="Arial" panose="020B0604020202020204" pitchFamily="34" charset="0"/>
              <a:buChar char="•"/>
            </a:pPr>
            <a:r>
              <a:rPr lang="en-US" sz="1600" dirty="0">
                <a:solidFill>
                  <a:schemeClr val="tx1"/>
                </a:solidFill>
                <a:effectLst/>
                <a:ea typeface="Calibri" panose="020F0502020204030204" pitchFamily="34" charset="0"/>
                <a:cs typeface="Times New Roman" panose="02020603050405020304" pitchFamily="18" charset="0"/>
              </a:rPr>
              <a:t>The IEEE 802 liaison on light communications  will be presented to WP 1A at their</a:t>
            </a:r>
            <a:r>
              <a:rPr lang="en-US" sz="1600" dirty="0">
                <a:solidFill>
                  <a:schemeClr val="tx1"/>
                </a:solidFill>
                <a:ea typeface="Calibri" panose="020F0502020204030204" pitchFamily="34" charset="0"/>
                <a:cs typeface="Times New Roman" panose="02020603050405020304" pitchFamily="18" charset="0"/>
              </a:rPr>
              <a:t> meeting starting now. </a:t>
            </a:r>
          </a:p>
          <a:p>
            <a:pPr lvl="1">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The IEEE 802 liaisons on M.1450 and M.1801 will be presented to WP 5A at there meeting starting on 15nov21. </a:t>
            </a:r>
            <a:endParaRPr lang="en-US" sz="1600" b="0" dirty="0">
              <a:solidFill>
                <a:schemeClr val="tx1"/>
              </a:solidFill>
              <a:effectLst/>
              <a:ea typeface="Calibri" panose="020F0502020204030204" pitchFamily="34" charset="0"/>
              <a:cs typeface="Times New Roman" panose="02020603050405020304" pitchFamily="18" charset="0"/>
            </a:endParaRPr>
          </a:p>
          <a:p>
            <a:pPr lvl="1">
              <a:buFont typeface="Arial" panose="020B0604020202020204" pitchFamily="34" charset="0"/>
              <a:buChar char="•"/>
            </a:pPr>
            <a:r>
              <a:rPr lang="en-US" sz="1600" dirty="0">
                <a:solidFill>
                  <a:schemeClr val="tx1"/>
                </a:solidFill>
              </a:rPr>
              <a:t>CITEL – region 2 </a:t>
            </a:r>
            <a:r>
              <a:rPr lang="en-US" sz="1600" dirty="0" err="1">
                <a:solidFill>
                  <a:schemeClr val="tx1"/>
                </a:solidFill>
              </a:rPr>
              <a:t>prepatory</a:t>
            </a:r>
            <a:r>
              <a:rPr lang="en-US" sz="1600" dirty="0">
                <a:solidFill>
                  <a:schemeClr val="tx1"/>
                </a:solidFill>
              </a:rPr>
              <a:t> meeting on WRC-23 Agenda Items is next week (hosted by Mexico)</a:t>
            </a: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r>
              <a:rPr lang="en-US" sz="18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a:spcBef>
                <a:spcPts val="0"/>
              </a:spcBef>
              <a:buFont typeface="Arial" panose="020B0604020202020204" pitchFamily="34" charset="0"/>
              <a:buChar char="•"/>
            </a:pPr>
            <a:r>
              <a:rPr lang="en-US" sz="1800" b="0" dirty="0">
                <a:solidFill>
                  <a:schemeClr val="tx1"/>
                </a:solidFill>
                <a:effectLst/>
                <a:ea typeface="Calibri" panose="020F0502020204030204" pitchFamily="34" charset="0"/>
              </a:rPr>
              <a:t>Soon, will review actions </a:t>
            </a:r>
            <a:r>
              <a:rPr lang="en-US" sz="1800" b="0" dirty="0">
                <a:solidFill>
                  <a:schemeClr val="tx1"/>
                </a:solidFill>
                <a:ea typeface="Calibri" panose="020F0502020204030204" pitchFamily="34" charset="0"/>
              </a:rPr>
              <a:t>noted at the July Plenary. </a:t>
            </a: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04nov21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10480"/>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914400" y="990600"/>
            <a:ext cx="11201400" cy="5484814"/>
          </a:xfrm>
        </p:spPr>
        <p:txBody>
          <a:bodyPr/>
          <a:lstStyle/>
          <a:p>
            <a:pPr marL="0">
              <a:spcBef>
                <a:spcPts val="0"/>
              </a:spcBef>
              <a:spcAft>
                <a:spcPts val="0"/>
              </a:spcAft>
              <a:buFont typeface="Arial" panose="020B0604020202020204" pitchFamily="34" charset="0"/>
              <a:buChar char="•"/>
            </a:pPr>
            <a:r>
              <a:rPr lang="en-US" sz="2000" b="1" dirty="0">
                <a:effectLst/>
                <a:ea typeface="Calibri" panose="020F0502020204030204" pitchFamily="34" charset="0"/>
              </a:rPr>
              <a:t>FCC NOI on </a:t>
            </a:r>
            <a:r>
              <a:rPr lang="en-US" sz="2000" b="1" i="0" dirty="0">
                <a:solidFill>
                  <a:srgbClr val="1D2B3E"/>
                </a:solidFill>
                <a:effectLst/>
              </a:rPr>
              <a:t>Spectrum Requirements for the Internet of Things (</a:t>
            </a:r>
            <a:r>
              <a:rPr lang="en-US" sz="2000" dirty="0">
                <a:solidFill>
                  <a:srgbClr val="1D2B3E"/>
                </a:solidFill>
              </a:rPr>
              <a:t>21</a:t>
            </a:r>
            <a:r>
              <a:rPr lang="en-US" sz="2000" b="1" i="0" dirty="0">
                <a:solidFill>
                  <a:srgbClr val="1D2B3E"/>
                </a:solidFill>
                <a:effectLst/>
              </a:rPr>
              <a:t>-353)</a:t>
            </a:r>
            <a:endParaRPr lang="en-US" sz="2000" b="0" dirty="0">
              <a:solidFill>
                <a:srgbClr val="1D2B3E"/>
              </a:solidFill>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The Proceeding OET 21-353:</a:t>
            </a:r>
          </a:p>
          <a:p>
            <a:pPr marL="800100" lvl="2">
              <a:spcBef>
                <a:spcPts val="0"/>
              </a:spcBef>
              <a:spcAft>
                <a:spcPts val="0"/>
              </a:spcAft>
              <a:buFont typeface="Arial" panose="020B0604020202020204" pitchFamily="34" charset="0"/>
              <a:buChar char="•"/>
            </a:pPr>
            <a:r>
              <a:rPr lang="en-US" sz="1600" u="sng" dirty="0">
                <a:solidFill>
                  <a:srgbClr val="0000FF"/>
                </a:solidFill>
                <a:effectLst/>
                <a:ea typeface="Times New Roman" panose="02020603050405020304" pitchFamily="18" charset="0"/>
                <a:hlinkClick r:id="rId3"/>
              </a:rPr>
              <a:t>https://www.fcc.gov/ecfs/search/filings?proceedings_name=21-353&amp;sort=date_disseminated,DESC</a:t>
            </a:r>
            <a:endParaRPr lang="en-US" sz="1600" b="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b="0" dirty="0" err="1">
                <a:ea typeface="Calibri" panose="020F0502020204030204" pitchFamily="34" charset="0"/>
              </a:rPr>
              <a:t>NoI</a:t>
            </a:r>
            <a:r>
              <a:rPr lang="en-US" b="0" dirty="0">
                <a:ea typeface="Calibri" panose="020F0502020204030204" pitchFamily="34" charset="0"/>
              </a:rPr>
              <a:t> in mentor: </a:t>
            </a:r>
            <a:r>
              <a:rPr lang="en-US" b="0" u="sng" dirty="0">
                <a:solidFill>
                  <a:srgbClr val="0000FF"/>
                </a:solidFill>
                <a:effectLst/>
                <a:ea typeface="Calibri" panose="020F0502020204030204" pitchFamily="34" charset="0"/>
                <a:hlinkClick r:id="rId4"/>
              </a:rPr>
              <a:t>https://mentor.ieee.org/802.18/dcn/21/18-21-0108-02-0000-fcc-noi-on-spectrum-for-the-internet-of-things.docx</a:t>
            </a:r>
            <a:endParaRPr lang="en-US" u="sng" dirty="0">
              <a:solidFill>
                <a:srgbClr val="0000FF"/>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1" dirty="0">
                <a:effectLst/>
                <a:ea typeface="Times New Roman" panose="02020603050405020304" pitchFamily="18" charset="0"/>
              </a:rPr>
              <a:t>Reply Comment Date:  </a:t>
            </a:r>
          </a:p>
          <a:p>
            <a:pPr marL="1257300" lvl="3">
              <a:spcBef>
                <a:spcPts val="0"/>
              </a:spcBef>
              <a:spcAft>
                <a:spcPts val="0"/>
              </a:spcAft>
              <a:buFont typeface="Arial" panose="020B0604020202020204" pitchFamily="34" charset="0"/>
              <a:buChar char="•"/>
            </a:pPr>
            <a:r>
              <a:rPr lang="en-US" b="1" dirty="0">
                <a:effectLst/>
                <a:ea typeface="Times New Roman" panose="02020603050405020304" pitchFamily="18" charset="0"/>
              </a:rPr>
              <a:t>November 16, 2021, would have to start EC ballot 04Nov, this week. </a:t>
            </a:r>
            <a:endParaRPr lang="en-US" b="1" dirty="0">
              <a:effectLst/>
              <a:ea typeface="Calibri" panose="020F0502020204030204" pitchFamily="34" charset="0"/>
            </a:endParaRPr>
          </a:p>
          <a:p>
            <a:pPr marL="400050" lvl="1" indent="0">
              <a:spcBef>
                <a:spcPts val="0"/>
              </a:spcBef>
              <a:spcAft>
                <a:spcPts val="0"/>
              </a:spcAft>
            </a:pPr>
            <a:endParaRPr lang="en-US" sz="1800" dirty="0">
              <a:ea typeface="Calibri" panose="020F0502020204030204" pitchFamily="34" charset="0"/>
            </a:endParaRPr>
          </a:p>
          <a:p>
            <a:pPr marL="466725" lvl="1">
              <a:spcBef>
                <a:spcPts val="0"/>
              </a:spcBef>
              <a:spcAft>
                <a:spcPts val="0"/>
              </a:spcAft>
              <a:buFont typeface="Arial" panose="020B0604020202020204" pitchFamily="34" charset="0"/>
              <a:buChar char="•"/>
            </a:pPr>
            <a:r>
              <a:rPr lang="en-US" sz="1800" dirty="0">
                <a:ea typeface="Calibri" panose="020F0502020204030204" pitchFamily="34" charset="0"/>
              </a:rPr>
              <a:t>Observation from one: </a:t>
            </a:r>
            <a:r>
              <a:rPr lang="en-US" sz="1800" b="0" dirty="0">
                <a:ea typeface="Calibri" panose="020F0502020204030204" pitchFamily="34" charset="0"/>
              </a:rPr>
              <a:t>this NOI is heavy on more licensed spectrum for carriers…. </a:t>
            </a:r>
          </a:p>
          <a:p>
            <a:pPr marL="866775" lvl="2">
              <a:spcBef>
                <a:spcPts val="0"/>
              </a:spcBef>
              <a:spcAft>
                <a:spcPts val="0"/>
              </a:spcAft>
              <a:buFont typeface="Arial" panose="020B0604020202020204" pitchFamily="34" charset="0"/>
              <a:buChar char="•"/>
            </a:pPr>
            <a:r>
              <a:rPr lang="en-US" sz="1600" dirty="0">
                <a:ea typeface="Calibri" panose="020F0502020204030204" pitchFamily="34" charset="0"/>
              </a:rPr>
              <a:t>From that would be important for IEEE 802 to voice our input on unlicensed spectrum is key to IoT operation. </a:t>
            </a:r>
            <a:endParaRPr lang="en-US" sz="1600" b="0" dirty="0">
              <a:ea typeface="Calibri" panose="020F0502020204030204" pitchFamily="34" charset="0"/>
            </a:endParaRPr>
          </a:p>
          <a:p>
            <a:pPr marL="466725" lvl="1">
              <a:spcBef>
                <a:spcPts val="0"/>
              </a:spcBef>
              <a:spcAft>
                <a:spcPts val="0"/>
              </a:spcAft>
              <a:buFont typeface="Arial" panose="020B0604020202020204" pitchFamily="34" charset="0"/>
              <a:buChar char="•"/>
            </a:pPr>
            <a:endParaRPr lang="en-US" sz="1800" b="0" dirty="0">
              <a:ea typeface="Calibri" panose="020F0502020204030204" pitchFamily="34" charset="0"/>
            </a:endParaRPr>
          </a:p>
          <a:p>
            <a:pPr marL="466725" lvl="1">
              <a:spcBef>
                <a:spcPts val="0"/>
              </a:spcBef>
              <a:spcAft>
                <a:spcPts val="0"/>
              </a:spcAft>
              <a:buFont typeface="Arial" panose="020B0604020202020204" pitchFamily="34" charset="0"/>
              <a:buChar char="•"/>
            </a:pPr>
            <a:r>
              <a:rPr lang="en-US" sz="1800" dirty="0">
                <a:ea typeface="Calibri" panose="020F0502020204030204" pitchFamily="34" charset="0"/>
              </a:rPr>
              <a:t>Had ad </a:t>
            </a:r>
            <a:r>
              <a:rPr lang="en-US" sz="1800" dirty="0" err="1">
                <a:ea typeface="Calibri" panose="020F0502020204030204" pitchFamily="34" charset="0"/>
              </a:rPr>
              <a:t>hocs</a:t>
            </a:r>
            <a:r>
              <a:rPr lang="en-US" sz="1800" dirty="0">
                <a:ea typeface="Calibri" panose="020F0502020204030204" pitchFamily="34" charset="0"/>
              </a:rPr>
              <a:t> this week and just ran out of time for final reply comments. </a:t>
            </a:r>
          </a:p>
          <a:p>
            <a:pPr marL="466725" lvl="1">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466725" lvl="1">
              <a:spcBef>
                <a:spcPts val="0"/>
              </a:spcBef>
              <a:spcAft>
                <a:spcPts val="0"/>
              </a:spcAft>
              <a:buFont typeface="Arial" panose="020B0604020202020204" pitchFamily="34" charset="0"/>
              <a:buChar char="•"/>
            </a:pPr>
            <a:r>
              <a:rPr lang="en-US" sz="1800" dirty="0">
                <a:ea typeface="Calibri" panose="020F0502020204030204" pitchFamily="34" charset="0"/>
              </a:rPr>
              <a:t>However, we gained a lot of input on the IoT subject and will have a great base to build comments from if this proceeding goes to an NPRM later.   Which we need to diligently watch for first signs when the NPRM is to come out and start earlier to put something together. </a:t>
            </a:r>
          </a:p>
          <a:p>
            <a:pPr marL="466725" lvl="1">
              <a:spcBef>
                <a:spcPts val="0"/>
              </a:spcBef>
              <a:spcAft>
                <a:spcPts val="0"/>
              </a:spcAft>
              <a:buFont typeface="Arial" panose="020B0604020202020204" pitchFamily="34" charset="0"/>
              <a:buChar char="•"/>
            </a:pPr>
            <a:endParaRPr lang="en-US" sz="1200" dirty="0">
              <a:solidFill>
                <a:srgbClr val="000000"/>
              </a:solidFill>
              <a:effectLst/>
              <a:latin typeface="Times New Roman" panose="02020603050405020304" pitchFamily="18" charset="0"/>
              <a:ea typeface="SimSun" panose="02010600030101010101" pitchFamily="2" charset="-122"/>
            </a:endParaRPr>
          </a:p>
          <a:p>
            <a:pPr marL="466725" lvl="1">
              <a:spcBef>
                <a:spcPts val="0"/>
              </a:spcBef>
              <a:spcAft>
                <a:spcPts val="0"/>
              </a:spcAft>
              <a:buFont typeface="Arial" panose="020B0604020202020204" pitchFamily="34" charset="0"/>
              <a:buChar char="•"/>
            </a:pPr>
            <a:r>
              <a:rPr lang="en-GB" sz="1800" dirty="0">
                <a:solidFill>
                  <a:srgbClr val="000000"/>
                </a:solidFill>
                <a:effectLst/>
                <a:latin typeface="Times New Roman" panose="02020603050405020304" pitchFamily="18" charset="0"/>
                <a:ea typeface="SimSun" panose="02010600030101010101" pitchFamily="2" charset="-122"/>
              </a:rPr>
              <a:t>Here is the link to the National Defence Authorization Act for Fiscal Year 2021 (pages 1410- 1414 in the PDF version, SEC. 9204. INTERNET OF THINGS) from which the </a:t>
            </a:r>
            <a:r>
              <a:rPr lang="en-GB" sz="1800" dirty="0" err="1">
                <a:solidFill>
                  <a:srgbClr val="000000"/>
                </a:solidFill>
                <a:effectLst/>
                <a:latin typeface="Times New Roman" panose="02020603050405020304" pitchFamily="18" charset="0"/>
                <a:ea typeface="SimSun" panose="02010600030101010101" pitchFamily="2" charset="-122"/>
              </a:rPr>
              <a:t>NoI</a:t>
            </a:r>
            <a:r>
              <a:rPr lang="en-GB" sz="1800" dirty="0">
                <a:solidFill>
                  <a:srgbClr val="000000"/>
                </a:solidFill>
                <a:effectLst/>
                <a:latin typeface="Times New Roman" panose="02020603050405020304" pitchFamily="18" charset="0"/>
                <a:ea typeface="SimSun" panose="02010600030101010101" pitchFamily="2" charset="-122"/>
              </a:rPr>
              <a:t> is spawned:  </a:t>
            </a:r>
            <a:r>
              <a:rPr lang="en-GB" sz="1800" u="sng" dirty="0">
                <a:solidFill>
                  <a:srgbClr val="0000FF"/>
                </a:solidFill>
                <a:effectLst/>
                <a:latin typeface="Times New Roman" panose="02020603050405020304" pitchFamily="18" charset="0"/>
                <a:ea typeface="Times New Roman" panose="02020603050405020304" pitchFamily="18" charset="0"/>
                <a:hlinkClick r:id="rId5"/>
              </a:rPr>
              <a:t>https://www.congress.gov/bill/116th-congress/house-bill/6395</a:t>
            </a:r>
            <a:r>
              <a:rPr lang="en-GB"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SimSun" panose="02010600030101010101" pitchFamily="2" charset="-122"/>
            </a:endParaRPr>
          </a:p>
          <a:p>
            <a:pPr marL="180975" lvl="1" indent="0">
              <a:spcBef>
                <a:spcPts val="0"/>
              </a:spcBef>
              <a:spcAft>
                <a:spcPts val="0"/>
              </a:spcAft>
            </a:pPr>
            <a:endParaRPr lang="en-US" sz="1600" dirty="0">
              <a:solidFill>
                <a:srgbClr val="00B0F0"/>
              </a:solidFill>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04nov21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93230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914400" y="990600"/>
            <a:ext cx="11201400" cy="5484814"/>
          </a:xfrm>
        </p:spPr>
        <p:txBody>
          <a:bodyPr/>
          <a:lstStyle/>
          <a:p>
            <a:pPr marL="238125" marR="0">
              <a:spcBef>
                <a:spcPts val="0"/>
              </a:spcBef>
              <a:spcAft>
                <a:spcPts val="0"/>
              </a:spcAft>
              <a:buFont typeface="Arial" panose="020B0604020202020204" pitchFamily="34" charset="0"/>
              <a:buChar char="•"/>
            </a:pPr>
            <a:r>
              <a:rPr lang="en-US" sz="2000" b="1" dirty="0">
                <a:solidFill>
                  <a:srgbClr val="333333"/>
                </a:solidFill>
                <a:effectLst/>
                <a:ea typeface="Times New Roman" panose="02020603050405020304" pitchFamily="18" charset="0"/>
              </a:rPr>
              <a:t>Wireless Telecommunication Bureau Seeks to Supplement the Record on 70/80/90 GHZ Bands</a:t>
            </a:r>
            <a:endParaRPr lang="en-US" sz="2000" dirty="0">
              <a:effectLst/>
              <a:ea typeface="Calibri" panose="020F0502020204030204" pitchFamily="34" charset="0"/>
            </a:endParaRPr>
          </a:p>
          <a:p>
            <a:pPr marL="495300" lvl="1">
              <a:spcBef>
                <a:spcPts val="0"/>
              </a:spcBef>
              <a:spcAft>
                <a:spcPts val="0"/>
              </a:spcAft>
              <a:buFont typeface="Arial" panose="020B0604020202020204" pitchFamily="34" charset="0"/>
              <a:buChar char="•"/>
            </a:pPr>
            <a:r>
              <a:rPr lang="en-US" sz="1800" b="1" dirty="0">
                <a:effectLst/>
                <a:ea typeface="Times New Roman" panose="02020603050405020304" pitchFamily="18" charset="0"/>
                <a:cs typeface="Calibri" panose="020F0502020204030204" pitchFamily="34"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3"/>
              </a:rPr>
              <a:t>2021-23712</a:t>
            </a:r>
            <a:r>
              <a:rPr lang="en-US" sz="1800" u="sng" dirty="0">
                <a:ea typeface="Times New Roman" panose="02020603050405020304" pitchFamily="18" charset="0"/>
              </a:rPr>
              <a:t>; </a:t>
            </a:r>
            <a:r>
              <a:rPr lang="en-US" sz="1800" b="1" dirty="0">
                <a:solidFill>
                  <a:srgbClr val="000000"/>
                </a:solidFill>
                <a:effectLst/>
                <a:ea typeface="Times New Roman" panose="02020603050405020304" pitchFamily="18" charset="0"/>
                <a:cs typeface="Calibri" panose="020F0502020204030204" pitchFamily="34" charset="0"/>
              </a:rPr>
              <a:t>Citation:</a:t>
            </a:r>
            <a:r>
              <a:rPr lang="en-US" sz="1800" dirty="0">
                <a:solidFill>
                  <a:srgbClr val="000000"/>
                </a:solidFill>
                <a:effectLst/>
                <a:ea typeface="Times New Roman" panose="02020603050405020304" pitchFamily="18" charset="0"/>
              </a:rPr>
              <a:t> 86 FR 60436; </a:t>
            </a:r>
            <a:r>
              <a:rPr lang="en-US" sz="1800" b="0" u="sng" dirty="0">
                <a:solidFill>
                  <a:srgbClr val="3071A9"/>
                </a:solidFill>
                <a:effectLst/>
                <a:ea typeface="Times New Roman" panose="02020603050405020304" pitchFamily="18" charset="0"/>
                <a:cs typeface="Calibri" panose="020F0502020204030204" pitchFamily="34" charset="0"/>
                <a:hlinkClick r:id="rId4"/>
              </a:rPr>
              <a:t>PDF</a:t>
            </a:r>
            <a:r>
              <a:rPr lang="en-US" sz="1800" b="1" dirty="0">
                <a:solidFill>
                  <a:srgbClr val="000000"/>
                </a:solidFill>
                <a:effectLst/>
                <a:ea typeface="Times New Roman" panose="02020603050405020304" pitchFamily="18" charset="0"/>
                <a:cs typeface="Calibri" panose="020F0502020204030204" pitchFamily="34" charset="0"/>
              </a:rPr>
              <a:t> </a:t>
            </a:r>
            <a:r>
              <a:rPr lang="en-US" sz="1800" dirty="0">
                <a:solidFill>
                  <a:srgbClr val="000000"/>
                </a:solidFill>
                <a:effectLst/>
                <a:ea typeface="Times New Roman" panose="02020603050405020304" pitchFamily="18" charset="0"/>
              </a:rPr>
              <a:t>Pages 60436-60438 </a:t>
            </a:r>
            <a:r>
              <a:rPr lang="en-US" sz="1800" i="1" dirty="0">
                <a:solidFill>
                  <a:srgbClr val="000000"/>
                </a:solidFill>
                <a:effectLst/>
                <a:ea typeface="Times New Roman" panose="02020603050405020304" pitchFamily="18" charset="0"/>
                <a:cs typeface="Calibri" panose="020F0502020204030204" pitchFamily="34" charset="0"/>
              </a:rPr>
              <a:t>(3 pages)</a:t>
            </a:r>
            <a:r>
              <a:rPr lang="en-US" sz="1800" i="1" dirty="0">
                <a:ea typeface="Times New Roman" panose="02020603050405020304" pitchFamily="18" charset="0"/>
                <a:cs typeface="Calibri" panose="020F0502020204030204" pitchFamily="34" charset="0"/>
              </a:rPr>
              <a:t>; </a:t>
            </a:r>
            <a:r>
              <a:rPr lang="en-US" sz="1800" b="0" u="sng" dirty="0">
                <a:solidFill>
                  <a:srgbClr val="3071A9"/>
                </a:solidFill>
                <a:effectLst/>
                <a:ea typeface="Times New Roman" panose="02020603050405020304" pitchFamily="18" charset="0"/>
                <a:cs typeface="Calibri" panose="020F0502020204030204" pitchFamily="34" charset="0"/>
                <a:hlinkClick r:id="rId3"/>
              </a:rPr>
              <a:t>Permalink</a:t>
            </a:r>
            <a:r>
              <a:rPr lang="en-US" sz="1800" b="1" dirty="0">
                <a:solidFill>
                  <a:srgbClr val="000000"/>
                </a:solidFill>
                <a:effectLst/>
                <a:ea typeface="Times New Roman" panose="02020603050405020304" pitchFamily="18" charset="0"/>
                <a:cs typeface="Calibri" panose="020F0502020204030204" pitchFamily="34" charset="0"/>
              </a:rPr>
              <a:t> </a:t>
            </a: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solidFill>
                  <a:srgbClr val="000000"/>
                </a:solidFill>
                <a:effectLst/>
                <a:ea typeface="Times New Roman" panose="02020603050405020304" pitchFamily="18" charset="0"/>
                <a:cs typeface="Calibri" panose="020F0502020204030204" pitchFamily="34" charset="0"/>
              </a:rPr>
              <a:t>Abstract:</a:t>
            </a:r>
            <a:r>
              <a:rPr lang="en-US" sz="1800" dirty="0">
                <a:solidFill>
                  <a:srgbClr val="000000"/>
                </a:solidFill>
                <a:effectLst/>
                <a:ea typeface="Times New Roman" panose="02020603050405020304" pitchFamily="18" charset="0"/>
              </a:rPr>
              <a:t> In this document, the Commission seeks comment to supplement the record in the rulemaking on a Notice of Proposed Rulemaking to address the potential for use of the 71-76 GHz, 81-86 GHz, 92-94 GHz, and the 94.1-95 GHz (70/80/90 GHz) bands to provide broadband internet access to consumers and communities that may otherwise lack robust, consistent connectivity. </a:t>
            </a:r>
            <a:r>
              <a:rPr lang="en-US" sz="1800" b="1" dirty="0">
                <a:solidFill>
                  <a:srgbClr val="000000"/>
                </a:solidFill>
                <a:effectLst/>
                <a:ea typeface="Times New Roman" panose="02020603050405020304" pitchFamily="18" charset="0"/>
              </a:rPr>
              <a:t>In particular, the Commission seeks comment on whether High Altitude Platform Stations (HAPS) or other stratospheric- based platform...</a:t>
            </a:r>
            <a:r>
              <a:rPr lang="en-US" sz="1800" dirty="0">
                <a:solidFill>
                  <a:srgbClr val="000000"/>
                </a:solidFill>
                <a:effectLst/>
                <a:ea typeface="Times New Roman" panose="02020603050405020304" pitchFamily="18" charset="0"/>
              </a:rPr>
              <a:t> </a:t>
            </a:r>
            <a:endParaRPr lang="en-US" sz="1800" dirty="0">
              <a:effectLst/>
              <a:ea typeface="Calibri" panose="020F0502020204030204" pitchFamily="34" charset="0"/>
            </a:endParaRPr>
          </a:p>
          <a:p>
            <a:pPr marL="466725" lvl="1">
              <a:spcBef>
                <a:spcPts val="0"/>
              </a:spcBef>
              <a:spcAft>
                <a:spcPts val="0"/>
              </a:spcAft>
              <a:buFont typeface="Arial" panose="020B0604020202020204" pitchFamily="34" charset="0"/>
              <a:buChar char="•"/>
            </a:pPr>
            <a:r>
              <a:rPr lang="en-US" sz="1600" b="0" i="0" dirty="0">
                <a:solidFill>
                  <a:srgbClr val="333333"/>
                </a:solidFill>
                <a:effectLst/>
              </a:rPr>
              <a:t>Submit comments on or before December 2, 2021. Submit reply comments on or before January 3, 2022.</a:t>
            </a:r>
            <a:r>
              <a:rPr lang="en-US" sz="1600" dirty="0">
                <a:ea typeface="Calibri" panose="020F0502020204030204" pitchFamily="34" charset="0"/>
              </a:rPr>
              <a:t> </a:t>
            </a:r>
          </a:p>
          <a:p>
            <a:pPr marL="866775" lvl="2">
              <a:spcBef>
                <a:spcPts val="0"/>
              </a:spcBef>
              <a:spcAft>
                <a:spcPts val="0"/>
              </a:spcAft>
              <a:buFont typeface="Arial" panose="020B0604020202020204" pitchFamily="34" charset="0"/>
              <a:buChar char="•"/>
            </a:pPr>
            <a:r>
              <a:rPr lang="en-US" sz="1600" dirty="0">
                <a:ea typeface="Calibri" panose="020F0502020204030204" pitchFamily="34" charset="0"/>
              </a:rPr>
              <a:t>Out of 802.18 18nov21- 2 weeks from now. </a:t>
            </a:r>
          </a:p>
          <a:p>
            <a:pPr marL="466725" lvl="1">
              <a:spcBef>
                <a:spcPts val="0"/>
              </a:spcBef>
              <a:spcAft>
                <a:spcPts val="0"/>
              </a:spcAft>
              <a:buFont typeface="Arial" panose="020B0604020202020204" pitchFamily="34" charset="0"/>
              <a:buChar char="•"/>
            </a:pPr>
            <a:r>
              <a:rPr lang="en-US" sz="1800" dirty="0">
                <a:ea typeface="Calibri" panose="020F0502020204030204" pitchFamily="34" charset="0"/>
              </a:rPr>
              <a:t>Proceeding: </a:t>
            </a:r>
            <a:r>
              <a:rPr lang="en-US" sz="1800" dirty="0">
                <a:ea typeface="Calibri" panose="020F0502020204030204" pitchFamily="34" charset="0"/>
                <a:hlinkClick r:id="rId5"/>
              </a:rPr>
              <a:t>https://www.fcc.gov/ecfs/search/filings?proceedings_name=20-133&amp;sort=date_disseminated,DESC</a:t>
            </a:r>
            <a:r>
              <a:rPr lang="en-US" sz="1800" dirty="0">
                <a:ea typeface="Calibri" panose="020F0502020204030204" pitchFamily="34" charset="0"/>
              </a:rPr>
              <a:t>  </a:t>
            </a:r>
          </a:p>
          <a:p>
            <a:pPr marL="466725" lvl="1">
              <a:spcBef>
                <a:spcPts val="0"/>
              </a:spcBef>
              <a:spcAft>
                <a:spcPts val="0"/>
              </a:spcAft>
              <a:buFont typeface="Arial" panose="020B0604020202020204" pitchFamily="34" charset="0"/>
              <a:buChar char="•"/>
            </a:pPr>
            <a:r>
              <a:rPr lang="en-US" sz="1800" dirty="0">
                <a:ea typeface="Calibri" panose="020F0502020204030204" pitchFamily="34" charset="0"/>
              </a:rPr>
              <a:t>NPRM: </a:t>
            </a:r>
            <a:r>
              <a:rPr lang="en-US" sz="1400" dirty="0">
                <a:ea typeface="Calibri" panose="020F0502020204030204" pitchFamily="34" charset="0"/>
                <a:hlinkClick r:id="rId6"/>
              </a:rPr>
              <a:t>https://mentor.ieee.org/802.18/dcn/21/18-21-0137-00-0000-fcc-seeks-to-supplement-nprm-record-on-70-80-90-ghz-wtb-20-133.docx</a:t>
            </a:r>
            <a:r>
              <a:rPr lang="en-US" sz="1400" dirty="0">
                <a:ea typeface="Calibri" panose="020F0502020204030204" pitchFamily="34" charset="0"/>
              </a:rPr>
              <a:t> </a:t>
            </a:r>
            <a:endParaRPr lang="en-US" sz="1800" dirty="0">
              <a:ea typeface="Calibri" panose="020F0502020204030204" pitchFamily="34" charset="0"/>
            </a:endParaRPr>
          </a:p>
          <a:p>
            <a:pPr marL="466725" lvl="1">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466725" lvl="1">
              <a:spcBef>
                <a:spcPts val="0"/>
              </a:spcBef>
              <a:spcAft>
                <a:spcPts val="0"/>
              </a:spcAft>
              <a:buFont typeface="Arial" panose="020B0604020202020204" pitchFamily="34" charset="0"/>
              <a:buChar char="•"/>
            </a:pPr>
            <a:r>
              <a:rPr lang="en-US" sz="1800" dirty="0">
                <a:ea typeface="Calibri" panose="020F0502020204030204" pitchFamily="34" charset="0"/>
              </a:rPr>
              <a:t>Was sent to .11, .15 &amp; .18. 	Any feedback today if we should comment?  nothing heard</a:t>
            </a:r>
          </a:p>
          <a:p>
            <a:pPr marL="466725" lvl="1">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466725" lvl="1">
              <a:spcBef>
                <a:spcPts val="0"/>
              </a:spcBef>
              <a:spcAft>
                <a:spcPts val="0"/>
              </a:spcAft>
              <a:buFont typeface="Arial" panose="020B0604020202020204" pitchFamily="34" charset="0"/>
              <a:buChar char="•"/>
            </a:pPr>
            <a:r>
              <a:rPr lang="en-US" sz="1400" dirty="0">
                <a:ea typeface="Calibri" panose="020F0502020204030204" pitchFamily="34" charset="0"/>
              </a:rPr>
              <a:t>IEEE 802 comments from last year:  </a:t>
            </a:r>
          </a:p>
          <a:p>
            <a:pPr marL="466725" lvl="1">
              <a:spcBef>
                <a:spcPts val="0"/>
              </a:spcBef>
              <a:spcAft>
                <a:spcPts val="0"/>
              </a:spcAft>
              <a:buFont typeface="Arial" panose="020B0604020202020204" pitchFamily="34" charset="0"/>
              <a:buChar char="•"/>
            </a:pPr>
            <a:r>
              <a:rPr lang="en-US" sz="1400" dirty="0">
                <a:ea typeface="Calibri" panose="020F0502020204030204" pitchFamily="34" charset="0"/>
                <a:hlinkClick r:id="rId7"/>
              </a:rPr>
              <a:t>https://mentor.ieee.org/802.18/dcn/20/18-20-0108-06-0000-comments-ieee802-fcc-nprm-20-133-70-80-90ghz-bands-expand-access.docx</a:t>
            </a:r>
            <a:r>
              <a:rPr lang="en-US" sz="1400" dirty="0">
                <a:ea typeface="Calibri" panose="020F0502020204030204" pitchFamily="34" charset="0"/>
              </a:rPr>
              <a:t>  </a:t>
            </a:r>
          </a:p>
          <a:p>
            <a:pPr marL="466725" lvl="1">
              <a:spcBef>
                <a:spcPts val="0"/>
              </a:spcBef>
              <a:spcAft>
                <a:spcPts val="0"/>
              </a:spcAft>
              <a:buFont typeface="Arial" panose="020B0604020202020204" pitchFamily="34" charset="0"/>
              <a:buChar char="•"/>
            </a:pPr>
            <a:r>
              <a:rPr lang="en-US" sz="1400" dirty="0">
                <a:ea typeface="Calibri" panose="020F0502020204030204" pitchFamily="34" charset="0"/>
              </a:rPr>
              <a:t>The NPRM from last year: </a:t>
            </a:r>
          </a:p>
          <a:p>
            <a:pPr marL="466725" lvl="1">
              <a:spcBef>
                <a:spcPts val="0"/>
              </a:spcBef>
              <a:spcAft>
                <a:spcPts val="0"/>
              </a:spcAft>
              <a:buFont typeface="Arial" panose="020B0604020202020204" pitchFamily="34" charset="0"/>
              <a:buChar char="•"/>
            </a:pPr>
            <a:r>
              <a:rPr lang="en-US" sz="1400" dirty="0">
                <a:ea typeface="Calibri" panose="020F0502020204030204" pitchFamily="34" charset="0"/>
                <a:hlinkClick r:id="rId8"/>
              </a:rPr>
              <a:t>https://mentor.ieee.org/802.18/dcn/20/18-20-0104-02-0000-fcc-proposed-rule-modernizing-and-expanding-access-to-the-70-80-90-ghz-bands.docx</a:t>
            </a:r>
            <a:r>
              <a:rPr lang="en-US" sz="1400" dirty="0">
                <a:ea typeface="Calibri" panose="020F0502020204030204" pitchFamily="34" charset="0"/>
              </a:rPr>
              <a:t> </a:t>
            </a:r>
          </a:p>
          <a:p>
            <a:pPr marL="466725" lvl="1">
              <a:spcBef>
                <a:spcPts val="0"/>
              </a:spcBef>
              <a:spcAft>
                <a:spcPts val="0"/>
              </a:spcAft>
              <a:buFont typeface="Arial" panose="020B0604020202020204" pitchFamily="34" charset="0"/>
              <a:buChar char="•"/>
            </a:pPr>
            <a:r>
              <a:rPr lang="en-US" sz="1400" dirty="0">
                <a:ea typeface="Calibri" panose="020F0502020204030204" pitchFamily="34" charset="0"/>
              </a:rPr>
              <a:t>A members input on NPRM from last year.</a:t>
            </a:r>
            <a:endParaRPr lang="en-US" sz="1400" dirty="0">
              <a:ea typeface="Calibri" panose="020F0502020204030204" pitchFamily="34" charset="0"/>
              <a:hlinkClick r:id="rId9"/>
            </a:endParaRPr>
          </a:p>
          <a:p>
            <a:pPr marL="466725" lvl="1">
              <a:spcBef>
                <a:spcPts val="0"/>
              </a:spcBef>
              <a:spcAft>
                <a:spcPts val="0"/>
              </a:spcAft>
              <a:buFont typeface="Arial" panose="020B0604020202020204" pitchFamily="34" charset="0"/>
              <a:buChar char="•"/>
            </a:pPr>
            <a:r>
              <a:rPr lang="en-US" sz="1400" dirty="0">
                <a:ea typeface="Calibri" panose="020F0502020204030204" pitchFamily="34" charset="0"/>
                <a:hlinkClick r:id="rId9"/>
              </a:rPr>
              <a:t>https://mentor.ieee.org/802.18/dcn/20/18-20-0105-01-0000-introduction-to-fcc-20-76-a1-modernizing-and-expanding-access-to-the-70-80-90-ghz-bands.pptx</a:t>
            </a:r>
            <a:endParaRPr lang="en-US" sz="1400" dirty="0">
              <a:ea typeface="Calibri" panose="020F0502020204030204" pitchFamily="34" charset="0"/>
            </a:endParaRPr>
          </a:p>
          <a:p>
            <a:pPr marL="466725" lvl="1">
              <a:spcBef>
                <a:spcPts val="0"/>
              </a:spcBef>
              <a:spcAft>
                <a:spcPts val="0"/>
              </a:spcAft>
              <a:buFont typeface="Arial" panose="020B0604020202020204" pitchFamily="34" charset="0"/>
              <a:buChar char="•"/>
            </a:pPr>
            <a:endParaRPr lang="en-US" sz="16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04nov21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24197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31900"/>
            <a:ext cx="9067800" cy="464123"/>
          </a:xfrm>
        </p:spPr>
        <p:txBody>
          <a:bodyPr/>
          <a:lstStyle/>
          <a:p>
            <a:r>
              <a:rPr lang="en-US" altLang="en-US" sz="2400" dirty="0"/>
              <a:t>General Discussion Items – ongoing fyi  - MSGs 6 GHz</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04nov21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277600" cy="5484814"/>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(168 people);            some docs:  </a:t>
            </a:r>
            <a:r>
              <a:rPr lang="en-US" sz="1600" u="sng" dirty="0">
                <a:solidFill>
                  <a:srgbClr val="0000FF"/>
                </a:solidFill>
                <a:effectLst/>
                <a:ea typeface="Calibri" panose="020F0502020204030204" pitchFamily="34" charset="0"/>
                <a:hlinkClick r:id="rId3"/>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b="1" dirty="0">
                <a:ea typeface="Calibri" panose="020F0502020204030204" pitchFamily="34" charset="0"/>
              </a:rPr>
              <a:t> </a:t>
            </a:r>
            <a:r>
              <a:rPr lang="en-GB" sz="1800" b="0" dirty="0">
                <a:ea typeface="Calibri" panose="020F0502020204030204" pitchFamily="34" charset="0"/>
              </a:rPr>
              <a:t>Anything to share today? nothing today</a:t>
            </a:r>
            <a:endParaRPr lang="en-US" b="1" dirty="0">
              <a:ea typeface="Calibri" panose="020F0502020204030204" pitchFamily="34" charset="0"/>
            </a:endParaRPr>
          </a:p>
          <a:p>
            <a:pPr marL="866775" lvl="2">
              <a:spcBef>
                <a:spcPts val="0"/>
              </a:spcBef>
              <a:spcAft>
                <a:spcPts val="0"/>
              </a:spcAft>
              <a:buFont typeface="Arial" panose="020B0604020202020204" pitchFamily="34" charset="0"/>
              <a:buChar char="•"/>
            </a:pPr>
            <a:endParaRPr lang="en-US"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US" b="1" dirty="0">
                <a:ea typeface="Calibri" panose="020F0502020204030204" pitchFamily="34" charset="0"/>
              </a:rPr>
              <a:t>21oct: </a:t>
            </a:r>
            <a:r>
              <a:rPr lang="en-US" dirty="0">
                <a:effectLst/>
                <a:ea typeface="Calibri" panose="020F0502020204030204" pitchFamily="34" charset="0"/>
              </a:rPr>
              <a:t>TR-1014 (IR3) is in internal ballot, being shared with WFA AFC TG</a:t>
            </a:r>
          </a:p>
          <a:p>
            <a:pPr marL="1323975" lvl="3">
              <a:spcBef>
                <a:spcPts val="0"/>
              </a:spcBef>
              <a:spcAft>
                <a:spcPts val="0"/>
              </a:spcAft>
              <a:buFont typeface="Arial" panose="020B0604020202020204" pitchFamily="34" charset="0"/>
              <a:buChar char="•"/>
            </a:pPr>
            <a:r>
              <a:rPr lang="en-US" dirty="0">
                <a:ea typeface="Calibri" panose="020F0502020204030204" pitchFamily="34" charset="0"/>
              </a:rPr>
              <a:t>The process of coordination with the different organization has improve and time to approval is quicker. </a:t>
            </a:r>
          </a:p>
          <a:p>
            <a:pPr marL="1323975" lvl="3">
              <a:spcBef>
                <a:spcPts val="0"/>
              </a:spcBef>
              <a:spcAft>
                <a:spcPts val="0"/>
              </a:spcAft>
              <a:buFont typeface="Arial" panose="020B0604020202020204" pitchFamily="34" charset="0"/>
              <a:buChar char="•"/>
            </a:pPr>
            <a:r>
              <a:rPr lang="en-US" dirty="0">
                <a:effectLst/>
                <a:ea typeface="Calibri" panose="020F0502020204030204" pitchFamily="34" charset="0"/>
                <a:hlinkClick r:id="rId5"/>
              </a:rPr>
              <a:t>https://www.wi-fi.org/file/afc-specification-and-test-plans</a:t>
            </a:r>
            <a:r>
              <a:rPr lang="en-US" dirty="0">
                <a:effectLst/>
                <a:ea typeface="Calibri" panose="020F0502020204030204" pitchFamily="34" charset="0"/>
              </a:rPr>
              <a:t>  (open to all, just need contact info and privacy agreement)  </a:t>
            </a:r>
          </a:p>
          <a:p>
            <a:pPr marL="866775" lvl="2">
              <a:spcBef>
                <a:spcPts val="0"/>
              </a:spcBef>
              <a:spcAft>
                <a:spcPts val="0"/>
              </a:spcAft>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6"/>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800" b="0" dirty="0">
                <a:ea typeface="Calibri" panose="020F0502020204030204" pitchFamily="34" charset="0"/>
              </a:rPr>
              <a:t>Anything to share today?</a:t>
            </a:r>
            <a:r>
              <a:rPr lang="en-GB" sz="1800" b="0" dirty="0">
                <a:solidFill>
                  <a:schemeClr val="tx1"/>
                </a:solidFill>
                <a:ea typeface="Calibri" panose="020F0502020204030204" pitchFamily="34" charset="0"/>
              </a:rPr>
              <a:t> </a:t>
            </a:r>
            <a:r>
              <a:rPr lang="en-GB" sz="1800" b="0" dirty="0">
                <a:ea typeface="Calibri" panose="020F0502020204030204" pitchFamily="34" charset="0"/>
              </a:rPr>
              <a:t>nothing today</a:t>
            </a:r>
            <a:endParaRPr lang="en-US" sz="1800" b="0" dirty="0">
              <a:solidFill>
                <a:schemeClr val="tx1"/>
              </a:solidFill>
            </a:endParaRPr>
          </a:p>
          <a:p>
            <a:pPr marL="866775" lvl="2">
              <a:spcBef>
                <a:spcPts val="0"/>
              </a:spcBef>
              <a:spcAft>
                <a:spcPts val="0"/>
              </a:spcAft>
              <a:buFont typeface="Arial" panose="020B0604020202020204" pitchFamily="34" charset="0"/>
              <a:buChar char="•"/>
            </a:pPr>
            <a:endParaRPr lang="en-US"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US" b="1" dirty="0">
                <a:effectLst/>
                <a:ea typeface="Calibri" panose="020F0502020204030204" pitchFamily="34" charset="0"/>
              </a:rPr>
              <a:t>21oct: </a:t>
            </a:r>
            <a:r>
              <a:rPr lang="en-US" dirty="0">
                <a:effectLst/>
                <a:ea typeface="Calibri" panose="020F0502020204030204" pitchFamily="34" charset="0"/>
              </a:rPr>
              <a:t>MWG WS#3 received briefing on work underway in WFA AFC</a:t>
            </a:r>
          </a:p>
          <a:p>
            <a:pPr marL="866775" lvl="2">
              <a:spcBef>
                <a:spcPts val="0"/>
              </a:spcBef>
              <a:spcAft>
                <a:spcPts val="0"/>
              </a:spcAft>
              <a:buFont typeface="Arial" panose="020B0604020202020204" pitchFamily="34" charset="0"/>
              <a:buChar char="•"/>
            </a:pPr>
            <a:r>
              <a:rPr lang="en-US" sz="1400" u="sng" dirty="0">
                <a:solidFill>
                  <a:srgbClr val="0563C1"/>
                </a:solidFill>
                <a:effectLst/>
                <a:ea typeface="Calibri" panose="020F0502020204030204" pitchFamily="34" charset="0"/>
                <a:hlinkClick r:id="rId7"/>
              </a:rPr>
              <a:t>https://syndicated.wifinowglobal.com/resource/wi-fi-alliance-accelerates-wi-fi-6e-development-with-automated-frequency-coordination/</a:t>
            </a:r>
            <a:r>
              <a:rPr lang="en-US" sz="1400" dirty="0">
                <a:solidFill>
                  <a:schemeClr val="tx1"/>
                </a:solidFill>
              </a:rPr>
              <a:t> </a:t>
            </a: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31898"/>
            <a:ext cx="11125200" cy="464123"/>
          </a:xfrm>
        </p:spPr>
        <p:txBody>
          <a:bodyPr/>
          <a:lstStyle/>
          <a:p>
            <a:r>
              <a:rPr lang="en-US" altLang="en-US" sz="2400" dirty="0"/>
              <a:t>General Discussion Items – ongoing fyi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04nov21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863960"/>
            <a:ext cx="10439400" cy="5611453"/>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https://mentor.ieee.org/802.18/dcn/21/18-21-0036-08-0000-frequency-table-template.xlsx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28sept21								</a:t>
            </a:r>
            <a:r>
              <a:rPr lang="en-US" sz="1800" b="0" dirty="0">
                <a:ea typeface="Calibri" panose="020F0502020204030204" pitchFamily="34" charset="0"/>
              </a:rPr>
              <a:t>call on 26oct21 was cancelled</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23nov21.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0" indent="0">
              <a:buClrTx/>
            </a:pPr>
            <a:r>
              <a:rPr lang="en-US" sz="1600" dirty="0">
                <a:solidFill>
                  <a:srgbClr val="00B0F0"/>
                </a:solidFill>
                <a:latin typeface="Times New Roman" panose="02020603050405020304" pitchFamily="18" charset="0"/>
                <a:ea typeface="SimSun" panose="02010600030101010101" pitchFamily="2" charset="-122"/>
              </a:rPr>
              <a:t> </a:t>
            </a:r>
          </a:p>
          <a:p>
            <a:pPr marL="285750" indent="-285750">
              <a:buClrTx/>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  </a:t>
            </a:r>
          </a:p>
          <a:p>
            <a:pPr marL="285750" indent="-285750">
              <a:buClrTx/>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 </a:t>
            </a:r>
          </a:p>
          <a:p>
            <a:pPr marL="285750" indent="-285750">
              <a:buClrTx/>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Tx/>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Tx/>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Tx/>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Tx/>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Tx/>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Tx/>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Keep an eye out for FCC NPRM on IoT spectrum. </a:t>
            </a:r>
          </a:p>
          <a:p>
            <a:pPr marL="685800" lvl="1">
              <a:buClrTx/>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04nov21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572001"/>
            <a:ext cx="10260694" cy="1846659"/>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04nov21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Stuart Kerry (OK-Brit/Self)</a:t>
            </a:r>
            <a:r>
              <a:rPr lang="en-US" sz="1600" dirty="0"/>
              <a:t> and </a:t>
            </a:r>
            <a:r>
              <a:rPr lang="en-US" sz="1600" dirty="0">
                <a:hlinkClick r:id="rId4"/>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3; Aspirant members: 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04nov21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spid="_x0000_s2208"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2209"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_15_ and voters on-line: _13_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13jan22):</a:t>
            </a:r>
            <a:r>
              <a:rPr lang="en-US" sz="1800" dirty="0"/>
              <a:t>   02dec  –</a:t>
            </a:r>
            <a:r>
              <a:rPr lang="en-US" sz="1800" i="1" u="sng" dirty="0"/>
              <a:t>15:00–&lt;15:55</a:t>
            </a:r>
            <a:r>
              <a:rPr lang="en-US" sz="1800" dirty="0"/>
              <a:t> et 		(no call on 25nov21)</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lvl="2">
              <a:buFont typeface="Arial" panose="020B0604020202020204" pitchFamily="34" charset="0"/>
              <a:buChar char="•"/>
            </a:pPr>
            <a:endParaRPr lang="en-US" sz="12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802.18’s: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15:33et</a:t>
            </a:r>
          </a:p>
          <a:p>
            <a:pPr lvl="3">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dirty="0"/>
              <a:t>The next IEEE 802 plenary will be electronic in November 2021, the next 2 weeks. </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a:t>
            </a: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04nov21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04nov21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1447800" y="2362200"/>
            <a:ext cx="4038600" cy="400110"/>
          </a:xfrm>
          <a:prstGeom prst="rect">
            <a:avLst/>
          </a:prstGeom>
          <a:noFill/>
        </p:spPr>
        <p:txBody>
          <a:bodyPr wrap="square" rtlCol="0">
            <a:spAutoFit/>
          </a:bodyPr>
          <a:lstStyle/>
          <a:p>
            <a:pPr marL="457200" indent="-457200">
              <a:buFont typeface="Arial" panose="020B0604020202020204" pitchFamily="34" charset="0"/>
              <a:buChar char="•"/>
            </a:pPr>
            <a:r>
              <a:rPr lang="en-US" sz="20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04nov21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833973" y="317270"/>
            <a:ext cx="2211387" cy="273050"/>
          </a:xfrm>
        </p:spPr>
        <p:txBody>
          <a:bodyPr/>
          <a:lstStyle/>
          <a:p>
            <a:r>
              <a:rPr lang="en-US"/>
              <a:t>04nov21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endParaRPr lang="en-US" b="1" u="sng"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b="1" u="sng" dirty="0">
                <a:effectLst/>
                <a:ea typeface="Calibri" panose="020F0502020204030204" pitchFamily="34" charset="0"/>
              </a:rPr>
              <a:t>Motion:</a:t>
            </a:r>
            <a:r>
              <a:rPr lang="en-US" b="1" dirty="0">
                <a:effectLst/>
                <a:ea typeface="Calibri" panose="020F0502020204030204" pitchFamily="34" charset="0"/>
              </a:rPr>
              <a:t> </a:t>
            </a:r>
            <a:r>
              <a:rPr lang="en-US" sz="2000" b="0" dirty="0">
                <a:solidFill>
                  <a:schemeClr val="tx1"/>
                </a:solidFill>
              </a:rPr>
              <a:t>Approve reply c</a:t>
            </a:r>
            <a:r>
              <a:rPr lang="en-US" dirty="0">
                <a:solidFill>
                  <a:schemeClr val="tx1"/>
                </a:solidFill>
              </a:rPr>
              <a:t>omments in </a:t>
            </a:r>
            <a:r>
              <a:rPr lang="en-US" sz="2000" b="0" dirty="0">
                <a:solidFill>
                  <a:schemeClr val="tx1"/>
                </a:solidFill>
                <a:highlight>
                  <a:srgbClr val="FFFF00"/>
                </a:highlight>
              </a:rPr>
              <a:t>https://mentor.ieee.org/802.18/dcn/21/18-21-0_______-00-0000_FCC-NoI-spectrum-IoT_21-353.docx</a:t>
            </a:r>
            <a:r>
              <a:rPr lang="en-US" sz="2000" dirty="0"/>
              <a:t>, </a:t>
            </a:r>
            <a:r>
              <a:rPr lang="en-US" sz="2000" b="0" dirty="0">
                <a:solidFill>
                  <a:schemeClr val="tx1"/>
                </a:solidFill>
              </a:rPr>
              <a:t>to FCC  </a:t>
            </a:r>
            <a:r>
              <a:rPr lang="en-US" sz="2000" b="0" dirty="0" err="1">
                <a:solidFill>
                  <a:schemeClr val="tx1"/>
                </a:solidFill>
              </a:rPr>
              <a:t>NoI</a:t>
            </a:r>
            <a:r>
              <a:rPr lang="en-US" sz="2000" b="0" dirty="0">
                <a:solidFill>
                  <a:schemeClr val="tx1"/>
                </a:solidFill>
              </a:rPr>
              <a:t>  (ET Docket No. 21-353) on </a:t>
            </a:r>
            <a:r>
              <a:rPr lang="en-US" sz="2000" i="0" dirty="0">
                <a:solidFill>
                  <a:srgbClr val="1D2B3E"/>
                </a:solidFill>
                <a:effectLst/>
              </a:rPr>
              <a:t>Spectrum Requirements for the Internet of Things</a:t>
            </a:r>
            <a:r>
              <a:rPr lang="en-US" sz="2000" dirty="0">
                <a:effectLst/>
                <a:ea typeface="Calibri" panose="020F0502020204030204" pitchFamily="34" charset="0"/>
                <a:cs typeface="Times New Roman" panose="02020603050405020304" pitchFamily="18" charset="0"/>
              </a:rPr>
              <a:t>.</a:t>
            </a:r>
            <a:r>
              <a:rPr lang="en-US" sz="2000" dirty="0">
                <a:ea typeface="Calibri" panose="020F0502020204030204" pitchFamily="34" charset="0"/>
                <a:cs typeface="Times New Roman" panose="02020603050405020304" pitchFamily="18" charset="0"/>
              </a:rPr>
              <a:t> </a:t>
            </a:r>
            <a:r>
              <a:rPr lang="en-GB" sz="2000" dirty="0">
                <a:solidFill>
                  <a:schemeClr val="tx1"/>
                </a:solidFill>
              </a:rPr>
              <a:t>Fo</a:t>
            </a:r>
            <a:r>
              <a:rPr lang="en-GB" sz="2000" b="0" dirty="0">
                <a:solidFill>
                  <a:schemeClr val="tx1"/>
                </a:solidFill>
              </a:rPr>
              <a:t>r review and approval by the LMSC (EC) for submission to FCC on or before 16Nov2021 or latest reply comment deadline. With the Chair of 802.18 authorized to make editorial changes, as necessary.</a:t>
            </a:r>
            <a:endParaRPr lang="en-US" sz="2000" b="0" dirty="0">
              <a:solidFill>
                <a:schemeClr val="tx1"/>
              </a:solidFill>
            </a:endParaRPr>
          </a:p>
          <a:p>
            <a:r>
              <a:rPr lang="en-US" altLang="en-US" sz="1600" dirty="0"/>
              <a:t>		</a:t>
            </a:r>
          </a:p>
          <a:p>
            <a:r>
              <a:rPr lang="en-US" altLang="en-US" sz="1600" b="1" dirty="0">
                <a:solidFill>
                  <a:schemeClr val="tx1"/>
                </a:solidFill>
              </a:rPr>
              <a:t>	Voters: __</a:t>
            </a:r>
            <a:r>
              <a:rPr lang="en-US" altLang="en-US" sz="1600" b="0" dirty="0">
                <a:solidFill>
                  <a:schemeClr val="tx1"/>
                </a:solidFill>
              </a:rPr>
              <a:t>(w/chair)</a:t>
            </a:r>
            <a:r>
              <a:rPr lang="en-US" altLang="en-US" sz="1600" b="1" dirty="0">
                <a:solidFill>
                  <a:schemeClr val="tx1"/>
                </a:solidFill>
              </a:rPr>
              <a:t>  </a:t>
            </a:r>
          </a:p>
          <a:p>
            <a:r>
              <a:rPr lang="en-US" altLang="en-US" sz="1600" b="1" dirty="0">
                <a:solidFill>
                  <a:schemeClr val="tx1"/>
                </a:solidFill>
              </a:rPr>
              <a:t>		__  on the call</a:t>
            </a:r>
          </a:p>
          <a:p>
            <a:endParaRPr lang="en-US" altLang="en-US" sz="1600" dirty="0"/>
          </a:p>
          <a:p>
            <a:r>
              <a:rPr lang="en-US" altLang="en-US" sz="1600" dirty="0"/>
              <a:t>	</a:t>
            </a:r>
            <a:r>
              <a:rPr lang="en-US" altLang="en-US" sz="1800" dirty="0"/>
              <a:t>	Moved by:  		</a:t>
            </a:r>
            <a:r>
              <a:rPr lang="en-US" altLang="en-US" sz="1800" dirty="0">
                <a:solidFill>
                  <a:schemeClr val="bg1">
                    <a:lumMod val="75000"/>
                  </a:schemeClr>
                </a:solidFill>
              </a:rPr>
              <a:t>Stuart K. 	</a:t>
            </a:r>
          </a:p>
          <a:p>
            <a:pPr lvl="1"/>
            <a:r>
              <a:rPr lang="en-US" altLang="en-US" sz="1800" b="1" dirty="0">
                <a:solidFill>
                  <a:schemeClr val="bg1">
                    <a:lumMod val="75000"/>
                  </a:schemeClr>
                </a:solidFill>
              </a:rPr>
              <a:t>Seconded by:  	Vijay A. </a:t>
            </a:r>
          </a:p>
          <a:p>
            <a:pPr lvl="1"/>
            <a:r>
              <a:rPr lang="en-US" altLang="en-US" sz="1800" b="1" dirty="0">
                <a:solidFill>
                  <a:schemeClr val="bg1">
                    <a:lumMod val="75000"/>
                  </a:schemeClr>
                </a:solidFill>
              </a:rPr>
              <a:t>Discussion?		none</a:t>
            </a:r>
          </a:p>
          <a:p>
            <a:pPr lvl="1"/>
            <a:endParaRPr lang="en-US" altLang="en-US" sz="1800" b="1" dirty="0">
              <a:solidFill>
                <a:schemeClr val="tx1"/>
              </a:solidFill>
            </a:endParaRPr>
          </a:p>
          <a:p>
            <a:pPr lvl="1"/>
            <a:r>
              <a:rPr lang="en-US" altLang="en-US" sz="1800" b="1" dirty="0">
                <a:solidFill>
                  <a:schemeClr val="tx1"/>
                </a:solidFill>
              </a:rPr>
              <a:t>Vote:  		__Y   /  ___N   /  ___A </a:t>
            </a:r>
          </a:p>
          <a:p>
            <a:pPr lvl="1"/>
            <a:r>
              <a:rPr lang="en-US" altLang="en-US" sz="1800" b="1" dirty="0">
                <a:solidFill>
                  <a:schemeClr val="tx1"/>
                </a:solidFill>
              </a:rPr>
              <a:t>Motion - </a:t>
            </a:r>
            <a:r>
              <a:rPr lang="en-US" altLang="en-US" sz="1800" b="1" dirty="0">
                <a:solidFill>
                  <a:schemeClr val="bg1">
                    <a:lumMod val="75000"/>
                  </a:schemeClr>
                </a:solidFill>
              </a:rPr>
              <a:t>Passes</a:t>
            </a:r>
          </a:p>
          <a:p>
            <a:pPr marL="400050" lvl="1">
              <a:spcBef>
                <a:spcPts val="0"/>
              </a:spcBef>
              <a:spcAft>
                <a:spcPts val="0"/>
              </a:spcAft>
            </a:pPr>
            <a:endParaRPr lang="en-US" sz="1400" b="1" dirty="0">
              <a:latin typeface="Times New Roman" panose="02020603050405020304" pitchFamily="18" charset="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30sep21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USA FCC </a:t>
            </a:r>
            <a:r>
              <a:rPr lang="en-US" sz="2000" dirty="0" err="1">
                <a:solidFill>
                  <a:srgbClr val="333333"/>
                </a:solidFill>
                <a:ea typeface="Times New Roman" panose="02020603050405020304" pitchFamily="18" charset="0"/>
              </a:rPr>
              <a:t>NoI</a:t>
            </a:r>
            <a:r>
              <a:rPr lang="en-US" sz="2000" dirty="0">
                <a:solidFill>
                  <a:srgbClr val="333333"/>
                </a:solidFill>
                <a:ea typeface="Times New Roman" panose="02020603050405020304" pitchFamily="18" charset="0"/>
              </a:rPr>
              <a:t> on IoT Spectrum </a:t>
            </a:r>
            <a:endParaRPr lang="en-US" sz="2000" dirty="0"/>
          </a:p>
        </p:txBody>
      </p:sp>
    </p:spTree>
    <p:extLst>
      <p:ext uri="{BB962C8B-B14F-4D97-AF65-F5344CB8AC3E}">
        <p14:creationId xmlns:p14="http://schemas.microsoft.com/office/powerpoint/2010/main" val="4189034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04nov21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04nov21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04nov21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27</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04nov21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28</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
        <p:nvSpPr>
          <p:cNvPr id="6" name="TextBox 5">
            <a:extLst>
              <a:ext uri="{FF2B5EF4-FFF2-40B4-BE49-F238E27FC236}">
                <a16:creationId xmlns:a16="http://schemas.microsoft.com/office/drawing/2014/main" id="{D72D27AC-F884-45F8-BE37-1102A39076BF}"/>
              </a:ext>
            </a:extLst>
          </p:cNvPr>
          <p:cNvSpPr txBox="1"/>
          <p:nvPr/>
        </p:nvSpPr>
        <p:spPr>
          <a:xfrm>
            <a:off x="8686800" y="4267200"/>
            <a:ext cx="853119" cy="461665"/>
          </a:xfrm>
          <a:prstGeom prst="rect">
            <a:avLst/>
          </a:prstGeom>
          <a:noFill/>
        </p:spPr>
        <p:txBody>
          <a:bodyPr wrap="none" rtlCol="0">
            <a:spAutoFit/>
          </a:bodyPr>
          <a:lstStyle/>
          <a:p>
            <a:r>
              <a:rPr lang="en-US" dirty="0"/>
              <a:t>XXX</a:t>
            </a:r>
          </a:p>
        </p:txBody>
      </p:sp>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04nov21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04nov21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04nov21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04nov21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867141" y="253721"/>
            <a:ext cx="2198688" cy="304800"/>
          </a:xfrm>
          <a:prstGeom prst="rect">
            <a:avLst/>
          </a:prstGeom>
        </p:spPr>
        <p:txBody>
          <a:bodyPr/>
          <a:lstStyle/>
          <a:p>
            <a:pPr>
              <a:defRPr/>
            </a:pPr>
            <a:r>
              <a:rPr lang="en-US"/>
              <a:t>04nov21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a:t>
            </a:r>
            <a:r>
              <a:rPr lang="en-US" altLang="en-US" sz="1400" b="1" dirty="0">
                <a:solidFill>
                  <a:schemeClr val="tx1"/>
                </a:solidFill>
              </a:rPr>
              <a:t>  (</a:t>
            </a:r>
            <a:r>
              <a:rPr lang="en-US" altLang="en-US" sz="1400" dirty="0">
                <a:solidFill>
                  <a:schemeClr val="tx1"/>
                </a:solidFill>
              </a:rPr>
              <a:t>w/VC &amp; </a:t>
            </a:r>
            <a:r>
              <a:rPr lang="en-US" altLang="en-US" sz="1400" dirty="0" err="1">
                <a:solidFill>
                  <a:schemeClr val="tx1"/>
                </a:solidFill>
              </a:rPr>
              <a:t>webex</a:t>
            </a:r>
            <a:r>
              <a:rPr lang="en-US" altLang="en-US" sz="1400" dirty="0">
                <a:solidFill>
                  <a:schemeClr val="tx1"/>
                </a:solidFill>
              </a:rPr>
              <a:t>)</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__jay__</a:t>
            </a:r>
          </a:p>
          <a:p>
            <a:pPr lvl="1">
              <a:spcBef>
                <a:spcPts val="0"/>
              </a:spcBef>
              <a:buFont typeface="Arial" panose="020B0604020202020204" pitchFamily="34" charset="0"/>
              <a:buChar char="•"/>
            </a:pPr>
            <a:r>
              <a:rPr lang="en-US" altLang="en-US" sz="1400" dirty="0">
                <a:solidFill>
                  <a:schemeClr val="tx1"/>
                </a:solidFill>
              </a:rPr>
              <a:t>Attendance &amp; monitor chat window, </a:t>
            </a:r>
            <a:r>
              <a:rPr lang="en-US" altLang="en-US" sz="1400" dirty="0" err="1">
                <a:solidFill>
                  <a:schemeClr val="tx1"/>
                </a:solidFill>
              </a:rPr>
              <a:t>StuartK</a:t>
            </a:r>
            <a:r>
              <a:rPr lang="en-US" altLang="en-US" sz="1400" dirty="0">
                <a:solidFill>
                  <a:schemeClr val="tx1"/>
                </a:solidFill>
              </a:rPr>
              <a:t>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 </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200" dirty="0">
                <a:solidFill>
                  <a:schemeClr val="tx1"/>
                </a:solidFill>
              </a:rPr>
              <a:t>ongoing: WRC-23 AI Viewpoints &amp; Freq. table fill in</a:t>
            </a:r>
            <a:endParaRPr lang="en-US" altLang="en-US" sz="1400" dirty="0">
              <a:solidFill>
                <a:schemeClr val="tx1"/>
              </a:solidFill>
            </a:endParaRP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20962"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 </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NOI on  more spectrum for IoT? </a:t>
            </a:r>
          </a:p>
          <a:p>
            <a:pPr lvl="1">
              <a:spcBef>
                <a:spcPts val="0"/>
              </a:spcBef>
              <a:buFont typeface="Arial" panose="020B0604020202020204" pitchFamily="34" charset="0"/>
              <a:buChar char="•"/>
            </a:pPr>
            <a:r>
              <a:rPr lang="en-US" altLang="en-US" sz="1400" kern="0" dirty="0">
                <a:solidFill>
                  <a:schemeClr val="tx1"/>
                </a:solidFill>
              </a:rPr>
              <a:t>FCC asking for  70/80/90 GHz additional info on proceeding</a:t>
            </a:r>
          </a:p>
          <a:p>
            <a:pPr lvl="1">
              <a:spcBef>
                <a:spcPts val="0"/>
              </a:spcBef>
              <a:buFont typeface="Arial" panose="020B0604020202020204" pitchFamily="34" charset="0"/>
              <a:buChar char="•"/>
            </a:pPr>
            <a:r>
              <a:rPr lang="en-US" altLang="en-US" sz="1400" kern="0" dirty="0">
                <a:solidFill>
                  <a:schemeClr val="tx1"/>
                </a:solidFill>
              </a:rPr>
              <a:t>ongoing: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 </a:t>
            </a:r>
          </a:p>
          <a:p>
            <a:pPr>
              <a:spcBef>
                <a:spcPts val="0"/>
              </a:spcBef>
            </a:pPr>
            <a:r>
              <a:rPr lang="en-US" altLang="en-US" sz="1800" b="0" dirty="0">
                <a:solidFill>
                  <a:schemeClr val="tx1"/>
                </a:solidFill>
              </a:rPr>
              <a:t>		Seconded by:  Hassan  Y.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https://mentor.ieee.org/802.18/dcn/21/18-21-0129-00-0000-minutes-28oct21-rrtag-teleconference.docx</a:t>
            </a:r>
            <a:r>
              <a:rPr lang="en-GB" sz="1800" b="0" dirty="0">
                <a:ea typeface="SimSun" panose="02010600030101010101" pitchFamily="2" charset="-122"/>
              </a:rPr>
              <a:t>  </a:t>
            </a:r>
            <a:r>
              <a:rPr lang="en-US" sz="1400" b="0" i="0" dirty="0">
                <a:solidFill>
                  <a:srgbClr val="000000"/>
                </a:solidFill>
                <a:effectLst/>
                <a:latin typeface="Verdana" panose="020B0604030504040204" pitchFamily="34" charset="0"/>
              </a:rPr>
              <a:t>29-Oct-2021 15:11:12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Al P.  </a:t>
            </a:r>
          </a:p>
          <a:p>
            <a:pPr marL="0" indent="0">
              <a:spcBef>
                <a:spcPts val="0"/>
              </a:spcBef>
            </a:pPr>
            <a:r>
              <a:rPr lang="en-US" altLang="en-US" sz="1800" b="0" dirty="0">
                <a:solidFill>
                  <a:schemeClr val="tx1"/>
                </a:solidFill>
              </a:rPr>
              <a:t>	Seconded by:  Stuart K</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04nov21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945501"/>
            <a:ext cx="11049000" cy="5529913"/>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(was Vancouver) – EC call on 07Sep21 </a:t>
            </a:r>
            <a:r>
              <a:rPr lang="en-US" sz="1600" b="0" dirty="0">
                <a:ea typeface="Calibri" panose="020F0502020204030204" pitchFamily="34" charset="0"/>
              </a:rPr>
              <a:t>approved to be e</a:t>
            </a:r>
            <a:r>
              <a:rPr lang="en-US" sz="1600" b="0" dirty="0">
                <a:solidFill>
                  <a:schemeClr val="tx1"/>
                </a:solidFill>
                <a:ea typeface="Calibri" panose="020F0502020204030204" pitchFamily="34" charset="0"/>
              </a:rPr>
              <a:t>lectronic/virtual</a:t>
            </a:r>
            <a:r>
              <a:rPr lang="en-US" sz="1600" b="0" dirty="0">
                <a:solidFill>
                  <a:schemeClr val="bg1">
                    <a:lumMod val="75000"/>
                  </a:schemeClr>
                </a:solidFill>
                <a:ea typeface="Calibri" panose="020F0502020204030204" pitchFamily="34" charset="0"/>
              </a:rPr>
              <a:t>.</a:t>
            </a:r>
          </a:p>
          <a:p>
            <a:pPr lvl="2">
              <a:spcBef>
                <a:spcPts val="0"/>
              </a:spcBef>
              <a:spcAft>
                <a:spcPts val="0"/>
              </a:spcAft>
              <a:buFont typeface="Arial" panose="020B0604020202020204" pitchFamily="34" charset="0"/>
              <a:buChar char="•"/>
            </a:pPr>
            <a:r>
              <a:rPr lang="en-US" sz="1600" b="0" dirty="0">
                <a:solidFill>
                  <a:schemeClr val="tx1"/>
                </a:solidFill>
                <a:effectLst/>
                <a:ea typeface="Calibri" panose="020F0502020204030204" pitchFamily="34" charset="0"/>
              </a:rPr>
              <a:t>Also approved was the $50 / $75 / $125 meeting fee like we have been doing.</a:t>
            </a:r>
          </a:p>
          <a:p>
            <a:pPr marL="685800" lvl="1">
              <a:spcBef>
                <a:spcPts val="0"/>
              </a:spcBef>
              <a:spcAft>
                <a:spcPts val="0"/>
              </a:spcAft>
              <a:buFont typeface="Arial" panose="020B0604020202020204" pitchFamily="34" charset="0"/>
              <a:buChar char="•"/>
            </a:pPr>
            <a:r>
              <a:rPr lang="en-US" sz="1600" b="1" strike="sngStrike" dirty="0">
                <a:solidFill>
                  <a:schemeClr val="bg1">
                    <a:lumMod val="75000"/>
                  </a:schemeClr>
                </a:solidFill>
                <a:effectLst/>
                <a:latin typeface="Tahoma" panose="020B0604030504040204" pitchFamily="34" charset="0"/>
                <a:ea typeface="Calibri" panose="020F0502020204030204" pitchFamily="34" charset="0"/>
              </a:rPr>
              <a:t>Early Registration</a:t>
            </a:r>
            <a:r>
              <a:rPr lang="en-US" sz="1600" strike="sngStrike" dirty="0">
                <a:solidFill>
                  <a:schemeClr val="bg1">
                    <a:lumMod val="75000"/>
                  </a:schemeClr>
                </a:solidFill>
                <a:effectLst/>
                <a:latin typeface="Tahoma" panose="020B0604030504040204" pitchFamily="34" charset="0"/>
                <a:ea typeface="Calibri" panose="020F0502020204030204" pitchFamily="34" charset="0"/>
              </a:rPr>
              <a:t>:  Until Thursday 11:59 PM UTC October 21, 2021 			* $US 50.00 for all attendees</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Standard </a:t>
            </a:r>
            <a:r>
              <a:rPr lang="en-US" sz="1600" dirty="0" err="1">
                <a:effectLst/>
                <a:latin typeface="Tahoma" panose="020B0604030504040204" pitchFamily="34" charset="0"/>
                <a:ea typeface="Calibri" panose="020F0502020204030204" pitchFamily="34" charset="0"/>
              </a:rPr>
              <a:t>Registration:</a:t>
            </a:r>
            <a:r>
              <a:rPr lang="en-US" sz="1600" b="1" dirty="0" err="1">
                <a:solidFill>
                  <a:srgbClr val="FF0000"/>
                </a:solidFill>
                <a:effectLst/>
                <a:latin typeface="Tahoma" panose="020B0604030504040204" pitchFamily="34" charset="0"/>
                <a:ea typeface="Calibri" panose="020F0502020204030204" pitchFamily="34" charset="0"/>
              </a:rPr>
              <a:t>Until</a:t>
            </a:r>
            <a:r>
              <a:rPr lang="en-US" sz="1600" b="1" dirty="0">
                <a:solidFill>
                  <a:srgbClr val="FF0000"/>
                </a:solidFill>
                <a:effectLst/>
                <a:latin typeface="Tahoma" panose="020B0604030504040204" pitchFamily="34" charset="0"/>
                <a:ea typeface="Calibri" panose="020F0502020204030204" pitchFamily="34" charset="0"/>
              </a:rPr>
              <a:t> Friday 11:59 PM UTC November 5, 2021 </a:t>
            </a:r>
            <a:r>
              <a:rPr lang="en-US" sz="1600" dirty="0">
                <a:latin typeface="Tahoma" panose="020B0604030504040204" pitchFamily="34" charset="0"/>
                <a:ea typeface="Calibri" panose="020F0502020204030204" pitchFamily="34" charset="0"/>
              </a:rPr>
              <a:t>(&lt;28hrs from now) </a:t>
            </a:r>
            <a:r>
              <a:rPr lang="en-US" sz="1600" dirty="0">
                <a:effectLst/>
                <a:latin typeface="Tahoma" panose="020B0604030504040204" pitchFamily="34" charset="0"/>
                <a:ea typeface="Calibri" panose="020F0502020204030204" pitchFamily="34" charset="0"/>
              </a:rPr>
              <a:t>* $US 75.00 for all</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After Friday 11:59 PM UTC November 5, 2021 				* $US 125.00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Registration Fees are Non-Transferable and Non-Refundable</a:t>
            </a:r>
            <a:endParaRPr lang="en-US" sz="1600" dirty="0">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REGISTRATION WEBSITE:        </a:t>
            </a:r>
            <a:r>
              <a:rPr lang="en-US" sz="1600" b="1" u="sng" dirty="0">
                <a:solidFill>
                  <a:srgbClr val="0000FF"/>
                </a:solidFill>
                <a:effectLst/>
                <a:latin typeface="Tahoma" panose="020B0604030504040204" pitchFamily="34" charset="0"/>
                <a:ea typeface="Calibri" panose="020F0502020204030204" pitchFamily="34" charset="0"/>
                <a:hlinkClick r:id="rId3"/>
              </a:rPr>
              <a:t>https://cvent.me/4xn8Ql</a:t>
            </a:r>
            <a:endParaRPr lang="en-US" sz="1600" u="sng" dirty="0">
              <a:solidFill>
                <a:srgbClr val="0000FF"/>
              </a:solidFill>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Meetings will take place between November 5-19, 2021.</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The dates and times of specific WG and TAG meetings will be provided by the Working Group Chairs. </a:t>
            </a: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Information is available at </a:t>
            </a:r>
            <a:r>
              <a:rPr lang="en-US" sz="1600" u="sng" dirty="0">
                <a:solidFill>
                  <a:srgbClr val="0000FF"/>
                </a:solidFill>
                <a:effectLst/>
                <a:latin typeface="Tahoma" panose="020B0604030504040204" pitchFamily="34" charset="0"/>
                <a:ea typeface="Calibri" panose="020F0502020204030204" pitchFamily="34" charset="0"/>
                <a:hlinkClick r:id="rId4"/>
              </a:rPr>
              <a:t>https://ieee802.org/802tele_calendar.html</a:t>
            </a:r>
            <a:endParaRPr lang="en-US" sz="1600" u="sng" dirty="0">
              <a:solidFill>
                <a:srgbClr val="0000FF"/>
              </a:solidFill>
              <a:effectLst/>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800" dirty="0">
                <a:ea typeface="Calibri" panose="020F0502020204030204" pitchFamily="34" charset="0"/>
              </a:rPr>
              <a:t>.18 at this point will be our normal weekly times and call-in, Thursday's 11</a:t>
            </a:r>
            <a:r>
              <a:rPr lang="en-US" sz="1800" baseline="30000" dirty="0">
                <a:ea typeface="Calibri" panose="020F0502020204030204" pitchFamily="34" charset="0"/>
              </a:rPr>
              <a:t>th</a:t>
            </a:r>
            <a:r>
              <a:rPr lang="en-US" sz="1800" dirty="0">
                <a:ea typeface="Calibri" panose="020F0502020204030204" pitchFamily="34" charset="0"/>
              </a:rPr>
              <a:t> and 18</a:t>
            </a:r>
            <a:r>
              <a:rPr lang="en-US" sz="1800" baseline="30000" dirty="0">
                <a:ea typeface="Calibri" panose="020F0502020204030204" pitchFamily="34" charset="0"/>
              </a:rPr>
              <a:t>th</a:t>
            </a:r>
            <a:r>
              <a:rPr lang="en-US" sz="1800" dirty="0">
                <a:ea typeface="Calibri" panose="020F0502020204030204" pitchFamily="34" charset="0"/>
              </a:rPr>
              <a:t> Nov21.</a:t>
            </a:r>
          </a:p>
          <a:p>
            <a:pPr marL="685800" lvl="1">
              <a:spcBef>
                <a:spcPts val="0"/>
              </a:spcBef>
              <a:spcAft>
                <a:spcPts val="0"/>
              </a:spcAft>
              <a:buSzPts val="1000"/>
              <a:buFont typeface="Arial" panose="020B0604020202020204" pitchFamily="34" charset="0"/>
              <a:buChar char="•"/>
              <a:tabLst>
                <a:tab pos="457200" algn="l"/>
              </a:tabLst>
            </a:pPr>
            <a:r>
              <a:rPr lang="en-US" sz="1800" dirty="0">
                <a:ea typeface="Calibri" panose="020F0502020204030204" pitchFamily="34" charset="0"/>
              </a:rPr>
              <a:t>O</a:t>
            </a:r>
            <a:r>
              <a:rPr lang="en-US" sz="1800" dirty="0">
                <a:effectLst/>
                <a:ea typeface="Calibri" panose="020F0502020204030204" pitchFamily="34" charset="0"/>
              </a:rPr>
              <a:t>n 11</a:t>
            </a:r>
            <a:r>
              <a:rPr lang="en-US" sz="1800" baseline="30000" dirty="0">
                <a:effectLst/>
                <a:ea typeface="Calibri" panose="020F0502020204030204" pitchFamily="34" charset="0"/>
              </a:rPr>
              <a:t>th</a:t>
            </a:r>
            <a:r>
              <a:rPr lang="en-US" sz="1800" dirty="0">
                <a:effectLst/>
                <a:ea typeface="Calibri" panose="020F0502020204030204" pitchFamily="34" charset="0"/>
              </a:rPr>
              <a:t>: have overlap with 802.15 TG14 and </a:t>
            </a:r>
            <a:r>
              <a:rPr lang="en-US" sz="1800" dirty="0">
                <a:ea typeface="Calibri" panose="020F0502020204030204" pitchFamily="34" charset="0"/>
              </a:rPr>
              <a:t>l</a:t>
            </a:r>
            <a:r>
              <a:rPr lang="en-US" sz="1800" dirty="0">
                <a:effectLst/>
                <a:ea typeface="Calibri" panose="020F0502020204030204" pitchFamily="34" charset="0"/>
              </a:rPr>
              <a:t>ast 30mins of .11az and .11bh,  </a:t>
            </a:r>
          </a:p>
          <a:p>
            <a:pPr lvl="3">
              <a:spcBef>
                <a:spcPts val="0"/>
              </a:spcBef>
              <a:spcAft>
                <a:spcPts val="0"/>
              </a:spcAft>
              <a:buFont typeface="Arial" panose="020B0604020202020204" pitchFamily="34" charset="0"/>
              <a:buChar char="•"/>
            </a:pPr>
            <a:endParaRPr lang="en-US" altLang="en-US" sz="10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0"/>
              </a:spcBef>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85800" lvl="1">
              <a:spcBef>
                <a:spcPts val="0"/>
              </a:spcBef>
              <a:buFont typeface="Arial" panose="020B0604020202020204" pitchFamily="34" charset="0"/>
              <a:buChar char="•"/>
            </a:pPr>
            <a:r>
              <a:rPr lang="en-US" sz="1800" b="1" dirty="0">
                <a:effectLst/>
                <a:ea typeface="Calibri" panose="020F0502020204030204" pitchFamily="34" charset="0"/>
              </a:rPr>
              <a:t>Also approved was the $50 / $75 / $125 meeting fee will be required.</a:t>
            </a:r>
          </a:p>
          <a:p>
            <a:pPr marL="685800" lvl="1">
              <a:spcBef>
                <a:spcPts val="0"/>
              </a:spcBef>
              <a:buFont typeface="Arial" panose="020B0604020202020204" pitchFamily="34" charset="0"/>
              <a:buChar char="•"/>
            </a:pPr>
            <a:r>
              <a:rPr lang="en-US" sz="1800" dirty="0">
                <a:ea typeface="Calibri" panose="020F0502020204030204" pitchFamily="34" charset="0"/>
              </a:rPr>
              <a:t>.18 will be our normal weekly times and call-in, Thursday’s 20</a:t>
            </a:r>
            <a:r>
              <a:rPr lang="en-US" sz="1800" baseline="30000" dirty="0">
                <a:ea typeface="Calibri" panose="020F0502020204030204" pitchFamily="34" charset="0"/>
              </a:rPr>
              <a:t>th</a:t>
            </a:r>
            <a:r>
              <a:rPr lang="en-US" sz="1800" dirty="0">
                <a:ea typeface="Calibri" panose="020F0502020204030204" pitchFamily="34" charset="0"/>
              </a:rPr>
              <a:t> and 27</a:t>
            </a:r>
            <a:r>
              <a:rPr lang="en-US" sz="1800" baseline="30000" dirty="0">
                <a:ea typeface="Calibri" panose="020F0502020204030204" pitchFamily="34" charset="0"/>
              </a:rPr>
              <a:t>th</a:t>
            </a:r>
            <a:r>
              <a:rPr lang="en-US" sz="1800" dirty="0">
                <a:ea typeface="Calibri" panose="020F0502020204030204" pitchFamily="34" charset="0"/>
              </a:rPr>
              <a:t> Jan21, </a:t>
            </a:r>
          </a:p>
          <a:p>
            <a:pPr marL="1085850" lvl="2">
              <a:spcBef>
                <a:spcPts val="0"/>
              </a:spcBef>
              <a:buFont typeface="Arial" panose="020B0604020202020204" pitchFamily="34" charset="0"/>
              <a:buChar char="•"/>
            </a:pPr>
            <a:r>
              <a:rPr lang="en-US" b="1" dirty="0">
                <a:ea typeface="Calibri" panose="020F0502020204030204" pitchFamily="34" charset="0"/>
              </a:rPr>
              <a:t>and the .18 chair declares this an accredited interim and will have voting participation credit. </a:t>
            </a:r>
            <a:endParaRPr lang="en-US" b="1" dirty="0">
              <a:effectLst/>
              <a:ea typeface="Calibri" panose="020F0502020204030204" pitchFamily="34" charset="0"/>
            </a:endParaRPr>
          </a:p>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will be EC call 07dec21.  </a:t>
            </a:r>
          </a:p>
          <a:p>
            <a:pPr marL="685800" lvl="1">
              <a:spcBef>
                <a:spcPts val="0"/>
              </a:spcBef>
              <a:buFont typeface="Arial" panose="020B0604020202020204" pitchFamily="34" charset="0"/>
              <a:buChar char="•"/>
            </a:pPr>
            <a:r>
              <a:rPr lang="en-US" sz="1800" dirty="0">
                <a:ea typeface="Calibri" panose="020F0502020204030204" pitchFamily="34" charset="0"/>
              </a:rPr>
              <a:t>Will have a mentor </a:t>
            </a:r>
            <a:r>
              <a:rPr lang="en-US" sz="1800" dirty="0" err="1">
                <a:ea typeface="Calibri" panose="020F0502020204030204" pitchFamily="34" charset="0"/>
              </a:rPr>
              <a:t>epoll</a:t>
            </a:r>
            <a:r>
              <a:rPr lang="en-US" sz="1800" dirty="0">
                <a:ea typeface="Calibri" panose="020F0502020204030204" pitchFamily="34" charset="0"/>
              </a:rPr>
              <a:t> during November plenary like before, if it is a in-person would you go?</a:t>
            </a:r>
            <a:endParaRPr lang="en-US" sz="1800" b="0" dirty="0">
              <a:effectLst/>
              <a:ea typeface="Calibri" panose="020F0502020204030204" pitchFamily="34" charset="0"/>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04nov21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3807694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64362</TotalTime>
  <Words>7171</Words>
  <Application>Microsoft Office PowerPoint</Application>
  <PresentationFormat>Widescreen</PresentationFormat>
  <Paragraphs>725</Paragraphs>
  <Slides>28</Slides>
  <Notes>18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28</vt:i4>
      </vt:variant>
    </vt:vector>
  </HeadingPairs>
  <TitlesOfParts>
    <vt:vector size="41" baseType="lpstr">
      <vt:lpstr>Arial</vt:lpstr>
      <vt:lpstr>Calibri</vt:lpstr>
      <vt:lpstr>Consolas</vt:lpstr>
      <vt:lpstr>Helvetica</vt:lpstr>
      <vt:lpstr>Monotype Sorts</vt:lpstr>
      <vt:lpstr>Tahoma</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ITU-R items to share  -</vt:lpstr>
      <vt:lpstr>General Discussion Items</vt:lpstr>
      <vt:lpstr>General Discussion Items</vt:lpstr>
      <vt:lpstr>General Discussion Items – ongoing fyi  - MSGs 6 GHz</vt:lpstr>
      <vt:lpstr>General Discussion Items – ongoing fyi  - IEEE 802 Stds Table of Frequency Ranges </vt:lpstr>
      <vt:lpstr>Actions Required</vt:lpstr>
      <vt:lpstr>Any Other Business</vt:lpstr>
      <vt:lpstr>Adjourn</vt:lpstr>
      <vt:lpstr>PowerPoint Presentation</vt:lpstr>
      <vt:lpstr>PowerPoint Presentation</vt:lpstr>
      <vt:lpstr>PowerPoint Presentation</vt:lpstr>
      <vt:lpstr>USA FCC NoI on IoT Spectrum </vt:lpstr>
      <vt:lpstr>General Discussion</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4000</cp:revision>
  <cp:lastPrinted>1601-01-01T00:00:00Z</cp:lastPrinted>
  <dcterms:created xsi:type="dcterms:W3CDTF">2016-03-03T14:54:45Z</dcterms:created>
  <dcterms:modified xsi:type="dcterms:W3CDTF">2021-11-05T14:42:21Z</dcterms:modified>
</cp:coreProperties>
</file>