
<file path=[Content_Types].xml><?xml version="1.0" encoding="utf-8"?>
<Types xmlns="http://schemas.openxmlformats.org/package/2006/content-types">
  <Default Extension="bin" ContentType="application/vnd.openxmlformats-officedocument.oleObject"/>
  <Default Extension="emf" ContentType="image/x-emf"/>
  <Default Extension="png" ContentType="image/png"/>
  <Default Extension="rels" ContentType="application/vnd.openxmlformats-package.relationships+xml"/>
  <Default Extension="vml" ContentType="application/vnd.openxmlformats-officedocument.vmlDrawing"/>
  <Default Extension="wmf" ContentType="image/x-wmf"/>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4">
  <p:sldMasterIdLst>
    <p:sldMasterId id="2147483648" r:id="rId1"/>
  </p:sldMasterIdLst>
  <p:notesMasterIdLst>
    <p:notesMasterId r:id="rId30"/>
  </p:notesMasterIdLst>
  <p:handoutMasterIdLst>
    <p:handoutMasterId r:id="rId31"/>
  </p:handoutMasterIdLst>
  <p:sldIdLst>
    <p:sldId id="256" r:id="rId2"/>
    <p:sldId id="341" r:id="rId3"/>
    <p:sldId id="329" r:id="rId4"/>
    <p:sldId id="604" r:id="rId5"/>
    <p:sldId id="624" r:id="rId6"/>
    <p:sldId id="605" r:id="rId7"/>
    <p:sldId id="776" r:id="rId8"/>
    <p:sldId id="596" r:id="rId9"/>
    <p:sldId id="799" r:id="rId10"/>
    <p:sldId id="798" r:id="rId11"/>
    <p:sldId id="606" r:id="rId12"/>
    <p:sldId id="735" r:id="rId13"/>
    <p:sldId id="608" r:id="rId14"/>
    <p:sldId id="804" r:id="rId15"/>
    <p:sldId id="807" r:id="rId16"/>
    <p:sldId id="742" r:id="rId17"/>
    <p:sldId id="743" r:id="rId18"/>
    <p:sldId id="650" r:id="rId19"/>
    <p:sldId id="498" r:id="rId20"/>
    <p:sldId id="402" r:id="rId21"/>
    <p:sldId id="403" r:id="rId22"/>
    <p:sldId id="797" r:id="rId23"/>
    <p:sldId id="778" r:id="rId24"/>
    <p:sldId id="801" r:id="rId25"/>
    <p:sldId id="795" r:id="rId26"/>
    <p:sldId id="728" r:id="rId27"/>
    <p:sldId id="656" r:id="rId28"/>
    <p:sldId id="655" r:id="rId29"/>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Holcomb, Jay" initials="HJ" lastIdx="2" clrIdx="0">
    <p:extLst>
      <p:ext uri="{19B8F6BF-5375-455C-9EA6-DF929625EA0E}">
        <p15:presenceInfo xmlns:p15="http://schemas.microsoft.com/office/powerpoint/2012/main" userId="S::jholcomb@itron.com::aee8fcb3-73df-479f-8979-0e12987586b3"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5DFFF"/>
    <a:srgbClr val="D5F4FF"/>
    <a:srgbClr val="FF9999"/>
    <a:srgbClr val="FF7C80"/>
    <a:srgbClr val="990033"/>
    <a:srgbClr val="993300"/>
    <a:srgbClr val="CC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5680" autoAdjust="0"/>
    <p:restoredTop sz="93708" autoAdjust="0"/>
  </p:normalViewPr>
  <p:slideViewPr>
    <p:cSldViewPr>
      <p:cViewPr varScale="1">
        <p:scale>
          <a:sx n="109" d="100"/>
          <a:sy n="109" d="100"/>
        </p:scale>
        <p:origin x="996" y="108"/>
      </p:cViewPr>
      <p:guideLst>
        <p:guide orient="horz" pos="2160"/>
        <p:guide pos="3840"/>
      </p:guideLst>
    </p:cSldViewPr>
  </p:slideViewPr>
  <p:outlineViewPr>
    <p:cViewPr varScale="1">
      <p:scale>
        <a:sx n="170" d="200"/>
        <a:sy n="170" d="200"/>
      </p:scale>
      <p:origin x="0" y="-165486"/>
    </p:cViewPr>
  </p:outlineViewPr>
  <p:notesTextViewPr>
    <p:cViewPr>
      <p:scale>
        <a:sx n="3" d="2"/>
        <a:sy n="3" d="2"/>
      </p:scale>
      <p:origin x="0" y="0"/>
    </p:cViewPr>
  </p:notesTextViewPr>
  <p:sorterViewPr>
    <p:cViewPr varScale="1">
      <p:scale>
        <a:sx n="1" d="1"/>
        <a:sy n="1" d="1"/>
      </p:scale>
      <p:origin x="0" y="-5592"/>
    </p:cViewPr>
  </p:sorterViewPr>
  <p:notesViewPr>
    <p:cSldViewPr>
      <p:cViewPr varScale="1">
        <p:scale>
          <a:sx n="96" d="100"/>
          <a:sy n="96" d="100"/>
        </p:scale>
        <p:origin x="2370" y="8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commentAuthors" Target="commentAuthor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heme" Target="theme/theme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05-Nov-21</a:t>
            </a:fld>
            <a:endParaRPr lang="en-US" dirty="0"/>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dirty="0"/>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dirty="0"/>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dirty="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Page </a:t>
            </a:r>
            <a:fld id="{47A7FEEB-9CD2-43FE-843C-C5350BEACB45}" type="slidenum">
              <a:rPr lang="en-US"/>
              <a:pPr/>
              <a:t>‹#›</a:t>
            </a:fld>
            <a:endParaRPr lang="en-US" dirty="0"/>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dirty="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dirty="0"/>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dirty="0"/>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3" Type="http://schemas.openxmlformats.org/officeDocument/2006/relationships/hyperlink" Target="https://mentor.ieee.org/802-ec/dcn/17/ec-17-0090-23-0PNP-ieee-802-lmsc-operations-manual.pdf"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8" Type="http://schemas.openxmlformats.org/officeDocument/2006/relationships/hyperlink" Target="https://portal.etsi.org/webapp/teldir/ListPersDetails.asp?PersId=6230" TargetMode="External"/><Relationship Id="rId13" Type="http://schemas.openxmlformats.org/officeDocument/2006/relationships/hyperlink" Target="https://portal.etsi.org/webapp/teldir/ListPersDetails.asp?PersId=33473" TargetMode="External"/><Relationship Id="rId18" Type="http://schemas.openxmlformats.org/officeDocument/2006/relationships/hyperlink" Target="https://portal.etsi.org/webapp/teldir/QueryOrgaInfo.asp?OrgaId=5" TargetMode="External"/><Relationship Id="rId26" Type="http://schemas.openxmlformats.org/officeDocument/2006/relationships/hyperlink" Target="https://portal.etsi.org/webapp/teldir/ListPersDetails.asp?PersId=34395" TargetMode="External"/><Relationship Id="rId39" Type="http://schemas.openxmlformats.org/officeDocument/2006/relationships/hyperlink" Target="https://portal.etsi.org/webapp/teldir/QueryOrgaInfo.asp?OrgaId=11945" TargetMode="External"/><Relationship Id="rId3" Type="http://schemas.openxmlformats.org/officeDocument/2006/relationships/hyperlink" Target="https://portal.etsi.org/tb.aspx?tbid=286&amp;SubTB=286" TargetMode="External"/><Relationship Id="rId21" Type="http://schemas.openxmlformats.org/officeDocument/2006/relationships/hyperlink" Target="https://portal.etsi.org/webapp/teldir/ListPersDetails.asp?PersId=79376" TargetMode="External"/><Relationship Id="rId34" Type="http://schemas.openxmlformats.org/officeDocument/2006/relationships/hyperlink" Target="https://portal.etsi.org/webapp/teldir/ListPersDetails.asp?PersId=78115" TargetMode="External"/><Relationship Id="rId7" Type="http://schemas.openxmlformats.org/officeDocument/2006/relationships/hyperlink" Target="https://portal.etsi.org/tb.aspx?tbid=287&amp;SubTB=287" TargetMode="External"/><Relationship Id="rId12" Type="http://schemas.openxmlformats.org/officeDocument/2006/relationships/hyperlink" Target="https://portal.etsi.org/webapp/teldir/QueryOrgaInfo.asp?OrgaId=13790" TargetMode="External"/><Relationship Id="rId17" Type="http://schemas.openxmlformats.org/officeDocument/2006/relationships/hyperlink" Target="https://portal.etsi.org/webapp/teldir/ListPersDetails.asp?PersId=26309" TargetMode="External"/><Relationship Id="rId25" Type="http://schemas.openxmlformats.org/officeDocument/2006/relationships/hyperlink" Target="https://portal.etsi.org/webapp/teldir/ListPersDetails.asp?PersId=10561" TargetMode="External"/><Relationship Id="rId33" Type="http://schemas.openxmlformats.org/officeDocument/2006/relationships/hyperlink" Target="https://portal.etsi.org/webapp/teldir/ListPersDetails.asp?PersId=61793" TargetMode="External"/><Relationship Id="rId38" Type="http://schemas.openxmlformats.org/officeDocument/2006/relationships/hyperlink" Target="https://portal.etsi.org/webapp/teldir/ListPersDetails.asp?PersId=26729" TargetMode="External"/><Relationship Id="rId2" Type="http://schemas.openxmlformats.org/officeDocument/2006/relationships/slide" Target="../slides/slide10.xml"/><Relationship Id="rId16" Type="http://schemas.openxmlformats.org/officeDocument/2006/relationships/hyperlink" Target="https://portal.etsi.org/webapp/teldir/QueryOrgaInfo.asp?OrgaId=1" TargetMode="External"/><Relationship Id="rId20" Type="http://schemas.openxmlformats.org/officeDocument/2006/relationships/hyperlink" Target="https://portal.etsi.org/webapp/teldir/QueryOrgaInfo.asp?OrgaId=15932" TargetMode="External"/><Relationship Id="rId29" Type="http://schemas.openxmlformats.org/officeDocument/2006/relationships/hyperlink" Target="https://portal.etsi.org/webapp/teldir/QueryOrgaInfo.asp?OrgaId=121" TargetMode="External"/><Relationship Id="rId1" Type="http://schemas.openxmlformats.org/officeDocument/2006/relationships/notesMaster" Target="../notesMasters/notesMaster1.xml"/><Relationship Id="rId6" Type="http://schemas.openxmlformats.org/officeDocument/2006/relationships/hyperlink" Target="https://portal.etsi.org/tb.aspx?tbid=729&amp;SubTB=729" TargetMode="External"/><Relationship Id="rId11" Type="http://schemas.openxmlformats.org/officeDocument/2006/relationships/hyperlink" Target="https://portal.etsi.org/webapp/teldir/ListPersDetails.asp?PersId=63180" TargetMode="External"/><Relationship Id="rId24" Type="http://schemas.openxmlformats.org/officeDocument/2006/relationships/hyperlink" Target="https://portal.etsi.org/webapp/teldir/ListPersDetails.asp?PersId=2582" TargetMode="External"/><Relationship Id="rId32" Type="http://schemas.openxmlformats.org/officeDocument/2006/relationships/hyperlink" Target="https://portal.etsi.org/webapp/teldir/QueryOrgaInfo.asp?OrgaId=7380" TargetMode="External"/><Relationship Id="rId37" Type="http://schemas.openxmlformats.org/officeDocument/2006/relationships/hyperlink" Target="https://portal.etsi.org/webapp/teldir/QueryOrgaInfo.asp?OrgaId=13818" TargetMode="External"/><Relationship Id="rId40" Type="http://schemas.openxmlformats.org/officeDocument/2006/relationships/hyperlink" Target="https://portal.etsi.org/webapp/teldir/ListPersDetails.asp?PersId=53812" TargetMode="External"/><Relationship Id="rId5" Type="http://schemas.openxmlformats.org/officeDocument/2006/relationships/hyperlink" Target="https://portal.etsi.org/tb.aspx?tbid=442&amp;SubTB=442" TargetMode="External"/><Relationship Id="rId15" Type="http://schemas.openxmlformats.org/officeDocument/2006/relationships/hyperlink" Target="https://portal.etsi.org/webapp/teldir/ListPersDetails.asp?PersId=26441" TargetMode="External"/><Relationship Id="rId23" Type="http://schemas.openxmlformats.org/officeDocument/2006/relationships/hyperlink" Target="https://portal.etsi.org/webapp/teldir/ListPersDetails.asp?PersId=13676" TargetMode="External"/><Relationship Id="rId28" Type="http://schemas.openxmlformats.org/officeDocument/2006/relationships/hyperlink" Target="https://portal.etsi.org/webapp/teldir/ListPersDetails.asp?PersId=54791" TargetMode="External"/><Relationship Id="rId36" Type="http://schemas.openxmlformats.org/officeDocument/2006/relationships/hyperlink" Target="https://portal.etsi.org/webapp/teldir/ListPersDetails.asp?PersId=60301" TargetMode="External"/><Relationship Id="rId10" Type="http://schemas.openxmlformats.org/officeDocument/2006/relationships/hyperlink" Target="https://portal.etsi.org/webapp/teldir/QueryOrgaInfo.asp?OrgaId=14953" TargetMode="External"/><Relationship Id="rId19" Type="http://schemas.openxmlformats.org/officeDocument/2006/relationships/hyperlink" Target="https://portal.etsi.org/webapp/teldir/ListPersDetails.asp?PersId=77968" TargetMode="External"/><Relationship Id="rId31" Type="http://schemas.openxmlformats.org/officeDocument/2006/relationships/hyperlink" Target="https://portal.etsi.org/webapp/teldir/QueryOrgaInfo.asp?OrgaId=8870" TargetMode="External"/><Relationship Id="rId4" Type="http://schemas.openxmlformats.org/officeDocument/2006/relationships/hyperlink" Target="https://portal.etsi.org/tb.aspx?tbid=286&amp;SubTB=286#/50610-contributions" TargetMode="External"/><Relationship Id="rId9" Type="http://schemas.openxmlformats.org/officeDocument/2006/relationships/hyperlink" Target="https://portal.etsi.org/webapp/teldir/ListPersDetails.asp?PersId=49485" TargetMode="External"/><Relationship Id="rId14" Type="http://schemas.openxmlformats.org/officeDocument/2006/relationships/hyperlink" Target="https://portal.etsi.org/webapp/teldir/QueryOrgaInfo.asp?OrgaId=9173" TargetMode="External"/><Relationship Id="rId22" Type="http://schemas.openxmlformats.org/officeDocument/2006/relationships/hyperlink" Target="https://portal.etsi.org/webapp/teldir/ListPersDetails.asp?PersId=80177" TargetMode="External"/><Relationship Id="rId27" Type="http://schemas.openxmlformats.org/officeDocument/2006/relationships/hyperlink" Target="https://portal.etsi.org/webapp/teldir/QueryOrgaInfo.asp?OrgaId=42" TargetMode="External"/><Relationship Id="rId30" Type="http://schemas.openxmlformats.org/officeDocument/2006/relationships/hyperlink" Target="https://portal.etsi.org/webapp/teldir/ListPersDetails.asp?PersId=72859" TargetMode="External"/><Relationship Id="rId35" Type="http://schemas.openxmlformats.org/officeDocument/2006/relationships/hyperlink" Target="https://portal.etsi.org/webapp/teldir/QueryOrgaInfo.asp?OrgaId=16055" TargetMode="External"/></Relationships>
</file>

<file path=ppt/notesSlides/_rels/notesSlide6.xml.rels><?xml version="1.0" encoding="UTF-8" standalone="yes"?>
<Relationships xmlns="http://schemas.openxmlformats.org/package/2006/relationships"><Relationship Id="rId8" Type="http://schemas.openxmlformats.org/officeDocument/2006/relationships/hyperlink" Target="https://cept.org/ecc/groups/ecc/wg-se/se-45/" TargetMode="External"/><Relationship Id="rId3" Type="http://schemas.openxmlformats.org/officeDocument/2006/relationships/hyperlink" Target="https://cept.org/ecc/groups/ecc/wg-se/se-21/client/introduction/" TargetMode="External"/><Relationship Id="rId7" Type="http://schemas.openxmlformats.org/officeDocument/2006/relationships/hyperlink" Target="https://cept.org/ecc/groups/ecc/wg-se/se-24/" TargetMode="External"/><Relationship Id="rId2" Type="http://schemas.openxmlformats.org/officeDocument/2006/relationships/slide" Target="../slides/slide11.xml"/><Relationship Id="rId1" Type="http://schemas.openxmlformats.org/officeDocument/2006/relationships/notesMaster" Target="../notesMasters/notesMaster1.xml"/><Relationship Id="rId6" Type="http://schemas.openxmlformats.org/officeDocument/2006/relationships/hyperlink" Target="https://cept.org/ecc/groups/ecc/wg-se/se-24/client/introduction/" TargetMode="External"/><Relationship Id="rId5" Type="http://schemas.openxmlformats.org/officeDocument/2006/relationships/hyperlink" Target="https://www.ecodocdb.dk/download/cc03c766-35f8/ECC%20Report%20302.pdf" TargetMode="External"/><Relationship Id="rId4" Type="http://schemas.openxmlformats.org/officeDocument/2006/relationships/hyperlink" Target="https://cept.org/ecc/groups/ecc/client/introduction/" TargetMode="External"/><Relationship Id="rId9" Type="http://schemas.openxmlformats.org/officeDocument/2006/relationships/hyperlink" Target="https://cept.org/ecc/groups/ecc/wg-fm/fm-57/"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slide" Target="../slides/slide26.xml"/><Relationship Id="rId2" Type="http://schemas.openxmlformats.org/officeDocument/2006/relationships/slide" Target="../slides/slide13.xml"/><Relationship Id="rId1" Type="http://schemas.openxmlformats.org/officeDocument/2006/relationships/notesMaster" Target="../notesMasters/notesMaster1.xml"/><Relationship Id="rId6" Type="http://schemas.openxmlformats.org/officeDocument/2006/relationships/hyperlink" Target="https://mentor.ieee.org/802.18/dcn/20/18-20-0107-00-0000-res-811-wrc-19-wrc-23-agenda-items.docx" TargetMode="External"/><Relationship Id="rId5" Type="http://schemas.openxmlformats.org/officeDocument/2006/relationships/hyperlink" Target="https://www.itu.int/dms_pub/itu-r/oth/0c/0a/R0C0A00000D0041PDFE.pdf" TargetMode="External"/><Relationship Id="rId4" Type="http://schemas.openxmlformats.org/officeDocument/2006/relationships/hyperlink" Target="https://www.itu.int/en/ITU-R/study-groups/rcpm/Pages/wrc-23-studies.aspx" TargetMode="Externa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dirty="0"/>
              <a:t>doc.: IEEE 802.11-yy/xxxxr0</a:t>
            </a:r>
          </a:p>
        </p:txBody>
      </p:sp>
      <p:sp>
        <p:nvSpPr>
          <p:cNvPr id="5" name="Rectangle 3"/>
          <p:cNvSpPr>
            <a:spLocks noGrp="1" noChangeArrowheads="1"/>
          </p:cNvSpPr>
          <p:nvPr>
            <p:ph type="dt"/>
          </p:nvPr>
        </p:nvSpPr>
        <p:spPr>
          <a:ln/>
        </p:spPr>
        <p:txBody>
          <a:bodyPr/>
          <a:lstStyle/>
          <a:p>
            <a:r>
              <a:rPr lang="en-US" dirty="0"/>
              <a:t>Month Year</a:t>
            </a:r>
          </a:p>
        </p:txBody>
      </p:sp>
      <p:sp>
        <p:nvSpPr>
          <p:cNvPr id="6" name="Rectangle 6"/>
          <p:cNvSpPr>
            <a:spLocks noGrp="1" noChangeArrowheads="1"/>
          </p:cNvSpPr>
          <p:nvPr>
            <p:ph type="ftr"/>
          </p:nvPr>
        </p:nvSpPr>
        <p:spPr>
          <a:ln/>
        </p:spPr>
        <p:txBody>
          <a:bodyPr/>
          <a:lstStyle/>
          <a:p>
            <a:r>
              <a:rPr lang="en-US" dirty="0"/>
              <a:t>John Doe, Some Company</a:t>
            </a:r>
          </a:p>
        </p:txBody>
      </p:sp>
      <p:sp>
        <p:nvSpPr>
          <p:cNvPr id="7" name="Rectangle 7"/>
          <p:cNvSpPr>
            <a:spLocks noGrp="1" noChangeArrowheads="1"/>
          </p:cNvSpPr>
          <p:nvPr>
            <p:ph type="sldNum"/>
          </p:nvPr>
        </p:nvSpPr>
        <p:spPr>
          <a:ln/>
        </p:spPr>
        <p:txBody>
          <a:bodyPr/>
          <a:lstStyle/>
          <a:p>
            <a:r>
              <a:rPr lang="en-US" dirty="0"/>
              <a:t>Page </a:t>
            </a:r>
            <a:fld id="{465D53FD-DB5F-4815-BF01-6488A8FBD189}" type="slidenum">
              <a:rPr lang="en-US"/>
              <a:pPr/>
              <a:t>1</a:t>
            </a:fld>
            <a:endParaRPr lang="en-US" dirty="0"/>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dirty="0"/>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dirty="0"/>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15</a:t>
            </a:fld>
            <a:endParaRPr lang="en-US" dirty="0"/>
          </a:p>
        </p:txBody>
      </p:sp>
    </p:spTree>
    <p:extLst>
      <p:ext uri="{BB962C8B-B14F-4D97-AF65-F5344CB8AC3E}">
        <p14:creationId xmlns:p14="http://schemas.microsoft.com/office/powerpoint/2010/main" val="2350021232"/>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16</a:t>
            </a:fld>
            <a:endParaRPr lang="en-US" dirty="0"/>
          </a:p>
        </p:txBody>
      </p:sp>
    </p:spTree>
    <p:extLst>
      <p:ext uri="{BB962C8B-B14F-4D97-AF65-F5344CB8AC3E}">
        <p14:creationId xmlns:p14="http://schemas.microsoft.com/office/powerpoint/2010/main" val="3385313890"/>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17</a:t>
            </a:fld>
            <a:endParaRPr lang="en-US" dirty="0"/>
          </a:p>
        </p:txBody>
      </p:sp>
    </p:spTree>
    <p:extLst>
      <p:ext uri="{BB962C8B-B14F-4D97-AF65-F5344CB8AC3E}">
        <p14:creationId xmlns:p14="http://schemas.microsoft.com/office/powerpoint/2010/main" val="179231911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ea typeface="Calibri" panose="020F0502020204030204" pitchFamily="34" charset="0"/>
              </a:rPr>
              <a:t>15july:  yes:	19	no;	13	no result:	4		total  #: 36</a:t>
            </a:r>
          </a:p>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19</a:t>
            </a:fld>
            <a:endParaRPr lang="en-US" dirty="0"/>
          </a:p>
        </p:txBody>
      </p:sp>
    </p:spTree>
    <p:extLst>
      <p:ext uri="{BB962C8B-B14F-4D97-AF65-F5344CB8AC3E}">
        <p14:creationId xmlns:p14="http://schemas.microsoft.com/office/powerpoint/2010/main" val="3014376842"/>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22</a:t>
            </a:fld>
            <a:endParaRPr lang="en-US" dirty="0"/>
          </a:p>
        </p:txBody>
      </p:sp>
    </p:spTree>
    <p:extLst>
      <p:ext uri="{BB962C8B-B14F-4D97-AF65-F5344CB8AC3E}">
        <p14:creationId xmlns:p14="http://schemas.microsoft.com/office/powerpoint/2010/main" val="228131258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23</a:t>
            </a:fld>
            <a:endParaRPr lang="en-US" dirty="0"/>
          </a:p>
        </p:txBody>
      </p:sp>
    </p:spTree>
    <p:extLst>
      <p:ext uri="{BB962C8B-B14F-4D97-AF65-F5344CB8AC3E}">
        <p14:creationId xmlns:p14="http://schemas.microsoft.com/office/powerpoint/2010/main" val="226545864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dirty="0"/>
          </a:p>
        </p:txBody>
      </p:sp>
    </p:spTree>
    <p:extLst>
      <p:ext uri="{BB962C8B-B14F-4D97-AF65-F5344CB8AC3E}">
        <p14:creationId xmlns:p14="http://schemas.microsoft.com/office/powerpoint/2010/main" val="138963621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25</a:t>
            </a:fld>
            <a:endParaRPr lang="en-US" dirty="0"/>
          </a:p>
        </p:txBody>
      </p:sp>
    </p:spTree>
    <p:extLst>
      <p:ext uri="{BB962C8B-B14F-4D97-AF65-F5344CB8AC3E}">
        <p14:creationId xmlns:p14="http://schemas.microsoft.com/office/powerpoint/2010/main" val="1151788827"/>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26</a:t>
            </a:fld>
            <a:endParaRPr lang="en-US" dirty="0"/>
          </a:p>
        </p:txBody>
      </p:sp>
    </p:spTree>
    <p:extLst>
      <p:ext uri="{BB962C8B-B14F-4D97-AF65-F5344CB8AC3E}">
        <p14:creationId xmlns:p14="http://schemas.microsoft.com/office/powerpoint/2010/main" val="376089232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dirty="0"/>
              <a:t>doc.: IEEE 802.11-16/1124r0</a:t>
            </a:r>
          </a:p>
        </p:txBody>
      </p:sp>
      <p:sp>
        <p:nvSpPr>
          <p:cNvPr id="13315" name="Rectangle 3"/>
          <p:cNvSpPr>
            <a:spLocks noGrp="1" noChangeArrowheads="1"/>
          </p:cNvSpPr>
          <p:nvPr>
            <p:ph type="dt" sz="quarter" idx="1"/>
          </p:nvPr>
        </p:nvSpPr>
        <p:spPr>
          <a:noFill/>
        </p:spPr>
        <p:txBody>
          <a:bodyPr/>
          <a:lstStyle/>
          <a:p>
            <a:r>
              <a:rPr lang="en-US" dirty="0"/>
              <a:t>September 2016</a:t>
            </a:r>
          </a:p>
        </p:txBody>
      </p:sp>
      <p:sp>
        <p:nvSpPr>
          <p:cNvPr id="13316" name="Rectangle 6"/>
          <p:cNvSpPr>
            <a:spLocks noGrp="1" noChangeArrowheads="1"/>
          </p:cNvSpPr>
          <p:nvPr>
            <p:ph type="ftr" sz="quarter" idx="4"/>
          </p:nvPr>
        </p:nvSpPr>
        <p:spPr>
          <a:noFill/>
        </p:spPr>
        <p:txBody>
          <a:bodyPr/>
          <a:lstStyle/>
          <a:p>
            <a:pPr lvl="4"/>
            <a:r>
              <a:rPr lang="en-US" dirty="0"/>
              <a:t>Dorothy Stanley (HP Enterprise)</a:t>
            </a:r>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dirty="0"/>
              <a:t>Page </a:t>
            </a:r>
            <a:fld id="{A3D196C6-C4A5-4DEA-A136-C30BCA8401B0}" type="slidenum">
              <a:rPr lang="en-US"/>
              <a:pPr/>
              <a:t>3</a:t>
            </a:fld>
            <a:endParaRPr lang="en-US" dirty="0"/>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3</a:t>
            </a:fld>
            <a:endParaRPr lang="en-US" dirty="0"/>
          </a:p>
        </p:txBody>
      </p:sp>
      <p:sp>
        <p:nvSpPr>
          <p:cNvPr id="13319" name="Rectangle 2"/>
          <p:cNvSpPr>
            <a:spLocks noGrp="1" noRot="1" noChangeAspect="1" noChangeArrowheads="1" noTextEdit="1"/>
          </p:cNvSpPr>
          <p:nvPr>
            <p:ph type="sldImg"/>
          </p:nvPr>
        </p:nvSpPr>
        <p:spPr>
          <a:xfrm>
            <a:off x="334963" y="698500"/>
            <a:ext cx="6189662"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dirty="0"/>
          </a:p>
        </p:txBody>
      </p:sp>
    </p:spTree>
    <p:extLst>
      <p:ext uri="{BB962C8B-B14F-4D97-AF65-F5344CB8AC3E}">
        <p14:creationId xmlns:p14="http://schemas.microsoft.com/office/powerpoint/2010/main" val="1046385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8</a:t>
            </a:fld>
            <a:endParaRPr lang="en-US" dirty="0"/>
          </a:p>
        </p:txBody>
      </p:sp>
    </p:spTree>
    <p:extLst>
      <p:ext uri="{BB962C8B-B14F-4D97-AF65-F5344CB8AC3E}">
        <p14:creationId xmlns:p14="http://schemas.microsoft.com/office/powerpoint/2010/main" val="254956118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proposed:  WG P&amp;P – 4.2 - </a:t>
            </a:r>
            <a:r>
              <a:rPr lang="en-US" sz="1800" dirty="0">
                <a:effectLst/>
                <a:latin typeface="Times New Roman" panose="02020603050405020304" pitchFamily="18" charset="0"/>
                <a:ea typeface="Times New Roman" panose="02020603050405020304" pitchFamily="18" charset="0"/>
              </a:rPr>
              <a:t>A credited interim session (an interim session with attendance credit) is a one that has been declared by the Working Group Chair or Technical Advisory Group Chair.</a:t>
            </a:r>
          </a:p>
          <a:p>
            <a:pPr marL="0" marR="0" lvl="0" indent="0" algn="l" defTabSz="449263" rtl="0" eaLnBrk="0" fontAlgn="base" latinLnBrk="0" hangingPunct="0">
              <a:lnSpc>
                <a:spcPct val="100000"/>
              </a:lnSpc>
              <a:spcBef>
                <a:spcPts val="0"/>
              </a:spcBef>
              <a:spcAft>
                <a:spcPts val="0"/>
              </a:spcAft>
              <a:buClr>
                <a:srgbClr val="000000"/>
              </a:buClr>
              <a:buSzPct val="100000"/>
              <a:buFont typeface="Times New Roman" pitchFamily="16" charset="0"/>
              <a:buNone/>
              <a:tabLst/>
              <a:defRPr/>
            </a:pPr>
            <a:r>
              <a:rPr lang="en-US" sz="1200" dirty="0">
                <a:effectLst/>
                <a:latin typeface="Calibri" panose="020F0502020204030204" pitchFamily="34" charset="0"/>
                <a:ea typeface="Calibri" panose="020F0502020204030204" pitchFamily="34" charset="0"/>
              </a:rPr>
              <a:t>4.2.1 - </a:t>
            </a:r>
            <a:r>
              <a:rPr lang="en-US" sz="1800" b="0" dirty="0">
                <a:solidFill>
                  <a:srgbClr val="FF0000"/>
                </a:solidFill>
                <a:effectLst/>
                <a:latin typeface="Times New Roman" panose="02020603050405020304" pitchFamily="18" charset="0"/>
                <a:ea typeface="Times New Roman" panose="02020603050405020304" pitchFamily="18" charset="0"/>
              </a:rPr>
              <a:t>Membership is retained by attaining Session Attendance Credit in at least two of the last four plenary sessions. One duly constituted recent interim Working Group or Task Group session may be substituted for one of the two plenary sessions.</a:t>
            </a:r>
            <a:endParaRPr lang="en-US" sz="1800" b="1" dirty="0">
              <a:solidFill>
                <a:srgbClr val="FF0000"/>
              </a:solidFill>
              <a:effectLst/>
              <a:latin typeface="Times New Roman" panose="02020603050405020304" pitchFamily="18" charset="0"/>
              <a:ea typeface="Times New Roman" panose="02020603050405020304" pitchFamily="18" charset="0"/>
            </a:endParaRPr>
          </a:p>
          <a:p>
            <a:pPr marL="0" marR="0">
              <a:spcBef>
                <a:spcPts val="0"/>
              </a:spcBef>
              <a:spcAft>
                <a:spcPts val="0"/>
              </a:spcAft>
            </a:pPr>
            <a:endParaRPr lang="en-US" sz="1200" dirty="0">
              <a:effectLst/>
              <a:latin typeface="Calibri" panose="020F0502020204030204" pitchFamily="34" charset="0"/>
              <a:ea typeface="Calibri" panose="020F0502020204030204" pitchFamily="34" charset="0"/>
            </a:endParaRP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Per the 802 Operations Manual,  </a:t>
            </a:r>
            <a:r>
              <a:rPr lang="en-US" sz="1200" u="sng" dirty="0">
                <a:solidFill>
                  <a:srgbClr val="0000FF"/>
                </a:solidFill>
                <a:effectLst/>
                <a:latin typeface="Calibri" panose="020F0502020204030204" pitchFamily="34" charset="0"/>
                <a:ea typeface="Calibri" panose="020F0502020204030204" pitchFamily="34" charset="0"/>
                <a:hlinkClick r:id="rId3"/>
              </a:rPr>
              <a:t>https://mentor.ieee.org/802-ec/dcn/17/ec-17-0090-23-0PNP-ieee-802-lmsc-operations-manual.pdf</a:t>
            </a:r>
            <a:r>
              <a:rPr lang="en-US" sz="1200" dirty="0">
                <a:effectLst/>
                <a:latin typeface="Calibri" panose="020F0502020204030204" pitchFamily="34" charset="0"/>
                <a:ea typeface="Calibri" panose="020F0502020204030204" pitchFamily="34" charset="0"/>
              </a:rPr>
              <a:t> , section 5, </a:t>
            </a:r>
          </a:p>
          <a:p>
            <a:pPr marL="0" marR="0">
              <a:spcBef>
                <a:spcPts val="0"/>
              </a:spcBef>
              <a:spcAft>
                <a:spcPts val="0"/>
              </a:spcAft>
            </a:pPr>
            <a:r>
              <a:rPr lang="en-US" sz="1200" dirty="0">
                <a:effectLst/>
                <a:latin typeface="Calibri" panose="020F0502020204030204" pitchFamily="34" charset="0"/>
                <a:ea typeface="Calibri" panose="020F0502020204030204" pitchFamily="34" charset="0"/>
              </a:rPr>
              <a:t>" </a:t>
            </a:r>
            <a:r>
              <a:rPr lang="en-US" sz="1200" dirty="0">
                <a:effectLst/>
                <a:latin typeface="Arial" panose="020B0604020202020204" pitchFamily="34" charset="0"/>
                <a:ea typeface="Calibri" panose="020F0502020204030204" pitchFamily="34" charset="0"/>
              </a:rPr>
              <a:t>Additionally, IEEE 802 LMSC Working Groups and Technical Advisory Groups are allowed to have electronic meetings to make decisions between Plenary Sessions, but such meetings do not count for participation credit.</a:t>
            </a:r>
            <a:r>
              <a:rPr lang="en-US" sz="1200" dirty="0">
                <a:effectLst/>
                <a:latin typeface="Calibri" panose="020F0502020204030204" pitchFamily="34" charset="0"/>
                <a:ea typeface="Calibri" panose="020F0502020204030204" pitchFamily="34" charset="0"/>
              </a:rPr>
              <a:t>“</a:t>
            </a:r>
          </a:p>
          <a:p>
            <a:pPr marL="0" marR="0" indent="190500">
              <a:spcBef>
                <a:spcPts val="0"/>
              </a:spcBef>
              <a:spcAft>
                <a:spcPts val="0"/>
              </a:spcAft>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9</a:t>
            </a:fld>
            <a:endParaRPr lang="en-US" dirty="0"/>
          </a:p>
        </p:txBody>
      </p:sp>
    </p:spTree>
    <p:extLst>
      <p:ext uri="{BB962C8B-B14F-4D97-AF65-F5344CB8AC3E}">
        <p14:creationId xmlns:p14="http://schemas.microsoft.com/office/powerpoint/2010/main" val="302461112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a:spcBef>
                <a:spcPts val="0"/>
              </a:spcBef>
              <a:buFont typeface="Arial" panose="020B0604020202020204" pitchFamily="34" charset="0"/>
              <a:buChar char="•"/>
            </a:pPr>
            <a:r>
              <a:rPr lang="en-US" sz="1600" dirty="0">
                <a:solidFill>
                  <a:schemeClr val="tx1"/>
                </a:solidFill>
              </a:rPr>
              <a:t>ETSI</a:t>
            </a:r>
            <a:r>
              <a:rPr lang="en-US" sz="1600" b="0" dirty="0">
                <a:solidFill>
                  <a:schemeClr val="tx1"/>
                </a:solidFill>
              </a:rPr>
              <a:t> </a:t>
            </a:r>
            <a:r>
              <a:rPr lang="en-US" sz="1600" b="0" u="sng" dirty="0">
                <a:hlinkClick r:id="rId3"/>
              </a:rPr>
              <a:t>&lt;ERM&gt;</a:t>
            </a:r>
            <a:r>
              <a:rPr lang="en-US" sz="1600" b="0" dirty="0"/>
              <a:t> </a:t>
            </a:r>
            <a:r>
              <a:rPr lang="en-US" sz="1600" dirty="0">
                <a:solidFill>
                  <a:schemeClr val="tx1"/>
                </a:solidFill>
              </a:rPr>
              <a:t>next meeting #74b 23jun21-25oct21, correspondence ; #75 26-29oct21</a:t>
            </a:r>
          </a:p>
          <a:p>
            <a:pPr lvl="1">
              <a:spcBef>
                <a:spcPts val="0"/>
              </a:spcBef>
              <a:buFont typeface="Arial" panose="020B0604020202020204" pitchFamily="34" charset="0"/>
              <a:buChar char="•"/>
            </a:pPr>
            <a:r>
              <a:rPr lang="en-US" sz="1400" dirty="0">
                <a:solidFill>
                  <a:schemeClr val="tx1"/>
                </a:solidFill>
              </a:rPr>
              <a:t>04mar: ERM sent a Liaison Statement, ERM(21)000006r2, to SE21 on  their work  on a </a:t>
            </a:r>
            <a:r>
              <a:rPr lang="en-GB" sz="1400" dirty="0">
                <a:ea typeface="Times New Roman" panose="02020603050405020304" pitchFamily="18" charset="0"/>
              </a:rPr>
              <a:t>draft ECC Recommendation on “Receiver resilience to transmission on adjacent frequency ranges”</a:t>
            </a:r>
            <a:r>
              <a:rPr lang="en-US" sz="1400" dirty="0">
                <a:solidFill>
                  <a:schemeClr val="tx1"/>
                </a:solidFill>
                <a:ea typeface="Times New Roman" panose="02020603050405020304" pitchFamily="18" charset="0"/>
              </a:rPr>
              <a:t> (</a:t>
            </a:r>
            <a:r>
              <a:rPr lang="en-US" sz="1400" dirty="0">
                <a:solidFill>
                  <a:schemeClr val="tx1"/>
                </a:solidFill>
              </a:rPr>
              <a:t>may add  burden to some receivers for limited or no benefit.)</a:t>
            </a:r>
          </a:p>
          <a:p>
            <a:pPr lvl="1">
              <a:spcBef>
                <a:spcPts val="0"/>
              </a:spcBef>
              <a:buFont typeface="Arial" panose="020B0604020202020204" pitchFamily="34" charset="0"/>
              <a:buChar char="•"/>
            </a:pPr>
            <a:r>
              <a:rPr lang="en-US" sz="1400" dirty="0">
                <a:solidFill>
                  <a:schemeClr val="tx1"/>
                </a:solidFill>
                <a:hlinkClick r:id="rId4"/>
              </a:rPr>
              <a:t>https://portal.etsi.org/tb.aspx?tbid=286&amp;SubTB=286#/50610-contributions</a:t>
            </a:r>
            <a:r>
              <a:rPr lang="en-US" sz="1400" dirty="0">
                <a:solidFill>
                  <a:schemeClr val="tx1"/>
                </a:solidFill>
              </a:rPr>
              <a:t> </a:t>
            </a:r>
            <a:endParaRPr lang="en-US" sz="1600" dirty="0">
              <a:solidFill>
                <a:schemeClr val="tx1"/>
              </a:solidFill>
            </a:endParaRPr>
          </a:p>
          <a:p>
            <a:pPr marL="0" marR="0" lvl="0" indent="0" algn="l" defTabSz="449263" rtl="0" eaLnBrk="0" fontAlgn="base" latinLnBrk="0" hangingPunct="0">
              <a:lnSpc>
                <a:spcPct val="100000"/>
              </a:lnSpc>
              <a:spcBef>
                <a:spcPts val="0"/>
              </a:spcBef>
              <a:spcAft>
                <a:spcPct val="0"/>
              </a:spcAft>
              <a:buClr>
                <a:srgbClr val="000000"/>
              </a:buClr>
              <a:buSzPct val="100000"/>
              <a:buFont typeface="Arial" panose="020B0604020202020204" pitchFamily="34" charset="0"/>
              <a:buChar char="•"/>
              <a:tabLst/>
              <a:defRPr/>
            </a:pPr>
            <a:r>
              <a:rPr lang="en-US" sz="1400" dirty="0">
                <a:solidFill>
                  <a:schemeClr val="tx1"/>
                </a:solidFill>
              </a:rPr>
              <a:t>ETSI - ERM - </a:t>
            </a:r>
            <a:r>
              <a:rPr lang="en-US" altLang="en-US" sz="1400" b="0" dirty="0">
                <a:hlinkClick r:id="rId5"/>
              </a:rPr>
              <a:t>&lt;TG-11&gt;</a:t>
            </a:r>
            <a:r>
              <a:rPr lang="en-US" altLang="en-US" sz="1400" b="0" dirty="0"/>
              <a:t>  </a:t>
            </a:r>
            <a:r>
              <a:rPr lang="en-US" sz="1400" dirty="0">
                <a:solidFill>
                  <a:schemeClr val="tx1"/>
                </a:solidFill>
              </a:rPr>
              <a:t>next meeting #57</a:t>
            </a:r>
            <a:endParaRPr lang="en-US" sz="1400" dirty="0">
              <a:solidFill>
                <a:schemeClr val="tx1"/>
              </a:solidFill>
              <a:highlight>
                <a:srgbClr val="C0C0C0"/>
              </a:highlight>
            </a:endParaRPr>
          </a:p>
          <a:p>
            <a:pPr>
              <a:spcBef>
                <a:spcPts val="0"/>
              </a:spcBef>
              <a:buFont typeface="Arial" panose="020B0604020202020204" pitchFamily="34" charset="0"/>
              <a:buChar char="•"/>
            </a:pPr>
            <a:r>
              <a:rPr lang="en-US" sz="1400" dirty="0">
                <a:solidFill>
                  <a:schemeClr val="tx1"/>
                </a:solidFill>
              </a:rPr>
              <a:t>ETSI – ERM</a:t>
            </a:r>
            <a:r>
              <a:rPr lang="en-US" sz="1400" b="0" dirty="0">
                <a:solidFill>
                  <a:schemeClr val="tx1"/>
                </a:solidFill>
              </a:rPr>
              <a:t> </a:t>
            </a:r>
            <a:r>
              <a:rPr lang="en-US" sz="1400" b="0" dirty="0">
                <a:solidFill>
                  <a:schemeClr val="tx1"/>
                </a:solidFill>
                <a:hlinkClick r:id="rId6"/>
              </a:rPr>
              <a:t>&lt;TG-UWB&gt;</a:t>
            </a:r>
            <a:r>
              <a:rPr lang="en-US" sz="1400" b="0" dirty="0">
                <a:solidFill>
                  <a:schemeClr val="tx1"/>
                </a:solidFill>
              </a:rPr>
              <a:t> </a:t>
            </a:r>
            <a:r>
              <a:rPr lang="en-US" sz="1400" dirty="0">
                <a:solidFill>
                  <a:schemeClr val="tx1"/>
                </a:solidFill>
              </a:rPr>
              <a:t> next call, meeting #54,  22-23Jul20</a:t>
            </a:r>
            <a:endParaRPr lang="en-US" sz="1400" b="0" dirty="0">
              <a:solidFill>
                <a:schemeClr val="tx1"/>
              </a:solidFill>
            </a:endParaRPr>
          </a:p>
          <a:p>
            <a:pPr lvl="1">
              <a:spcBef>
                <a:spcPts val="0"/>
              </a:spcBef>
              <a:buFont typeface="Arial" panose="020B0604020202020204" pitchFamily="34" charset="0"/>
              <a:buChar char="•"/>
            </a:pPr>
            <a:r>
              <a:rPr lang="en-US" sz="1400" dirty="0">
                <a:solidFill>
                  <a:schemeClr val="tx1"/>
                </a:solidFill>
              </a:rPr>
              <a:t> </a:t>
            </a:r>
            <a:r>
              <a:rPr lang="en-US" sz="1400" dirty="0">
                <a:solidFill>
                  <a:schemeClr val="bg1">
                    <a:lumMod val="65000"/>
                  </a:schemeClr>
                </a:solidFill>
              </a:rPr>
              <a:t>nothing to share today</a:t>
            </a:r>
            <a:endParaRPr lang="en-US" sz="1400" dirty="0">
              <a:solidFill>
                <a:schemeClr val="tx1"/>
              </a:solidFill>
            </a:endParaRPr>
          </a:p>
          <a:p>
            <a:endParaRPr lang="en-US" altLang="en-US" sz="1200" b="0" dirty="0">
              <a:hlinkClick r:id="rId7"/>
            </a:endParaRPr>
          </a:p>
          <a:p>
            <a:r>
              <a:rPr lang="en-US" altLang="en-US" sz="1200" b="0" dirty="0">
                <a:hlinkClick r:id="rId7"/>
              </a:rPr>
              <a:t>BRAN</a:t>
            </a:r>
            <a:r>
              <a:rPr lang="en-US" altLang="en-US" sz="1200" b="0" dirty="0"/>
              <a:t>;</a:t>
            </a:r>
            <a:r>
              <a:rPr lang="en-US" sz="1200" b="0" i="0" kern="1200" dirty="0">
                <a:solidFill>
                  <a:srgbClr val="000000"/>
                </a:solidFill>
                <a:effectLst/>
                <a:latin typeface="Times New Roman" pitchFamily="16" charset="0"/>
                <a:ea typeface="+mn-ea"/>
                <a:cs typeface="+mn-cs"/>
              </a:rPr>
              <a:t> Broadband Radio Access Networks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9"/>
              </a:rPr>
              <a:t>Hiertz Guido</a:t>
            </a:r>
            <a:r>
              <a:rPr lang="en-US" sz="1200" kern="1200" dirty="0">
                <a:solidFill>
                  <a:srgbClr val="000000"/>
                </a:solidFill>
                <a:effectLst/>
                <a:latin typeface="Times New Roman" pitchFamily="16" charset="0"/>
                <a:ea typeface="+mn-ea"/>
                <a:cs typeface="+mn-cs"/>
              </a:rPr>
              <a:t>Chairman</a:t>
            </a:r>
            <a:r>
              <a:rPr lang="en-US" sz="1200" kern="1200" dirty="0">
                <a:solidFill>
                  <a:srgbClr val="000000"/>
                </a:solidFill>
                <a:effectLst/>
                <a:latin typeface="Times New Roman" pitchFamily="16" charset="0"/>
                <a:ea typeface="+mn-ea"/>
                <a:cs typeface="+mn-cs"/>
                <a:hlinkClick r:id="rId10"/>
              </a:rPr>
              <a:t>Ericsson GmbH, Eurolab</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1"/>
              </a:rPr>
              <a:t>Zhou Hai</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2"/>
              </a:rPr>
              <a:t>Huawei Tech.(UK) Co.,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3"/>
              </a:rPr>
              <a:t>Boldy David</a:t>
            </a:r>
            <a:r>
              <a:rPr lang="en-US" sz="1200" kern="1200" dirty="0">
                <a:solidFill>
                  <a:srgbClr val="000000"/>
                </a:solidFill>
                <a:effectLst/>
                <a:latin typeface="Times New Roman" pitchFamily="16" charset="0"/>
                <a:ea typeface="+mn-ea"/>
                <a:cs typeface="+mn-cs"/>
              </a:rPr>
              <a:t>Vice Chairman</a:t>
            </a:r>
            <a:r>
              <a:rPr lang="en-US" sz="1200" kern="1200" dirty="0">
                <a:solidFill>
                  <a:srgbClr val="000000"/>
                </a:solidFill>
                <a:effectLst/>
                <a:latin typeface="Times New Roman" pitchFamily="16" charset="0"/>
                <a:ea typeface="+mn-ea"/>
                <a:cs typeface="+mn-cs"/>
                <a:hlinkClick r:id="rId14"/>
              </a:rPr>
              <a:t>BROADCOM CORPORATION</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u="sng" dirty="0">
                <a:hlinkClick r:id="rId3"/>
              </a:rPr>
              <a:t>ERM</a:t>
            </a:r>
            <a:r>
              <a:rPr lang="en-US" sz="1200" b="0" u="sng" dirty="0"/>
              <a:t>;</a:t>
            </a:r>
            <a:r>
              <a:rPr lang="en-US" sz="1200" b="0" i="0" kern="1200" dirty="0">
                <a:solidFill>
                  <a:srgbClr val="000000"/>
                </a:solidFill>
                <a:effectLst/>
                <a:latin typeface="Times New Roman" pitchFamily="16" charset="0"/>
                <a:ea typeface="+mn-ea"/>
                <a:cs typeface="+mn-cs"/>
              </a:rPr>
              <a:t> EMC and Radio Spectrum Matters</a:t>
            </a:r>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17"/>
              </a:rPr>
              <a:t>Butscheidt </a:t>
            </a:r>
            <a:r>
              <a:rPr lang="en-US" sz="1200" kern="1200" dirty="0" err="1">
                <a:solidFill>
                  <a:srgbClr val="000000"/>
                </a:solidFill>
                <a:effectLst/>
                <a:latin typeface="Times New Roman" pitchFamily="16" charset="0"/>
                <a:ea typeface="+mn-ea"/>
                <a:cs typeface="+mn-cs"/>
                <a:hlinkClick r:id="rId17"/>
              </a:rPr>
              <a:t>Holger</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18"/>
              </a:rPr>
              <a:t>BMWi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9"/>
              </a:rPr>
              <a:t>Marshall </a:t>
            </a:r>
            <a:r>
              <a:rPr lang="en-US" sz="1200" kern="1200" dirty="0" err="1">
                <a:solidFill>
                  <a:srgbClr val="000000"/>
                </a:solidFill>
                <a:effectLst/>
                <a:latin typeface="Times New Roman" pitchFamily="16" charset="0"/>
                <a:ea typeface="+mn-ea"/>
                <a:cs typeface="+mn-cs"/>
                <a:hlinkClick r:id="rId19"/>
              </a:rPr>
              <a:t>Ian</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0"/>
              </a:rPr>
              <a:t>Ruckus</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1"/>
              </a:rPr>
              <a:t>Mouquet </a:t>
            </a:r>
            <a:r>
              <a:rPr lang="en-US" sz="1200" kern="1200" dirty="0" err="1">
                <a:solidFill>
                  <a:srgbClr val="000000"/>
                </a:solidFill>
                <a:effectLst/>
                <a:latin typeface="Times New Roman" pitchFamily="16" charset="0"/>
                <a:ea typeface="+mn-ea"/>
                <a:cs typeface="+mn-cs"/>
                <a:hlinkClick r:id="rId21"/>
              </a:rPr>
              <a:t>Antoine</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2"/>
              </a:rPr>
              <a:t>Vietti</a:t>
            </a:r>
            <a:r>
              <a:rPr lang="en-US" sz="1200" kern="1200" dirty="0">
                <a:solidFill>
                  <a:srgbClr val="000000"/>
                </a:solidFill>
                <a:effectLst/>
                <a:latin typeface="Times New Roman" pitchFamily="16" charset="0"/>
                <a:ea typeface="+mn-ea"/>
                <a:cs typeface="+mn-cs"/>
                <a:hlinkClick r:id="rId22"/>
              </a:rPr>
              <a:t> </a:t>
            </a:r>
            <a:r>
              <a:rPr lang="en-US" sz="1200" kern="1200" dirty="0" err="1">
                <a:solidFill>
                  <a:srgbClr val="000000"/>
                </a:solidFill>
                <a:effectLst/>
                <a:latin typeface="Times New Roman" pitchFamily="16" charset="0"/>
                <a:ea typeface="+mn-ea"/>
                <a:cs typeface="+mn-cs"/>
                <a:hlinkClick r:id="rId22"/>
              </a:rPr>
              <a:t>Guillermo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3"/>
              </a:rPr>
              <a:t>Pagnozzi</a:t>
            </a:r>
            <a:r>
              <a:rPr lang="en-US" sz="1200" kern="1200" dirty="0">
                <a:solidFill>
                  <a:srgbClr val="000000"/>
                </a:solidFill>
                <a:effectLst/>
                <a:latin typeface="Times New Roman" pitchFamily="16" charset="0"/>
                <a:ea typeface="+mn-ea"/>
                <a:cs typeface="+mn-cs"/>
                <a:hlinkClick r:id="rId23"/>
              </a:rPr>
              <a:t> </a:t>
            </a:r>
            <a:r>
              <a:rPr lang="en-US" sz="1200" kern="1200" dirty="0" err="1">
                <a:solidFill>
                  <a:srgbClr val="000000"/>
                </a:solidFill>
                <a:effectLst/>
                <a:latin typeface="Times New Roman" pitchFamily="16" charset="0"/>
                <a:ea typeface="+mn-ea"/>
                <a:cs typeface="+mn-cs"/>
                <a:hlinkClick r:id="rId23"/>
              </a:rPr>
              <a:t>Marcello</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15"/>
              </a:rPr>
              <a:t>Minaev</a:t>
            </a:r>
            <a:r>
              <a:rPr lang="en-US" sz="1200" kern="1200" dirty="0">
                <a:solidFill>
                  <a:srgbClr val="000000"/>
                </a:solidFill>
                <a:effectLst/>
                <a:latin typeface="Times New Roman" pitchFamily="16" charset="0"/>
                <a:ea typeface="+mn-ea"/>
                <a:cs typeface="+mn-cs"/>
                <a:hlinkClick r:id="rId15"/>
              </a:rPr>
              <a:t> Igor</a:t>
            </a:r>
            <a:r>
              <a:rPr lang="en-US" sz="1200" kern="1200" dirty="0">
                <a:solidFill>
                  <a:srgbClr val="000000"/>
                </a:solidFill>
                <a:effectLst/>
                <a:latin typeface="Times New Roman" pitchFamily="16" charset="0"/>
                <a:ea typeface="+mn-ea"/>
                <a:cs typeface="+mn-cs"/>
              </a:rPr>
              <a:t>Technical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4"/>
              </a:rPr>
              <a:t>Forina</a:t>
            </a:r>
            <a:r>
              <a:rPr lang="en-US" sz="1200" kern="1200" dirty="0">
                <a:solidFill>
                  <a:srgbClr val="000000"/>
                </a:solidFill>
                <a:effectLst/>
                <a:latin typeface="Times New Roman" pitchFamily="16" charset="0"/>
                <a:ea typeface="+mn-ea"/>
                <a:cs typeface="+mn-cs"/>
                <a:hlinkClick r:id="rId24"/>
              </a:rPr>
              <a:t> </a:t>
            </a:r>
            <a:r>
              <a:rPr lang="en-US" sz="1200" kern="1200" dirty="0" err="1">
                <a:solidFill>
                  <a:srgbClr val="000000"/>
                </a:solidFill>
                <a:effectLst/>
                <a:latin typeface="Times New Roman" pitchFamily="16" charset="0"/>
                <a:ea typeface="+mn-ea"/>
                <a:cs typeface="+mn-cs"/>
                <a:hlinkClick r:id="rId24"/>
              </a:rPr>
              <a:t>Marlène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r>
              <a:rPr lang="en-US" sz="1200" kern="1200" dirty="0" err="1">
                <a:solidFill>
                  <a:srgbClr val="000000"/>
                </a:solidFill>
                <a:effectLst/>
                <a:latin typeface="Times New Roman" pitchFamily="16" charset="0"/>
                <a:ea typeface="+mn-ea"/>
                <a:cs typeface="+mn-cs"/>
                <a:hlinkClick r:id="rId25"/>
              </a:rPr>
              <a:t>Schmidt</a:t>
            </a:r>
            <a:r>
              <a:rPr lang="en-US" sz="1200" kern="1200" dirty="0">
                <a:solidFill>
                  <a:srgbClr val="000000"/>
                </a:solidFill>
                <a:effectLst/>
                <a:latin typeface="Times New Roman" pitchFamily="16" charset="0"/>
                <a:ea typeface="+mn-ea"/>
                <a:cs typeface="+mn-cs"/>
                <a:hlinkClick r:id="rId25"/>
              </a:rPr>
              <a:t> </a:t>
            </a:r>
            <a:r>
              <a:rPr lang="en-US" sz="1200" kern="1200" dirty="0" err="1">
                <a:solidFill>
                  <a:srgbClr val="000000"/>
                </a:solidFill>
                <a:effectLst/>
                <a:latin typeface="Times New Roman" pitchFamily="16" charset="0"/>
                <a:ea typeface="+mn-ea"/>
                <a:cs typeface="+mn-cs"/>
                <a:hlinkClick r:id="rId25"/>
              </a:rPr>
              <a:t>Helene</a:t>
            </a:r>
            <a:r>
              <a:rPr lang="en-US" sz="1200" kern="1200" dirty="0" err="1">
                <a:solidFill>
                  <a:srgbClr val="000000"/>
                </a:solidFill>
                <a:effectLst/>
                <a:latin typeface="Times New Roman" pitchFamily="16" charset="0"/>
                <a:ea typeface="+mn-ea"/>
                <a:cs typeface="+mn-cs"/>
              </a:rPr>
              <a:t>Support</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Assistant</a:t>
            </a:r>
            <a:r>
              <a:rPr lang="en-US" sz="1200" kern="1200" dirty="0" err="1">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28"/>
              </a:rPr>
              <a:t>Chiara </a:t>
            </a:r>
            <a:r>
              <a:rPr lang="en-US" sz="1200" kern="1200" dirty="0" err="1">
                <a:solidFill>
                  <a:srgbClr val="000000"/>
                </a:solidFill>
                <a:effectLst/>
                <a:latin typeface="Times New Roman" pitchFamily="16" charset="0"/>
                <a:ea typeface="+mn-ea"/>
                <a:cs typeface="+mn-cs"/>
                <a:hlinkClick r:id="rId28"/>
              </a:rPr>
              <a:t>Donatella</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29"/>
              </a:rPr>
              <a:t>TELECOM</a:t>
            </a:r>
            <a:r>
              <a:rPr lang="en-US" sz="1200" kern="1200" dirty="0">
                <a:solidFill>
                  <a:srgbClr val="000000"/>
                </a:solidFill>
                <a:effectLst/>
                <a:latin typeface="Times New Roman" pitchFamily="16" charset="0"/>
                <a:ea typeface="+mn-ea"/>
                <a:cs typeface="+mn-cs"/>
                <a:hlinkClick r:id="rId29"/>
              </a:rPr>
              <a:t> ITALIA S.p.A.</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0"/>
              </a:rPr>
              <a:t>Blue </a:t>
            </a:r>
            <a:r>
              <a:rPr lang="en-US" sz="1200" kern="1200" dirty="0" err="1">
                <a:solidFill>
                  <a:srgbClr val="000000"/>
                </a:solidFill>
                <a:effectLst/>
                <a:latin typeface="Times New Roman" pitchFamily="16" charset="0"/>
                <a:ea typeface="+mn-ea"/>
                <a:cs typeface="+mn-cs"/>
                <a:hlinkClick r:id="rId30"/>
              </a:rPr>
              <a:t>Scott</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1"/>
              </a:rPr>
              <a:t>Microsoft</a:t>
            </a:r>
            <a:r>
              <a:rPr lang="en-US" sz="1200" kern="1200" dirty="0">
                <a:solidFill>
                  <a:srgbClr val="000000"/>
                </a:solidFill>
                <a:effectLst/>
                <a:latin typeface="Times New Roman" pitchFamily="16" charset="0"/>
                <a:ea typeface="+mn-ea"/>
                <a:cs typeface="+mn-cs"/>
                <a:hlinkClick r:id="rId31"/>
              </a:rPr>
              <a:t> Europe SARL</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Liaison</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Officer</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hlinkClick r:id="rId8"/>
            </a:endParaRPr>
          </a:p>
          <a:p>
            <a:endParaRPr lang="en-US" sz="1200" kern="1200" dirty="0">
              <a:solidFill>
                <a:srgbClr val="000000"/>
              </a:solidFill>
              <a:effectLst/>
              <a:latin typeface="Times New Roman" pitchFamily="16" charset="0"/>
              <a:ea typeface="+mn-ea"/>
              <a:cs typeface="+mn-cs"/>
              <a:hlinkClick r:id="rId8"/>
            </a:endParaRPr>
          </a:p>
          <a:p>
            <a:r>
              <a:rPr lang="en-US" sz="1200" kern="1200" dirty="0">
                <a:solidFill>
                  <a:srgbClr val="000000"/>
                </a:solidFill>
                <a:effectLst/>
                <a:latin typeface="Times New Roman" pitchFamily="16" charset="0"/>
                <a:ea typeface="+mn-ea"/>
                <a:cs typeface="+mn-cs"/>
                <a:hlinkClick r:id="rId8"/>
              </a:rPr>
              <a:t>TG-11; </a:t>
            </a:r>
            <a:r>
              <a:rPr lang="en-US" dirty="0"/>
              <a:t>Wideband Data Systems 				</a:t>
            </a:r>
            <a:r>
              <a:rPr lang="en-US" dirty="0">
                <a:solidFill>
                  <a:srgbClr val="FF0000"/>
                </a:solidFill>
              </a:rPr>
              <a:t>note doc drafts are on the ERM page. </a:t>
            </a:r>
            <a:endParaRPr lang="en-US" sz="1200" kern="1200" dirty="0">
              <a:solidFill>
                <a:srgbClr val="FF0000"/>
              </a:solidFill>
              <a:effectLst/>
              <a:latin typeface="Times New Roman" pitchFamily="16" charset="0"/>
              <a:ea typeface="+mn-ea"/>
              <a:cs typeface="+mn-cs"/>
              <a:hlinkClick r:id="rId8"/>
            </a:endParaRPr>
          </a:p>
          <a:p>
            <a:r>
              <a:rPr lang="en-US" sz="1200" kern="1200" dirty="0" err="1">
                <a:solidFill>
                  <a:srgbClr val="000000"/>
                </a:solidFill>
                <a:effectLst/>
                <a:latin typeface="Times New Roman" pitchFamily="16" charset="0"/>
                <a:ea typeface="+mn-ea"/>
                <a:cs typeface="+mn-cs"/>
                <a:hlinkClick r:id="rId8"/>
              </a:rPr>
              <a:t>Vangeel</a:t>
            </a:r>
            <a:r>
              <a:rPr lang="en-US" sz="1200" kern="1200" dirty="0">
                <a:solidFill>
                  <a:srgbClr val="000000"/>
                </a:solidFill>
                <a:effectLst/>
                <a:latin typeface="Times New Roman" pitchFamily="16" charset="0"/>
                <a:ea typeface="+mn-ea"/>
                <a:cs typeface="+mn-cs"/>
                <a:hlinkClick r:id="rId8"/>
              </a:rPr>
              <a:t> </a:t>
            </a:r>
            <a:r>
              <a:rPr lang="en-US" sz="1200" kern="1200" dirty="0" err="1">
                <a:solidFill>
                  <a:srgbClr val="000000"/>
                </a:solidFill>
                <a:effectLst/>
                <a:latin typeface="Times New Roman" pitchFamily="16" charset="0"/>
                <a:ea typeface="+mn-ea"/>
                <a:cs typeface="+mn-cs"/>
                <a:hlinkClick r:id="rId8"/>
              </a:rPr>
              <a:t>Edgard</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2"/>
              </a:rPr>
              <a:t>Cisco</a:t>
            </a:r>
            <a:r>
              <a:rPr lang="en-US" sz="1200" kern="1200" dirty="0">
                <a:solidFill>
                  <a:srgbClr val="000000"/>
                </a:solidFill>
                <a:effectLst/>
                <a:latin typeface="Times New Roman" pitchFamily="16" charset="0"/>
                <a:ea typeface="+mn-ea"/>
                <a:cs typeface="+mn-cs"/>
                <a:hlinkClick r:id="rId32"/>
              </a:rPr>
              <a:t> Systems Belgium</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3"/>
              </a:rPr>
              <a:t>Prats </a:t>
            </a:r>
            <a:r>
              <a:rPr lang="en-US" sz="1200" kern="1200" dirty="0" err="1">
                <a:solidFill>
                  <a:srgbClr val="000000"/>
                </a:solidFill>
                <a:effectLst/>
                <a:latin typeface="Times New Roman" pitchFamily="16" charset="0"/>
                <a:ea typeface="+mn-ea"/>
                <a:cs typeface="+mn-cs"/>
                <a:hlinkClick r:id="rId33"/>
              </a:rPr>
              <a:t>Jose</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b="0" dirty="0">
                <a:solidFill>
                  <a:schemeClr val="tx1"/>
                </a:solidFill>
                <a:hlinkClick r:id="rId6"/>
              </a:rPr>
              <a:t>TG-UWB</a:t>
            </a:r>
            <a:r>
              <a:rPr lang="en-US" sz="1200" kern="1200" dirty="0">
                <a:solidFill>
                  <a:srgbClr val="000000"/>
                </a:solidFill>
                <a:effectLst/>
                <a:latin typeface="Times New Roman" pitchFamily="16" charset="0"/>
                <a:ea typeface="+mn-ea"/>
                <a:cs typeface="+mn-cs"/>
              </a:rPr>
              <a:t>; Ultra Wide Band</a:t>
            </a:r>
          </a:p>
          <a:p>
            <a:r>
              <a:rPr lang="en-US" sz="1200" kern="1200" dirty="0">
                <a:solidFill>
                  <a:srgbClr val="000000"/>
                </a:solidFill>
                <a:effectLst/>
                <a:latin typeface="Times New Roman" pitchFamily="16" charset="0"/>
                <a:ea typeface="+mn-ea"/>
                <a:cs typeface="+mn-cs"/>
                <a:hlinkClick r:id="rId26"/>
              </a:rPr>
              <a:t>Mahler </a:t>
            </a:r>
            <a:r>
              <a:rPr lang="en-US" sz="1200" kern="1200" dirty="0" err="1">
                <a:solidFill>
                  <a:srgbClr val="000000"/>
                </a:solidFill>
                <a:effectLst/>
                <a:latin typeface="Times New Roman" pitchFamily="16" charset="0"/>
                <a:ea typeface="+mn-ea"/>
                <a:cs typeface="+mn-cs"/>
                <a:hlinkClick r:id="rId26"/>
              </a:rPr>
              <a:t>Michael</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27"/>
              </a:rPr>
              <a:t>ROBERT</a:t>
            </a:r>
            <a:r>
              <a:rPr lang="en-US" sz="1200" kern="1200" dirty="0">
                <a:solidFill>
                  <a:srgbClr val="000000"/>
                </a:solidFill>
                <a:effectLst/>
                <a:latin typeface="Times New Roman" pitchFamily="16" charset="0"/>
                <a:ea typeface="+mn-ea"/>
                <a:cs typeface="+mn-cs"/>
                <a:hlinkClick r:id="rId27"/>
              </a:rPr>
              <a:t> BOSCH GmbH</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34"/>
              </a:rPr>
              <a:t>Harrington </a:t>
            </a:r>
            <a:r>
              <a:rPr lang="en-US" sz="1200" kern="1200" dirty="0" err="1">
                <a:solidFill>
                  <a:srgbClr val="000000"/>
                </a:solidFill>
                <a:effectLst/>
                <a:latin typeface="Times New Roman" pitchFamily="16" charset="0"/>
                <a:ea typeface="+mn-ea"/>
                <a:cs typeface="+mn-cs"/>
                <a:hlinkClick r:id="rId34"/>
              </a:rPr>
              <a:t>Timothy</a:t>
            </a:r>
            <a:r>
              <a:rPr lang="en-US" sz="1200" kern="1200" dirty="0" err="1">
                <a:solidFill>
                  <a:srgbClr val="000000"/>
                </a:solidFill>
                <a:effectLst/>
                <a:latin typeface="Times New Roman" pitchFamily="16" charset="0"/>
                <a:ea typeface="+mn-ea"/>
                <a:cs typeface="+mn-cs"/>
              </a:rPr>
              <a:t>Vice</a:t>
            </a:r>
            <a:r>
              <a:rPr lang="en-US" sz="1200" kern="1200" dirty="0">
                <a:solidFill>
                  <a:srgbClr val="000000"/>
                </a:solidFill>
                <a:effectLst/>
                <a:latin typeface="Times New Roman" pitchFamily="16" charset="0"/>
                <a:ea typeface="+mn-ea"/>
                <a:cs typeface="+mn-cs"/>
              </a:rPr>
              <a:t> </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5"/>
              </a:rPr>
              <a:t>UWB</a:t>
            </a:r>
            <a:r>
              <a:rPr lang="en-US" sz="1200" kern="1200" dirty="0">
                <a:solidFill>
                  <a:srgbClr val="000000"/>
                </a:solidFill>
                <a:effectLst/>
                <a:latin typeface="Times New Roman" pitchFamily="16" charset="0"/>
                <a:ea typeface="+mn-ea"/>
                <a:cs typeface="+mn-cs"/>
                <a:hlinkClick r:id="rId35"/>
              </a:rPr>
              <a:t> Alliance</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36"/>
              </a:rPr>
              <a:t>Neirynck</a:t>
            </a:r>
            <a:r>
              <a:rPr lang="en-US" sz="1200" kern="1200" dirty="0">
                <a:solidFill>
                  <a:srgbClr val="000000"/>
                </a:solidFill>
                <a:effectLst/>
                <a:latin typeface="Times New Roman" pitchFamily="16" charset="0"/>
                <a:ea typeface="+mn-ea"/>
                <a:cs typeface="+mn-cs"/>
                <a:hlinkClick r:id="rId36"/>
              </a:rPr>
              <a:t> </a:t>
            </a:r>
            <a:r>
              <a:rPr lang="en-US" sz="1200" kern="1200" dirty="0" err="1">
                <a:solidFill>
                  <a:srgbClr val="000000"/>
                </a:solidFill>
                <a:effectLst/>
                <a:latin typeface="Times New Roman" pitchFamily="16" charset="0"/>
                <a:ea typeface="+mn-ea"/>
                <a:cs typeface="+mn-cs"/>
                <a:hlinkClick r:id="rId36"/>
              </a:rPr>
              <a:t>Dries</a:t>
            </a:r>
            <a:r>
              <a:rPr lang="en-US" sz="1200" kern="1200" dirty="0" err="1">
                <a:solidFill>
                  <a:srgbClr val="000000"/>
                </a:solidFill>
                <a:effectLst/>
                <a:latin typeface="Times New Roman" pitchFamily="16" charset="0"/>
                <a:ea typeface="+mn-ea"/>
                <a:cs typeface="+mn-cs"/>
              </a:rPr>
              <a:t>Secretary</a:t>
            </a:r>
            <a:r>
              <a:rPr lang="en-US" sz="1200" kern="1200" dirty="0" err="1">
                <a:solidFill>
                  <a:srgbClr val="000000"/>
                </a:solidFill>
                <a:effectLst/>
                <a:latin typeface="Times New Roman" pitchFamily="16" charset="0"/>
                <a:ea typeface="+mn-ea"/>
                <a:cs typeface="+mn-cs"/>
                <a:hlinkClick r:id="rId37"/>
              </a:rPr>
              <a:t>DecaWave</a:t>
            </a:r>
            <a:r>
              <a:rPr lang="en-US" sz="1200" kern="1200" dirty="0">
                <a:solidFill>
                  <a:srgbClr val="000000"/>
                </a:solidFill>
                <a:effectLst/>
                <a:latin typeface="Times New Roman" pitchFamily="16" charset="0"/>
                <a:ea typeface="+mn-ea"/>
                <a:cs typeface="+mn-cs"/>
                <a:hlinkClick r:id="rId37"/>
              </a:rPr>
              <a:t> Ltd</a:t>
            </a:r>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hlinkClick r:id="rId15"/>
              </a:rPr>
              <a:t>Minaev Igor</a:t>
            </a:r>
            <a:r>
              <a:rPr lang="en-US" sz="1200" kern="1200" dirty="0">
                <a:solidFill>
                  <a:srgbClr val="000000"/>
                </a:solidFill>
                <a:effectLst/>
                <a:latin typeface="Times New Roman" pitchFamily="16" charset="0"/>
                <a:ea typeface="+mn-ea"/>
                <a:cs typeface="+mn-cs"/>
              </a:rPr>
              <a:t>Technical Officer</a:t>
            </a:r>
            <a:r>
              <a:rPr lang="en-US" sz="1200" kern="1200" dirty="0">
                <a:solidFill>
                  <a:srgbClr val="000000"/>
                </a:solidFill>
                <a:effectLst/>
                <a:latin typeface="Times New Roman" pitchFamily="16" charset="0"/>
                <a:ea typeface="+mn-ea"/>
                <a:cs typeface="+mn-cs"/>
                <a:hlinkClick r:id="rId16"/>
              </a:rPr>
              <a:t>ETSI</a:t>
            </a:r>
            <a:endParaRPr lang="en-US" sz="1200" kern="1200" dirty="0">
              <a:solidFill>
                <a:srgbClr val="000000"/>
              </a:solidFill>
              <a:effectLst/>
              <a:latin typeface="Times New Roman" pitchFamily="16" charset="0"/>
              <a:ea typeface="+mn-ea"/>
              <a:cs typeface="+mn-cs"/>
            </a:endParaRPr>
          </a:p>
          <a:p>
            <a:endParaRPr lang="en-US" sz="1200" kern="1200" dirty="0">
              <a:solidFill>
                <a:srgbClr val="000000"/>
              </a:solidFill>
              <a:effectLst/>
              <a:latin typeface="Times New Roman" pitchFamily="16" charset="0"/>
              <a:ea typeface="+mn-ea"/>
              <a:cs typeface="+mn-cs"/>
            </a:endParaRPr>
          </a:p>
          <a:p>
            <a:r>
              <a:rPr lang="en-US" sz="1200" kern="1200" dirty="0">
                <a:solidFill>
                  <a:srgbClr val="000000"/>
                </a:solidFill>
                <a:effectLst/>
                <a:latin typeface="Times New Roman" pitchFamily="16" charset="0"/>
                <a:ea typeface="+mn-ea"/>
                <a:cs typeface="+mn-cs"/>
              </a:rPr>
              <a:t>TG37; Intelligent Transport Systems</a:t>
            </a:r>
          </a:p>
          <a:p>
            <a:r>
              <a:rPr lang="en-US" sz="1200" kern="1200" dirty="0">
                <a:solidFill>
                  <a:srgbClr val="000000"/>
                </a:solidFill>
                <a:effectLst/>
                <a:latin typeface="Times New Roman" pitchFamily="16" charset="0"/>
                <a:ea typeface="+mn-ea"/>
                <a:cs typeface="+mn-cs"/>
                <a:hlinkClick r:id="rId38"/>
              </a:rPr>
              <a:t>Johansson </a:t>
            </a:r>
            <a:r>
              <a:rPr lang="en-US" sz="1200" kern="1200" dirty="0" err="1">
                <a:solidFill>
                  <a:srgbClr val="000000"/>
                </a:solidFill>
                <a:effectLst/>
                <a:latin typeface="Times New Roman" pitchFamily="16" charset="0"/>
                <a:ea typeface="+mn-ea"/>
                <a:cs typeface="+mn-cs"/>
                <a:hlinkClick r:id="rId38"/>
              </a:rPr>
              <a:t>Hans</a:t>
            </a:r>
            <a:r>
              <a:rPr lang="en-US" sz="1200" kern="1200" dirty="0" err="1">
                <a:solidFill>
                  <a:srgbClr val="000000"/>
                </a:solidFill>
                <a:effectLst/>
                <a:latin typeface="Times New Roman" pitchFamily="16" charset="0"/>
                <a:ea typeface="+mn-ea"/>
                <a:cs typeface="+mn-cs"/>
              </a:rPr>
              <a:t>Chairman</a:t>
            </a:r>
            <a:r>
              <a:rPr lang="en-US" sz="1200" kern="1200" dirty="0" err="1">
                <a:solidFill>
                  <a:srgbClr val="000000"/>
                </a:solidFill>
                <a:effectLst/>
                <a:latin typeface="Times New Roman" pitchFamily="16" charset="0"/>
                <a:ea typeface="+mn-ea"/>
                <a:cs typeface="+mn-cs"/>
                <a:hlinkClick r:id="rId39"/>
              </a:rPr>
              <a:t>Kapsch</a:t>
            </a:r>
            <a:r>
              <a:rPr lang="en-US" sz="1200" kern="1200" dirty="0">
                <a:solidFill>
                  <a:srgbClr val="000000"/>
                </a:solidFill>
                <a:effectLst/>
                <a:latin typeface="Times New Roman" pitchFamily="16" charset="0"/>
                <a:ea typeface="+mn-ea"/>
                <a:cs typeface="+mn-cs"/>
                <a:hlinkClick r:id="rId39"/>
              </a:rPr>
              <a:t> </a:t>
            </a:r>
            <a:r>
              <a:rPr lang="en-US" sz="1200" kern="1200" dirty="0" err="1">
                <a:solidFill>
                  <a:srgbClr val="000000"/>
                </a:solidFill>
                <a:effectLst/>
                <a:latin typeface="Times New Roman" pitchFamily="16" charset="0"/>
                <a:ea typeface="+mn-ea"/>
                <a:cs typeface="+mn-cs"/>
                <a:hlinkClick r:id="rId39"/>
              </a:rPr>
              <a:t>TrafficCom</a:t>
            </a:r>
            <a:r>
              <a:rPr lang="en-US" sz="1200" kern="1200" dirty="0">
                <a:solidFill>
                  <a:srgbClr val="000000"/>
                </a:solidFill>
                <a:effectLst/>
                <a:latin typeface="Times New Roman" pitchFamily="16" charset="0"/>
                <a:ea typeface="+mn-ea"/>
                <a:cs typeface="+mn-cs"/>
                <a:hlinkClick r:id="rId39"/>
              </a:rPr>
              <a:t> AB</a:t>
            </a:r>
            <a:endParaRPr lang="en-US" sz="1200" kern="1200" dirty="0">
              <a:solidFill>
                <a:srgbClr val="000000"/>
              </a:solidFill>
              <a:effectLst/>
              <a:latin typeface="Times New Roman" pitchFamily="16" charset="0"/>
              <a:ea typeface="+mn-ea"/>
              <a:cs typeface="+mn-cs"/>
            </a:endParaRPr>
          </a:p>
          <a:p>
            <a:r>
              <a:rPr lang="en-US" sz="1200" kern="1200" dirty="0" err="1">
                <a:solidFill>
                  <a:srgbClr val="000000"/>
                </a:solidFill>
                <a:effectLst/>
                <a:latin typeface="Times New Roman" pitchFamily="16" charset="0"/>
                <a:ea typeface="+mn-ea"/>
                <a:cs typeface="+mn-cs"/>
                <a:hlinkClick r:id="rId40"/>
              </a:rPr>
              <a:t>Lorelli</a:t>
            </a:r>
            <a:r>
              <a:rPr lang="en-US" sz="1200" kern="1200" dirty="0">
                <a:solidFill>
                  <a:srgbClr val="000000"/>
                </a:solidFill>
                <a:effectLst/>
                <a:latin typeface="Times New Roman" pitchFamily="16" charset="0"/>
                <a:ea typeface="+mn-ea"/>
                <a:cs typeface="+mn-cs"/>
                <a:hlinkClick r:id="rId40"/>
              </a:rPr>
              <a:t> </a:t>
            </a:r>
            <a:r>
              <a:rPr lang="en-US" sz="1200" kern="1200" dirty="0" err="1">
                <a:solidFill>
                  <a:srgbClr val="000000"/>
                </a:solidFill>
                <a:effectLst/>
                <a:latin typeface="Times New Roman" pitchFamily="16" charset="0"/>
                <a:ea typeface="+mn-ea"/>
                <a:cs typeface="+mn-cs"/>
                <a:hlinkClick r:id="rId40"/>
              </a:rPr>
              <a:t>Andrea</a:t>
            </a:r>
            <a:r>
              <a:rPr lang="en-US" sz="1200" kern="1200" dirty="0" err="1">
                <a:solidFill>
                  <a:srgbClr val="000000"/>
                </a:solidFill>
                <a:effectLst/>
                <a:latin typeface="Times New Roman" pitchFamily="16" charset="0"/>
                <a:ea typeface="+mn-ea"/>
                <a:cs typeface="+mn-cs"/>
              </a:rPr>
              <a:t>Technical</a:t>
            </a:r>
            <a:r>
              <a:rPr lang="en-US" sz="1200" kern="1200" dirty="0">
                <a:solidFill>
                  <a:srgbClr val="000000"/>
                </a:solidFill>
                <a:effectLst/>
                <a:latin typeface="Times New Roman" pitchFamily="16" charset="0"/>
                <a:ea typeface="+mn-ea"/>
                <a:cs typeface="+mn-cs"/>
              </a:rPr>
              <a:t> Officer</a:t>
            </a:r>
            <a:r>
              <a:rPr lang="en-US" sz="1200" kern="1200" dirty="0">
                <a:solidFill>
                  <a:srgbClr val="000000"/>
                </a:solidFill>
                <a:effectLst/>
                <a:latin typeface="Times New Roman" pitchFamily="16" charset="0"/>
                <a:ea typeface="+mn-ea"/>
                <a:cs typeface="+mn-cs"/>
                <a:hlinkClick r:id="rId16"/>
              </a:rPr>
              <a:t>ETSI</a:t>
            </a:r>
            <a:endParaRPr lang="en-US" dirty="0"/>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10</a:t>
            </a:fld>
            <a:endParaRPr lang="en-US" dirty="0"/>
          </a:p>
        </p:txBody>
      </p:sp>
    </p:spTree>
    <p:extLst>
      <p:ext uri="{BB962C8B-B14F-4D97-AF65-F5344CB8AC3E}">
        <p14:creationId xmlns:p14="http://schemas.microsoft.com/office/powerpoint/2010/main" val="289894176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ECC </a:t>
            </a:r>
            <a:r>
              <a:rPr lang="en-US" altLang="en-US" sz="1200" b="0" dirty="0">
                <a:hlinkClick r:id="rId3"/>
              </a:rPr>
              <a:t>&lt;SE21&gt; </a:t>
            </a:r>
            <a:r>
              <a:rPr lang="en-US" altLang="en-US" sz="1200" b="0" dirty="0"/>
              <a:t> </a:t>
            </a:r>
            <a:r>
              <a:rPr lang="en-US" altLang="en-US" sz="1200" dirty="0">
                <a:solidFill>
                  <a:schemeClr val="tx1"/>
                </a:solidFill>
              </a:rPr>
              <a:t>next call #113, 14-16Jul21</a:t>
            </a:r>
            <a:endParaRPr lang="en-US" sz="1200" dirty="0">
              <a:ea typeface="Calibri" panose="020F050202020403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CEPT – </a:t>
            </a:r>
            <a:r>
              <a:rPr lang="en-US" sz="1200" dirty="0">
                <a:solidFill>
                  <a:schemeClr val="tx1"/>
                </a:solidFill>
                <a:hlinkClick r:id="rId4"/>
              </a:rPr>
              <a:t>&lt;ECC&gt;</a:t>
            </a:r>
            <a:r>
              <a:rPr lang="en-US" sz="1200" dirty="0">
                <a:solidFill>
                  <a:schemeClr val="tx1"/>
                </a:solidFill>
              </a:rPr>
              <a:t>  (and more) 	next call</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rPr>
              <a:t>ECC Report 316:    Sharing studies assessing short-term interference from Wireless Access Systems including Radio Local Area Networks (WAS/RLAN) into Fixed Service in the frequency band 5925-6425 MHz</a:t>
            </a:r>
            <a:endParaRPr kumimoji="0" lang="en-GB" altLang="en-US" sz="1800" b="0" i="0" u="none" strike="noStrike" cap="none" normalizeH="0" baseline="0" dirty="0">
              <a:ln>
                <a:noFill/>
              </a:ln>
              <a:solidFill>
                <a:schemeClr val="tx1"/>
              </a:solidFill>
              <a:effectLst/>
              <a:latin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0" i="0" u="sng" kern="1200" dirty="0">
              <a:solidFill>
                <a:srgbClr val="000000"/>
              </a:solidFill>
              <a:effectLst/>
              <a:latin typeface="Times New Roman" pitchFamily="16" charset="0"/>
              <a:ea typeface="+mn-ea"/>
              <a:cs typeface="+mn-cs"/>
              <a:hlinkClick r:id="rId5"/>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u="sng" kern="1200" dirty="0">
                <a:solidFill>
                  <a:srgbClr val="000000"/>
                </a:solidFill>
                <a:effectLst/>
                <a:latin typeface="Times New Roman" pitchFamily="16" charset="0"/>
                <a:ea typeface="+mn-ea"/>
                <a:cs typeface="+mn-cs"/>
                <a:hlinkClick r:id="rId5"/>
              </a:rPr>
              <a:t>ECC Report 302 - Sharing and compatibility studies related to Wireless Access Systems including Radio Local Area Networks (WAS/RLAN) in the frequency band 5925-6425 MHz</a:t>
            </a: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kumimoji="0" lang="en-GB" altLang="en-US" sz="1200" b="0" i="0" u="none" strike="noStrike" cap="none" normalizeH="0" baseline="0" dirty="0">
              <a:ln>
                <a:noFill/>
              </a:ln>
              <a:solidFill>
                <a:schemeClr val="tx1"/>
              </a:solidFill>
              <a:effectLst/>
              <a:latin typeface="Arial" panose="020B0604020202020204" pitchFamily="34" charset="0"/>
              <a:ea typeface="Times New Roman" panose="02020603050405020304" pitchFamily="18" charset="0"/>
              <a:cs typeface="Arial" panose="020B0604020202020204" pitchFamily="34" charset="0"/>
            </a:endParaRPr>
          </a:p>
          <a:p>
            <a:r>
              <a:rPr lang="en-US" dirty="0">
                <a:effectLst/>
              </a:rPr>
              <a:t>Report from CEPT to the European Commission in response to the Mandate </a:t>
            </a:r>
          </a:p>
          <a:p>
            <a:r>
              <a:rPr lang="en-GB" dirty="0">
                <a:effectLst/>
              </a:rPr>
              <a:t>“to study feasibility and identify harmonised technical conditions for Wireless Access Systems including Radio Local Area Networks in the 5925-6425 MHz band for the provision of wireless broadband services”</a:t>
            </a:r>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GB" sz="120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sz="1200" kern="1200" dirty="0">
                <a:solidFill>
                  <a:srgbClr val="000000"/>
                </a:solidFill>
                <a:effectLst/>
                <a:latin typeface="Times New Roman" pitchFamily="16" charset="0"/>
                <a:ea typeface="+mn-ea"/>
                <a:cs typeface="+mn-cs"/>
              </a:rPr>
              <a:t>CEPT Report B on WAS/RLAN use in 5 925-6 425 MHz band , harmonised technical conditions </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GB" dirty="0">
                <a:effectLst/>
              </a:rPr>
              <a:t>      Task 2: Harmonised technical parameters for WAS/RLANs operating on a coexistence basis with appropriate mitigation techniques and/or operational compatibility/coexistence conditions, operating on the basis of a    general authorisation.</a:t>
            </a:r>
          </a:p>
          <a:p>
            <a:endParaRPr lang="en-US" dirty="0">
              <a:effectLst/>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kern="1200" dirty="0">
                <a:solidFill>
                  <a:srgbClr val="000000"/>
                </a:solidFill>
                <a:effectLst/>
                <a:latin typeface="Times New Roman" pitchFamily="16" charset="0"/>
                <a:ea typeface="+mn-ea"/>
                <a:cs typeface="+mn-cs"/>
              </a:rPr>
              <a:t>CEPT Report A: Assessment and study of compatibility and coexistence scenarios in the band 5925-6425 MHz</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a:buFont typeface="Arial" panose="020B0604020202020204" pitchFamily="34" charset="0"/>
              <a:buChar char="•"/>
            </a:pPr>
            <a:r>
              <a:rPr lang="en-US" sz="1050" dirty="0">
                <a:solidFill>
                  <a:schemeClr val="tx1"/>
                </a:solidFill>
              </a:rPr>
              <a:t>CEPT–ECC  </a:t>
            </a:r>
            <a:r>
              <a:rPr lang="en-US" sz="1050" b="0" dirty="0">
                <a:solidFill>
                  <a:schemeClr val="tx1"/>
                </a:solidFill>
                <a:hlinkClick r:id="rId4"/>
              </a:rPr>
              <a:t>&lt;ECC&gt;</a:t>
            </a:r>
            <a:r>
              <a:rPr lang="en-US" sz="1050" b="0" dirty="0">
                <a:solidFill>
                  <a:schemeClr val="tx1"/>
                </a:solidFill>
              </a:rPr>
              <a:t> </a:t>
            </a:r>
            <a:r>
              <a:rPr lang="en-US" sz="1050" dirty="0">
                <a:solidFill>
                  <a:schemeClr val="tx1"/>
                </a:solidFill>
              </a:rPr>
              <a:t> 53</a:t>
            </a:r>
            <a:r>
              <a:rPr lang="en-US" sz="1050" baseline="30000" dirty="0">
                <a:solidFill>
                  <a:schemeClr val="tx1"/>
                </a:solidFill>
              </a:rPr>
              <a:t>rd</a:t>
            </a:r>
            <a:r>
              <a:rPr lang="en-US" sz="1050" dirty="0">
                <a:solidFill>
                  <a:schemeClr val="tx1"/>
                </a:solidFill>
              </a:rPr>
              <a:t> plenary, 30Jun-03Jul, Belgrade, Serbia </a:t>
            </a:r>
          </a:p>
          <a:p>
            <a:pPr lvl="1">
              <a:spcBef>
                <a:spcPts val="0"/>
              </a:spcBef>
              <a:buFont typeface="Arial" panose="020B0604020202020204" pitchFamily="34" charset="0"/>
              <a:buChar char="•"/>
            </a:pPr>
            <a:r>
              <a:rPr lang="en-US" sz="1050" dirty="0">
                <a:solidFill>
                  <a:schemeClr val="tx1"/>
                </a:solidFill>
              </a:rPr>
              <a:t> nothing to share today</a:t>
            </a:r>
            <a:endParaRPr lang="en-US" sz="1000" dirty="0">
              <a:solidFill>
                <a:schemeClr val="tx1"/>
              </a:solidFill>
            </a:endParaRPr>
          </a:p>
          <a:p>
            <a:pPr>
              <a:spcBef>
                <a:spcPts val="0"/>
              </a:spcBef>
              <a:spcAft>
                <a:spcPts val="0"/>
              </a:spcAft>
              <a:buFont typeface="Arial" panose="020B0604020202020204" pitchFamily="34" charset="0"/>
              <a:buChar char="•"/>
            </a:pPr>
            <a:r>
              <a:rPr lang="en-US" sz="1050" dirty="0">
                <a:solidFill>
                  <a:schemeClr val="tx1"/>
                </a:solidFill>
              </a:rPr>
              <a:t>CEPT–ECC  </a:t>
            </a:r>
            <a:r>
              <a:rPr lang="en-US" sz="1050" b="0" dirty="0">
                <a:solidFill>
                  <a:schemeClr val="tx1"/>
                </a:solidFill>
                <a:hlinkClick r:id="rId6"/>
              </a:rPr>
              <a:t>&lt;SE24&gt;</a:t>
            </a:r>
            <a:r>
              <a:rPr lang="en-US" sz="1050" b="0" dirty="0">
                <a:solidFill>
                  <a:schemeClr val="tx1"/>
                </a:solidFill>
              </a:rPr>
              <a:t> </a:t>
            </a:r>
            <a:r>
              <a:rPr lang="en-US" sz="1050" dirty="0">
                <a:solidFill>
                  <a:schemeClr val="tx1"/>
                </a:solidFill>
              </a:rPr>
              <a:t>next virtual meeting, #M105 10-12Jan22</a:t>
            </a:r>
            <a:endParaRPr lang="en-US" sz="1100" dirty="0">
              <a:solidFill>
                <a:schemeClr val="tx1"/>
              </a:solidFill>
            </a:endParaRPr>
          </a:p>
          <a:p>
            <a:pPr lvl="1">
              <a:spcBef>
                <a:spcPts val="0"/>
              </a:spcBef>
              <a:buFont typeface="Arial" panose="020B0604020202020204" pitchFamily="34" charset="0"/>
              <a:buChar char="•"/>
            </a:pPr>
            <a:r>
              <a:rPr lang="en-US" sz="1050" dirty="0">
                <a:solidFill>
                  <a:schemeClr val="bg1">
                    <a:lumMod val="75000"/>
                  </a:schemeClr>
                </a:solidFill>
              </a:rPr>
              <a:t> </a:t>
            </a:r>
            <a:r>
              <a:rPr lang="en-US" sz="1050" dirty="0">
                <a:solidFill>
                  <a:schemeClr val="tx1"/>
                </a:solidFill>
              </a:rPr>
              <a:t> nothing to share today</a:t>
            </a:r>
            <a:endParaRPr lang="en-US" sz="1600" dirty="0">
              <a:solidFill>
                <a:schemeClr val="tx1"/>
              </a:solidFill>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endParaRPr lang="en-US" sz="1200" b="1" kern="1200" cap="all"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ECC - ELECTRONIC COMMUNICATIONS COMMITTEE</a:t>
            </a:r>
          </a:p>
          <a:p>
            <a:r>
              <a:rPr lang="en-US" sz="1200" b="0" i="0" kern="1200" dirty="0">
                <a:solidFill>
                  <a:srgbClr val="000000"/>
                </a:solidFill>
                <a:effectLst/>
                <a:latin typeface="Times New Roman" pitchFamily="16" charset="0"/>
                <a:ea typeface="+mn-ea"/>
                <a:cs typeface="+mn-cs"/>
              </a:rPr>
              <a:t>The ECC considers and develops policies on electronic communications activities in European context, taking account of European and international legislations and regulations.</a:t>
            </a:r>
            <a:endParaRPr lang="fr-FR"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1" kern="1200" cap="all" dirty="0">
                <a:solidFill>
                  <a:srgbClr val="000000"/>
                </a:solidFill>
                <a:effectLst/>
                <a:latin typeface="Times New Roman" pitchFamily="16" charset="0"/>
                <a:ea typeface="+mn-ea"/>
                <a:cs typeface="+mn-cs"/>
              </a:rPr>
              <a:t>ECO -EUROPEAN COMMUNICATIONS OFFICE</a:t>
            </a:r>
          </a:p>
          <a:p>
            <a:r>
              <a:rPr lang="en-US" sz="1200" b="0" i="0" kern="1200" dirty="0">
                <a:solidFill>
                  <a:srgbClr val="000000"/>
                </a:solidFill>
                <a:effectLst/>
                <a:latin typeface="Times New Roman" pitchFamily="16" charset="0"/>
                <a:ea typeface="+mn-ea"/>
                <a:cs typeface="+mn-cs"/>
              </a:rPr>
              <a:t>ECO provides advice and support to CEPT to help it to develop and deliver its policies and decisions in an effective and transparent way.</a:t>
            </a:r>
            <a:endParaRPr lang="fr-FR" sz="1200" b="0" i="0" u="none" strike="noStrike" kern="1200" dirty="0">
              <a:solidFill>
                <a:srgbClr val="000000"/>
              </a:solidFill>
              <a:effectLst/>
              <a:latin typeface="Times New Roman" pitchFamily="16" charset="0"/>
              <a:ea typeface="+mn-ea"/>
              <a:cs typeface="+mn-cs"/>
              <a:hlinkClick r:id="rId7"/>
            </a:endParaRPr>
          </a:p>
          <a:p>
            <a:endParaRPr lang="fr-FR" sz="1200" b="0" i="0" u="none" strike="noStrike" kern="1200" dirty="0">
              <a:solidFill>
                <a:srgbClr val="000000"/>
              </a:solidFill>
              <a:effectLst/>
              <a:latin typeface="Times New Roman" pitchFamily="16" charset="0"/>
              <a:ea typeface="+mn-ea"/>
              <a:cs typeface="+mn-cs"/>
              <a:hlinkClick r:id="rId7"/>
            </a:endParaRPr>
          </a:p>
          <a:p>
            <a:r>
              <a:rPr lang="fr-FR" sz="1200" b="0" i="0" u="none" strike="noStrike" kern="1200" dirty="0">
                <a:solidFill>
                  <a:srgbClr val="000000"/>
                </a:solidFill>
                <a:effectLst/>
                <a:latin typeface="Times New Roman" pitchFamily="16" charset="0"/>
                <a:ea typeface="+mn-ea"/>
                <a:cs typeface="+mn-cs"/>
                <a:hlinkClick r:id="rId7"/>
              </a:rPr>
              <a:t>SE 24 - Short Range </a:t>
            </a:r>
            <a:r>
              <a:rPr lang="fr-FR" sz="1200" b="0" i="0" u="none" strike="noStrike" kern="1200" dirty="0" err="1">
                <a:solidFill>
                  <a:srgbClr val="000000"/>
                </a:solidFill>
                <a:effectLst/>
                <a:latin typeface="Times New Roman" pitchFamily="16" charset="0"/>
                <a:ea typeface="+mn-ea"/>
                <a:cs typeface="+mn-cs"/>
                <a:hlinkClick r:id="rId7"/>
              </a:rPr>
              <a:t>Devices</a:t>
            </a:r>
            <a:endParaRPr lang="fr-FR"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a:t>
            </a:r>
            <a:r>
              <a:rPr lang="en-US" sz="1200" b="0" i="0" kern="1200" dirty="0" err="1">
                <a:solidFill>
                  <a:srgbClr val="000000"/>
                </a:solidFill>
                <a:effectLst/>
                <a:latin typeface="Times New Roman" pitchFamily="16" charset="0"/>
                <a:ea typeface="+mn-ea"/>
                <a:cs typeface="+mn-cs"/>
              </a:rPr>
              <a:t>Fatih</a:t>
            </a:r>
            <a:r>
              <a:rPr lang="en-US" sz="1200" b="0" i="0" kern="1200" dirty="0">
                <a:solidFill>
                  <a:srgbClr val="000000"/>
                </a:solidFill>
                <a:effectLst/>
                <a:latin typeface="Times New Roman" pitchFamily="16" charset="0"/>
                <a:ea typeface="+mn-ea"/>
                <a:cs typeface="+mn-cs"/>
              </a:rPr>
              <a:t> Mehmet </a:t>
            </a:r>
            <a:r>
              <a:rPr lang="en-US" sz="1200" b="0" i="0" kern="1200" dirty="0" err="1">
                <a:solidFill>
                  <a:srgbClr val="000000"/>
                </a:solidFill>
                <a:effectLst/>
                <a:latin typeface="Times New Roman" pitchFamily="16" charset="0"/>
                <a:ea typeface="+mn-ea"/>
                <a:cs typeface="+mn-cs"/>
              </a:rPr>
              <a:t>Yurdal</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Bolt&amp;Yurdal</a:t>
            </a:r>
            <a:r>
              <a:rPr lang="en-US" sz="1200" b="0" i="0" kern="1200" dirty="0">
                <a:solidFill>
                  <a:srgbClr val="000000"/>
                </a:solidFill>
                <a:effectLst/>
                <a:latin typeface="Times New Roman" pitchFamily="16" charset="0"/>
                <a:ea typeface="+mn-ea"/>
                <a:cs typeface="+mn-cs"/>
              </a:rPr>
              <a:t> Consulting </a:t>
            </a:r>
            <a:r>
              <a:rPr lang="en-US" sz="1200" b="0" i="0" kern="1200" dirty="0" err="1">
                <a:solidFill>
                  <a:srgbClr val="000000"/>
                </a:solidFill>
                <a:effectLst/>
                <a:latin typeface="Times New Roman" pitchFamily="16" charset="0"/>
                <a:ea typeface="+mn-ea"/>
                <a:cs typeface="+mn-cs"/>
              </a:rPr>
              <a:t>ApS</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fr-FR" sz="1200" b="0" i="0" u="none" strike="noStrike" kern="1200" dirty="0">
              <a:solidFill>
                <a:srgbClr val="000000"/>
              </a:solidFill>
              <a:effectLst/>
              <a:latin typeface="Times New Roman" pitchFamily="16" charset="0"/>
              <a:ea typeface="+mn-ea"/>
              <a:cs typeface="+mn-cs"/>
              <a:hlinkClick r:id="rId8"/>
            </a:endParaRPr>
          </a:p>
          <a:p>
            <a:r>
              <a:rPr lang="en-US" sz="1200" b="0" i="0" u="none" strike="noStrike" kern="1200" dirty="0">
                <a:solidFill>
                  <a:srgbClr val="000000"/>
                </a:solidFill>
                <a:effectLst/>
                <a:latin typeface="Times New Roman" pitchFamily="16" charset="0"/>
                <a:ea typeface="+mn-ea"/>
                <a:cs typeface="+mn-cs"/>
                <a:hlinkClick r:id="rId8"/>
              </a:rPr>
              <a:t>SE 45 - WAS/RLANs in the frequency band 5925 – 6425 MHz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hlinkClick r:id="rId9"/>
            </a:endParaRPr>
          </a:p>
          <a:p>
            <a:r>
              <a:rPr lang="en-US" sz="1200" b="0" i="0" u="none" strike="noStrike" kern="1200" dirty="0">
                <a:solidFill>
                  <a:srgbClr val="000000"/>
                </a:solidFill>
                <a:effectLst/>
                <a:latin typeface="Times New Roman" pitchFamily="16" charset="0"/>
                <a:ea typeface="+mn-ea"/>
                <a:cs typeface="+mn-cs"/>
                <a:hlinkClick r:id="rId9"/>
              </a:rPr>
              <a:t>FM 57 - WAS/RLAN above 5 GHz</a:t>
            </a:r>
            <a:endParaRPr lang="en-US" sz="1200" b="0" i="0" u="none" strike="noStrike"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Chairman Stephen Talbot Ofcom</a:t>
            </a: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ECO contact  </a:t>
            </a:r>
            <a:r>
              <a:rPr lang="en-US" sz="1200" b="0" i="0" kern="1200" dirty="0" err="1">
                <a:solidFill>
                  <a:srgbClr val="000000"/>
                </a:solidFill>
                <a:effectLst/>
                <a:latin typeface="Times New Roman" pitchFamily="16" charset="0"/>
                <a:ea typeface="+mn-ea"/>
                <a:cs typeface="+mn-cs"/>
              </a:rPr>
              <a:t>Doriana</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Guiducci</a:t>
            </a:r>
            <a:endParaRPr lang="en-US" sz="1200" b="0" i="0" kern="1200" dirty="0">
              <a:solidFill>
                <a:srgbClr val="000000"/>
              </a:solidFill>
              <a:effectLst/>
              <a:latin typeface="Times New Roman" pitchFamily="16" charset="0"/>
              <a:ea typeface="+mn-ea"/>
              <a:cs typeface="+mn-cs"/>
            </a:endParaRPr>
          </a:p>
          <a:p>
            <a:endParaRPr lang="en-US" sz="1200" b="0" i="0" u="none" strike="noStrike"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dirty="0">
                <a:solidFill>
                  <a:schemeClr val="tx1"/>
                </a:solidFill>
              </a:rPr>
              <a:t>(SE45-specs; FM57-policies and EC decisions;  have different regulators between them)</a:t>
            </a:r>
          </a:p>
          <a:p>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 Working Group Spectrum Engineering (WG SE) is responsible for developing technical guidelines and sharing and compatibility arrangements for radio spectrum use by various radiocommunications services using the same or different frequency bands respectively.</a:t>
            </a:r>
          </a:p>
          <a:p>
            <a:pPr fontAlgn="t"/>
            <a:r>
              <a:rPr lang="fr-FR" sz="1200" b="0" i="0" kern="1200" dirty="0">
                <a:solidFill>
                  <a:srgbClr val="000000"/>
                </a:solidFill>
                <a:effectLst/>
                <a:latin typeface="Times New Roman" pitchFamily="16" charset="0"/>
                <a:ea typeface="+mn-ea"/>
                <a:cs typeface="+mn-cs"/>
              </a:rPr>
              <a:t>Chairman Jerome </a:t>
            </a:r>
            <a:r>
              <a:rPr lang="fr-FR" sz="1200" b="0" i="0" kern="1200" dirty="0" err="1">
                <a:solidFill>
                  <a:srgbClr val="000000"/>
                </a:solidFill>
                <a:effectLst/>
                <a:latin typeface="Times New Roman" pitchFamily="16" charset="0"/>
                <a:ea typeface="+mn-ea"/>
                <a:cs typeface="+mn-cs"/>
              </a:rPr>
              <a:t>Andre</a:t>
            </a:r>
            <a:r>
              <a:rPr lang="fr-FR" sz="1200" b="0" i="0" kern="1200" dirty="0">
                <a:solidFill>
                  <a:srgbClr val="000000"/>
                </a:solidFill>
                <a:effectLst/>
                <a:latin typeface="Times New Roman" pitchFamily="16" charset="0"/>
                <a:ea typeface="+mn-ea"/>
                <a:cs typeface="+mn-cs"/>
              </a:rPr>
              <a:t> Agence Nationale des Fréquences</a:t>
            </a:r>
          </a:p>
          <a:p>
            <a:pPr fontAlgn="t"/>
            <a:r>
              <a:rPr lang="en-US" sz="1200" b="0" i="0" kern="1200" dirty="0">
                <a:solidFill>
                  <a:srgbClr val="000000"/>
                </a:solidFill>
                <a:effectLst/>
                <a:latin typeface="Times New Roman" pitchFamily="16" charset="0"/>
                <a:ea typeface="+mn-ea"/>
                <a:cs typeface="+mn-cs"/>
              </a:rPr>
              <a:t>Vice Chairman Ivica </a:t>
            </a:r>
            <a:r>
              <a:rPr lang="en-US" sz="1200" b="0" i="0" kern="1200" dirty="0" err="1">
                <a:solidFill>
                  <a:srgbClr val="000000"/>
                </a:solidFill>
                <a:effectLst/>
                <a:latin typeface="Times New Roman" pitchFamily="16" charset="0"/>
                <a:ea typeface="+mn-ea"/>
                <a:cs typeface="+mn-cs"/>
              </a:rPr>
              <a:t>Stevanovic</a:t>
            </a:r>
            <a:r>
              <a:rPr lang="en-US" sz="1200" b="0" i="0" kern="1200" dirty="0">
                <a:solidFill>
                  <a:srgbClr val="000000"/>
                </a:solidFill>
                <a:effectLst/>
                <a:latin typeface="Times New Roman" pitchFamily="16" charset="0"/>
                <a:ea typeface="+mn-ea"/>
                <a:cs typeface="+mn-cs"/>
              </a:rPr>
              <a:t> Federal Office of Communications OFCOM</a:t>
            </a:r>
          </a:p>
          <a:p>
            <a:pPr fontAlgn="t"/>
            <a:r>
              <a:rPr lang="en-US" sz="1200" b="0" i="0" kern="1200" dirty="0">
                <a:solidFill>
                  <a:srgbClr val="000000"/>
                </a:solidFill>
                <a:effectLst/>
                <a:latin typeface="Times New Roman" pitchFamily="16" charset="0"/>
                <a:ea typeface="+mn-ea"/>
                <a:cs typeface="+mn-cs"/>
              </a:rPr>
              <a:t>Vice Chairman </a:t>
            </a:r>
            <a:r>
              <a:rPr lang="en-US" sz="1200" b="0" i="0" kern="1200" dirty="0" err="1">
                <a:solidFill>
                  <a:srgbClr val="000000"/>
                </a:solidFill>
                <a:effectLst/>
                <a:latin typeface="Times New Roman" pitchFamily="16" charset="0"/>
                <a:ea typeface="+mn-ea"/>
                <a:cs typeface="+mn-cs"/>
              </a:rPr>
              <a:t>Krunoslav</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Bejuk</a:t>
            </a:r>
            <a:r>
              <a:rPr lang="en-US" sz="1200" b="0" i="0" kern="1200" dirty="0">
                <a:solidFill>
                  <a:srgbClr val="000000"/>
                </a:solidFill>
                <a:effectLst/>
                <a:latin typeface="Times New Roman" pitchFamily="16" charset="0"/>
                <a:ea typeface="+mn-ea"/>
                <a:cs typeface="+mn-cs"/>
              </a:rPr>
              <a:t> HAKOM</a:t>
            </a:r>
          </a:p>
          <a:p>
            <a:pPr marL="0" marR="0" lvl="0" indent="0" algn="l" defTabSz="449263" rtl="0" eaLnBrk="0" fontAlgn="t"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Secretary Technical Rabie </a:t>
            </a:r>
            <a:r>
              <a:rPr lang="en-US" sz="1200" b="0" i="0" kern="1200" dirty="0" err="1">
                <a:solidFill>
                  <a:srgbClr val="000000"/>
                </a:solidFill>
                <a:effectLst/>
                <a:latin typeface="Times New Roman" pitchFamily="16" charset="0"/>
                <a:ea typeface="+mn-ea"/>
                <a:cs typeface="+mn-cs"/>
              </a:rPr>
              <a:t>Oularbi</a:t>
            </a:r>
            <a:r>
              <a:rPr lang="en-US" sz="1200" b="0" i="0" kern="1200" dirty="0">
                <a:solidFill>
                  <a:srgbClr val="000000"/>
                </a:solidFill>
                <a:effectLst/>
                <a:latin typeface="Times New Roman" pitchFamily="16" charset="0"/>
                <a:ea typeface="+mn-ea"/>
                <a:cs typeface="+mn-cs"/>
              </a:rPr>
              <a:t> </a:t>
            </a:r>
            <a:r>
              <a:rPr lang="fr-FR" sz="1200" b="0" i="0" kern="1200" dirty="0">
                <a:solidFill>
                  <a:srgbClr val="000000"/>
                </a:solidFill>
                <a:effectLst/>
                <a:latin typeface="Times New Roman" pitchFamily="16" charset="0"/>
                <a:ea typeface="+mn-ea"/>
                <a:cs typeface="+mn-cs"/>
              </a:rPr>
              <a:t>Agence Nationale des Fréquences</a:t>
            </a:r>
          </a:p>
          <a:p>
            <a:pPr fontAlgn="t"/>
            <a:endParaRPr lang="en-US" sz="1200" b="0" i="0" kern="1200" dirty="0">
              <a:solidFill>
                <a:srgbClr val="000000"/>
              </a:solidFill>
              <a:effectLst/>
              <a:latin typeface="Times New Roman" pitchFamily="16" charset="0"/>
              <a:ea typeface="+mn-ea"/>
              <a:cs typeface="+mn-cs"/>
            </a:endParaRPr>
          </a:p>
          <a:p>
            <a:r>
              <a:rPr lang="en-US" sz="1200" b="0" i="0" kern="1200" dirty="0">
                <a:solidFill>
                  <a:srgbClr val="000000"/>
                </a:solidFill>
                <a:effectLst/>
                <a:latin typeface="Times New Roman" pitchFamily="16" charset="0"/>
                <a:ea typeface="+mn-ea"/>
                <a:cs typeface="+mn-cs"/>
              </a:rPr>
              <a:t>The ECC's Working Group Frequency Management (WG FM) is responsible for developing strategies, plans and implementation advice for the management of the radio spectrum.</a:t>
            </a:r>
          </a:p>
          <a:p>
            <a:pPr fontAlgn="t"/>
            <a:r>
              <a:rPr lang="en-US" sz="1200" b="0" i="0" kern="1200" dirty="0">
                <a:solidFill>
                  <a:srgbClr val="000000"/>
                </a:solidFill>
                <a:effectLst/>
                <a:latin typeface="Times New Roman" pitchFamily="16" charset="0"/>
                <a:ea typeface="+mn-ea"/>
                <a:cs typeface="+mn-cs"/>
              </a:rPr>
              <a:t>Chairman Thomas </a:t>
            </a:r>
            <a:r>
              <a:rPr lang="en-US" sz="1200" b="0" i="0" kern="1200" dirty="0" err="1">
                <a:solidFill>
                  <a:srgbClr val="000000"/>
                </a:solidFill>
                <a:effectLst/>
                <a:latin typeface="Times New Roman" pitchFamily="16" charset="0"/>
                <a:ea typeface="+mn-ea"/>
                <a:cs typeface="+mn-cs"/>
              </a:rPr>
              <a:t>Weilacher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marL="0" marR="0" lvl="0" indent="0" algn="l" defTabSz="449263" rtl="0" eaLnBrk="0" fontAlgn="base" latinLnBrk="0" hangingPunct="0">
              <a:lnSpc>
                <a:spcPct val="100000"/>
              </a:lnSpc>
              <a:spcBef>
                <a:spcPct val="30000"/>
              </a:spcBef>
              <a:spcAft>
                <a:spcPct val="0"/>
              </a:spcAft>
              <a:buClr>
                <a:srgbClr val="000000"/>
              </a:buClr>
              <a:buSzPct val="100000"/>
              <a:buFont typeface="Times New Roman" pitchFamily="16" charset="0"/>
              <a:buNone/>
              <a:tabLst/>
              <a:defRPr/>
            </a:pPr>
            <a:r>
              <a:rPr lang="en-US" sz="1200" b="0" i="0" kern="1200" dirty="0">
                <a:solidFill>
                  <a:srgbClr val="000000"/>
                </a:solidFill>
                <a:effectLst/>
                <a:latin typeface="Times New Roman" pitchFamily="16" charset="0"/>
                <a:ea typeface="+mn-ea"/>
                <a:cs typeface="+mn-cs"/>
              </a:rPr>
              <a:t>Vice Chairman Stephen Talbot Ofcom</a:t>
            </a:r>
          </a:p>
          <a:p>
            <a:pPr fontAlgn="t"/>
            <a:r>
              <a:rPr lang="en-US" sz="1200" b="0" i="0" kern="1200" dirty="0">
                <a:solidFill>
                  <a:srgbClr val="000000"/>
                </a:solidFill>
                <a:effectLst/>
                <a:latin typeface="Times New Roman" pitchFamily="16" charset="0"/>
                <a:ea typeface="+mn-ea"/>
                <a:cs typeface="+mn-cs"/>
              </a:rPr>
              <a:t>Vice Chairman Vincent </a:t>
            </a:r>
            <a:r>
              <a:rPr lang="en-US" sz="1200" b="0" i="0" kern="1200" dirty="0" err="1">
                <a:solidFill>
                  <a:srgbClr val="000000"/>
                </a:solidFill>
                <a:effectLst/>
                <a:latin typeface="Times New Roman" pitchFamily="16" charset="0"/>
                <a:ea typeface="+mn-ea"/>
                <a:cs typeface="+mn-cs"/>
              </a:rPr>
              <a:t>Durepaire</a:t>
            </a:r>
            <a:r>
              <a:rPr lang="en-US" sz="1200" b="0" i="0" kern="1200" dirty="0">
                <a:solidFill>
                  <a:srgbClr val="000000"/>
                </a:solidFill>
                <a:effectLst/>
                <a:latin typeface="Times New Roman" pitchFamily="16" charset="0"/>
                <a:ea typeface="+mn-ea"/>
                <a:cs typeface="+mn-cs"/>
              </a:rPr>
              <a:t> ANFR</a:t>
            </a:r>
          </a:p>
          <a:p>
            <a:pPr fontAlgn="t"/>
            <a:r>
              <a:rPr lang="en-US" sz="1200" b="0" i="0" kern="1200" dirty="0">
                <a:solidFill>
                  <a:srgbClr val="000000"/>
                </a:solidFill>
                <a:effectLst/>
                <a:latin typeface="Times New Roman" pitchFamily="16" charset="0"/>
                <a:ea typeface="+mn-ea"/>
                <a:cs typeface="+mn-cs"/>
              </a:rPr>
              <a:t>Secretary Technical Silvio Schwarz </a:t>
            </a:r>
            <a:r>
              <a:rPr lang="en-US" sz="1200" b="0" i="0" kern="1200" dirty="0" err="1">
                <a:solidFill>
                  <a:srgbClr val="000000"/>
                </a:solidFill>
                <a:effectLst/>
                <a:latin typeface="Times New Roman" pitchFamily="16" charset="0"/>
                <a:ea typeface="+mn-ea"/>
                <a:cs typeface="+mn-cs"/>
              </a:rPr>
              <a:t>BNetzA</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Secretary Administrative Ali </a:t>
            </a:r>
            <a:r>
              <a:rPr lang="en-US" sz="1200" b="0" i="0" kern="1200" dirty="0" err="1">
                <a:solidFill>
                  <a:srgbClr val="000000"/>
                </a:solidFill>
                <a:effectLst/>
                <a:latin typeface="Times New Roman" pitchFamily="16" charset="0"/>
                <a:ea typeface="+mn-ea"/>
                <a:cs typeface="+mn-cs"/>
              </a:rPr>
              <a:t>Daheur</a:t>
            </a:r>
            <a:r>
              <a:rPr lang="en-US" sz="1200" b="0" i="0" kern="1200" dirty="0">
                <a:solidFill>
                  <a:srgbClr val="000000"/>
                </a:solidFill>
                <a:effectLst/>
                <a:latin typeface="Times New Roman" pitchFamily="16" charset="0"/>
                <a:ea typeface="+mn-ea"/>
                <a:cs typeface="+mn-cs"/>
              </a:rPr>
              <a:t> </a:t>
            </a:r>
            <a:r>
              <a:rPr lang="en-US" sz="1200" b="0" i="0" kern="1200" dirty="0" err="1">
                <a:solidFill>
                  <a:srgbClr val="000000"/>
                </a:solidFill>
                <a:effectLst/>
                <a:latin typeface="Times New Roman" pitchFamily="16" charset="0"/>
                <a:ea typeface="+mn-ea"/>
                <a:cs typeface="+mn-cs"/>
              </a:rPr>
              <a:t>Bundesnetzagentur</a:t>
            </a:r>
            <a:endParaRPr lang="en-US" sz="1200" b="0" i="0" kern="1200" dirty="0">
              <a:solidFill>
                <a:srgbClr val="000000"/>
              </a:solidFill>
              <a:effectLst/>
              <a:latin typeface="Times New Roman" pitchFamily="16" charset="0"/>
              <a:ea typeface="+mn-ea"/>
              <a:cs typeface="+mn-cs"/>
            </a:endParaRPr>
          </a:p>
          <a:p>
            <a:pPr fontAlgn="t"/>
            <a:r>
              <a:rPr lang="en-US" sz="1200" b="0" i="0" kern="1200" dirty="0">
                <a:solidFill>
                  <a:srgbClr val="000000"/>
                </a:solidFill>
                <a:effectLst/>
                <a:latin typeface="Times New Roman" pitchFamily="16" charset="0"/>
                <a:ea typeface="+mn-ea"/>
                <a:cs typeface="+mn-cs"/>
              </a:rPr>
              <a:t>ECO contact Robin Donoghue ECO</a:t>
            </a: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sz="1200" b="0" i="0" kern="1200" dirty="0">
              <a:solidFill>
                <a:srgbClr val="000000"/>
              </a:solidFill>
              <a:effectLst/>
              <a:latin typeface="Times New Roman" pitchFamily="16" charset="0"/>
              <a:ea typeface="+mn-ea"/>
              <a:cs typeface="+mn-cs"/>
            </a:endParaRPr>
          </a:p>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11</a:t>
            </a:fld>
            <a:endParaRPr lang="en-US" dirty="0"/>
          </a:p>
        </p:txBody>
      </p:sp>
    </p:spTree>
    <p:extLst>
      <p:ext uri="{BB962C8B-B14F-4D97-AF65-F5344CB8AC3E}">
        <p14:creationId xmlns:p14="http://schemas.microsoft.com/office/powerpoint/2010/main" val="272925958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12</a:t>
            </a:fld>
            <a:endParaRPr lang="en-US" dirty="0"/>
          </a:p>
        </p:txBody>
      </p:sp>
    </p:spTree>
    <p:extLst>
      <p:ext uri="{BB962C8B-B14F-4D97-AF65-F5344CB8AC3E}">
        <p14:creationId xmlns:p14="http://schemas.microsoft.com/office/powerpoint/2010/main" val="201039584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a:xfrm>
            <a:off x="114301" y="4408488"/>
            <a:ext cx="6553200" cy="4175125"/>
          </a:xfrm>
        </p:spPr>
        <p:txBody>
          <a:bodyPr/>
          <a:lstStyle/>
          <a:p>
            <a:pPr marL="0" marR="0" lvl="0" indent="0" algn="l" defTabSz="449263" rtl="0" eaLnBrk="0" fontAlgn="base" latinLnBrk="0" hangingPunct="0">
              <a:lnSpc>
                <a:spcPct val="100000"/>
              </a:lnSpc>
              <a:spcBef>
                <a:spcPct val="30000"/>
              </a:spcBef>
              <a:spcAft>
                <a:spcPct val="0"/>
              </a:spcAft>
              <a:buClr>
                <a:srgbClr val="000000"/>
              </a:buClr>
              <a:buSzPct val="100000"/>
              <a:buFont typeface="Arial" panose="020B0604020202020204" pitchFamily="34" charset="0"/>
              <a:buChar char="•"/>
              <a:tabLst/>
              <a:defRPr/>
            </a:pPr>
            <a:r>
              <a:rPr lang="en-US" sz="1200" dirty="0">
                <a:solidFill>
                  <a:schemeClr val="tx1"/>
                </a:solidFill>
              </a:rPr>
              <a:t>For miscellaneous links for ITU-R , SGs, WPs and calendars, </a:t>
            </a:r>
            <a:r>
              <a:rPr lang="en-US" sz="1200" dirty="0">
                <a:solidFill>
                  <a:schemeClr val="tx1"/>
                </a:solidFill>
                <a:hlinkClick r:id="rId3" action="ppaction://hlinksldjump"/>
              </a:rPr>
              <a:t>see back up slides later</a:t>
            </a:r>
            <a:r>
              <a:rPr lang="en-US" sz="1050" dirty="0">
                <a:solidFill>
                  <a:schemeClr val="tx1"/>
                </a:solidFill>
                <a:hlinkClick r:id="rId3" action="ppaction://hlinksldjump"/>
              </a:rPr>
              <a:t>. </a:t>
            </a:r>
            <a:endParaRPr lang="en-US" sz="100" dirty="0"/>
          </a:p>
          <a:p>
            <a:pPr>
              <a:buFont typeface="Arial" panose="020B0604020202020204" pitchFamily="34" charset="0"/>
              <a:buChar char="•"/>
            </a:pPr>
            <a:r>
              <a:rPr lang="en-US" sz="1200" b="0" dirty="0">
                <a:solidFill>
                  <a:schemeClr val="tx1"/>
                </a:solidFill>
              </a:rPr>
              <a:t>AI 1.2 - </a:t>
            </a:r>
            <a:r>
              <a:rPr lang="en-US" sz="1700" dirty="0">
                <a:solidFill>
                  <a:srgbClr val="00B050"/>
                </a:solidFill>
              </a:rPr>
              <a:t>We could point to FCC rules </a:t>
            </a:r>
            <a:r>
              <a:rPr lang="en-US" sz="1700" dirty="0">
                <a:solidFill>
                  <a:schemeClr val="tx1"/>
                </a:solidFill>
              </a:rPr>
              <a:t>now for the unlicensed over the entire band, and other countries are also. </a:t>
            </a:r>
          </a:p>
          <a:p>
            <a:pPr lvl="2">
              <a:buFont typeface="Arial" panose="020B0604020202020204" pitchFamily="34" charset="0"/>
              <a:buChar char="•"/>
            </a:pPr>
            <a:r>
              <a:rPr lang="en-US" sz="1600" dirty="0">
                <a:solidFill>
                  <a:srgbClr val="00B050"/>
                </a:solidFill>
              </a:rPr>
              <a:t>Australia-ACMA, New Zealand-RSM, etc.,  (and Saudi Arabia (CITC) that is coming… ) </a:t>
            </a:r>
          </a:p>
          <a:p>
            <a:pPr lvl="1">
              <a:buFont typeface="Arial" panose="020B0604020202020204" pitchFamily="34" charset="0"/>
              <a:buChar char="•"/>
            </a:pPr>
            <a:r>
              <a:rPr lang="en-US" sz="1700" dirty="0">
                <a:solidFill>
                  <a:schemeClr val="tx1"/>
                </a:solidFill>
              </a:rPr>
              <a:t>Best to add some justification of why FCC and other countries are looking at the entire band for WLAN. </a:t>
            </a:r>
          </a:p>
          <a:p>
            <a:pPr lvl="2">
              <a:buFont typeface="Arial" panose="020B0604020202020204" pitchFamily="34" charset="0"/>
              <a:buChar char="•"/>
            </a:pPr>
            <a:r>
              <a:rPr lang="en-US" sz="1700" dirty="0">
                <a:solidFill>
                  <a:srgbClr val="00B0F0"/>
                </a:solidFill>
              </a:rPr>
              <a:t>Start by looking at today’s FCC 6 GHz R&amp;O</a:t>
            </a:r>
            <a:r>
              <a:rPr lang="en-US" sz="1700" dirty="0">
                <a:solidFill>
                  <a:schemeClr val="tx1"/>
                </a:solidFill>
              </a:rPr>
              <a:t>, knowing FNPRMs and updates will be coming over time.   </a:t>
            </a:r>
          </a:p>
          <a:p>
            <a:pPr lvl="2">
              <a:buFont typeface="Arial" panose="020B0604020202020204" pitchFamily="34" charset="0"/>
              <a:buChar char="•"/>
            </a:pPr>
            <a:r>
              <a:rPr lang="en-US" sz="1700" dirty="0">
                <a:solidFill>
                  <a:srgbClr val="00B0F0"/>
                </a:solidFill>
              </a:rPr>
              <a:t>Watch </a:t>
            </a:r>
            <a:r>
              <a:rPr lang="en-US" sz="1700" dirty="0">
                <a:solidFill>
                  <a:schemeClr val="tx1"/>
                </a:solidFill>
              </a:rPr>
              <a:t>for other countries when they announce rules for the entire 6 GHz band-then look at their filing(s) for their justification. </a:t>
            </a:r>
          </a:p>
          <a:p>
            <a:pPr>
              <a:buFont typeface="Arial" panose="020B0604020202020204" pitchFamily="34" charset="0"/>
              <a:buChar char="•"/>
            </a:pPr>
            <a:r>
              <a:rPr lang="en-US" sz="1200" b="0" dirty="0">
                <a:solidFill>
                  <a:schemeClr val="tx1"/>
                </a:solidFill>
              </a:rPr>
              <a:t>AI 1.5 - </a:t>
            </a:r>
            <a:r>
              <a:rPr lang="en-US" sz="1600" dirty="0">
                <a:solidFill>
                  <a:schemeClr val="tx1"/>
                </a:solidFill>
              </a:rPr>
              <a:t>Could SG15.15 help with some input on this one, with some of the bands in the 802.15.4 standard?  </a:t>
            </a:r>
          </a:p>
          <a:p>
            <a:pPr lvl="1">
              <a:buFont typeface="Arial" panose="020B0604020202020204" pitchFamily="34" charset="0"/>
              <a:buChar char="•"/>
            </a:pPr>
            <a:r>
              <a:rPr lang="en-US" sz="1400" dirty="0">
                <a:solidFill>
                  <a:schemeClr val="tx1"/>
                </a:solidFill>
              </a:rPr>
              <a:t>The narrow band PHYs  in 802.15.4 are in some of these bands and going to be referenced in the 15.15 standard and there is an active SG (moving to TG) working on this standard.   </a:t>
            </a:r>
          </a:p>
          <a:p>
            <a:pPr lvl="1">
              <a:buFont typeface="Arial" panose="020B0604020202020204" pitchFamily="34" charset="0"/>
              <a:buChar char="•"/>
            </a:pPr>
            <a:r>
              <a:rPr lang="en-US" sz="1600" dirty="0">
                <a:solidFill>
                  <a:schemeClr val="tx1"/>
                </a:solidFill>
              </a:rPr>
              <a:t>This AI also includes TVWS bands, which .11,  .15,  .19 and .22 (15.22) are in some of these bands.  Could these WGs help with some input on this one? </a:t>
            </a:r>
          </a:p>
          <a:p>
            <a:pPr lvl="1">
              <a:buFont typeface="Arial" panose="020B0604020202020204" pitchFamily="34" charset="0"/>
              <a:buChar char="•"/>
            </a:pPr>
            <a:r>
              <a:rPr lang="en-US" sz="1600" dirty="0">
                <a:solidFill>
                  <a:srgbClr val="00B0F0"/>
                </a:solidFill>
              </a:rPr>
              <a:t>Send request to .11,  .15 (SG15.15 &amp; 15.22 (for .22)) and .19 for any contributions they can provide to help develop IEEE 802 viewpoints on WRC-23 AI 1.5.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AI 10 - </a:t>
            </a:r>
            <a:r>
              <a:rPr lang="en-US" sz="1600" dirty="0">
                <a:solidFill>
                  <a:srgbClr val="00B0F0"/>
                </a:solidFill>
              </a:rPr>
              <a:t>Send request to .15 THz SC (active group heading for 802.15.3d revision) for any contributions they can provide to held develop IEEE 802 viewpoints on 	WRC-23 AI 1.10 – preliminary agenda for future conferences.) </a:t>
            </a:r>
          </a:p>
          <a:p>
            <a:pPr lvl="1">
              <a:buFont typeface="Arial" panose="020B0604020202020204" pitchFamily="34" charset="0"/>
              <a:buChar char="•"/>
            </a:pPr>
            <a:r>
              <a:rPr lang="en-US" sz="1400" b="0" dirty="0">
                <a:solidFill>
                  <a:srgbClr val="00B0F0"/>
                </a:solidFill>
              </a:rPr>
              <a:t>Watch </a:t>
            </a:r>
            <a:r>
              <a:rPr lang="en-US" sz="1400" b="0" dirty="0">
                <a:solidFill>
                  <a:schemeClr val="tx1"/>
                </a:solidFill>
              </a:rPr>
              <a:t>for regulatory bodies working on THz also and how their actions relate to our standards and a possible AI for future WRCs.. </a:t>
            </a:r>
          </a:p>
          <a:p>
            <a:pPr lvl="0">
              <a:buFont typeface="Arial" panose="020B0604020202020204" pitchFamily="34" charset="0"/>
              <a:buChar char="•"/>
            </a:pPr>
            <a:endParaRPr lang="en-US" sz="1200" b="0" dirty="0">
              <a:solidFill>
                <a:schemeClr val="tx1"/>
              </a:solidFill>
            </a:endParaRPr>
          </a:p>
          <a:p>
            <a:pPr lvl="0">
              <a:buFont typeface="Arial" panose="020B0604020202020204" pitchFamily="34" charset="0"/>
              <a:buChar char="•"/>
            </a:pPr>
            <a:r>
              <a:rPr lang="en-US" sz="1200" b="0" dirty="0">
                <a:solidFill>
                  <a:schemeClr val="tx1"/>
                </a:solidFill>
              </a:rPr>
              <a:t>WRC-23 agenda items, the list is on the ITU-R website at:</a:t>
            </a:r>
            <a:r>
              <a:rPr lang="en-US" sz="1200" dirty="0">
                <a:solidFill>
                  <a:schemeClr val="tx1"/>
                </a:solidFill>
              </a:rPr>
              <a:t> </a:t>
            </a:r>
          </a:p>
          <a:p>
            <a:pPr lvl="2">
              <a:spcBef>
                <a:spcPts val="0"/>
              </a:spcBef>
              <a:buFont typeface="Arial" panose="020B0604020202020204" pitchFamily="34" charset="0"/>
              <a:buChar char="•"/>
            </a:pPr>
            <a:r>
              <a:rPr lang="en-US" sz="1200" dirty="0">
                <a:hlinkClick r:id="rId4"/>
              </a:rPr>
              <a:t>https://www.itu.int/en/ITU-R/study-groups/rcpm/Pages/wrc-23-studies.aspx</a:t>
            </a:r>
            <a:r>
              <a:rPr lang="en-US" sz="1200" dirty="0">
                <a:solidFill>
                  <a:srgbClr val="00B0F0"/>
                </a:solidFill>
              </a:rPr>
              <a:t>  </a:t>
            </a:r>
            <a:r>
              <a:rPr lang="en-US" sz="1200" dirty="0">
                <a:solidFill>
                  <a:srgbClr val="7030A0"/>
                </a:solidFill>
              </a:rPr>
              <a:t> (updated 26Aug20)</a:t>
            </a:r>
          </a:p>
          <a:p>
            <a:pPr lvl="2">
              <a:spcBef>
                <a:spcPts val="0"/>
              </a:spcBef>
              <a:buFont typeface="Arial" panose="020B0604020202020204" pitchFamily="34" charset="0"/>
              <a:buChar char="•"/>
            </a:pPr>
            <a:r>
              <a:rPr lang="en-US" sz="1200" dirty="0">
                <a:hlinkClick r:id="rId5"/>
              </a:rPr>
              <a:t>https://www.itu.int/dms_pub/itu-r/oth/0c/0a/R0C0A00000D0041PDFE.pdf</a:t>
            </a:r>
            <a:endParaRPr lang="en-US" sz="1200" dirty="0"/>
          </a:p>
          <a:p>
            <a:pPr lvl="1">
              <a:spcBef>
                <a:spcPts val="0"/>
              </a:spcBef>
              <a:buFont typeface="Arial" panose="020B0604020202020204" pitchFamily="34" charset="0"/>
              <a:buChar char="•"/>
            </a:pPr>
            <a:r>
              <a:rPr lang="en-US" sz="1200" b="0" dirty="0">
                <a:solidFill>
                  <a:schemeClr val="tx1"/>
                </a:solidFill>
              </a:rPr>
              <a:t>With 18-20/0107, we will over time </a:t>
            </a:r>
            <a:r>
              <a:rPr lang="en-US" sz="1200" dirty="0">
                <a:solidFill>
                  <a:schemeClr val="tx1"/>
                </a:solidFill>
              </a:rPr>
              <a:t>ID </a:t>
            </a:r>
            <a:r>
              <a:rPr lang="en-US" sz="1200" b="0" dirty="0">
                <a:solidFill>
                  <a:schemeClr val="tx1"/>
                </a:solidFill>
              </a:rPr>
              <a:t>the Agenda Items of interest to IEEE 802,  to form viewpoints.     </a:t>
            </a:r>
          </a:p>
          <a:p>
            <a:pPr lvl="1">
              <a:spcBef>
                <a:spcPts val="0"/>
              </a:spcBef>
              <a:buFont typeface="Arial" panose="020B0604020202020204" pitchFamily="34" charset="0"/>
              <a:buChar char="•"/>
            </a:pPr>
            <a:r>
              <a:rPr lang="en-US" sz="1200" b="1" dirty="0">
                <a:solidFill>
                  <a:schemeClr val="tx1"/>
                </a:solidFill>
              </a:rPr>
              <a:t>Note: will fill in at end of calls working through the list, when time permits. 	</a:t>
            </a:r>
            <a:r>
              <a:rPr lang="en-US" sz="1200" b="0" dirty="0">
                <a:solidFill>
                  <a:schemeClr val="tx1"/>
                </a:solidFill>
              </a:rPr>
              <a:t> </a:t>
            </a:r>
          </a:p>
          <a:p>
            <a:pPr lvl="1">
              <a:spcBef>
                <a:spcPts val="0"/>
              </a:spcBef>
              <a:buFont typeface="Arial" panose="020B0604020202020204" pitchFamily="34" charset="0"/>
              <a:buChar char="•"/>
            </a:pPr>
            <a:r>
              <a:rPr lang="en-US" sz="1400" dirty="0">
                <a:solidFill>
                  <a:schemeClr val="tx1"/>
                </a:solidFill>
              </a:rPr>
              <a:t>Reference: </a:t>
            </a:r>
          </a:p>
          <a:p>
            <a:pPr lvl="1">
              <a:spcBef>
                <a:spcPts val="0"/>
              </a:spcBef>
              <a:buFont typeface="Arial" panose="020B0604020202020204" pitchFamily="34" charset="0"/>
              <a:buChar char="•"/>
            </a:pPr>
            <a:r>
              <a:rPr lang="en-US" sz="1200" dirty="0">
                <a:solidFill>
                  <a:schemeClr val="tx1"/>
                </a:solidFill>
              </a:rPr>
              <a:t>Updated WRC-23 AI list:  </a:t>
            </a:r>
            <a:r>
              <a:rPr lang="en-US" sz="1200" dirty="0">
                <a:solidFill>
                  <a:srgbClr val="00B0F0"/>
                </a:solidFill>
                <a:hlinkClick r:id="rId6"/>
              </a:rPr>
              <a:t>https://mentor.ieee.org/802.18/dcn/20/18-20-0107-01-0000-res-811-wrc-19-wrc-23-agenda-items.docx</a:t>
            </a:r>
            <a:r>
              <a:rPr lang="en-US" sz="1200" dirty="0">
                <a:solidFill>
                  <a:srgbClr val="00B0F0"/>
                </a:solidFill>
              </a:rPr>
              <a:t> </a:t>
            </a:r>
          </a:p>
          <a:p>
            <a:pPr lvl="1">
              <a:spcBef>
                <a:spcPts val="0"/>
              </a:spcBef>
              <a:buFont typeface="Arial" panose="020B0604020202020204" pitchFamily="34" charset="0"/>
              <a:buChar char="•"/>
            </a:pPr>
            <a:r>
              <a:rPr lang="en-US" sz="1200" dirty="0">
                <a:solidFill>
                  <a:schemeClr val="tx1"/>
                </a:solidFill>
              </a:rPr>
              <a:t>btw- the initial AIs to consider IEEE 802 viewpoints: </a:t>
            </a:r>
          </a:p>
          <a:p>
            <a:pPr lvl="1">
              <a:spcBef>
                <a:spcPts val="0"/>
              </a:spcBef>
              <a:spcAft>
                <a:spcPts val="0"/>
              </a:spcAft>
              <a:buFont typeface="+mj-lt"/>
              <a:buAutoNum type="arabicParenBoth"/>
            </a:pPr>
            <a:r>
              <a:rPr lang="en-US" sz="1200" dirty="0">
                <a:ea typeface="SimSun" panose="02010600030101010101" pitchFamily="2" charset="-122"/>
              </a:rPr>
              <a:t>1.1  -</a:t>
            </a:r>
            <a:r>
              <a:rPr lang="en-GB" sz="1200" dirty="0">
                <a:ea typeface="Times New Roman" panose="02020603050405020304" pitchFamily="18" charset="0"/>
              </a:rPr>
              <a:t>800-4 990 MHz and Resolution 223.  Connection w/ITS going there?</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1.2</a:t>
            </a:r>
            <a:r>
              <a:rPr lang="en-GB" sz="1200" dirty="0">
                <a:ea typeface="SimSun" panose="02010600030101010101" pitchFamily="2" charset="-122"/>
              </a:rPr>
              <a:t>  -</a:t>
            </a:r>
            <a:r>
              <a:rPr lang="en-GB" sz="1200" dirty="0">
                <a:ea typeface="Times New Roman" panose="02020603050405020304" pitchFamily="18" charset="0"/>
              </a:rPr>
              <a:t>300-3 400MHz, 3 600-3 800MHz, 6 425-7 025MHz, 7 025-7 125MHz and 10.0-10.5GHz for International Mobile Telecommunications (IMT) and resolution 245.</a:t>
            </a:r>
            <a:endParaRPr lang="en-US" sz="1200" dirty="0">
              <a:ea typeface="SimSun" panose="02010600030101010101" pitchFamily="2" charset="-122"/>
            </a:endParaRPr>
          </a:p>
          <a:p>
            <a:pPr lvl="1">
              <a:spcBef>
                <a:spcPts val="0"/>
              </a:spcBef>
              <a:spcAft>
                <a:spcPts val="0"/>
              </a:spcAft>
              <a:buFont typeface="+mj-lt"/>
              <a:buAutoNum type="arabicParenBoth"/>
            </a:pPr>
            <a:r>
              <a:rPr lang="en-US" sz="1200" dirty="0">
                <a:ea typeface="SimSun" panose="02010600030101010101" pitchFamily="2" charset="-122"/>
              </a:rPr>
              <a:t>1.5  -4</a:t>
            </a:r>
            <a:r>
              <a:rPr lang="en-GB" sz="1200" dirty="0">
                <a:ea typeface="Times New Roman" panose="02020603050405020304" pitchFamily="18" charset="0"/>
              </a:rPr>
              <a:t>70-960 MHz in Region 1-consider possible regulatory actions, Resolution</a:t>
            </a:r>
            <a:r>
              <a:rPr lang="en-GB" sz="1200" b="1" dirty="0">
                <a:ea typeface="Times New Roman" panose="02020603050405020304" pitchFamily="18" charset="0"/>
              </a:rPr>
              <a:t> 235.</a:t>
            </a:r>
            <a:endParaRPr lang="en-US" sz="1200" dirty="0">
              <a:ea typeface="SimSun" panose="02010600030101010101" pitchFamily="2" charset="-122"/>
            </a:endParaRPr>
          </a:p>
          <a:p>
            <a:pPr lvl="1">
              <a:spcBef>
                <a:spcPts val="0"/>
              </a:spcBef>
              <a:spcAft>
                <a:spcPts val="0"/>
              </a:spcAft>
              <a:buFont typeface="+mj-lt"/>
              <a:buAutoNum type="arabicParenBoth"/>
            </a:pPr>
            <a:r>
              <a:rPr lang="en-GB" sz="1200" dirty="0">
                <a:ea typeface="Times New Roman" panose="02020603050405020304" pitchFamily="18" charset="0"/>
              </a:rPr>
              <a:t>10</a:t>
            </a:r>
            <a:r>
              <a:rPr lang="en-GB" sz="1200" b="1" dirty="0">
                <a:ea typeface="Times New Roman" panose="02020603050405020304" pitchFamily="18" charset="0"/>
              </a:rPr>
              <a:t>   -</a:t>
            </a:r>
            <a:r>
              <a:rPr lang="en-GB" sz="1200" dirty="0">
                <a:solidFill>
                  <a:srgbClr val="444444"/>
                </a:solidFill>
                <a:ea typeface="Times New Roman" panose="02020603050405020304" pitchFamily="18" charset="0"/>
              </a:rPr>
              <a:t>recommend to the Council items for inclusion in the agenda for the next WRC</a:t>
            </a:r>
          </a:p>
          <a:p>
            <a:pPr>
              <a:spcBef>
                <a:spcPts val="0"/>
              </a:spcBef>
              <a:buFont typeface="Arial" panose="020B0604020202020204" pitchFamily="34" charset="0"/>
              <a:buNone/>
            </a:pPr>
            <a:endParaRPr lang="en-US" dirty="0"/>
          </a:p>
        </p:txBody>
      </p:sp>
      <p:sp>
        <p:nvSpPr>
          <p:cNvPr id="4" name="Header Placeholder 3"/>
          <p:cNvSpPr>
            <a:spLocks noGrp="1"/>
          </p:cNvSpPr>
          <p:nvPr>
            <p:ph type="hdr"/>
          </p:nvPr>
        </p:nvSpPr>
        <p:spPr/>
        <p:txBody>
          <a:bodyPr/>
          <a:lstStyle/>
          <a:p>
            <a:r>
              <a:rPr lang="en-US" dirty="0"/>
              <a:t>doc.: IEEE 802.11-yy/xxxxr0</a:t>
            </a:r>
          </a:p>
        </p:txBody>
      </p:sp>
      <p:sp>
        <p:nvSpPr>
          <p:cNvPr id="5" name="Date Placeholder 4"/>
          <p:cNvSpPr>
            <a:spLocks noGrp="1"/>
          </p:cNvSpPr>
          <p:nvPr>
            <p:ph type="dt"/>
          </p:nvPr>
        </p:nvSpPr>
        <p:spPr/>
        <p:txBody>
          <a:bodyPr/>
          <a:lstStyle/>
          <a:p>
            <a:r>
              <a:rPr lang="en-US" dirty="0"/>
              <a:t>Month Year</a:t>
            </a:r>
          </a:p>
        </p:txBody>
      </p:sp>
      <p:sp>
        <p:nvSpPr>
          <p:cNvPr id="6" name="Footer Placeholder 5"/>
          <p:cNvSpPr>
            <a:spLocks noGrp="1"/>
          </p:cNvSpPr>
          <p:nvPr>
            <p:ph type="ftr"/>
          </p:nvPr>
        </p:nvSpPr>
        <p:spPr/>
        <p:txBody>
          <a:bodyPr/>
          <a:lstStyle/>
          <a:p>
            <a:r>
              <a:rPr lang="en-US" dirty="0"/>
              <a:t>John Doe, Some Company</a:t>
            </a:r>
          </a:p>
        </p:txBody>
      </p:sp>
      <p:sp>
        <p:nvSpPr>
          <p:cNvPr id="7" name="Slide Number Placeholder 6"/>
          <p:cNvSpPr>
            <a:spLocks noGrp="1"/>
          </p:cNvSpPr>
          <p:nvPr>
            <p:ph type="sldNum"/>
          </p:nvPr>
        </p:nvSpPr>
        <p:spPr/>
        <p:txBody>
          <a:bodyPr/>
          <a:lstStyle/>
          <a:p>
            <a:r>
              <a:rPr lang="en-US" dirty="0"/>
              <a:t>Page </a:t>
            </a:r>
            <a:fld id="{47A7FEEB-9CD2-43FE-843C-C5350BEACB45}" type="slidenum">
              <a:rPr lang="en-US" smtClean="0"/>
              <a:pPr/>
              <a:t>13</a:t>
            </a:fld>
            <a:endParaRPr lang="en-US" dirty="0"/>
          </a:p>
        </p:txBody>
      </p:sp>
    </p:spTree>
    <p:extLst>
      <p:ext uri="{BB962C8B-B14F-4D97-AF65-F5344CB8AC3E}">
        <p14:creationId xmlns:p14="http://schemas.microsoft.com/office/powerpoint/2010/main" val="77908420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pPr marL="114300" lvl="1" indent="0">
              <a:spcBef>
                <a:spcPts val="0"/>
              </a:spcBef>
              <a:spcAft>
                <a:spcPts val="0"/>
              </a:spcAft>
              <a:buFont typeface="Arial" panose="020B0604020202020204" pitchFamily="34" charset="0"/>
              <a:buNone/>
            </a:pPr>
            <a:endParaRPr lang="en-US" sz="1200" kern="1200" dirty="0">
              <a:solidFill>
                <a:srgbClr val="000000"/>
              </a:solidFill>
              <a:effectLst/>
              <a:latin typeface="Times New Roman" pitchFamily="16" charset="0"/>
              <a:ea typeface="+mn-ea"/>
              <a:cs typeface="+mn-cs"/>
            </a:endParaRPr>
          </a:p>
        </p:txBody>
      </p:sp>
      <p:sp>
        <p:nvSpPr>
          <p:cNvPr id="4" name="Header Placeholder 3"/>
          <p:cNvSpPr>
            <a:spLocks noGrp="1"/>
          </p:cNvSpPr>
          <p:nvPr>
            <p:ph type="hdr"/>
          </p:nvPr>
        </p:nvSpPr>
        <p:spPr/>
        <p:txBody>
          <a:bodyPr/>
          <a:lstStyle/>
          <a:p>
            <a:r>
              <a:rPr lang="en-US"/>
              <a:t>doc.: IEEE 802.11-yy/xxxxr0</a:t>
            </a:r>
            <a:endParaRPr lang="en-US" dirty="0"/>
          </a:p>
        </p:txBody>
      </p:sp>
      <p:sp>
        <p:nvSpPr>
          <p:cNvPr id="5" name="Date Placeholder 4"/>
          <p:cNvSpPr>
            <a:spLocks noGrp="1"/>
          </p:cNvSpPr>
          <p:nvPr>
            <p:ph type="dt"/>
          </p:nvPr>
        </p:nvSpPr>
        <p:spPr/>
        <p:txBody>
          <a:bodyPr/>
          <a:lstStyle/>
          <a:p>
            <a:r>
              <a:rPr lang="en-US"/>
              <a:t>Month Year</a:t>
            </a:r>
            <a:endParaRPr lang="en-US" dirty="0"/>
          </a:p>
        </p:txBody>
      </p:sp>
      <p:sp>
        <p:nvSpPr>
          <p:cNvPr id="6" name="Footer Placeholder 5"/>
          <p:cNvSpPr>
            <a:spLocks noGrp="1"/>
          </p:cNvSpPr>
          <p:nvPr>
            <p:ph type="ftr"/>
          </p:nvPr>
        </p:nvSpPr>
        <p:spPr/>
        <p:txBody>
          <a:bodyPr/>
          <a:lstStyle/>
          <a:p>
            <a:r>
              <a:rPr lang="en-US"/>
              <a:t>John Doe, Some Company</a:t>
            </a:r>
            <a:endParaRPr lang="en-US" dirty="0"/>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14</a:t>
            </a:fld>
            <a:endParaRPr lang="en-US" dirty="0"/>
          </a:p>
        </p:txBody>
      </p:sp>
    </p:spTree>
    <p:extLst>
      <p:ext uri="{BB962C8B-B14F-4D97-AF65-F5344CB8AC3E}">
        <p14:creationId xmlns:p14="http://schemas.microsoft.com/office/powerpoint/2010/main" val="2952160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a:xfrm>
            <a:off x="5689601" y="6475414"/>
            <a:ext cx="808567" cy="363537"/>
          </a:xfrm>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2" name="Rectangle 3"/>
          <p:cNvSpPr>
            <a:spLocks noGrp="1" noChangeArrowheads="1"/>
          </p:cNvSpPr>
          <p:nvPr>
            <p:ph type="dt" idx="15"/>
          </p:nvPr>
        </p:nvSpPr>
        <p:spPr bwMode="auto">
          <a:xfrm>
            <a:off x="914400" y="304800"/>
            <a:ext cx="3048000"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04nov21</a:t>
            </a:r>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a:xfrm>
            <a:off x="912285" y="382970"/>
            <a:ext cx="2948516" cy="273050"/>
          </a:xfrm>
        </p:spPr>
        <p:txBody>
          <a:bodyPr/>
          <a:lstStyle>
            <a:lvl1pPr>
              <a:defRPr/>
            </a:lvl1pPr>
          </a:lstStyle>
          <a:p>
            <a:r>
              <a:rPr lang="en-US"/>
              <a:t>04nov21</a:t>
            </a:r>
            <a:endParaRPr lang="en-GB" dirty="0"/>
          </a:p>
        </p:txBody>
      </p:sp>
      <p:sp>
        <p:nvSpPr>
          <p:cNvPr id="3" name="Footer Placeholder 2"/>
          <p:cNvSpPr>
            <a:spLocks noGrp="1"/>
          </p:cNvSpPr>
          <p:nvPr>
            <p:ph type="ftr" idx="11"/>
          </p:nvPr>
        </p:nvSpPr>
        <p:spPr/>
        <p:txBody>
          <a:bodyPr/>
          <a:lstStyle>
            <a:lvl1pPr>
              <a:defRPr/>
            </a:lvl1pPr>
          </a:lstStyle>
          <a:p>
            <a:r>
              <a:rPr lang="en-US" dirty="0"/>
              <a:t>Jay Holcomb (Itron)</a:t>
            </a:r>
            <a:endParaRPr lang="en-GB" dirty="0"/>
          </a:p>
        </p:txBody>
      </p:sp>
      <p:sp>
        <p:nvSpPr>
          <p:cNvPr id="4" name="Slide Number Placeholder 3"/>
          <p:cNvSpPr>
            <a:spLocks noGrp="1"/>
          </p:cNvSpPr>
          <p:nvPr>
            <p:ph type="sldNum" idx="12"/>
          </p:nvPr>
        </p:nvSpPr>
        <p:spPr>
          <a:xfrm>
            <a:off x="5588001" y="6475414"/>
            <a:ext cx="910167" cy="363537"/>
          </a:xfrm>
        </p:spPr>
        <p:txBody>
          <a:bodyPr/>
          <a:lstStyle>
            <a:lvl1pPr>
              <a:defRPr/>
            </a:lvl1pPr>
          </a:lstStyle>
          <a:p>
            <a:r>
              <a:rPr lang="en-GB" dirty="0"/>
              <a:t>Slide </a:t>
            </a:r>
            <a:fld id="{F5D8E26B-7BCF-4D25-9C89-0168A6618F18}" type="slidenum">
              <a:rPr lang="en-GB"/>
              <a:pPr/>
              <a:t>‹#›</a:t>
            </a:fld>
            <a:endParaRPr lang="en-GB" dirty="0"/>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7" name="Rectangle 3"/>
          <p:cNvSpPr>
            <a:spLocks noGrp="1" noChangeArrowheads="1"/>
          </p:cNvSpPr>
          <p:nvPr>
            <p:ph type="dt"/>
          </p:nvPr>
        </p:nvSpPr>
        <p:spPr bwMode="auto">
          <a:xfrm>
            <a:off x="912285" y="382970"/>
            <a:ext cx="2948516"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a:t>04nov21</a:t>
            </a:r>
            <a:endParaRPr lang="en-GB" dirty="0"/>
          </a:p>
        </p:txBody>
      </p:sp>
      <p:sp>
        <p:nvSpPr>
          <p:cNvPr id="1028" name="Rectangle 4"/>
          <p:cNvSpPr>
            <a:spLocks noGrp="1" noChangeArrowheads="1"/>
          </p:cNvSpPr>
          <p:nvPr>
            <p:ph type="ftr"/>
          </p:nvPr>
        </p:nvSpPr>
        <p:spPr bwMode="auto">
          <a:xfrm>
            <a:off x="7112000"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dirty="0"/>
              <a:t>Jay Holcomb (Itron)</a:t>
            </a:r>
            <a:endParaRPr lang="en-GB" dirty="0"/>
          </a:p>
        </p:txBody>
      </p:sp>
      <p:sp>
        <p:nvSpPr>
          <p:cNvPr id="1029" name="Rectangle 5"/>
          <p:cNvSpPr>
            <a:spLocks noGrp="1" noChangeArrowheads="1"/>
          </p:cNvSpPr>
          <p:nvPr>
            <p:ph type="sldNum"/>
          </p:nvPr>
        </p:nvSpPr>
        <p:spPr bwMode="auto">
          <a:xfrm>
            <a:off x="5588001" y="6475414"/>
            <a:ext cx="91016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Slide </a:t>
            </a:r>
            <a:fld id="{D09C756B-EB39-4236-ADBB-73052B179AE4}" type="slidenum">
              <a:rPr lang="en-GB"/>
              <a:pPr/>
              <a:t>‹#›</a:t>
            </a:fld>
            <a:endParaRPr lang="en-GB" dirty="0"/>
          </a:p>
        </p:txBody>
      </p:sp>
      <p:sp>
        <p:nvSpPr>
          <p:cNvPr id="1030" name="Line 6"/>
          <p:cNvSpPr>
            <a:spLocks noChangeShapeType="1"/>
          </p:cNvSpPr>
          <p:nvPr/>
        </p:nvSpPr>
        <p:spPr bwMode="auto">
          <a:xfrm>
            <a:off x="971587" y="597222"/>
            <a:ext cx="10363200" cy="1588"/>
          </a:xfrm>
          <a:prstGeom prst="line">
            <a:avLst/>
          </a:prstGeom>
          <a:noFill/>
          <a:ln w="12600">
            <a:solidFill>
              <a:srgbClr val="000000"/>
            </a:solidFill>
            <a:miter lim="800000"/>
            <a:headEnd/>
            <a:tailEnd/>
          </a:ln>
          <a:effectLst/>
        </p:spPr>
        <p:txBody>
          <a:bodyPr/>
          <a:lstStyle/>
          <a:p>
            <a:endParaRPr lang="en-GB" sz="2400" dirty="0"/>
          </a:p>
        </p:txBody>
      </p:sp>
      <p:sp>
        <p:nvSpPr>
          <p:cNvPr id="1031" name="Rectangle 7"/>
          <p:cNvSpPr>
            <a:spLocks noChangeArrowheads="1"/>
          </p:cNvSpPr>
          <p:nvPr/>
        </p:nvSpPr>
        <p:spPr bwMode="auto">
          <a:xfrm>
            <a:off x="912284"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802.18-21/0130r01</a:t>
            </a:r>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10.xml.rels><?xml version="1.0" encoding="UTF-8" standalone="yes"?>
<Relationships xmlns="http://schemas.openxmlformats.org/package/2006/relationships"><Relationship Id="rId3" Type="http://schemas.openxmlformats.org/officeDocument/2006/relationships/hyperlink" Target="https://eur-lex.europa.eu/oj/direct-access.html" TargetMode="External"/><Relationship Id="rId2" Type="http://schemas.openxmlformats.org/officeDocument/2006/relationships/notesSlide" Target="../notesSlides/notesSlide5.xml"/><Relationship Id="rId1" Type="http://schemas.openxmlformats.org/officeDocument/2006/relationships/slideLayout" Target="../slideLayouts/slideLayout1.xml"/><Relationship Id="rId6" Type="http://schemas.openxmlformats.org/officeDocument/2006/relationships/hyperlink" Target="https://portal.etsi.org/tb.aspx?tbid=287&amp;SubTB=287" TargetMode="External"/><Relationship Id="rId5" Type="http://schemas.openxmlformats.org/officeDocument/2006/relationships/hyperlink" Target="https://www.etsi.org/deliver/etsi_en/" TargetMode="External"/><Relationship Id="rId4" Type="http://schemas.openxmlformats.org/officeDocument/2006/relationships/hyperlink" Target="https://ec.europa.eu/growth/single-market/european-standards/harmonised-standards/"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docdb.cept.org/implementation/16737" TargetMode="External"/><Relationship Id="rId3" Type="http://schemas.openxmlformats.org/officeDocument/2006/relationships/hyperlink" Target="https://cept.org/ecc/groups/ecc/client/introduction/" TargetMode="External"/><Relationship Id="rId7" Type="http://schemas.openxmlformats.org/officeDocument/2006/relationships/image" Target="../media/image4.wmf"/><Relationship Id="rId2" Type="http://schemas.openxmlformats.org/officeDocument/2006/relationships/notesSlide" Target="../notesSlides/notesSlide6.xml"/><Relationship Id="rId1" Type="http://schemas.openxmlformats.org/officeDocument/2006/relationships/slideLayout" Target="../slideLayouts/slideLayout1.xml"/><Relationship Id="rId6" Type="http://schemas.openxmlformats.org/officeDocument/2006/relationships/hyperlink" Target="https://cept.org/ecc/groups/ecc/wg-fm/client/introduction/" TargetMode="External"/><Relationship Id="rId5" Type="http://schemas.openxmlformats.org/officeDocument/2006/relationships/hyperlink" Target="https://urldefense.com/v3/__https:/www.cept.org/ecc/groups/ecc/wg-se/se-45/client/meeting-documents/?flid=29448__;!!F7jv3iA!mB5ZQo9Bo-O1jA0inWo-_d60J1NcmgnJyTx4AUxwq_CZ4dHwBd3V_qaPd4dmr9DaaQ$" TargetMode="External"/><Relationship Id="rId4" Type="http://schemas.openxmlformats.org/officeDocument/2006/relationships/hyperlink" Target="https://cept.org/ecc/groups/ecc/wg-se/se-45/client/introduction/"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sistemas.anatel.gov.br/SACP/Contribuicoes/TextoConsulta.asp?CodProcesso=C2513&amp;Tipo=1&amp;Opcao=andamento" TargetMode="External"/><Relationship Id="rId3" Type="http://schemas.openxmlformats.org/officeDocument/2006/relationships/hyperlink" Target="https://www.rabc-cccr.ca/event/spectrum-management-innovation-committee/" TargetMode="External"/><Relationship Id="rId7" Type="http://schemas.openxmlformats.org/officeDocument/2006/relationships/hyperlink" Target="mailto:wirelessinfrastructurestrategy@dcms.gov.uk"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 Id="rId6" Type="http://schemas.openxmlformats.org/officeDocument/2006/relationships/hyperlink" Target="https://www.gov.uk/government/publications/letters-between-dcms-and-ofcom-on-the-future-of-wireless-networks-infrastructure" TargetMode="External"/><Relationship Id="rId5" Type="http://schemas.openxmlformats.org/officeDocument/2006/relationships/hyperlink" Target="https://www.gov.uk/government/consultations/wireless-infrastructure-strategy-call-for-evidence" TargetMode="External"/><Relationship Id="rId4" Type="http://schemas.openxmlformats.org/officeDocument/2006/relationships/hyperlink" Target="https://www.gov.uk/government/organisations/department-for-digital-culture-media-sport"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www.itu.int/en/ITU-R/study-groups/rcpm/Pages/wrc-23-studies.aspx" TargetMode="External"/><Relationship Id="rId2" Type="http://schemas.openxmlformats.org/officeDocument/2006/relationships/notesSlide" Target="../notesSlides/notesSlide8.xml"/><Relationship Id="rId1" Type="http://schemas.openxmlformats.org/officeDocument/2006/relationships/slideLayout" Target="../slideLayouts/slideLayout1.xml"/><Relationship Id="rId6" Type="http://schemas.openxmlformats.org/officeDocument/2006/relationships/hyperlink" Target="https://mentor.ieee.org/802.18/dcn/21/18-21-0039-01-0000-ieee-802-viewpoints-on-wrc-23-agenda-items.pptx" TargetMode="External"/><Relationship Id="rId5" Type="http://schemas.openxmlformats.org/officeDocument/2006/relationships/hyperlink" Target="https://mentor.ieee.org/802.18/dcn/20/18-20-0107-01-0000-res-811-wrc-19-wrc-23-agenda-items.docx" TargetMode="External"/><Relationship Id="rId4" Type="http://schemas.openxmlformats.org/officeDocument/2006/relationships/hyperlink" Target="https://www.itu.int/dms_pub/itu-r/oth/0c/0a/R0C0A00000D0041PDFE.pdf"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s://www.fcc.gov/ecfs/search/filings?proceedings_name=21-353&amp;sort=date_disseminated,DESC"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5" Type="http://schemas.openxmlformats.org/officeDocument/2006/relationships/hyperlink" Target="https://www.congress.gov/bill/116th-congress/house-bill/6395" TargetMode="External"/><Relationship Id="rId4" Type="http://schemas.openxmlformats.org/officeDocument/2006/relationships/hyperlink" Target="https://mentor.ieee.org/802.18/dcn/21/18-21-0108-02-0000-fcc-noi-on-spectrum-for-the-internet-of-things.docx" TargetMode="External"/></Relationships>
</file>

<file path=ppt/slides/_rels/slide15.xml.rels><?xml version="1.0" encoding="UTF-8" standalone="yes"?>
<Relationships xmlns="http://schemas.openxmlformats.org/package/2006/relationships"><Relationship Id="rId8" Type="http://schemas.openxmlformats.org/officeDocument/2006/relationships/hyperlink" Target="https://mentor.ieee.org/802.18/dcn/20/18-20-0104-02-0000-fcc-proposed-rule-modernizing-and-expanding-access-to-the-70-80-90-ghz-bands.docx" TargetMode="External"/><Relationship Id="rId3" Type="http://schemas.openxmlformats.org/officeDocument/2006/relationships/hyperlink" Target="https://www.federalregister.gov/documents/2021/11/02/2021-23712/wireless-telecommunication-bureau-seeks-to-supplement-the-record-on-708090-ghz-bands-notice-of?utm_source=federalregister.gov&amp;utm_medium=email&amp;utm_campaign=subscription+mailing+list" TargetMode="External"/><Relationship Id="rId7" Type="http://schemas.openxmlformats.org/officeDocument/2006/relationships/hyperlink" Target="https://mentor.ieee.org/802.18/dcn/20/18-20-0108-06-0000-comments-ieee802-fcc-nprm-20-133-70-80-90ghz-bands-expand-access.docx" TargetMode="External"/><Relationship Id="rId2" Type="http://schemas.openxmlformats.org/officeDocument/2006/relationships/notesSlide" Target="../notesSlides/notesSlide10.xml"/><Relationship Id="rId1" Type="http://schemas.openxmlformats.org/officeDocument/2006/relationships/slideLayout" Target="../slideLayouts/slideLayout1.xml"/><Relationship Id="rId6" Type="http://schemas.openxmlformats.org/officeDocument/2006/relationships/hyperlink" Target="https://mentor.ieee.org/802.18/dcn/21/18-21-0137-00-0000-fcc-seeks-to-supplement-nprm-record-on-70-80-90-ghz-wtb-20-133.docx" TargetMode="External"/><Relationship Id="rId5" Type="http://schemas.openxmlformats.org/officeDocument/2006/relationships/hyperlink" Target="https://www.fcc.gov/ecfs/search/filings?proceedings_name=20-133&amp;sort=date_disseminated,DESC" TargetMode="External"/><Relationship Id="rId4" Type="http://schemas.openxmlformats.org/officeDocument/2006/relationships/hyperlink" Target="https://www.govinfo.gov/content/pkg/FR-2021-11-02/pdf/2021-23712.pdf?utm_source=federalregister.gov&amp;utm_medium=email&amp;utm_campaign=subscription+mailing+list" TargetMode="External"/><Relationship Id="rId9" Type="http://schemas.openxmlformats.org/officeDocument/2006/relationships/hyperlink" Target="https://mentor.ieee.org/802.18/dcn/20/18-20-0105-01-0000-introduction-to-fcc-20-76-a1-modernizing-and-expanding-access-to-the-70-80-90-ghz-bands.pptx"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https://6ghz.wirelessinnovation.org/work-group-products" TargetMode="External"/><Relationship Id="rId7" Type="http://schemas.openxmlformats.org/officeDocument/2006/relationships/hyperlink" Target="https://syndicated.wifinowglobal.com/resource/wi-fi-alliance-accelerates-wi-fi-6e-development-with-automated-frequency-coordination/"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groups.wirelessinnovation.org/wg/6MSG/dashboard" TargetMode="External"/><Relationship Id="rId5" Type="http://schemas.openxmlformats.org/officeDocument/2006/relationships/hyperlink" Target="https://www.wi-fi.org/file/afc-specification-and-test-plans" TargetMode="External"/><Relationship Id="rId4" Type="http://schemas.openxmlformats.org/officeDocument/2006/relationships/hyperlink" Target="https://www.wirelessinnovation.org/6ghz-multistakeholder-committee" TargetMode="External"/></Relationships>
</file>

<file path=ppt/slides/_rels/slide17.xml.rels><?xml version="1.0" encoding="UTF-8" standalone="yes"?>
<Relationships xmlns="http://schemas.openxmlformats.org/package/2006/relationships"><Relationship Id="rId3" Type="http://schemas.openxmlformats.org/officeDocument/2006/relationships/hyperlink" Target="https://mentor.ieee.org/802.18/dcn/21/18-21-0036-08-0000-frequency-table-template.xlsx"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3" Type="http://schemas.openxmlformats.org/officeDocument/2006/relationships/hyperlink" Target="https://www.imf.org/~/media/Files/Publications/WEO/2020/October/English/data/WEOOctober-2020Ch2.ashx?la=en" TargetMode="External"/><Relationship Id="rId2" Type="http://schemas.openxmlformats.org/officeDocument/2006/relationships/hyperlink" Target="https://www.cisco.com/c/en/us/solutions/executive-perspectives/annual-internet-report/air-highlights.html" TargetMode="External"/><Relationship Id="rId1" Type="http://schemas.openxmlformats.org/officeDocument/2006/relationships/slideLayout" Target="../slideLayouts/slideLayout1.xml"/><Relationship Id="rId4" Type="http://schemas.openxmlformats.org/officeDocument/2006/relationships/hyperlink" Target="https://www.imf.org/en/Publications/WEO/Issues/2020/09/30/world-economic-outlook-october-2020"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standards.ieee.org/about/sasb/patcom/materials.html" TargetMode="External"/><Relationship Id="rId13" Type="http://schemas.openxmlformats.org/officeDocument/2006/relationships/oleObject" Target="../embeddings/oleObject3.bin"/><Relationship Id="rId3" Type="http://schemas.openxmlformats.org/officeDocument/2006/relationships/hyperlink" Target="mailto:stuart@ok-brit.com" TargetMode="External"/><Relationship Id="rId7" Type="http://schemas.openxmlformats.org/officeDocument/2006/relationships/hyperlink" Target="http://www.ieee802.org/devdocs.shtml" TargetMode="External"/><Relationship Id="rId12" Type="http://schemas.openxmlformats.org/officeDocument/2006/relationships/image" Target="../media/image2.wmf"/><Relationship Id="rId2" Type="http://schemas.openxmlformats.org/officeDocument/2006/relationships/slideLayout" Target="../slideLayouts/slideLayout1.xml"/><Relationship Id="rId1" Type="http://schemas.openxmlformats.org/officeDocument/2006/relationships/vmlDrawing" Target="../drawings/vmlDrawing2.vml"/><Relationship Id="rId6" Type="http://schemas.openxmlformats.org/officeDocument/2006/relationships/hyperlink" Target="http://standards.ieee.org/resources/antitrust-guidelines.pdf" TargetMode="External"/><Relationship Id="rId11" Type="http://schemas.openxmlformats.org/officeDocument/2006/relationships/oleObject" Target="../embeddings/oleObject2.bin"/><Relationship Id="rId5" Type="http://schemas.openxmlformats.org/officeDocument/2006/relationships/hyperlink" Target="http://standards.ieee.org/faqs/affiliationFAQ.html" TargetMode="External"/><Relationship Id="rId10" Type="http://schemas.openxmlformats.org/officeDocument/2006/relationships/hyperlink" Target="http://standards.ieee.org/develop/policies/opman/sb_om.pdf" TargetMode="External"/><Relationship Id="rId4" Type="http://schemas.openxmlformats.org/officeDocument/2006/relationships/hyperlink" Target="mailto:apetrick@ieee.org" TargetMode="External"/><Relationship Id="rId9" Type="http://schemas.openxmlformats.org/officeDocument/2006/relationships/hyperlink" Target="https://standards.ieee.org/faqs/copyrights/index.html#1" TargetMode="External"/><Relationship Id="rId14" Type="http://schemas.openxmlformats.org/officeDocument/2006/relationships/image" Target="../media/image3.emf"/></Relationships>
</file>

<file path=ppt/slides/_rels/slide20.xml.rels><?xml version="1.0" encoding="UTF-8" standalone="yes"?>
<Relationships xmlns="http://schemas.openxmlformats.org/package/2006/relationships"><Relationship Id="rId3" Type="http://schemas.openxmlformats.org/officeDocument/2006/relationships/slide" Target="slide26.xml"/><Relationship Id="rId2" Type="http://schemas.openxmlformats.org/officeDocument/2006/relationships/hyperlink" Target="https://mentor.ieee.org/802.18/dcn/16/18-16-0038-19-0000-teleconference-call-in-info.pptx" TargetMode="External"/><Relationship Id="rId1" Type="http://schemas.openxmlformats.org/officeDocument/2006/relationships/slideLayout" Target="../slideLayouts/slideLayout1.xml"/><Relationship Id="rId5" Type="http://schemas.openxmlformats.org/officeDocument/2006/relationships/hyperlink" Target="https://calendar.google.com/calendar/embed?src=c2gedttabtbj4bps23j4847004%40group.calendar.google.com&amp;ctz=America%2FNew_York" TargetMode="External"/><Relationship Id="rId4" Type="http://schemas.openxmlformats.org/officeDocument/2006/relationships/hyperlink" Target="http://ieee802.org/802tele_calendar.html" TargetMode="Externa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8" Type="http://schemas.openxmlformats.org/officeDocument/2006/relationships/hyperlink" Target="https://urldefense.com/v3/__https:/help.webex.com__;!!F7jv3iA!jCBl5s5eGKzBF4MkDQTa2ChIH-WVjo5hkjsnCammh2xoSMGRlyzKtOZ0ZhPq5y5gPA$" TargetMode="External"/><Relationship Id="rId3" Type="http://schemas.openxmlformats.org/officeDocument/2006/relationships/hyperlink" Target="https://ieeesa.webex.com/ieeesa/j.php?MTID=mb227025e23b552d59ce66c69fe99c16c" TargetMode="External"/><Relationship Id="rId7" Type="http://schemas.openxmlformats.org/officeDocument/2006/relationships/hyperlink" Target="file:///C:\Users\jholcomb\OneDrive%20-%20Itron\Documents\2standards\+stuff_stds\%20sip:1790339055@ieeesa.webex.com"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0c0a99901c915619e327fd39faffe6a3__;!!F7jv3iA!jCBl5s5eGKzBF4MkDQTa2ChIH-WVjo5hkjsnCammh2xoSMGRlyzKtOZ0ZhNmaw_E8g$" TargetMode="External"/><Relationship Id="rId5" Type="http://schemas.openxmlformats.org/officeDocument/2006/relationships/hyperlink" Target="tel:%2B1-213-306-3065,,*01*1790339055%23%23*01*" TargetMode="External"/><Relationship Id="rId4" Type="http://schemas.openxmlformats.org/officeDocument/2006/relationships/hyperlink" Target="tel:%2B1-646-992-2010,,*01*1790339055%23%23*01*" TargetMode="External"/></Relationships>
</file>

<file path=ppt/slides/_rels/slide23.xml.rels><?xml version="1.0" encoding="UTF-8" standalone="yes"?>
<Relationships xmlns="http://schemas.openxmlformats.org/package/2006/relationships"><Relationship Id="rId8" Type="http://schemas.openxmlformats.org/officeDocument/2006/relationships/hyperlink" Target="https://urldefense.com/v3/__https:/help.webex.com__;!!F7jv3iA!mGQNqkHGSIw6-M1sX5pS66B4EoUzxLumCcZcSOlL_65lM8-GGNb0Klny0H4tHWr2gQ$" TargetMode="External"/><Relationship Id="rId3" Type="http://schemas.openxmlformats.org/officeDocument/2006/relationships/hyperlink" Target="https://ieeesa.webex.com/ieeesa/j.php?MTID=m8a25dd8187a6f955433573a347cf4daa" TargetMode="External"/><Relationship Id="rId7" Type="http://schemas.openxmlformats.org/officeDocument/2006/relationships/hyperlink" Target="file:///C:\Users\jholcomb\OneDrive%20-%20Itron\Documents\2standards\+stuff_stds\%20sip:1735192199@ieeesa.webex.com"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hyperlink" Target="https://urldefense.com/v3/__https:/ieeesa.webex.com/ieeesa/globalcallin.php?MTID=m5c86ac8d6043e0e4bf0c026bd4cff9f1__;!!F7jv3iA!mGQNqkHGSIw6-M1sX5pS66B4EoUzxLumCcZcSOlL_65lM8-GGNb0Klny0H7XPcRo4g$" TargetMode="External"/><Relationship Id="rId5" Type="http://schemas.openxmlformats.org/officeDocument/2006/relationships/hyperlink" Target="tel:%2B1-213-306-3065,,*01*1735192199%23%23*01*" TargetMode="External"/><Relationship Id="rId4" Type="http://schemas.openxmlformats.org/officeDocument/2006/relationships/hyperlink" Target="tel:%2B1-646-992-2010,,*01*1735192199%23%23*01*" TargetMode="Externa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8" Type="http://schemas.openxmlformats.org/officeDocument/2006/relationships/hyperlink" Target="https://cept.org/ecc/groups/ecc/cpg/page/weekly-report-from-wrc-19" TargetMode="External"/><Relationship Id="rId13" Type="http://schemas.openxmlformats.org/officeDocument/2006/relationships/hyperlink" Target="https://www.itu.int/en/myitu/Publications/2020/09/02/14/23/Radio-Regulations-2020" TargetMode="External"/><Relationship Id="rId18" Type="http://schemas.openxmlformats.org/officeDocument/2006/relationships/hyperlink" Target="https://www.itu.int/go/ITU-R/sg5" TargetMode="External"/><Relationship Id="rId3" Type="http://schemas.openxmlformats.org/officeDocument/2006/relationships/hyperlink" Target="https://www.itu.int/en/ITU-R/study-groups/rcpm/Pages/wrc-23-studies.aspx" TargetMode="External"/><Relationship Id="rId21" Type="http://schemas.openxmlformats.org/officeDocument/2006/relationships/hyperlink" Target="https://www.itu.int/events/eventdetails.asp?eventid=17206" TargetMode="External"/><Relationship Id="rId7" Type="http://schemas.openxmlformats.org/officeDocument/2006/relationships/hyperlink" Target="https://urldefense.proofpoint.com/v2/url?u=https-3A__gcc01.safelinks.protection.outlook.com_-3Furl-3Dhttps-253A-252F-252Fwww.itu.int-252Fpub-252FR-2DACT-2DWRC.14-2D2019-26data-3D02-257C01-257CNajarianPB-2540state.gov-257C8242efca777048773deb08d7d582b4b5-257C66cf50745afe48d1a691a12b2121f44b-257C0-257C0-257C637212629662417248-26sdata-3DF5Rd1mI5z3Efc9BGTWzf5oUypBFQqpY1Wu65d0k7ddM-253D-26reserved-3D0&amp;d=DwMGaQ&amp;c=pqcuzKEN_84c78MOSc5_fw&amp;r=z8R-nWJ8GIxwjOjNKhEFByb-tZ6XE3GZXWSggNdVo-w&amp;m=5Y4bdaAffnVmfrZUPN7SQo866G70ZNPPMYY7_A7ZyHc&amp;s=oO4_iXa0BjSX_oYniXZVCuAo7BQ-wXYYlom87RPlNkA&amp;e=" TargetMode="External"/><Relationship Id="rId12" Type="http://schemas.openxmlformats.org/officeDocument/2006/relationships/hyperlink" Target="https://mentor.ieee.org/802.18/dcn/19/18-19-0152-00-0000-summary-of-the-decisions-of-selected-agenda-items-in-wrc-19.pptx" TargetMode="External"/><Relationship Id="rId17" Type="http://schemas.openxmlformats.org/officeDocument/2006/relationships/hyperlink" Target="https://www.itu.int/go/ITU-R/wp1c" TargetMode="External"/><Relationship Id="rId2" Type="http://schemas.openxmlformats.org/officeDocument/2006/relationships/notesSlide" Target="../notesSlides/notesSlide18.xml"/><Relationship Id="rId16" Type="http://schemas.openxmlformats.org/officeDocument/2006/relationships/hyperlink" Target="https://www.itu.int/go/ITU-R/wp1a" TargetMode="External"/><Relationship Id="rId20" Type="http://schemas.openxmlformats.org/officeDocument/2006/relationships/hyperlink" Target="https://www.itu.int/go/ITU-R/wp5d" TargetMode="External"/><Relationship Id="rId1" Type="http://schemas.openxmlformats.org/officeDocument/2006/relationships/slideLayout" Target="../slideLayouts/slideLayout1.xml"/><Relationship Id="rId6" Type="http://schemas.openxmlformats.org/officeDocument/2006/relationships/hyperlink" Target="mailto:p.rajkotia@ieee.org" TargetMode="External"/><Relationship Id="rId11" Type="http://schemas.openxmlformats.org/officeDocument/2006/relationships/hyperlink" Target="https://mentor.ieee.org/802.18/dcn/17/18-17-0073-07-0000-ieee-802-viewpoints-on-wrc-19-agenda-items.pptx" TargetMode="External"/><Relationship Id="rId5" Type="http://schemas.openxmlformats.org/officeDocument/2006/relationships/hyperlink" Target="https://mentor.ieee.org/802.18/dcn/20/18-20-0107-00-0000-res-811-wrc-19-wrc-23-agenda-items.docx" TargetMode="External"/><Relationship Id="rId15" Type="http://schemas.openxmlformats.org/officeDocument/2006/relationships/hyperlink" Target="https://www.itu.int/go/ITU-R/sg1" TargetMode="External"/><Relationship Id="rId10" Type="http://schemas.openxmlformats.org/officeDocument/2006/relationships/hyperlink" Target="https://www.itu.int/en/ITU-R/conferences/wrc/2019/Documents/PFA-WRC19-E.pdf" TargetMode="External"/><Relationship Id="rId19" Type="http://schemas.openxmlformats.org/officeDocument/2006/relationships/hyperlink" Target="https://www.itu.int/go/ITU-R/wp5a" TargetMode="External"/><Relationship Id="rId4" Type="http://schemas.openxmlformats.org/officeDocument/2006/relationships/hyperlink" Target="https://www.itu.int/dms_pub/itu-r/oth/0c/0a/R0C0A00000D0041PDFE.pdf" TargetMode="External"/><Relationship Id="rId9" Type="http://schemas.openxmlformats.org/officeDocument/2006/relationships/hyperlink" Target="https://cept.org/ecc/groups/ecc/cpg/page/weekly-report-from-wrc-19/" TargetMode="External"/><Relationship Id="rId14" Type="http://schemas.openxmlformats.org/officeDocument/2006/relationships/hyperlink" Target="https://www.itu.int/en/events/Pages/Calendar-Events.aspx?sector=ITU-R" TargetMode="External"/></Relationships>
</file>

<file path=ppt/slides/_rels/slide27.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s://www.ieee.org/about/corporate/governance/p7-8.html" TargetMode="External"/><Relationship Id="rId1" Type="http://schemas.openxmlformats.org/officeDocument/2006/relationships/slideLayout" Target="../slideLayouts/slideLayout1.xml"/><Relationship Id="rId4" Type="http://schemas.openxmlformats.org/officeDocument/2006/relationships/hyperlink" Target="http://www.ieee.org/about/corporate/governance"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hyperlink" Target="https://standards.ieee.org/develop/policies/bylaws/sb_bylaws.pdf" TargetMode="Externa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hyperlink" Target="https://mentor.ieee.org/802.18/dcn/21/18-21-0129-00-0000-minutes-28oct21-rrtag-teleconference.docx" TargetMode="External"/><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urldefense.com/v3/__https:/cvent.me/4xn8Ql__;!!F7jv3iA!mIj7hYJYj38R6agYT--N_zFo-0q_cZUBHvvk_La3dCCECpGaAxZZLZ_IZg53vVm76Q$" TargetMode="External"/><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hyperlink" Target="https://ieee802.org/802tele_calendar.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977195" y="322262"/>
            <a:ext cx="2303451" cy="273050"/>
          </a:xfrm>
        </p:spPr>
        <p:txBody>
          <a:bodyPr/>
          <a:lstStyle/>
          <a:p>
            <a:r>
              <a:rPr lang="en-US"/>
              <a:t>04nov21</a:t>
            </a:r>
            <a:endParaRPr lang="en-GB" dirty="0"/>
          </a:p>
        </p:txBody>
      </p:sp>
      <p:sp>
        <p:nvSpPr>
          <p:cNvPr id="7" name="Footer Placeholder 4"/>
          <p:cNvSpPr>
            <a:spLocks noGrp="1"/>
          </p:cNvSpPr>
          <p:nvPr>
            <p:ph type="ftr" idx="14"/>
          </p:nvPr>
        </p:nvSpPr>
        <p:spPr>
          <a:xfrm>
            <a:off x="7024694" y="6475414"/>
            <a:ext cx="3041644" cy="180975"/>
          </a:xfrm>
        </p:spPr>
        <p:txBody>
          <a:bodyPr/>
          <a:lstStyle/>
          <a:p>
            <a:r>
              <a:rPr lang="en-US" dirty="0"/>
              <a:t>Jay Holcomb (Itron)</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3645666" y="1435894"/>
            <a:ext cx="7772400" cy="1066800"/>
          </a:xfrm>
          <a:ln/>
        </p:spPr>
        <p:txBody>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latin typeface="Times New Roman" charset="0"/>
              </a:rPr>
              <a:t>IEEE 802.18 RR-TAG</a:t>
            </a:r>
            <a:br>
              <a:rPr lang="en-US" dirty="0">
                <a:latin typeface="Times New Roman" charset="0"/>
              </a:rPr>
            </a:br>
            <a:r>
              <a:rPr lang="en-US" dirty="0">
                <a:latin typeface="Times New Roman" charset="0"/>
              </a:rPr>
              <a:t>Weekly Teleconference Agenda</a:t>
            </a:r>
            <a:endParaRPr lang="en-GB" dirty="0"/>
          </a:p>
        </p:txBody>
      </p:sp>
      <p:sp>
        <p:nvSpPr>
          <p:cNvPr id="3074" name="Rectangle 2"/>
          <p:cNvSpPr>
            <a:spLocks noGrp="1" noChangeArrowheads="1"/>
          </p:cNvSpPr>
          <p:nvPr>
            <p:ph type="body" idx="1"/>
          </p:nvPr>
        </p:nvSpPr>
        <p:spPr>
          <a:xfrm>
            <a:off x="3652855" y="2502694"/>
            <a:ext cx="7772400" cy="771524"/>
          </a:xfrm>
          <a:ln/>
        </p:spPr>
        <p:txBody>
          <a:bodyPr/>
          <a:lstStyle/>
          <a:p>
            <a:pPr algn="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a:t>
            </a:r>
            <a:r>
              <a:rPr lang="en-GB" sz="2000" b="0" dirty="0"/>
              <a:t>04 November 2021</a:t>
            </a:r>
          </a:p>
        </p:txBody>
      </p:sp>
      <p:graphicFrame>
        <p:nvGraphicFramePr>
          <p:cNvPr id="3075" name="Object 3"/>
          <p:cNvGraphicFramePr>
            <a:graphicFrameLocks noChangeAspect="1"/>
          </p:cNvGraphicFramePr>
          <p:nvPr>
            <p:extLst>
              <p:ext uri="{D42A27DB-BD31-4B8C-83A1-F6EECF244321}">
                <p14:modId xmlns:p14="http://schemas.microsoft.com/office/powerpoint/2010/main" val="1613229326"/>
              </p:ext>
            </p:extLst>
          </p:nvPr>
        </p:nvGraphicFramePr>
        <p:xfrm>
          <a:off x="2217209" y="5181600"/>
          <a:ext cx="7753350" cy="1384301"/>
        </p:xfrm>
        <a:graphic>
          <a:graphicData uri="http://schemas.openxmlformats.org/presentationml/2006/ole">
            <mc:AlternateContent xmlns:mc="http://schemas.openxmlformats.org/markup-compatibility/2006">
              <mc:Choice xmlns:v="urn:schemas-microsoft-com:vml" Requires="v">
                <p:oleObj spid="_x0000_s1105" name="Document" r:id="rId4" imgW="8338058" imgH="1347970" progId="Word.Document.8">
                  <p:embed/>
                </p:oleObj>
              </mc:Choice>
              <mc:Fallback>
                <p:oleObj name="Document" r:id="rId4" imgW="8338058" imgH="1347970" progId="Word.Document.8">
                  <p:embed/>
                  <p:pic>
                    <p:nvPicPr>
                      <p:cNvPr id="0" name="Picture 3"/>
                      <p:cNvPicPr>
                        <a:picLocks noChangeAspect="1" noChangeArrowheads="1"/>
                      </p:cNvPicPr>
                      <p:nvPr/>
                    </p:nvPicPr>
                    <p:blipFill>
                      <a:blip r:embed="rId5"/>
                      <a:srcRect/>
                      <a:stretch>
                        <a:fillRect/>
                      </a:stretch>
                    </p:blipFill>
                    <p:spPr bwMode="auto">
                      <a:xfrm>
                        <a:off x="2217209" y="5181600"/>
                        <a:ext cx="7753350" cy="1384301"/>
                      </a:xfrm>
                      <a:prstGeom prst="rect">
                        <a:avLst/>
                      </a:prstGeom>
                      <a:noFill/>
                    </p:spPr>
                  </p:pic>
                </p:oleObj>
              </mc:Fallback>
            </mc:AlternateContent>
          </a:graphicData>
        </a:graphic>
      </p:graphicFrame>
      <p:sp>
        <p:nvSpPr>
          <p:cNvPr id="3076" name="Rectangle 4"/>
          <p:cNvSpPr>
            <a:spLocks noChangeArrowheads="1"/>
          </p:cNvSpPr>
          <p:nvPr/>
        </p:nvSpPr>
        <p:spPr bwMode="auto">
          <a:xfrm>
            <a:off x="1066800" y="5181600"/>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615950"/>
            <a:ext cx="7770813" cy="450850"/>
          </a:xfrm>
        </p:spPr>
        <p:txBody>
          <a:bodyPr/>
          <a:lstStyle/>
          <a:p>
            <a:r>
              <a:rPr lang="en-US" sz="2400" dirty="0"/>
              <a:t>EU items to share </a:t>
            </a:r>
            <a:r>
              <a:rPr lang="en-US" sz="1400" dirty="0"/>
              <a:t>-1</a:t>
            </a:r>
            <a:endParaRPr lang="en-US" sz="1200" dirty="0"/>
          </a:p>
        </p:txBody>
      </p:sp>
      <p:sp>
        <p:nvSpPr>
          <p:cNvPr id="3" name="Content Placeholder 2"/>
          <p:cNvSpPr>
            <a:spLocks noGrp="1"/>
          </p:cNvSpPr>
          <p:nvPr>
            <p:ph idx="1"/>
          </p:nvPr>
        </p:nvSpPr>
        <p:spPr>
          <a:xfrm>
            <a:off x="914400" y="941390"/>
            <a:ext cx="10820400" cy="5534024"/>
          </a:xfrm>
        </p:spPr>
        <p:txBody>
          <a:bodyPr/>
          <a:lstStyle/>
          <a:p>
            <a:pPr>
              <a:buFont typeface="Arial" panose="020B0604020202020204" pitchFamily="34" charset="0"/>
              <a:buChar char="•"/>
            </a:pPr>
            <a:r>
              <a:rPr lang="en-US" sz="1800" dirty="0">
                <a:solidFill>
                  <a:schemeClr val="tx1"/>
                </a:solidFill>
              </a:rPr>
              <a:t>General EU info: </a:t>
            </a:r>
            <a:r>
              <a:rPr lang="en-US" altLang="en-US" sz="1800" dirty="0"/>
              <a:t> </a:t>
            </a:r>
            <a:r>
              <a:rPr lang="en-US" altLang="en-US" sz="1800" b="0" dirty="0">
                <a:hlinkClick r:id="rId3"/>
              </a:rPr>
              <a:t>&lt;</a:t>
            </a:r>
            <a:r>
              <a:rPr lang="en-US" altLang="en-US" sz="1800" b="0" dirty="0" err="1">
                <a:hlinkClick r:id="rId3"/>
              </a:rPr>
              <a:t>ojeu</a:t>
            </a:r>
            <a:r>
              <a:rPr lang="en-US" altLang="en-US" sz="1800" b="0" dirty="0">
                <a:hlinkClick r:id="rId3"/>
              </a:rPr>
              <a:t>&gt;</a:t>
            </a:r>
            <a:r>
              <a:rPr lang="en-US" altLang="en-US" sz="1800" b="0" dirty="0"/>
              <a:t>   </a:t>
            </a:r>
            <a:r>
              <a:rPr lang="en-US" altLang="en-US" sz="1800" b="0" dirty="0">
                <a:hlinkClick r:id="rId4"/>
              </a:rPr>
              <a:t>&lt;</a:t>
            </a:r>
            <a:r>
              <a:rPr lang="en-US" altLang="en-US" sz="1800" b="0" dirty="0" err="1">
                <a:hlinkClick r:id="rId4"/>
              </a:rPr>
              <a:t>HStds</a:t>
            </a:r>
            <a:r>
              <a:rPr lang="en-US" altLang="en-US" sz="1800" b="0" dirty="0">
                <a:hlinkClick r:id="rId4"/>
              </a:rPr>
              <a:t>&gt;</a:t>
            </a:r>
            <a:r>
              <a:rPr lang="en-US" altLang="en-US" sz="1800" b="0" dirty="0"/>
              <a:t>   </a:t>
            </a:r>
            <a:r>
              <a:rPr lang="en-US" altLang="en-US" sz="1800" b="0" dirty="0">
                <a:hlinkClick r:id="rId5"/>
              </a:rPr>
              <a:t>https://www.etsi.org/deliver/etsi_en/</a:t>
            </a:r>
            <a:r>
              <a:rPr lang="en-US" altLang="en-US" sz="1800" b="0" dirty="0"/>
              <a:t> </a:t>
            </a:r>
            <a:endParaRPr lang="en-US" sz="1800" dirty="0">
              <a:solidFill>
                <a:schemeClr val="tx1"/>
              </a:solidFill>
            </a:endParaRPr>
          </a:p>
          <a:p>
            <a:pPr>
              <a:spcBef>
                <a:spcPts val="0"/>
              </a:spcBef>
              <a:buFont typeface="Arial" panose="020B0604020202020204" pitchFamily="34" charset="0"/>
              <a:buChar char="•"/>
            </a:pPr>
            <a:r>
              <a:rPr lang="en-US" sz="1800" dirty="0">
                <a:solidFill>
                  <a:srgbClr val="0070C0"/>
                </a:solidFill>
              </a:rPr>
              <a:t>Remember – BRAN documents can be found in the 802.11 private area documents (daily refresh)</a:t>
            </a:r>
          </a:p>
          <a:p>
            <a:pPr lvl="1">
              <a:spcBef>
                <a:spcPts val="0"/>
              </a:spcBef>
              <a:buFont typeface="Arial" panose="020B0604020202020204" pitchFamily="34" charset="0"/>
              <a:buChar char="•"/>
            </a:pPr>
            <a:r>
              <a:rPr lang="en-US" sz="1400" dirty="0">
                <a:solidFill>
                  <a:srgbClr val="0070C0"/>
                </a:solidFill>
              </a:rPr>
              <a:t>for reference, ad hoc meetings can make decisions, rapporteur meetings can not. </a:t>
            </a:r>
            <a:endParaRPr lang="en-US" sz="14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ETSI – </a:t>
            </a:r>
            <a:r>
              <a:rPr lang="en-US" altLang="en-US" sz="1800" b="0" dirty="0">
                <a:hlinkClick r:id="rId6"/>
              </a:rPr>
              <a:t>&lt;BRAN&gt;</a:t>
            </a:r>
            <a:r>
              <a:rPr lang="en-US" altLang="en-US" sz="1800" b="0" dirty="0"/>
              <a:t> </a:t>
            </a:r>
            <a:r>
              <a:rPr lang="en-US" altLang="en-US" sz="1800" dirty="0">
                <a:solidFill>
                  <a:schemeClr val="tx1"/>
                </a:solidFill>
                <a:sym typeface="Wingdings" panose="05000000000000000000" pitchFamily="2" charset="2"/>
              </a:rPr>
              <a:t>ne</a:t>
            </a:r>
            <a:r>
              <a:rPr lang="en-US" sz="1800" dirty="0">
                <a:solidFill>
                  <a:schemeClr val="tx1"/>
                </a:solidFill>
                <a:sym typeface="Wingdings" panose="05000000000000000000" pitchFamily="2" charset="2"/>
              </a:rPr>
              <a:t>xt call #112 13-17dec21;  lots of  ad </a:t>
            </a:r>
            <a:r>
              <a:rPr lang="en-US" sz="1800" dirty="0" err="1">
                <a:solidFill>
                  <a:schemeClr val="tx1"/>
                </a:solidFill>
                <a:sym typeface="Wingdings" panose="05000000000000000000" pitchFamily="2" charset="2"/>
              </a:rPr>
              <a:t>hocs</a:t>
            </a:r>
            <a:r>
              <a:rPr lang="en-US" sz="1800" dirty="0">
                <a:solidFill>
                  <a:schemeClr val="tx1"/>
                </a:solidFill>
                <a:sym typeface="Wingdings" panose="05000000000000000000" pitchFamily="2" charset="2"/>
              </a:rPr>
              <a:t> (10) before then.  (14 total calls)</a:t>
            </a:r>
            <a:endParaRPr lang="en-US" sz="1600" b="0" dirty="0">
              <a:solidFill>
                <a:schemeClr val="tx1"/>
              </a:solidFill>
              <a:sym typeface="Wingdings" panose="05000000000000000000" pitchFamily="2" charset="2"/>
            </a:endParaRP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dirty="0">
                <a:effectLst/>
                <a:ea typeface="Calibri" panose="020F0502020204030204" pitchFamily="34" charset="0"/>
              </a:rPr>
              <a:t> Nothing shared.</a:t>
            </a:r>
          </a:p>
          <a:p>
            <a:pPr marL="400050"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ffectLst/>
                <a:ea typeface="Calibri" panose="020F0502020204030204" pitchFamily="34" charset="0"/>
              </a:rPr>
              <a:t>28oct:  </a:t>
            </a:r>
            <a:r>
              <a:rPr lang="en-US" sz="1800" dirty="0">
                <a:effectLst/>
                <a:ea typeface="Calibri" panose="020F0502020204030204" pitchFamily="34" charset="0"/>
              </a:rPr>
              <a:t>BRAN(21)111002r2 and 111036r3 are the keys to knowing which 111x meeting is on which topic. 111j is on both EN 301 893 and EN 303 687.</a:t>
            </a:r>
            <a:r>
              <a:rPr lang="en-US" sz="1800" b="1" dirty="0">
                <a:ea typeface="Calibri" panose="020F0502020204030204" pitchFamily="34" charset="0"/>
              </a:rPr>
              <a:t>  More details in the minutes.</a:t>
            </a:r>
            <a:endParaRPr lang="en-US" sz="1800"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rPr>
              <a:t>Some comments on TVWS, EC working with multiple consultants, with multiple output from them</a:t>
            </a:r>
            <a:r>
              <a:rPr lang="en-US" sz="1600" dirty="0">
                <a:ea typeface="Calibri" panose="020F0502020204030204" pitchFamily="34" charset="0"/>
              </a:rPr>
              <a:t>, this is </a:t>
            </a:r>
            <a:r>
              <a:rPr lang="en-US" sz="1600" dirty="0">
                <a:effectLst/>
                <a:ea typeface="Calibri" panose="020F0502020204030204" pitchFamily="34" charset="0"/>
              </a:rPr>
              <a:t>challenging.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ENAP has ended on EN 303 722, one country with technical comments.  should be able to resolve okay. meeting is scheduled to resolve then a 2</a:t>
            </a:r>
            <a:r>
              <a:rPr lang="en-US" sz="1600" baseline="30000" dirty="0">
                <a:ea typeface="Calibri" panose="020F0502020204030204" pitchFamily="34" charset="0"/>
              </a:rPr>
              <a:t>nd</a:t>
            </a:r>
            <a:r>
              <a:rPr lang="en-US" sz="1600" dirty="0">
                <a:ea typeface="Calibri" panose="020F0502020204030204" pitchFamily="34" charset="0"/>
              </a:rPr>
              <a:t> ENAP will be needed.  </a:t>
            </a:r>
          </a:p>
          <a:p>
            <a:pPr marL="800100" lvl="2">
              <a:spcBef>
                <a:spcPts val="0"/>
              </a:spcBef>
              <a:spcAft>
                <a:spcPts val="0"/>
              </a:spcAft>
              <a:buFont typeface="Arial" panose="020B0604020202020204" pitchFamily="34" charset="0"/>
              <a:buChar char="•"/>
            </a:pPr>
            <a:r>
              <a:rPr lang="en-US" sz="1600" dirty="0">
                <a:ea typeface="Calibri" panose="020F0502020204030204" pitchFamily="34" charset="0"/>
              </a:rPr>
              <a:t> 6 GHz, EN 303 687, discussions continue on NB FH, still trying to understand the compromise made. </a:t>
            </a:r>
          </a:p>
          <a:p>
            <a:pPr marL="800100" lvl="2">
              <a:spcBef>
                <a:spcPts val="0"/>
              </a:spcBef>
              <a:spcAft>
                <a:spcPts val="0"/>
              </a:spcAft>
              <a:buFont typeface="Arial" panose="020B0604020202020204" pitchFamily="34" charset="0"/>
              <a:buChar char="•"/>
            </a:pPr>
            <a:r>
              <a:rPr lang="en-US" sz="1600" dirty="0">
                <a:effectLst/>
                <a:ea typeface="Calibri" panose="020F0502020204030204" pitchFamily="34" charset="0"/>
              </a:rPr>
              <a:t> 5 GHz going smoothly. Have heard some question on radars</a:t>
            </a:r>
            <a:r>
              <a:rPr lang="en-US" sz="1600" dirty="0">
                <a:ea typeface="Calibri" panose="020F0502020204030204" pitchFamily="34" charset="0"/>
              </a:rPr>
              <a:t> thought </a:t>
            </a:r>
            <a:r>
              <a:rPr lang="en-US" sz="1600" dirty="0">
                <a:effectLst/>
                <a:ea typeface="Calibri" panose="020F0502020204030204" pitchFamily="34" charset="0"/>
              </a:rPr>
              <a:t>not to BRAN at this time. Just need </a:t>
            </a:r>
            <a:r>
              <a:rPr lang="en-US" sz="1600" dirty="0">
                <a:ea typeface="Calibri" panose="020F0502020204030204" pitchFamily="34" charset="0"/>
              </a:rPr>
              <a:t>to </a:t>
            </a:r>
            <a:r>
              <a:rPr lang="en-US" sz="1600" dirty="0">
                <a:effectLst/>
                <a:ea typeface="Calibri" panose="020F0502020204030204" pitchFamily="34" charset="0"/>
              </a:rPr>
              <a:t>be awar</a:t>
            </a:r>
            <a:r>
              <a:rPr lang="en-US" sz="1600" dirty="0">
                <a:ea typeface="Calibri" panose="020F0502020204030204" pitchFamily="34" charset="0"/>
              </a:rPr>
              <a:t>e as some specific companies seem to not be following the rules.</a:t>
            </a:r>
            <a:endParaRPr lang="en-US" sz="16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ea typeface="Calibri" panose="020F0502020204030204" pitchFamily="34" charset="0"/>
              </a:rPr>
              <a:t> </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37921192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405632"/>
          </a:xfrm>
        </p:spPr>
        <p:txBody>
          <a:bodyPr/>
          <a:lstStyle/>
          <a:p>
            <a:r>
              <a:rPr lang="en-US" sz="2400" dirty="0"/>
              <a:t>EU items to share </a:t>
            </a:r>
            <a:r>
              <a:rPr lang="en-US" sz="1400" dirty="0"/>
              <a:t>-2</a:t>
            </a:r>
            <a:endParaRPr lang="en-US" sz="1200" dirty="0"/>
          </a:p>
        </p:txBody>
      </p:sp>
      <p:sp>
        <p:nvSpPr>
          <p:cNvPr id="3" name="Content Placeholder 2"/>
          <p:cNvSpPr>
            <a:spLocks noGrp="1"/>
          </p:cNvSpPr>
          <p:nvPr>
            <p:ph idx="1"/>
          </p:nvPr>
        </p:nvSpPr>
        <p:spPr>
          <a:xfrm>
            <a:off x="914400" y="918786"/>
            <a:ext cx="11277600" cy="5791200"/>
          </a:xfrm>
        </p:spPr>
        <p:txBody>
          <a:bodyPr/>
          <a:lstStyle/>
          <a:p>
            <a:pPr>
              <a:spcBef>
                <a:spcPts val="0"/>
              </a:spcBef>
              <a:spcAft>
                <a:spcPts val="0"/>
              </a:spcAft>
              <a:buFont typeface="Arial" panose="020B0604020202020204" pitchFamily="34" charset="0"/>
              <a:buChar char="•"/>
            </a:pPr>
            <a:r>
              <a:rPr lang="en-US" sz="1800" dirty="0">
                <a:solidFill>
                  <a:schemeClr val="tx1"/>
                </a:solidFill>
              </a:rPr>
              <a:t>CEPT – </a:t>
            </a:r>
            <a:r>
              <a:rPr lang="en-US" sz="1800" dirty="0">
                <a:solidFill>
                  <a:schemeClr val="tx1"/>
                </a:solidFill>
                <a:hlinkClick r:id="rId3"/>
              </a:rPr>
              <a:t>&lt;ECC&gt;</a:t>
            </a:r>
            <a:r>
              <a:rPr lang="en-US" sz="1800" dirty="0">
                <a:solidFill>
                  <a:schemeClr val="tx1"/>
                </a:solidFill>
              </a:rPr>
              <a:t>  (and more) next call, #57  02-05Nov21</a:t>
            </a:r>
          </a:p>
          <a:p>
            <a:pPr lvl="1">
              <a:spcBef>
                <a:spcPts val="0"/>
              </a:spcBef>
              <a:spcAft>
                <a:spcPts val="0"/>
              </a:spcAft>
              <a:buFont typeface="Arial" panose="020B0604020202020204" pitchFamily="34" charset="0"/>
              <a:buChar char="•"/>
            </a:pPr>
            <a:r>
              <a:rPr lang="en-US" sz="1800" dirty="0">
                <a:solidFill>
                  <a:schemeClr val="tx1"/>
                </a:solidFill>
              </a:rPr>
              <a:t>Anything to share today? nothing</a:t>
            </a:r>
            <a:endParaRPr lang="en-US" sz="1800" dirty="0">
              <a:solidFill>
                <a:schemeClr val="bg1">
                  <a:lumMod val="75000"/>
                </a:schemeClr>
              </a:solidFill>
            </a:endParaRPr>
          </a:p>
          <a:p>
            <a:pPr lvl="1">
              <a:spcBef>
                <a:spcPts val="0"/>
              </a:spcBef>
              <a:spcAft>
                <a:spcPts val="0"/>
              </a:spcAft>
              <a:buFont typeface="Arial" panose="020B0604020202020204" pitchFamily="34" charset="0"/>
              <a:buChar char="•"/>
            </a:pPr>
            <a:r>
              <a:rPr lang="en-GB" sz="1600" dirty="0">
                <a:effectLst/>
                <a:ea typeface="SimSun" panose="02010600030101010101" pitchFamily="2" charset="-122"/>
              </a:rPr>
              <a:t>14oct: after the .18 call last , ECC will take up discussion of a WI on upper 6GHz for RLAN.</a:t>
            </a:r>
            <a:endParaRPr lang="en-US" sz="1600" dirty="0">
              <a:effectLst/>
              <a:ea typeface="SimSun" panose="02010600030101010101" pitchFamily="2" charset="-122"/>
            </a:endParaRPr>
          </a:p>
          <a:p>
            <a:pPr marL="0" indent="0">
              <a:spcBef>
                <a:spcPts val="0"/>
              </a:spcBef>
              <a:spcAft>
                <a:spcPts val="0"/>
              </a:spcAft>
            </a:pPr>
            <a:endParaRPr lang="en-US" sz="1400" dirty="0">
              <a:solidFill>
                <a:schemeClr val="tx1"/>
              </a:solidFill>
            </a:endParaRPr>
          </a:p>
          <a:p>
            <a:pPr>
              <a:spcBef>
                <a:spcPts val="0"/>
              </a:spcBef>
              <a:spcAft>
                <a:spcPts val="0"/>
              </a:spcAft>
              <a:buFont typeface="Arial" panose="020B0604020202020204" pitchFamily="34" charset="0"/>
              <a:buChar char="•"/>
            </a:pPr>
            <a:r>
              <a:rPr lang="en-US" sz="1800" dirty="0">
                <a:solidFill>
                  <a:schemeClr val="tx1"/>
                </a:solidFill>
              </a:rPr>
              <a:t>CEPT – ECC </a:t>
            </a:r>
            <a:r>
              <a:rPr lang="en-US" altLang="en-US" sz="1800" b="0" dirty="0">
                <a:hlinkClick r:id="rId4"/>
              </a:rPr>
              <a:t>&lt;SE45&gt;</a:t>
            </a:r>
            <a:r>
              <a:rPr lang="en-US" altLang="en-US" sz="1800" b="0" dirty="0"/>
              <a:t> 	</a:t>
            </a:r>
            <a:r>
              <a:rPr lang="en-US" altLang="en-US" sz="1800" dirty="0"/>
              <a:t>next call #15 – __Jan2022 - not posted yet</a:t>
            </a:r>
          </a:p>
          <a:p>
            <a:pPr lvl="1">
              <a:spcBef>
                <a:spcPts val="0"/>
              </a:spcBef>
              <a:buFont typeface="Arial" panose="020B0604020202020204" pitchFamily="34" charset="0"/>
              <a:buChar char="•"/>
            </a:pPr>
            <a:r>
              <a:rPr lang="en-US" sz="1600" dirty="0">
                <a:solidFill>
                  <a:schemeClr val="tx1"/>
                </a:solidFill>
              </a:rPr>
              <a:t>Anything to share today? nothing</a:t>
            </a:r>
          </a:p>
          <a:p>
            <a:pPr marL="800100" lvl="2">
              <a:spcBef>
                <a:spcPts val="0"/>
              </a:spcBef>
              <a:spcAft>
                <a:spcPts val="0"/>
              </a:spcAft>
              <a:buFont typeface="Arial" panose="020B0604020202020204" pitchFamily="34" charset="0"/>
              <a:buChar char="•"/>
            </a:pPr>
            <a:endParaRPr lang="en-US" dirty="0">
              <a:effectLst/>
              <a:ea typeface="Calibri" panose="020F0502020204030204" pitchFamily="34" charset="0"/>
            </a:endParaRPr>
          </a:p>
          <a:p>
            <a:pPr marL="800100" lvl="2">
              <a:spcBef>
                <a:spcPts val="0"/>
              </a:spcBef>
              <a:spcAft>
                <a:spcPts val="0"/>
              </a:spcAft>
              <a:buFont typeface="Arial" panose="020B0604020202020204" pitchFamily="34" charset="0"/>
              <a:buChar char="•"/>
            </a:pPr>
            <a:r>
              <a:rPr lang="en-US" b="1" dirty="0">
                <a:effectLst/>
                <a:ea typeface="Calibri" panose="020F0502020204030204" pitchFamily="34" charset="0"/>
              </a:rPr>
              <a:t>28oct: </a:t>
            </a:r>
            <a:r>
              <a:rPr lang="en-US" dirty="0">
                <a:effectLst/>
                <a:ea typeface="Calibri" panose="020F0502020204030204" pitchFamily="34" charset="0"/>
              </a:rPr>
              <a:t>Final report moved up to Jan, 2024. </a:t>
            </a:r>
          </a:p>
          <a:p>
            <a:pPr marL="1714500" lvl="4">
              <a:spcBef>
                <a:spcPts val="0"/>
              </a:spcBef>
              <a:spcAft>
                <a:spcPts val="0"/>
              </a:spcAft>
              <a:buFont typeface="Arial" panose="020B0604020202020204" pitchFamily="34" charset="0"/>
              <a:buChar char="•"/>
            </a:pPr>
            <a:r>
              <a:rPr lang="en-US" u="sng" dirty="0">
                <a:solidFill>
                  <a:srgbClr val="0563C1"/>
                </a:solidFill>
                <a:effectLst/>
                <a:ea typeface="Calibri" panose="020F0502020204030204" pitchFamily="34" charset="0"/>
                <a:hlinkClick r:id="rId5"/>
              </a:rPr>
              <a:t>https://www.cept.org/ecc/groups/ecc/wg-se/se-45/client/meeting-documents/?flid=29448</a:t>
            </a:r>
            <a:endParaRPr lang="en-US" dirty="0">
              <a:effectLst/>
              <a:ea typeface="Calibri" panose="020F0502020204030204" pitchFamily="34" charset="0"/>
            </a:endParaRPr>
          </a:p>
          <a:p>
            <a:pPr marL="1257300" lvl="3">
              <a:spcBef>
                <a:spcPts val="0"/>
              </a:spcBef>
              <a:spcAft>
                <a:spcPts val="0"/>
              </a:spcAft>
              <a:buFont typeface="Arial" panose="020B0604020202020204" pitchFamily="34" charset="0"/>
              <a:buChar char="•"/>
            </a:pPr>
            <a:r>
              <a:rPr lang="en-US" dirty="0">
                <a:effectLst/>
                <a:ea typeface="Calibri" panose="020F0502020204030204" pitchFamily="34" charset="0"/>
              </a:rPr>
              <a:t>Heard two docs, </a:t>
            </a:r>
          </a:p>
          <a:p>
            <a:pPr marL="1714500" lvl="4">
              <a:spcBef>
                <a:spcPts val="0"/>
              </a:spcBef>
              <a:spcAft>
                <a:spcPts val="0"/>
              </a:spcAft>
              <a:buFont typeface="Arial" panose="020B0604020202020204" pitchFamily="34" charset="0"/>
              <a:buChar char="•"/>
            </a:pPr>
            <a:r>
              <a:rPr lang="en-US" sz="1800" dirty="0">
                <a:effectLst/>
                <a:ea typeface="Calibri" panose="020F0502020204030204" pitchFamily="34" charset="0"/>
              </a:rPr>
              <a:t>the (21)008 JRC taken onboard – JRC </a:t>
            </a:r>
            <a:r>
              <a:rPr lang="en-US" sz="1800" dirty="0" err="1">
                <a:effectLst/>
                <a:ea typeface="Calibri" panose="020F0502020204030204" pitchFamily="34" charset="0"/>
              </a:rPr>
              <a:t>Ispra</a:t>
            </a:r>
            <a:r>
              <a:rPr lang="en-US" sz="1800" dirty="0">
                <a:effectLst/>
                <a:ea typeface="Calibri" panose="020F0502020204030204" pitchFamily="34" charset="0"/>
              </a:rPr>
              <a:t> Italy campus 40 sq km under JRC control. Hosts European Microwave Signature Laboratory (EMSL), a truncated 20m sphere,</a:t>
            </a:r>
          </a:p>
          <a:p>
            <a:pPr marL="1714500" lvl="4">
              <a:spcBef>
                <a:spcPts val="0"/>
              </a:spcBef>
              <a:spcAft>
                <a:spcPts val="0"/>
              </a:spcAft>
              <a:buFont typeface="Arial" panose="020B0604020202020204" pitchFamily="34" charset="0"/>
              <a:buChar char="•"/>
            </a:pPr>
            <a:r>
              <a:rPr lang="en-US" sz="1800" dirty="0">
                <a:effectLst/>
                <a:ea typeface="Calibri" panose="020F0502020204030204" pitchFamily="34" charset="0"/>
              </a:rPr>
              <a:t>the (21)010 Scenarios ANFR doc gets heavy questioning. </a:t>
            </a:r>
          </a:p>
          <a:p>
            <a:pPr marL="1257300" lvl="3">
              <a:spcBef>
                <a:spcPts val="0"/>
              </a:spcBef>
              <a:spcAft>
                <a:spcPts val="0"/>
              </a:spcAft>
              <a:buFont typeface="Arial" panose="020B0604020202020204" pitchFamily="34" charset="0"/>
              <a:buChar char="•"/>
            </a:pPr>
            <a:r>
              <a:rPr lang="en-US" dirty="0">
                <a:effectLst/>
                <a:ea typeface="Calibri" panose="020F0502020204030204" pitchFamily="34" charset="0"/>
              </a:rPr>
              <a:t>Next meeting January – CBTC rail side needs to get more technical about what exists today into 2024.</a:t>
            </a: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endParaRPr lang="en-US" sz="1600" dirty="0">
              <a:solidFill>
                <a:schemeClr val="bg1">
                  <a:lumMod val="75000"/>
                </a:schemeClr>
              </a:solidFill>
            </a:endParaRPr>
          </a:p>
          <a:p>
            <a:pPr marL="0">
              <a:spcBef>
                <a:spcPts val="0"/>
              </a:spcBef>
              <a:spcAft>
                <a:spcPts val="0"/>
              </a:spcAft>
              <a:buFont typeface="Arial" panose="020B0604020202020204" pitchFamily="34" charset="0"/>
              <a:buChar char="•"/>
            </a:pPr>
            <a:r>
              <a:rPr lang="en-US" sz="1800" dirty="0">
                <a:solidFill>
                  <a:schemeClr val="tx1"/>
                </a:solidFill>
              </a:rPr>
              <a:t>CEPT – ECC </a:t>
            </a:r>
            <a:r>
              <a:rPr lang="en-US" sz="1800" dirty="0">
                <a:solidFill>
                  <a:schemeClr val="tx1"/>
                </a:solidFill>
                <a:hlinkClick r:id="rId6"/>
              </a:rPr>
              <a:t>&lt;</a:t>
            </a:r>
            <a:r>
              <a:rPr lang="en-US" sz="1800" b="0" dirty="0">
                <a:solidFill>
                  <a:schemeClr val="tx1"/>
                </a:solidFill>
                <a:hlinkClick r:id="rId6"/>
              </a:rPr>
              <a:t>WGFM&gt; </a:t>
            </a:r>
            <a:r>
              <a:rPr lang="en-US" sz="1800" b="0" dirty="0">
                <a:solidFill>
                  <a:schemeClr val="tx1"/>
                </a:solidFill>
              </a:rPr>
              <a:t> </a:t>
            </a:r>
            <a:r>
              <a:rPr lang="en-US" sz="1800" dirty="0">
                <a:solidFill>
                  <a:schemeClr val="tx1"/>
                </a:solidFill>
              </a:rPr>
              <a:t>next meeting #101 07-11Feb22,  Tentative, ECO (no virtual)</a:t>
            </a:r>
          </a:p>
          <a:p>
            <a:pPr lvl="1">
              <a:spcBef>
                <a:spcPts val="0"/>
              </a:spcBef>
              <a:spcAft>
                <a:spcPts val="0"/>
              </a:spcAft>
              <a:buFont typeface="Arial" panose="020B0604020202020204" pitchFamily="34" charset="0"/>
              <a:buChar char="•"/>
            </a:pPr>
            <a:r>
              <a:rPr lang="en-US" sz="1600" dirty="0">
                <a:solidFill>
                  <a:schemeClr val="tx1"/>
                </a:solidFill>
              </a:rPr>
              <a:t>Anything to share today?  nothing</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pic>
        <p:nvPicPr>
          <p:cNvPr id="11265" name="DefaultOcx">
            <a:extLst>
              <a:ext uri="{FF2B5EF4-FFF2-40B4-BE49-F238E27FC236}">
                <a16:creationId xmlns:a16="http://schemas.microsoft.com/office/drawing/2014/main" id="{21F8E7D2-A2EA-42EC-97F9-903704F4FD5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1266" name="HTMLCheckbox1">
            <a:extLst>
              <a:ext uri="{FF2B5EF4-FFF2-40B4-BE49-F238E27FC236}">
                <a16:creationId xmlns:a16="http://schemas.microsoft.com/office/drawing/2014/main" id="{F78D4DDC-9976-4CC8-B7DC-F83B7F2B9FEF}"/>
              </a:ext>
            </a:extLst>
          </p:cNvPr>
          <p:cNvPicPr preferRelativeResize="0">
            <a:picLocks noChangeArrowheads="1" noChangeShapeType="1"/>
          </p:cNvPicPr>
          <p:nvPr/>
        </p:nvPicPr>
        <p:blipFill>
          <a:blip r:embed="rId7">
            <a:extLst>
              <a:ext uri="{28A0092B-C50C-407E-A947-70E740481C1C}">
                <a14:useLocalDpi xmlns:a14="http://schemas.microsoft.com/office/drawing/2010/main" val="0"/>
              </a:ext>
            </a:extLst>
          </a:blip>
          <a:srcRect/>
          <a:stretch>
            <a:fillRect/>
          </a:stretch>
        </p:blipFill>
        <p:spPr bwMode="auto">
          <a:xfrm>
            <a:off x="1524000" y="0"/>
            <a:ext cx="1371600" cy="304800"/>
          </a:xfrm>
          <a:prstGeom prst="rect">
            <a:avLst/>
          </a:prstGeom>
          <a:noFill/>
          <a:ln w="9525">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7" name="TextBox 6">
            <a:extLst>
              <a:ext uri="{FF2B5EF4-FFF2-40B4-BE49-F238E27FC236}">
                <a16:creationId xmlns:a16="http://schemas.microsoft.com/office/drawing/2014/main" id="{A9314D99-1E67-41EA-9858-9E2427F3B8F5}"/>
              </a:ext>
            </a:extLst>
          </p:cNvPr>
          <p:cNvSpPr txBox="1"/>
          <p:nvPr/>
        </p:nvSpPr>
        <p:spPr>
          <a:xfrm>
            <a:off x="914400" y="6057528"/>
            <a:ext cx="9217267" cy="369332"/>
          </a:xfrm>
          <a:prstGeom prst="rect">
            <a:avLst/>
          </a:prstGeom>
          <a:noFill/>
        </p:spPr>
        <p:txBody>
          <a:bodyPr wrap="none" rtlCol="0">
            <a:spAutoFit/>
          </a:bodyPr>
          <a:lstStyle/>
          <a:p>
            <a:r>
              <a:rPr lang="en-US" sz="1800" dirty="0">
                <a:solidFill>
                  <a:schemeClr val="tx1"/>
                </a:solidFill>
                <a:effectLst/>
                <a:latin typeface="Times New Roman" panose="02020603050405020304" pitchFamily="18" charset="0"/>
                <a:ea typeface="SimSun" panose="02010600030101010101" pitchFamily="2" charset="-122"/>
              </a:rPr>
              <a:t>nice site:  CEPT 6 GHz status across the countries:    </a:t>
            </a:r>
            <a:r>
              <a:rPr lang="en-US" sz="1800" u="sng" dirty="0">
                <a:solidFill>
                  <a:srgbClr val="0000FF"/>
                </a:solidFill>
                <a:effectLst/>
                <a:latin typeface="Times New Roman" panose="02020603050405020304" pitchFamily="18" charset="0"/>
                <a:ea typeface="SimSun" panose="02010600030101010101" pitchFamily="2" charset="-122"/>
                <a:hlinkClick r:id="rId8"/>
              </a:rPr>
              <a:t>https://docdb.cept.org/implementation/16737</a:t>
            </a:r>
            <a:endParaRPr lang="en-US" dirty="0"/>
          </a:p>
        </p:txBody>
      </p:sp>
    </p:spTree>
    <p:extLst>
      <p:ext uri="{BB962C8B-B14F-4D97-AF65-F5344CB8AC3E}">
        <p14:creationId xmlns:p14="http://schemas.microsoft.com/office/powerpoint/2010/main" val="11315992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44214" y="615806"/>
            <a:ext cx="7770813" cy="374794"/>
          </a:xfrm>
        </p:spPr>
        <p:txBody>
          <a:bodyPr/>
          <a:lstStyle/>
          <a:p>
            <a:r>
              <a:rPr lang="en-US" sz="2400" dirty="0"/>
              <a:t>Other regions (outside EU-Stds and USA), items to share</a:t>
            </a:r>
            <a:endParaRPr lang="en-US" sz="1200" dirty="0"/>
          </a:p>
        </p:txBody>
      </p:sp>
      <p:sp>
        <p:nvSpPr>
          <p:cNvPr id="3" name="Content Placeholder 2"/>
          <p:cNvSpPr>
            <a:spLocks noGrp="1"/>
          </p:cNvSpPr>
          <p:nvPr>
            <p:ph idx="1"/>
          </p:nvPr>
        </p:nvSpPr>
        <p:spPr>
          <a:xfrm>
            <a:off x="914400" y="990600"/>
            <a:ext cx="10972800" cy="5433992"/>
          </a:xfrm>
        </p:spPr>
        <p:txBody>
          <a:bodyPr/>
          <a:lstStyle/>
          <a:p>
            <a:pPr>
              <a:buFont typeface="Arial" panose="020B0604020202020204" pitchFamily="34" charset="0"/>
              <a:buChar char="•"/>
            </a:pPr>
            <a:endParaRPr lang="en-US" sz="1800" dirty="0">
              <a:solidFill>
                <a:schemeClr val="tx1"/>
              </a:solidFill>
              <a:effectLst/>
              <a:ea typeface="Calibri" panose="020F0502020204030204" pitchFamily="34" charset="0"/>
              <a:cs typeface="Times New Roman" panose="02020603050405020304" pitchFamily="18" charset="0"/>
            </a:endParaRPr>
          </a:p>
          <a:p>
            <a:pPr>
              <a:buFont typeface="Arial" panose="020B0604020202020204" pitchFamily="34" charset="0"/>
              <a:buChar char="•"/>
            </a:pPr>
            <a:r>
              <a:rPr lang="en-US" sz="1800" b="0" dirty="0">
                <a:solidFill>
                  <a:schemeClr val="tx1"/>
                </a:solidFill>
                <a:effectLst/>
                <a:ea typeface="Calibri" panose="020F0502020204030204" pitchFamily="34" charset="0"/>
                <a:cs typeface="Times New Roman" panose="02020603050405020304" pitchFamily="18" charset="0"/>
              </a:rPr>
              <a:t>Anything to share today? </a:t>
            </a:r>
            <a:r>
              <a:rPr lang="en-US" sz="1800" b="0" dirty="0">
                <a:solidFill>
                  <a:schemeClr val="tx1"/>
                </a:solidFill>
                <a:ea typeface="Calibri" panose="020F0502020204030204" pitchFamily="34" charset="0"/>
                <a:cs typeface="Times New Roman" panose="02020603050405020304" pitchFamily="18" charset="0"/>
              </a:rPr>
              <a:t>nothing</a:t>
            </a:r>
          </a:p>
          <a:p>
            <a:pPr lvl="1">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lvl="1">
              <a:buFont typeface="Arial" panose="020B0604020202020204" pitchFamily="34" charset="0"/>
              <a:buChar char="•"/>
            </a:pPr>
            <a:endParaRPr lang="en-US" sz="1800" dirty="0">
              <a:solidFill>
                <a:schemeClr val="tx1"/>
              </a:solidFill>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1800" dirty="0">
                <a:solidFill>
                  <a:schemeClr val="tx1"/>
                </a:solidFill>
                <a:ea typeface="Calibri" panose="020F0502020204030204" pitchFamily="34" charset="0"/>
                <a:cs typeface="Times New Roman" panose="02020603050405020304" pitchFamily="18" charset="0"/>
              </a:rPr>
              <a:t>reminders: </a:t>
            </a:r>
          </a:p>
          <a:p>
            <a:pPr lvl="1">
              <a:buFont typeface="Arial" panose="020B0604020202020204" pitchFamily="34" charset="0"/>
              <a:buChar char="•"/>
            </a:pPr>
            <a:r>
              <a:rPr lang="en-US" sz="1400" b="1" dirty="0">
                <a:ea typeface="SimSun" panose="02010600030101010101" pitchFamily="2" charset="-122"/>
              </a:rPr>
              <a:t>Canada - RABC </a:t>
            </a:r>
            <a:r>
              <a:rPr lang="en-US" sz="1400" dirty="0">
                <a:ea typeface="SimSun" panose="02010600030101010101" pitchFamily="2" charset="-122"/>
              </a:rPr>
              <a:t>–</a:t>
            </a:r>
            <a:r>
              <a:rPr lang="en-US" sz="1400" b="0" dirty="0">
                <a:ea typeface="SimSun" panose="02010600030101010101" pitchFamily="2" charset="-122"/>
              </a:rPr>
              <a:t>has a similar event with the new </a:t>
            </a:r>
            <a:r>
              <a:rPr lang="en-US" sz="1400" b="0" dirty="0">
                <a:solidFill>
                  <a:srgbClr val="000000"/>
                </a:solidFill>
                <a:effectLst/>
                <a:ea typeface="Calibri" panose="020F0502020204030204" pitchFamily="34" charset="0"/>
                <a:cs typeface="Times New Roman" panose="02020603050405020304" pitchFamily="18" charset="0"/>
              </a:rPr>
              <a:t>Spectrum Management Innovation </a:t>
            </a:r>
            <a:r>
              <a:rPr lang="en-US" sz="1400" b="0" dirty="0">
                <a:ea typeface="Calibri" panose="020F0502020204030204" pitchFamily="34" charset="0"/>
                <a:cs typeface="Times New Roman" panose="02020603050405020304" pitchFamily="18" charset="0"/>
              </a:rPr>
              <a:t>Committee (for members)</a:t>
            </a:r>
          </a:p>
          <a:p>
            <a:pPr lvl="2">
              <a:buFont typeface="Arial" panose="020B0604020202020204" pitchFamily="34" charset="0"/>
              <a:buChar char="•"/>
            </a:pPr>
            <a:r>
              <a:rPr lang="en-US" sz="1400" dirty="0">
                <a:solidFill>
                  <a:srgbClr val="333333"/>
                </a:solidFill>
                <a:effectLst/>
                <a:ea typeface="Calibri" panose="020F0502020204030204" pitchFamily="34" charset="0"/>
              </a:rPr>
              <a:t>November 23 @ 13:00 - 14:30 EST;  </a:t>
            </a:r>
            <a:r>
              <a:rPr lang="en-US" sz="1400" u="sng" dirty="0">
                <a:solidFill>
                  <a:srgbClr val="0000FF"/>
                </a:solidFill>
                <a:effectLst/>
                <a:ea typeface="Calibri" panose="020F0502020204030204" pitchFamily="34" charset="0"/>
                <a:hlinkClick r:id="rId3"/>
              </a:rPr>
              <a:t>https://www.rabc-cccr.ca/event/spectrum-management-innovation-committee/</a:t>
            </a:r>
            <a:r>
              <a:rPr lang="en-US" sz="1400" u="sng" dirty="0">
                <a:solidFill>
                  <a:srgbClr val="0000FF"/>
                </a:solidFill>
                <a:effectLst/>
                <a:ea typeface="Calibri" panose="020F0502020204030204" pitchFamily="34" charset="0"/>
              </a:rPr>
              <a:t>  </a:t>
            </a:r>
          </a:p>
          <a:p>
            <a:pPr lvl="1">
              <a:buFont typeface="Arial" panose="020B0604020202020204" pitchFamily="34" charset="0"/>
              <a:buChar char="•"/>
            </a:pPr>
            <a:r>
              <a:rPr lang="en-US" sz="1400" b="1" dirty="0">
                <a:solidFill>
                  <a:schemeClr val="tx1"/>
                </a:solidFill>
                <a:effectLst/>
                <a:ea typeface="Calibri" panose="020F0502020204030204" pitchFamily="34" charset="0"/>
                <a:cs typeface="Times New Roman" panose="02020603050405020304" pitchFamily="18" charset="0"/>
              </a:rPr>
              <a:t>UK -</a:t>
            </a:r>
            <a:r>
              <a:rPr lang="en-US" sz="1400" dirty="0">
                <a:solidFill>
                  <a:schemeClr val="tx1"/>
                </a:solidFill>
                <a:effectLst/>
                <a:ea typeface="Calibri" panose="020F0502020204030204" pitchFamily="34" charset="0"/>
                <a:cs typeface="Times New Roman" panose="02020603050405020304" pitchFamily="18" charset="0"/>
              </a:rPr>
              <a:t>  </a:t>
            </a:r>
            <a:r>
              <a:rPr lang="nn-NO" sz="1400" b="1" i="0" dirty="0">
                <a:solidFill>
                  <a:srgbClr val="1D70B8"/>
                </a:solidFill>
                <a:effectLst/>
                <a:hlinkClick r:id="rId4"/>
              </a:rPr>
              <a:t>Department for Digital, Culture, Media &amp; Sport</a:t>
            </a:r>
            <a:r>
              <a:rPr lang="nn-NO" sz="1400" dirty="0">
                <a:solidFill>
                  <a:srgbClr val="1D70B8"/>
                </a:solidFill>
              </a:rPr>
              <a:t>; </a:t>
            </a:r>
            <a:r>
              <a:rPr lang="en-US" sz="1400" b="1" i="0" dirty="0">
                <a:solidFill>
                  <a:srgbClr val="0B0C0C"/>
                </a:solidFill>
                <a:effectLst/>
              </a:rPr>
              <a:t>Wireless Infrastructure Strategy: call for evidence</a:t>
            </a:r>
          </a:p>
          <a:p>
            <a:pPr lvl="2">
              <a:buFont typeface="Arial" panose="020B0604020202020204" pitchFamily="34" charset="0"/>
              <a:buChar char="•"/>
            </a:pPr>
            <a:r>
              <a:rPr lang="en-US" sz="1200" b="0" dirty="0">
                <a:solidFill>
                  <a:schemeClr val="tx1"/>
                </a:solidFill>
                <a:effectLst/>
                <a:ea typeface="Calibri" panose="020F0502020204030204" pitchFamily="34" charset="0"/>
                <a:cs typeface="Times New Roman" panose="02020603050405020304" pitchFamily="18" charset="0"/>
                <a:hlinkClick r:id="rId5"/>
              </a:rPr>
              <a:t>https://www.gov.uk/government/consultations/wireless-infrastructure-strategy-call-for-evidence</a:t>
            </a:r>
            <a:endParaRPr lang="en-US" sz="1200" b="0" dirty="0">
              <a:solidFill>
                <a:schemeClr val="tx1"/>
              </a:solidFill>
              <a:ea typeface="Calibri" panose="020F0502020204030204" pitchFamily="34" charset="0"/>
              <a:cs typeface="Times New Roman" panose="02020603050405020304" pitchFamily="18" charset="0"/>
            </a:endParaRPr>
          </a:p>
          <a:p>
            <a:pPr lvl="2">
              <a:buFont typeface="Arial" panose="020B0604020202020204" pitchFamily="34" charset="0"/>
              <a:buChar char="•"/>
            </a:pPr>
            <a:r>
              <a:rPr lang="en-US" sz="1400" b="0" i="0" dirty="0">
                <a:solidFill>
                  <a:srgbClr val="0B0C0C"/>
                </a:solidFill>
                <a:effectLst/>
              </a:rPr>
              <a:t>In July, </a:t>
            </a:r>
            <a:r>
              <a:rPr lang="en-US" sz="1400" b="0" i="0" dirty="0">
                <a:solidFill>
                  <a:srgbClr val="1D70B8"/>
                </a:solidFill>
                <a:effectLst/>
                <a:hlinkClick r:id="rId6"/>
              </a:rPr>
              <a:t>the DCMS Secretary of State commissioned Ofcom to undertake analysis to support the development of the strategy</a:t>
            </a:r>
            <a:r>
              <a:rPr lang="en-US" sz="1400" b="0" i="0" dirty="0">
                <a:solidFill>
                  <a:srgbClr val="0B0C0C"/>
                </a:solidFill>
                <a:effectLst/>
              </a:rPr>
              <a:t>. This complements </a:t>
            </a:r>
            <a:r>
              <a:rPr lang="en-US" sz="1400" b="0" i="0" dirty="0" err="1">
                <a:solidFill>
                  <a:srgbClr val="0B0C0C"/>
                </a:solidFill>
                <a:effectLst/>
              </a:rPr>
              <a:t>Ofcom’s</a:t>
            </a:r>
            <a:r>
              <a:rPr lang="en-US" sz="1400" b="0" i="0" dirty="0">
                <a:solidFill>
                  <a:srgbClr val="0B0C0C"/>
                </a:solidFill>
                <a:effectLst/>
              </a:rPr>
              <a:t> strategic review of the mobile market.</a:t>
            </a:r>
          </a:p>
          <a:p>
            <a:pPr lvl="2">
              <a:buFont typeface="Arial" panose="020B0604020202020204" pitchFamily="34" charset="0"/>
              <a:buChar char="•"/>
            </a:pPr>
            <a:r>
              <a:rPr lang="en-US" sz="1400" b="0" i="0" dirty="0">
                <a:solidFill>
                  <a:srgbClr val="0B0C0C"/>
                </a:solidFill>
                <a:effectLst/>
              </a:rPr>
              <a:t>Submissions of evidence should be emailed to </a:t>
            </a:r>
            <a:r>
              <a:rPr lang="en-US" sz="1400" b="0" i="0" dirty="0">
                <a:solidFill>
                  <a:srgbClr val="1D70B8"/>
                </a:solidFill>
                <a:effectLst/>
                <a:hlinkClick r:id="rId7"/>
              </a:rPr>
              <a:t>wirelessinfrastructurestrategy@dcms.gov.uk</a:t>
            </a:r>
            <a:r>
              <a:rPr lang="en-US" sz="1400" b="0" i="0" dirty="0">
                <a:solidFill>
                  <a:srgbClr val="0B0C0C"/>
                </a:solidFill>
                <a:effectLst/>
              </a:rPr>
              <a:t> by 25 November 2021.</a:t>
            </a:r>
            <a:endParaRPr lang="en-US" sz="1400" b="0" dirty="0">
              <a:solidFill>
                <a:schemeClr val="tx1"/>
              </a:solidFill>
              <a:effectLst/>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1400" b="1" dirty="0">
                <a:ea typeface="Calibri" panose="020F0502020204030204" pitchFamily="34" charset="0"/>
              </a:rPr>
              <a:t>UK- OFCOM </a:t>
            </a:r>
            <a:r>
              <a:rPr lang="en-US" sz="1400" b="0" dirty="0">
                <a:ea typeface="Calibri" panose="020F0502020204030204" pitchFamily="34" charset="0"/>
              </a:rPr>
              <a:t>- </a:t>
            </a:r>
            <a:r>
              <a:rPr lang="en-US" sz="1400" b="0" dirty="0">
                <a:effectLst/>
                <a:ea typeface="SimSun" panose="02010600030101010101" pitchFamily="2" charset="-122"/>
              </a:rPr>
              <a:t>We’re delighted to invite you to an upcoming Ofcom spectrum event: Enabling growth and innovation beyond 5G - the role of spectrum management. </a:t>
            </a:r>
          </a:p>
          <a:p>
            <a:pPr lvl="2">
              <a:buFont typeface="Arial" panose="020B0604020202020204" pitchFamily="34" charset="0"/>
              <a:buChar char="•"/>
            </a:pPr>
            <a:r>
              <a:rPr lang="en-US" sz="1400" b="0" dirty="0">
                <a:effectLst/>
                <a:ea typeface="SimSun" panose="02010600030101010101" pitchFamily="2" charset="-122"/>
              </a:rPr>
              <a:t>This will be held virtually from 3pm (BST-tbd) on 29 November.</a:t>
            </a:r>
            <a:r>
              <a:rPr lang="en-US" sz="1400" dirty="0">
                <a:effectLst/>
              </a:rPr>
              <a:t> </a:t>
            </a:r>
            <a:r>
              <a:rPr lang="en-US" sz="1400" dirty="0">
                <a:effectLst/>
                <a:ea typeface="SimSun" panose="02010600030101010101" pitchFamily="2" charset="-122"/>
              </a:rPr>
              <a:t> </a:t>
            </a:r>
          </a:p>
          <a:p>
            <a:pPr marL="800100" lvl="1">
              <a:spcBef>
                <a:spcPts val="0"/>
              </a:spcBef>
              <a:spcAft>
                <a:spcPts val="0"/>
              </a:spcAft>
              <a:buFont typeface="Arial" panose="020B0604020202020204" pitchFamily="34" charset="0"/>
              <a:buChar char="•"/>
            </a:pPr>
            <a:r>
              <a:rPr lang="en-US" sz="1400" b="1" dirty="0">
                <a:effectLst/>
                <a:latin typeface="Times New Roman" panose="02020603050405020304" pitchFamily="18" charset="0"/>
                <a:ea typeface="SimSun" panose="02010600030101010101" pitchFamily="2" charset="-122"/>
              </a:rPr>
              <a:t>Brazil – ANATEL </a:t>
            </a:r>
            <a:r>
              <a:rPr lang="en-US" sz="1400" dirty="0">
                <a:effectLst/>
                <a:latin typeface="Times New Roman" panose="02020603050405020304" pitchFamily="18" charset="0"/>
                <a:ea typeface="SimSun" panose="02010600030101010101" pitchFamily="2" charset="-122"/>
              </a:rPr>
              <a:t>-   Public Consultation 46 </a:t>
            </a:r>
            <a:endParaRPr lang="en-US" sz="1300" dirty="0">
              <a:effectLst/>
              <a:latin typeface="Times New Roman" panose="02020603050405020304" pitchFamily="18" charset="0"/>
              <a:ea typeface="SimSun" panose="02010600030101010101" pitchFamily="2" charset="-122"/>
            </a:endParaRPr>
          </a:p>
          <a:p>
            <a:pPr marL="1200150" lvl="2" indent="-285750">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SimSun" panose="02010600030101010101" pitchFamily="2" charset="-122"/>
              </a:rPr>
              <a:t>This public consultation aims to reassess the limits of undesirable emissions from very low power devices operating in the 5,925 MHz to 7,125 MHz band. </a:t>
            </a:r>
            <a:endParaRPr lang="en-US" sz="1300" dirty="0">
              <a:effectLst/>
              <a:latin typeface="Times New Roman" panose="02020603050405020304" pitchFamily="18" charset="0"/>
              <a:ea typeface="SimSun" panose="02010600030101010101" pitchFamily="2" charset="-122"/>
            </a:endParaRPr>
          </a:p>
          <a:p>
            <a:pPr marL="1200150" lvl="2" indent="-285750">
              <a:spcBef>
                <a:spcPts val="0"/>
              </a:spcBef>
              <a:spcAft>
                <a:spcPts val="0"/>
              </a:spcAft>
              <a:buFont typeface="Arial" panose="020B0604020202020204" pitchFamily="34" charset="0"/>
              <a:buChar char="•"/>
            </a:pPr>
            <a:r>
              <a:rPr lang="en-US" sz="1400" dirty="0">
                <a:effectLst/>
                <a:latin typeface="Times New Roman" panose="02020603050405020304" pitchFamily="18" charset="0"/>
                <a:ea typeface="SimSun" panose="02010600030101010101" pitchFamily="2" charset="-122"/>
              </a:rPr>
              <a:t>The deadline for submission of comments is 30th November 2021. For more information on this public consultation, please refer to this </a:t>
            </a:r>
            <a:r>
              <a:rPr lang="en-GB" sz="1400" u="sng" dirty="0">
                <a:solidFill>
                  <a:srgbClr val="0000FF"/>
                </a:solidFill>
                <a:effectLst/>
                <a:latin typeface="Times New Roman" panose="02020603050405020304" pitchFamily="18" charset="0"/>
                <a:ea typeface="SimSun" panose="02010600030101010101" pitchFamily="2" charset="-122"/>
                <a:hlinkClick r:id="rId8"/>
              </a:rPr>
              <a:t>link</a:t>
            </a:r>
            <a:r>
              <a:rPr lang="en-GB" sz="1400" dirty="0">
                <a:effectLst/>
                <a:latin typeface="Times New Roman" panose="02020603050405020304" pitchFamily="18" charset="0"/>
                <a:ea typeface="SimSun" panose="02010600030101010101" pitchFamily="2" charset="-122"/>
              </a:rPr>
              <a:t> </a:t>
            </a:r>
            <a:r>
              <a:rPr lang="en-US" sz="1400" dirty="0">
                <a:effectLst/>
                <a:latin typeface="Times New Roman" panose="02020603050405020304" pitchFamily="18" charset="0"/>
                <a:ea typeface="SimSun" panose="02010600030101010101" pitchFamily="2" charset="-122"/>
              </a:rPr>
              <a:t>and is in Portuguese language only. </a:t>
            </a:r>
            <a:endParaRPr lang="en-US" sz="1300" dirty="0">
              <a:effectLst/>
              <a:latin typeface="Times New Roman" panose="02020603050405020304" pitchFamily="18" charset="0"/>
              <a:ea typeface="SimSun" panose="02010600030101010101" pitchFamily="2" charset="-122"/>
            </a:endParaRPr>
          </a:p>
          <a:p>
            <a:pPr lvl="2">
              <a:buFont typeface="Arial" panose="020B0604020202020204" pitchFamily="34" charset="0"/>
              <a:buChar char="•"/>
            </a:pPr>
            <a:endParaRPr lang="en-US" sz="1400" dirty="0">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70801207"/>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items to share </a:t>
            </a:r>
            <a:r>
              <a:rPr lang="en-US" sz="2000" dirty="0"/>
              <a:t> </a:t>
            </a:r>
            <a:r>
              <a:rPr lang="en-US" sz="1200" dirty="0"/>
              <a:t>-</a:t>
            </a:r>
          </a:p>
        </p:txBody>
      </p:sp>
      <p:sp>
        <p:nvSpPr>
          <p:cNvPr id="3" name="Content Placeholder 2"/>
          <p:cNvSpPr>
            <a:spLocks noGrp="1"/>
          </p:cNvSpPr>
          <p:nvPr>
            <p:ph idx="1"/>
          </p:nvPr>
        </p:nvSpPr>
        <p:spPr>
          <a:xfrm>
            <a:off x="914400" y="1026645"/>
            <a:ext cx="11049000" cy="5481225"/>
          </a:xfrm>
        </p:spPr>
        <p:txBody>
          <a:bodyPr/>
          <a:lstStyle/>
          <a:p>
            <a:pPr>
              <a:buFont typeface="Arial" panose="020B0604020202020204" pitchFamily="34" charset="0"/>
              <a:buChar char="•"/>
            </a:pPr>
            <a:endParaRPr lang="en-GB" sz="1800" b="0" dirty="0">
              <a:latin typeface="Times New Roman" panose="02020603050405020304" pitchFamily="18" charset="0"/>
              <a:ea typeface="Calibri" panose="020F0502020204030204" pitchFamily="34" charset="0"/>
            </a:endParaRPr>
          </a:p>
          <a:p>
            <a:pPr>
              <a:buFont typeface="Arial" panose="020B0604020202020204" pitchFamily="34" charset="0"/>
              <a:buChar char="•"/>
            </a:pPr>
            <a:r>
              <a:rPr lang="en-GB" sz="1600" b="0" dirty="0">
                <a:ea typeface="Calibri" panose="020F0502020204030204" pitchFamily="34" charset="0"/>
              </a:rPr>
              <a:t>Anything to share today?</a:t>
            </a:r>
            <a:r>
              <a:rPr lang="en-GB" sz="1600" b="0" dirty="0">
                <a:solidFill>
                  <a:schemeClr val="tx1"/>
                </a:solidFill>
                <a:ea typeface="Calibri" panose="020F0502020204030204" pitchFamily="34" charset="0"/>
              </a:rPr>
              <a:t> some</a:t>
            </a:r>
          </a:p>
          <a:p>
            <a:pPr lvl="1">
              <a:buFont typeface="Arial" panose="020B0604020202020204" pitchFamily="34" charset="0"/>
              <a:buChar char="•"/>
            </a:pPr>
            <a:r>
              <a:rPr lang="en-US" sz="1600" dirty="0">
                <a:solidFill>
                  <a:schemeClr val="tx1"/>
                </a:solidFill>
                <a:effectLst/>
                <a:ea typeface="Calibri" panose="020F0502020204030204" pitchFamily="34" charset="0"/>
                <a:cs typeface="Times New Roman" panose="02020603050405020304" pitchFamily="18" charset="0"/>
              </a:rPr>
              <a:t>The IEEE 802 liaison on light communications  will be presented to WP 1A at their</a:t>
            </a:r>
            <a:r>
              <a:rPr lang="en-US" sz="1600" dirty="0">
                <a:solidFill>
                  <a:schemeClr val="tx1"/>
                </a:solidFill>
                <a:ea typeface="Calibri" panose="020F0502020204030204" pitchFamily="34" charset="0"/>
                <a:cs typeface="Times New Roman" panose="02020603050405020304" pitchFamily="18" charset="0"/>
              </a:rPr>
              <a:t> meeting starting now. </a:t>
            </a:r>
          </a:p>
          <a:p>
            <a:pPr lvl="1">
              <a:buFont typeface="Arial" panose="020B0604020202020204" pitchFamily="34" charset="0"/>
              <a:buChar char="•"/>
            </a:pPr>
            <a:r>
              <a:rPr lang="en-US" sz="1600" dirty="0">
                <a:solidFill>
                  <a:schemeClr val="tx1"/>
                </a:solidFill>
                <a:ea typeface="Calibri" panose="020F0502020204030204" pitchFamily="34" charset="0"/>
                <a:cs typeface="Times New Roman" panose="02020603050405020304" pitchFamily="18" charset="0"/>
              </a:rPr>
              <a:t>The IEEE 802 liaisons on M.1450 and M.1801 will be presented to WP 5A at there meeting starting on 15nov21. </a:t>
            </a:r>
            <a:endParaRPr lang="en-US" sz="1600" b="0" dirty="0">
              <a:solidFill>
                <a:schemeClr val="tx1"/>
              </a:solidFill>
              <a:effectLst/>
              <a:ea typeface="Calibri" panose="020F0502020204030204" pitchFamily="34" charset="0"/>
              <a:cs typeface="Times New Roman" panose="02020603050405020304" pitchFamily="18" charset="0"/>
            </a:endParaRPr>
          </a:p>
          <a:p>
            <a:pPr lvl="1">
              <a:buFont typeface="Arial" panose="020B0604020202020204" pitchFamily="34" charset="0"/>
              <a:buChar char="•"/>
            </a:pPr>
            <a:r>
              <a:rPr lang="en-US" sz="1600" dirty="0">
                <a:solidFill>
                  <a:schemeClr val="tx1"/>
                </a:solidFill>
              </a:rPr>
              <a:t>CITEL – region 2 </a:t>
            </a:r>
            <a:r>
              <a:rPr lang="en-US" sz="1600" dirty="0" err="1">
                <a:solidFill>
                  <a:schemeClr val="tx1"/>
                </a:solidFill>
              </a:rPr>
              <a:t>prepatory</a:t>
            </a:r>
            <a:r>
              <a:rPr lang="en-US" sz="1600" dirty="0">
                <a:solidFill>
                  <a:schemeClr val="tx1"/>
                </a:solidFill>
              </a:rPr>
              <a:t> meeting on WRC-23 Agenda Items is next week (hosted by Mexico)</a:t>
            </a: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endParaRPr lang="en-US" sz="1800" dirty="0">
              <a:solidFill>
                <a:schemeClr val="tx1"/>
              </a:solidFill>
            </a:endParaRPr>
          </a:p>
          <a:p>
            <a:pPr lvl="0">
              <a:buFont typeface="Arial" panose="020B0604020202020204" pitchFamily="34" charset="0"/>
              <a:buChar char="•"/>
            </a:pPr>
            <a:r>
              <a:rPr lang="en-US" sz="1800" dirty="0">
                <a:solidFill>
                  <a:schemeClr val="tx1"/>
                </a:solidFill>
              </a:rPr>
              <a:t>ongoing: WRC-23 agenda items, the list is on the ITU-R website at: </a:t>
            </a:r>
          </a:p>
          <a:p>
            <a:pPr lvl="2">
              <a:spcBef>
                <a:spcPts val="0"/>
              </a:spcBef>
              <a:buFont typeface="Arial" panose="020B0604020202020204" pitchFamily="34" charset="0"/>
              <a:buChar char="•"/>
            </a:pPr>
            <a:r>
              <a:rPr lang="en-US" sz="1600" dirty="0">
                <a:hlinkClick r:id="rId3"/>
              </a:rPr>
              <a:t>https://www.itu.int/en/ITU-R/study-groups/rcpm/Pages/wrc-23-studies.aspx</a:t>
            </a:r>
            <a:r>
              <a:rPr lang="en-US" sz="1600" dirty="0">
                <a:solidFill>
                  <a:srgbClr val="00B0F0"/>
                </a:solidFill>
              </a:rPr>
              <a:t>  </a:t>
            </a:r>
            <a:r>
              <a:rPr lang="en-US" sz="1600" dirty="0">
                <a:solidFill>
                  <a:srgbClr val="7030A0"/>
                </a:solidFill>
              </a:rPr>
              <a:t> (updated 26Aug20)</a:t>
            </a:r>
          </a:p>
          <a:p>
            <a:pPr lvl="2">
              <a:spcBef>
                <a:spcPts val="0"/>
              </a:spcBef>
              <a:buFont typeface="Arial" panose="020B0604020202020204" pitchFamily="34" charset="0"/>
              <a:buChar char="•"/>
            </a:pPr>
            <a:r>
              <a:rPr lang="en-US" sz="1600" dirty="0">
                <a:hlinkClick r:id="rId4"/>
              </a:rPr>
              <a:t>https://www.itu.int/dms_pub/itu-r/oth/0c/0a/R0C0A00000D0041PDFE.pdf</a:t>
            </a:r>
            <a:endParaRPr lang="en-US" sz="1600" dirty="0"/>
          </a:p>
          <a:p>
            <a:pPr lvl="1">
              <a:spcBef>
                <a:spcPts val="0"/>
              </a:spcBef>
              <a:buFont typeface="Arial" panose="020B0604020202020204" pitchFamily="34" charset="0"/>
              <a:buChar char="•"/>
            </a:pPr>
            <a:r>
              <a:rPr lang="en-US" sz="1600" dirty="0">
                <a:solidFill>
                  <a:srgbClr val="00B0F0"/>
                </a:solidFill>
                <a:hlinkClick r:id="rId5"/>
              </a:rPr>
              <a:t>https://mentor.ieee.org/802.18/dcn/20/18-20-0107-01-0000-res-811-wrc-19-wrc-23-agenda-items.docx</a:t>
            </a:r>
            <a:r>
              <a:rPr lang="en-US" sz="1600" dirty="0">
                <a:solidFill>
                  <a:srgbClr val="00B0F0"/>
                </a:solidFill>
              </a:rPr>
              <a:t> </a:t>
            </a:r>
            <a:r>
              <a:rPr lang="en-US" sz="1800" b="1" dirty="0">
                <a:solidFill>
                  <a:schemeClr val="tx1"/>
                </a:solidFill>
              </a:rPr>
              <a:t>	</a:t>
            </a:r>
            <a:r>
              <a:rPr lang="en-US" sz="1800" b="0" dirty="0">
                <a:solidFill>
                  <a:schemeClr val="tx1"/>
                </a:solidFill>
              </a:rPr>
              <a:t> </a:t>
            </a:r>
          </a:p>
          <a:p>
            <a:pPr marL="285750" indent="-285750">
              <a:spcBef>
                <a:spcPts val="0"/>
              </a:spcBef>
              <a:buFont typeface="Arial" panose="020B0604020202020204" pitchFamily="34" charset="0"/>
              <a:buChar char="•"/>
            </a:pPr>
            <a:r>
              <a:rPr lang="en-US" sz="1800" dirty="0">
                <a:solidFill>
                  <a:schemeClr val="tx1"/>
                </a:solidFill>
              </a:rPr>
              <a:t>IEEE 802 viewpoints on WRC-23 agenda items. </a:t>
            </a:r>
            <a:endParaRPr lang="en-US" sz="1800" b="0" dirty="0">
              <a:solidFill>
                <a:schemeClr val="tx1"/>
              </a:solidFill>
            </a:endParaRPr>
          </a:p>
          <a:p>
            <a:pPr lvl="1">
              <a:spcBef>
                <a:spcPts val="0"/>
              </a:spcBef>
              <a:buFont typeface="Arial" panose="020B0604020202020204" pitchFamily="34" charset="0"/>
              <a:buChar char="•"/>
            </a:pPr>
            <a:r>
              <a:rPr lang="en-US" sz="1800" dirty="0">
                <a:solidFill>
                  <a:schemeClr val="tx1"/>
                </a:solidFill>
              </a:rPr>
              <a:t>Doc for viewpoints updated (</a:t>
            </a:r>
            <a:r>
              <a:rPr lang="en-US" sz="1800" dirty="0">
                <a:solidFill>
                  <a:srgbClr val="00B0F0"/>
                </a:solidFill>
              </a:rPr>
              <a:t>actions items in notes on this slide</a:t>
            </a:r>
            <a:r>
              <a:rPr lang="en-US" sz="1800" dirty="0">
                <a:solidFill>
                  <a:schemeClr val="tx1"/>
                </a:solidFill>
              </a:rPr>
              <a:t>):  </a:t>
            </a:r>
            <a:r>
              <a:rPr lang="en-US" sz="1600" dirty="0">
                <a:solidFill>
                  <a:schemeClr val="tx1"/>
                </a:solidFill>
                <a:hlinkClick r:id="rId6"/>
              </a:rPr>
              <a:t>https://mentor.ieee.org/802.18/dcn/21/18-21-0039-01-0000-ieee-802-viewpoints-on-wrc-23-agenda-items.pptx</a:t>
            </a:r>
            <a:endParaRPr lang="en-US" sz="1600" dirty="0">
              <a:solidFill>
                <a:schemeClr val="tx1"/>
              </a:solidFill>
            </a:endParaRPr>
          </a:p>
          <a:p>
            <a:pPr>
              <a:spcBef>
                <a:spcPts val="0"/>
              </a:spcBef>
              <a:buFont typeface="Arial" panose="020B0604020202020204" pitchFamily="34" charset="0"/>
              <a:buChar char="•"/>
            </a:pPr>
            <a:r>
              <a:rPr lang="en-US" sz="1800" b="0" dirty="0">
                <a:solidFill>
                  <a:schemeClr val="tx1"/>
                </a:solidFill>
                <a:effectLst/>
                <a:ea typeface="Calibri" panose="020F0502020204030204" pitchFamily="34" charset="0"/>
              </a:rPr>
              <a:t>Soon, will review actions </a:t>
            </a:r>
            <a:r>
              <a:rPr lang="en-US" sz="1800" b="0" dirty="0">
                <a:solidFill>
                  <a:schemeClr val="tx1"/>
                </a:solidFill>
                <a:ea typeface="Calibri" panose="020F0502020204030204" pitchFamily="34" charset="0"/>
              </a:rPr>
              <a:t>noted at the July Plenary. </a:t>
            </a:r>
            <a:endParaRPr lang="en-US" sz="1800" b="0" dirty="0">
              <a:solidFill>
                <a:schemeClr val="tx1"/>
              </a:solidFill>
              <a:effectLst/>
              <a:ea typeface="Calibri" panose="020F0502020204030204" pitchFamily="34" charset="0"/>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
        <p:nvSpPr>
          <p:cNvPr id="8" name="TextBox 7">
            <a:extLst>
              <a:ext uri="{FF2B5EF4-FFF2-40B4-BE49-F238E27FC236}">
                <a16:creationId xmlns:a16="http://schemas.microsoft.com/office/drawing/2014/main" id="{62C06C0A-2D29-4970-B0C1-873AB854367E}"/>
              </a:ext>
            </a:extLst>
          </p:cNvPr>
          <p:cNvSpPr txBox="1"/>
          <p:nvPr/>
        </p:nvSpPr>
        <p:spPr>
          <a:xfrm>
            <a:off x="914400" y="6110480"/>
            <a:ext cx="10740044" cy="338554"/>
          </a:xfrm>
          <a:prstGeom prst="rect">
            <a:avLst/>
          </a:prstGeom>
          <a:noFill/>
        </p:spPr>
        <p:txBody>
          <a:bodyPr wrap="square" rtlCol="0">
            <a:spAutoFit/>
          </a:bodyPr>
          <a:lstStyle/>
          <a:p>
            <a:pPr>
              <a:spcBef>
                <a:spcPct val="30000"/>
              </a:spcBef>
              <a:buFont typeface="Arial" panose="020B0604020202020204" pitchFamily="34" charset="0"/>
              <a:buChar char="•"/>
              <a:defRPr/>
            </a:pPr>
            <a:r>
              <a:rPr lang="en-US" sz="1600" dirty="0">
                <a:solidFill>
                  <a:schemeClr val="tx1"/>
                </a:solidFill>
              </a:rPr>
              <a:t>For miscellaneous links for ITU-R, SGs, WPs and calendars, </a:t>
            </a:r>
            <a:r>
              <a:rPr lang="en-US" sz="1600" dirty="0">
                <a:solidFill>
                  <a:schemeClr val="tx1"/>
                </a:solidFill>
                <a:hlinkClick r:id="" action="ppaction://noaction"/>
              </a:rPr>
              <a:t>see back up slides later</a:t>
            </a:r>
            <a:r>
              <a:rPr lang="en-US" sz="1200" dirty="0">
                <a:solidFill>
                  <a:schemeClr val="tx1"/>
                </a:solidFill>
                <a:hlinkClick r:id="" action="ppaction://noaction"/>
              </a:rPr>
              <a:t>. </a:t>
            </a:r>
            <a:endParaRPr lang="en-US" sz="300" dirty="0"/>
          </a:p>
        </p:txBody>
      </p:sp>
    </p:spTree>
    <p:extLst>
      <p:ext uri="{BB962C8B-B14F-4D97-AF65-F5344CB8AC3E}">
        <p14:creationId xmlns:p14="http://schemas.microsoft.com/office/powerpoint/2010/main" val="107878144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990600"/>
            <a:ext cx="11201400" cy="5484814"/>
          </a:xfrm>
        </p:spPr>
        <p:txBody>
          <a:bodyPr/>
          <a:lstStyle/>
          <a:p>
            <a:pPr marL="0">
              <a:spcBef>
                <a:spcPts val="0"/>
              </a:spcBef>
              <a:spcAft>
                <a:spcPts val="0"/>
              </a:spcAft>
              <a:buFont typeface="Arial" panose="020B0604020202020204" pitchFamily="34" charset="0"/>
              <a:buChar char="•"/>
            </a:pPr>
            <a:r>
              <a:rPr lang="en-US" sz="2000" b="1" dirty="0">
                <a:effectLst/>
                <a:ea typeface="Calibri" panose="020F0502020204030204" pitchFamily="34" charset="0"/>
              </a:rPr>
              <a:t>FCC NOI on </a:t>
            </a:r>
            <a:r>
              <a:rPr lang="en-US" sz="2000" b="1" i="0" dirty="0">
                <a:solidFill>
                  <a:srgbClr val="1D2B3E"/>
                </a:solidFill>
                <a:effectLst/>
              </a:rPr>
              <a:t>Spectrum Requirements for the Internet of Things (</a:t>
            </a:r>
            <a:r>
              <a:rPr lang="en-US" sz="2000" dirty="0">
                <a:solidFill>
                  <a:srgbClr val="1D2B3E"/>
                </a:solidFill>
              </a:rPr>
              <a:t>21</a:t>
            </a:r>
            <a:r>
              <a:rPr lang="en-US" sz="2000" b="1" i="0" dirty="0">
                <a:solidFill>
                  <a:srgbClr val="1D2B3E"/>
                </a:solidFill>
                <a:effectLst/>
              </a:rPr>
              <a:t>-353)</a:t>
            </a:r>
            <a:endParaRPr lang="en-US" sz="2000" b="0" dirty="0">
              <a:solidFill>
                <a:srgbClr val="1D2B3E"/>
              </a:solidFill>
            </a:endParaRPr>
          </a:p>
          <a:p>
            <a:pPr marL="400050" lvl="1">
              <a:spcBef>
                <a:spcPts val="0"/>
              </a:spcBef>
              <a:spcAft>
                <a:spcPts val="0"/>
              </a:spcAft>
              <a:buFont typeface="Arial" panose="020B0604020202020204" pitchFamily="34" charset="0"/>
              <a:buChar char="•"/>
            </a:pPr>
            <a:r>
              <a:rPr lang="en-US" sz="1600" dirty="0">
                <a:effectLst/>
                <a:ea typeface="Times New Roman" panose="02020603050405020304" pitchFamily="18" charset="0"/>
              </a:rPr>
              <a:t>The Proceeding OET 21-353:</a:t>
            </a:r>
          </a:p>
          <a:p>
            <a:pPr marL="800100" lvl="2">
              <a:spcBef>
                <a:spcPts val="0"/>
              </a:spcBef>
              <a:spcAft>
                <a:spcPts val="0"/>
              </a:spcAft>
              <a:buFont typeface="Arial" panose="020B0604020202020204" pitchFamily="34" charset="0"/>
              <a:buChar char="•"/>
            </a:pPr>
            <a:r>
              <a:rPr lang="en-US" sz="1600" u="sng" dirty="0">
                <a:solidFill>
                  <a:srgbClr val="0000FF"/>
                </a:solidFill>
                <a:effectLst/>
                <a:ea typeface="Times New Roman" panose="02020603050405020304" pitchFamily="18" charset="0"/>
                <a:hlinkClick r:id="rId3"/>
              </a:rPr>
              <a:t>https://www.fcc.gov/ecfs/search/filings?proceedings_name=21-353&amp;sort=date_disseminated,DESC</a:t>
            </a:r>
            <a:endParaRPr lang="en-US" sz="1600" b="0" dirty="0">
              <a:ea typeface="Calibri" panose="020F0502020204030204" pitchFamily="34" charset="0"/>
            </a:endParaRPr>
          </a:p>
          <a:p>
            <a:pPr marL="800100" lvl="2">
              <a:spcBef>
                <a:spcPts val="0"/>
              </a:spcBef>
              <a:spcAft>
                <a:spcPts val="0"/>
              </a:spcAft>
              <a:buFont typeface="Arial" panose="020B0604020202020204" pitchFamily="34" charset="0"/>
              <a:buChar char="•"/>
            </a:pPr>
            <a:r>
              <a:rPr lang="en-US" b="0" dirty="0" err="1">
                <a:ea typeface="Calibri" panose="020F0502020204030204" pitchFamily="34" charset="0"/>
              </a:rPr>
              <a:t>NoI</a:t>
            </a:r>
            <a:r>
              <a:rPr lang="en-US" b="0" dirty="0">
                <a:ea typeface="Calibri" panose="020F0502020204030204" pitchFamily="34" charset="0"/>
              </a:rPr>
              <a:t> in mentor: </a:t>
            </a:r>
            <a:r>
              <a:rPr lang="en-US" b="0" u="sng" dirty="0">
                <a:solidFill>
                  <a:srgbClr val="0000FF"/>
                </a:solidFill>
                <a:effectLst/>
                <a:ea typeface="Calibri" panose="020F0502020204030204" pitchFamily="34" charset="0"/>
                <a:hlinkClick r:id="rId4"/>
              </a:rPr>
              <a:t>https://mentor.ieee.org/802.18/dcn/21/18-21-0108-02-0000-fcc-noi-on-spectrum-for-the-internet-of-things.docx</a:t>
            </a:r>
            <a:endParaRPr lang="en-US" u="sng" dirty="0">
              <a:solidFill>
                <a:srgbClr val="0000FF"/>
              </a:solidFill>
              <a:ea typeface="Calibri" panose="020F0502020204030204" pitchFamily="34" charset="0"/>
            </a:endParaRPr>
          </a:p>
          <a:p>
            <a:pPr marL="800100" lvl="2">
              <a:spcBef>
                <a:spcPts val="0"/>
              </a:spcBef>
              <a:spcAft>
                <a:spcPts val="0"/>
              </a:spcAft>
              <a:buFont typeface="Arial" panose="020B0604020202020204" pitchFamily="34" charset="0"/>
              <a:buChar char="•"/>
            </a:pPr>
            <a:r>
              <a:rPr lang="en-US" sz="1600" b="1" dirty="0">
                <a:effectLst/>
                <a:ea typeface="Times New Roman" panose="02020603050405020304" pitchFamily="18" charset="0"/>
              </a:rPr>
              <a:t>Reply Comment Date:  </a:t>
            </a:r>
          </a:p>
          <a:p>
            <a:pPr marL="1257300" lvl="3">
              <a:spcBef>
                <a:spcPts val="0"/>
              </a:spcBef>
              <a:spcAft>
                <a:spcPts val="0"/>
              </a:spcAft>
              <a:buFont typeface="Arial" panose="020B0604020202020204" pitchFamily="34" charset="0"/>
              <a:buChar char="•"/>
            </a:pPr>
            <a:r>
              <a:rPr lang="en-US" b="1" dirty="0">
                <a:effectLst/>
                <a:ea typeface="Times New Roman" panose="02020603050405020304" pitchFamily="18" charset="0"/>
              </a:rPr>
              <a:t>November 16, 2021, would have to start EC ballot 04Nov, this week. </a:t>
            </a:r>
            <a:endParaRPr lang="en-US" b="1" dirty="0">
              <a:effectLst/>
              <a:ea typeface="Calibri" panose="020F0502020204030204" pitchFamily="34" charset="0"/>
            </a:endParaRPr>
          </a:p>
          <a:p>
            <a:pPr marL="400050" lvl="1" indent="0">
              <a:spcBef>
                <a:spcPts val="0"/>
              </a:spcBef>
              <a:spcAft>
                <a:spcPts val="0"/>
              </a:spcAft>
            </a:pPr>
            <a:endParaRPr lang="en-US" sz="18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Observation from one: </a:t>
            </a:r>
            <a:r>
              <a:rPr lang="en-US" sz="1800" b="0" dirty="0">
                <a:ea typeface="Calibri" panose="020F0502020204030204" pitchFamily="34" charset="0"/>
              </a:rPr>
              <a:t>this NOI is heavy on more licensed spectrum for carriers…. </a:t>
            </a:r>
          </a:p>
          <a:p>
            <a:pPr marL="866775" lvl="2">
              <a:spcBef>
                <a:spcPts val="0"/>
              </a:spcBef>
              <a:spcAft>
                <a:spcPts val="0"/>
              </a:spcAft>
              <a:buFont typeface="Arial" panose="020B0604020202020204" pitchFamily="34" charset="0"/>
              <a:buChar char="•"/>
            </a:pPr>
            <a:r>
              <a:rPr lang="en-US" sz="1600" dirty="0">
                <a:ea typeface="Calibri" panose="020F0502020204030204" pitchFamily="34" charset="0"/>
              </a:rPr>
              <a:t>From that would be important for IEEE 802 to voice our input on unlicensed spectrum is key to IoT operation. </a:t>
            </a:r>
            <a:endParaRPr lang="en-US" sz="1600" b="0" dirty="0">
              <a:ea typeface="Calibri" panose="020F0502020204030204" pitchFamily="34" charset="0"/>
            </a:endParaRPr>
          </a:p>
          <a:p>
            <a:pPr marL="466725" lvl="1">
              <a:spcBef>
                <a:spcPts val="0"/>
              </a:spcBef>
              <a:spcAft>
                <a:spcPts val="0"/>
              </a:spcAft>
              <a:buFont typeface="Arial" panose="020B0604020202020204" pitchFamily="34" charset="0"/>
              <a:buChar char="•"/>
            </a:pPr>
            <a:endParaRPr lang="en-US" sz="1800" b="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Had ad </a:t>
            </a:r>
            <a:r>
              <a:rPr lang="en-US" sz="1800" dirty="0" err="1">
                <a:ea typeface="Calibri" panose="020F0502020204030204" pitchFamily="34" charset="0"/>
              </a:rPr>
              <a:t>hocs</a:t>
            </a:r>
            <a:r>
              <a:rPr lang="en-US" sz="1800" dirty="0">
                <a:ea typeface="Calibri" panose="020F0502020204030204" pitchFamily="34" charset="0"/>
              </a:rPr>
              <a:t> this week and just ran out of time for final reply comments. </a:t>
            </a:r>
          </a:p>
          <a:p>
            <a:pPr marL="466725"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However, we gained a lot of input on the IoT subject and will have a great base to build comments from if this proceeding goes to an NPRM later.   Which we need to diligently watch for first signs when the NPRM is to come out and start earlier to put something together. </a:t>
            </a:r>
          </a:p>
          <a:p>
            <a:pPr marL="466725" lvl="1">
              <a:spcBef>
                <a:spcPts val="0"/>
              </a:spcBef>
              <a:spcAft>
                <a:spcPts val="0"/>
              </a:spcAft>
              <a:buFont typeface="Arial" panose="020B0604020202020204" pitchFamily="34" charset="0"/>
              <a:buChar char="•"/>
            </a:pPr>
            <a:endParaRPr lang="en-US" sz="1200" dirty="0">
              <a:solidFill>
                <a:srgbClr val="000000"/>
              </a:solidFill>
              <a:effectLst/>
              <a:latin typeface="Times New Roman" panose="02020603050405020304" pitchFamily="18" charset="0"/>
              <a:ea typeface="SimSun" panose="02010600030101010101" pitchFamily="2" charset="-122"/>
            </a:endParaRPr>
          </a:p>
          <a:p>
            <a:pPr marL="466725" lvl="1">
              <a:spcBef>
                <a:spcPts val="0"/>
              </a:spcBef>
              <a:spcAft>
                <a:spcPts val="0"/>
              </a:spcAft>
              <a:buFont typeface="Arial" panose="020B0604020202020204" pitchFamily="34" charset="0"/>
              <a:buChar char="•"/>
            </a:pPr>
            <a:r>
              <a:rPr lang="en-GB" sz="1800" dirty="0">
                <a:solidFill>
                  <a:srgbClr val="000000"/>
                </a:solidFill>
                <a:effectLst/>
                <a:latin typeface="Times New Roman" panose="02020603050405020304" pitchFamily="18" charset="0"/>
                <a:ea typeface="SimSun" panose="02010600030101010101" pitchFamily="2" charset="-122"/>
              </a:rPr>
              <a:t>Here is the link to the National Defence Authorization Act for Fiscal Year 2021 (pages 1410- 1414 in the PDF version, SEC. 9204. INTERNET OF THINGS) from which the </a:t>
            </a:r>
            <a:r>
              <a:rPr lang="en-GB" sz="1800" dirty="0" err="1">
                <a:solidFill>
                  <a:srgbClr val="000000"/>
                </a:solidFill>
                <a:effectLst/>
                <a:latin typeface="Times New Roman" panose="02020603050405020304" pitchFamily="18" charset="0"/>
                <a:ea typeface="SimSun" panose="02010600030101010101" pitchFamily="2" charset="-122"/>
              </a:rPr>
              <a:t>NoI</a:t>
            </a:r>
            <a:r>
              <a:rPr lang="en-GB" sz="1800" dirty="0">
                <a:solidFill>
                  <a:srgbClr val="000000"/>
                </a:solidFill>
                <a:effectLst/>
                <a:latin typeface="Times New Roman" panose="02020603050405020304" pitchFamily="18" charset="0"/>
                <a:ea typeface="SimSun" panose="02010600030101010101" pitchFamily="2" charset="-122"/>
              </a:rPr>
              <a:t> is spawned:  </a:t>
            </a:r>
            <a:r>
              <a:rPr lang="en-GB" sz="1800" u="sng" dirty="0">
                <a:solidFill>
                  <a:srgbClr val="0000FF"/>
                </a:solidFill>
                <a:effectLst/>
                <a:latin typeface="Times New Roman" panose="02020603050405020304" pitchFamily="18" charset="0"/>
                <a:ea typeface="Times New Roman" panose="02020603050405020304" pitchFamily="18" charset="0"/>
                <a:hlinkClick r:id="rId5"/>
              </a:rPr>
              <a:t>https://www.congress.gov/bill/116th-congress/house-bill/6395</a:t>
            </a:r>
            <a:r>
              <a:rPr lang="en-GB" sz="1800" dirty="0">
                <a:effectLst/>
                <a:latin typeface="Times New Roman" panose="02020603050405020304" pitchFamily="18" charset="0"/>
                <a:ea typeface="Times New Roman" panose="02020603050405020304" pitchFamily="18" charset="0"/>
              </a:rPr>
              <a:t> </a:t>
            </a:r>
            <a:endParaRPr lang="en-US" sz="1800" dirty="0">
              <a:effectLst/>
              <a:latin typeface="Times New Roman" panose="02020603050405020304" pitchFamily="18" charset="0"/>
              <a:ea typeface="SimSun" panose="02010600030101010101" pitchFamily="2" charset="-122"/>
            </a:endParaRPr>
          </a:p>
          <a:p>
            <a:pPr marL="180975" lvl="1" indent="0">
              <a:spcBef>
                <a:spcPts val="0"/>
              </a:spcBef>
              <a:spcAft>
                <a:spcPts val="0"/>
              </a:spcAft>
            </a:pPr>
            <a:endParaRPr lang="en-US" sz="1600" dirty="0">
              <a:solidFill>
                <a:srgbClr val="00B0F0"/>
              </a:solidFill>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14</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159323016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64123"/>
          </a:xfrm>
        </p:spPr>
        <p:txBody>
          <a:bodyPr/>
          <a:lstStyle/>
          <a:p>
            <a:r>
              <a:rPr lang="en-US" altLang="en-US" sz="2400" dirty="0"/>
              <a:t>General Discussion Items</a:t>
            </a:r>
            <a:endParaRPr lang="en-US" sz="2400" dirty="0"/>
          </a:p>
        </p:txBody>
      </p:sp>
      <p:sp>
        <p:nvSpPr>
          <p:cNvPr id="3" name="Content Placeholder 2"/>
          <p:cNvSpPr>
            <a:spLocks noGrp="1"/>
          </p:cNvSpPr>
          <p:nvPr>
            <p:ph idx="1"/>
          </p:nvPr>
        </p:nvSpPr>
        <p:spPr>
          <a:xfrm>
            <a:off x="914400" y="990600"/>
            <a:ext cx="11201400" cy="5484814"/>
          </a:xfrm>
        </p:spPr>
        <p:txBody>
          <a:bodyPr/>
          <a:lstStyle/>
          <a:p>
            <a:pPr marL="238125" marR="0">
              <a:spcBef>
                <a:spcPts val="0"/>
              </a:spcBef>
              <a:spcAft>
                <a:spcPts val="0"/>
              </a:spcAft>
              <a:buFont typeface="Arial" panose="020B0604020202020204" pitchFamily="34" charset="0"/>
              <a:buChar char="•"/>
            </a:pPr>
            <a:r>
              <a:rPr lang="en-US" sz="2000" b="1" dirty="0">
                <a:solidFill>
                  <a:srgbClr val="333333"/>
                </a:solidFill>
                <a:effectLst/>
                <a:ea typeface="Times New Roman" panose="02020603050405020304" pitchFamily="18" charset="0"/>
              </a:rPr>
              <a:t>Wireless Telecommunication Bureau Seeks to Supplement the Record on 70/80/90 GHZ Bands</a:t>
            </a:r>
            <a:endParaRPr lang="en-US" sz="2000" dirty="0">
              <a:effectLst/>
              <a:ea typeface="Calibri" panose="020F0502020204030204" pitchFamily="34" charset="0"/>
            </a:endParaRPr>
          </a:p>
          <a:p>
            <a:pPr marL="495300" lvl="1">
              <a:spcBef>
                <a:spcPts val="0"/>
              </a:spcBef>
              <a:spcAft>
                <a:spcPts val="0"/>
              </a:spcAft>
              <a:buFont typeface="Arial" panose="020B0604020202020204" pitchFamily="34" charset="0"/>
              <a:buChar char="•"/>
            </a:pPr>
            <a:r>
              <a:rPr lang="en-US" sz="1800" b="1" dirty="0">
                <a:effectLst/>
                <a:ea typeface="Times New Roman" panose="02020603050405020304" pitchFamily="18" charset="0"/>
                <a:cs typeface="Calibri" panose="020F0502020204030204" pitchFamily="34" charset="0"/>
              </a:rPr>
              <a:t>FR Document:</a:t>
            </a:r>
            <a:r>
              <a:rPr lang="en-US" sz="1800" dirty="0">
                <a:solidFill>
                  <a:srgbClr val="000000"/>
                </a:solidFill>
                <a:effectLst/>
                <a:ea typeface="Times New Roman" panose="02020603050405020304" pitchFamily="18" charset="0"/>
              </a:rPr>
              <a:t> </a:t>
            </a:r>
            <a:r>
              <a:rPr lang="en-US" sz="1800" u="sng" dirty="0">
                <a:solidFill>
                  <a:srgbClr val="3071A9"/>
                </a:solidFill>
                <a:effectLst/>
                <a:ea typeface="Times New Roman" panose="02020603050405020304" pitchFamily="18" charset="0"/>
                <a:hlinkClick r:id="rId3"/>
              </a:rPr>
              <a:t>2021-23712</a:t>
            </a:r>
            <a:r>
              <a:rPr lang="en-US" sz="1800" u="sng" dirty="0">
                <a:ea typeface="Times New Roman" panose="02020603050405020304" pitchFamily="18" charset="0"/>
              </a:rPr>
              <a:t>; </a:t>
            </a:r>
            <a:r>
              <a:rPr lang="en-US" sz="1800" b="1" dirty="0">
                <a:solidFill>
                  <a:srgbClr val="000000"/>
                </a:solidFill>
                <a:effectLst/>
                <a:ea typeface="Times New Roman" panose="02020603050405020304" pitchFamily="18" charset="0"/>
                <a:cs typeface="Calibri" panose="020F0502020204030204" pitchFamily="34" charset="0"/>
              </a:rPr>
              <a:t>Citation:</a:t>
            </a:r>
            <a:r>
              <a:rPr lang="en-US" sz="1800" dirty="0">
                <a:solidFill>
                  <a:srgbClr val="000000"/>
                </a:solidFill>
                <a:effectLst/>
                <a:ea typeface="Times New Roman" panose="02020603050405020304" pitchFamily="18" charset="0"/>
              </a:rPr>
              <a:t> 86 FR 60436; </a:t>
            </a:r>
            <a:r>
              <a:rPr lang="en-US" sz="1800" b="0" u="sng" dirty="0">
                <a:solidFill>
                  <a:srgbClr val="3071A9"/>
                </a:solidFill>
                <a:effectLst/>
                <a:ea typeface="Times New Roman" panose="02020603050405020304" pitchFamily="18" charset="0"/>
                <a:cs typeface="Calibri" panose="020F0502020204030204" pitchFamily="34" charset="0"/>
                <a:hlinkClick r:id="rId4"/>
              </a:rPr>
              <a:t>PDF</a:t>
            </a:r>
            <a:r>
              <a:rPr lang="en-US" sz="1800" b="1" dirty="0">
                <a:solidFill>
                  <a:srgbClr val="000000"/>
                </a:solidFill>
                <a:effectLst/>
                <a:ea typeface="Times New Roman" panose="02020603050405020304" pitchFamily="18" charset="0"/>
                <a:cs typeface="Calibri" panose="020F0502020204030204" pitchFamily="34" charset="0"/>
              </a:rPr>
              <a:t> </a:t>
            </a:r>
            <a:r>
              <a:rPr lang="en-US" sz="1800" dirty="0">
                <a:solidFill>
                  <a:srgbClr val="000000"/>
                </a:solidFill>
                <a:effectLst/>
                <a:ea typeface="Times New Roman" panose="02020603050405020304" pitchFamily="18" charset="0"/>
              </a:rPr>
              <a:t>Pages 60436-60438 </a:t>
            </a:r>
            <a:r>
              <a:rPr lang="en-US" sz="1800" i="1" dirty="0">
                <a:solidFill>
                  <a:srgbClr val="000000"/>
                </a:solidFill>
                <a:effectLst/>
                <a:ea typeface="Times New Roman" panose="02020603050405020304" pitchFamily="18" charset="0"/>
                <a:cs typeface="Calibri" panose="020F0502020204030204" pitchFamily="34" charset="0"/>
              </a:rPr>
              <a:t>(3 pages)</a:t>
            </a:r>
            <a:r>
              <a:rPr lang="en-US" sz="1800" i="1" dirty="0">
                <a:ea typeface="Times New Roman" panose="02020603050405020304" pitchFamily="18" charset="0"/>
                <a:cs typeface="Calibri" panose="020F0502020204030204" pitchFamily="34" charset="0"/>
              </a:rPr>
              <a:t>; </a:t>
            </a:r>
            <a:r>
              <a:rPr lang="en-US" sz="1800" b="0" u="sng" dirty="0">
                <a:solidFill>
                  <a:srgbClr val="3071A9"/>
                </a:solidFill>
                <a:effectLst/>
                <a:ea typeface="Times New Roman" panose="02020603050405020304" pitchFamily="18" charset="0"/>
                <a:cs typeface="Calibri" panose="020F0502020204030204" pitchFamily="34" charset="0"/>
                <a:hlinkClick r:id="rId3"/>
              </a:rPr>
              <a:t>Permalink</a:t>
            </a:r>
            <a:r>
              <a:rPr lang="en-US" sz="1800" b="1" dirty="0">
                <a:solidFill>
                  <a:srgbClr val="000000"/>
                </a:solidFill>
                <a:effectLst/>
                <a:ea typeface="Times New Roman" panose="02020603050405020304" pitchFamily="18" charset="0"/>
                <a:cs typeface="Calibri" panose="020F0502020204030204" pitchFamily="34" charset="0"/>
              </a:rPr>
              <a:t> </a:t>
            </a:r>
            <a:endParaRPr lang="en-US" sz="1800"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sz="1800" b="1" dirty="0">
                <a:solidFill>
                  <a:srgbClr val="000000"/>
                </a:solidFill>
                <a:effectLst/>
                <a:ea typeface="Times New Roman" panose="02020603050405020304" pitchFamily="18" charset="0"/>
                <a:cs typeface="Calibri" panose="020F0502020204030204" pitchFamily="34" charset="0"/>
              </a:rPr>
              <a:t>Abstract:</a:t>
            </a:r>
            <a:r>
              <a:rPr lang="en-US" sz="1800" dirty="0">
                <a:solidFill>
                  <a:srgbClr val="000000"/>
                </a:solidFill>
                <a:effectLst/>
                <a:ea typeface="Times New Roman" panose="02020603050405020304" pitchFamily="18" charset="0"/>
              </a:rPr>
              <a:t> In this document, the Commission seeks comment to supplement the record in the rulemaking on a Notice of Proposed Rulemaking to address the potential for use of the 71-76 GHz, 81-86 GHz, 92-94 GHz, and the 94.1-95 GHz (70/80/90 GHz) bands to provide broadband internet access to consumers and communities that may otherwise lack robust, consistent connectivity. </a:t>
            </a:r>
            <a:r>
              <a:rPr lang="en-US" sz="1800" b="1" dirty="0">
                <a:solidFill>
                  <a:srgbClr val="000000"/>
                </a:solidFill>
                <a:effectLst/>
                <a:ea typeface="Times New Roman" panose="02020603050405020304" pitchFamily="18" charset="0"/>
              </a:rPr>
              <a:t>In particular, the Commission seeks comment on whether High Altitude Platform Stations (HAPS) or other stratospheric- based platform...</a:t>
            </a:r>
            <a:r>
              <a:rPr lang="en-US" sz="1800" dirty="0">
                <a:solidFill>
                  <a:srgbClr val="000000"/>
                </a:solidFill>
                <a:effectLst/>
                <a:ea typeface="Times New Roman" panose="02020603050405020304" pitchFamily="18" charset="0"/>
              </a:rPr>
              <a:t> </a:t>
            </a:r>
            <a:endParaRPr lang="en-US" sz="1800" dirty="0">
              <a:effectLst/>
              <a:ea typeface="Calibri" panose="020F0502020204030204" pitchFamily="34" charset="0"/>
            </a:endParaRPr>
          </a:p>
          <a:p>
            <a:pPr marL="466725" lvl="1">
              <a:spcBef>
                <a:spcPts val="0"/>
              </a:spcBef>
              <a:spcAft>
                <a:spcPts val="0"/>
              </a:spcAft>
              <a:buFont typeface="Arial" panose="020B0604020202020204" pitchFamily="34" charset="0"/>
              <a:buChar char="•"/>
            </a:pPr>
            <a:r>
              <a:rPr lang="en-US" sz="1600" b="0" i="0" dirty="0">
                <a:solidFill>
                  <a:srgbClr val="333333"/>
                </a:solidFill>
                <a:effectLst/>
              </a:rPr>
              <a:t>Submit comments on or before December 2, 2021. Submit reply comments on or before January 3, 2022.</a:t>
            </a:r>
            <a:r>
              <a:rPr lang="en-US" sz="1600" dirty="0">
                <a:ea typeface="Calibri" panose="020F0502020204030204" pitchFamily="34" charset="0"/>
              </a:rPr>
              <a:t> </a:t>
            </a:r>
          </a:p>
          <a:p>
            <a:pPr marL="866775" lvl="2">
              <a:spcBef>
                <a:spcPts val="0"/>
              </a:spcBef>
              <a:spcAft>
                <a:spcPts val="0"/>
              </a:spcAft>
              <a:buFont typeface="Arial" panose="020B0604020202020204" pitchFamily="34" charset="0"/>
              <a:buChar char="•"/>
            </a:pPr>
            <a:r>
              <a:rPr lang="en-US" sz="1600" dirty="0">
                <a:ea typeface="Calibri" panose="020F0502020204030204" pitchFamily="34" charset="0"/>
              </a:rPr>
              <a:t>Out of 802.18 18nov21- 2 weeks from now. </a:t>
            </a: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Proceeding: </a:t>
            </a:r>
            <a:r>
              <a:rPr lang="en-US" sz="1800" dirty="0">
                <a:ea typeface="Calibri" panose="020F0502020204030204" pitchFamily="34" charset="0"/>
                <a:hlinkClick r:id="rId5"/>
              </a:rPr>
              <a:t>https://www.fcc.gov/ecfs/search/filings?proceedings_name=20-133&amp;sort=date_disseminated,DESC</a:t>
            </a:r>
            <a:r>
              <a:rPr lang="en-US" sz="18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NPRM: </a:t>
            </a:r>
            <a:r>
              <a:rPr lang="en-US" sz="1400" dirty="0">
                <a:ea typeface="Calibri" panose="020F0502020204030204" pitchFamily="34" charset="0"/>
                <a:hlinkClick r:id="rId6"/>
              </a:rPr>
              <a:t>https://mentor.ieee.org/802.18/dcn/21/18-21-0137-00-0000-fcc-seeks-to-supplement-nprm-record-on-70-80-90-ghz-wtb-20-133.docx</a:t>
            </a:r>
            <a:r>
              <a:rPr lang="en-US" sz="1400" dirty="0">
                <a:ea typeface="Calibri" panose="020F0502020204030204" pitchFamily="34" charset="0"/>
              </a:rPr>
              <a:t> </a:t>
            </a:r>
            <a:endParaRPr lang="en-US" sz="1800" dirty="0">
              <a:ea typeface="Calibri" panose="020F0502020204030204" pitchFamily="34" charset="0"/>
            </a:endParaRPr>
          </a:p>
          <a:p>
            <a:pPr marL="466725"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800" dirty="0">
                <a:ea typeface="Calibri" panose="020F0502020204030204" pitchFamily="34" charset="0"/>
              </a:rPr>
              <a:t>Was sent to .11, .15 &amp; .18. 	Any feedback today if we should comment?  nothing heard</a:t>
            </a:r>
          </a:p>
          <a:p>
            <a:pPr marL="466725" lvl="1">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466725" lvl="1">
              <a:spcBef>
                <a:spcPts val="0"/>
              </a:spcBef>
              <a:spcAft>
                <a:spcPts val="0"/>
              </a:spcAft>
              <a:buFont typeface="Arial" panose="020B0604020202020204" pitchFamily="34" charset="0"/>
              <a:buChar char="•"/>
            </a:pPr>
            <a:r>
              <a:rPr lang="en-US" sz="1400" dirty="0">
                <a:ea typeface="Calibri" panose="020F0502020204030204" pitchFamily="34" charset="0"/>
              </a:rPr>
              <a:t>IEEE 802 comments from last year: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hlinkClick r:id="rId7"/>
              </a:rPr>
              <a:t>https://mentor.ieee.org/802.18/dcn/20/18-20-0108-06-0000-comments-ieee802-fcc-nprm-20-133-70-80-90ghz-bands-expand-access.docx</a:t>
            </a:r>
            <a:r>
              <a:rPr lang="en-US" sz="14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rPr>
              <a:t>The NPRM from last year: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hlinkClick r:id="rId8"/>
              </a:rPr>
              <a:t>https://mentor.ieee.org/802.18/dcn/20/18-20-0104-02-0000-fcc-proposed-rule-modernizing-and-expanding-access-to-the-70-80-90-ghz-bands.docx</a:t>
            </a:r>
            <a:r>
              <a:rPr lang="en-US" sz="1400" dirty="0">
                <a:ea typeface="Calibri" panose="020F0502020204030204" pitchFamily="34" charset="0"/>
              </a:rPr>
              <a:t> </a:t>
            </a:r>
          </a:p>
          <a:p>
            <a:pPr marL="466725" lvl="1">
              <a:spcBef>
                <a:spcPts val="0"/>
              </a:spcBef>
              <a:spcAft>
                <a:spcPts val="0"/>
              </a:spcAft>
              <a:buFont typeface="Arial" panose="020B0604020202020204" pitchFamily="34" charset="0"/>
              <a:buChar char="•"/>
            </a:pPr>
            <a:r>
              <a:rPr lang="en-US" sz="1400" dirty="0">
                <a:ea typeface="Calibri" panose="020F0502020204030204" pitchFamily="34" charset="0"/>
              </a:rPr>
              <a:t>A members input on NPRM from last year.</a:t>
            </a:r>
            <a:endParaRPr lang="en-US" sz="1400" dirty="0">
              <a:ea typeface="Calibri" panose="020F0502020204030204" pitchFamily="34" charset="0"/>
              <a:hlinkClick r:id="rId9"/>
            </a:endParaRPr>
          </a:p>
          <a:p>
            <a:pPr marL="466725" lvl="1">
              <a:spcBef>
                <a:spcPts val="0"/>
              </a:spcBef>
              <a:spcAft>
                <a:spcPts val="0"/>
              </a:spcAft>
              <a:buFont typeface="Arial" panose="020B0604020202020204" pitchFamily="34" charset="0"/>
              <a:buChar char="•"/>
            </a:pPr>
            <a:r>
              <a:rPr lang="en-US" sz="1400" dirty="0">
                <a:ea typeface="Calibri" panose="020F0502020204030204" pitchFamily="34" charset="0"/>
                <a:hlinkClick r:id="rId9"/>
              </a:rPr>
              <a:t>https://mentor.ieee.org/802.18/dcn/20/18-20-0105-01-0000-introduction-to-fcc-20-76-a1-modernizing-and-expanding-access-to-the-70-80-90-ghz-bands.pptx</a:t>
            </a:r>
            <a:endParaRPr lang="en-US" sz="1400" dirty="0">
              <a:ea typeface="Calibri" panose="020F0502020204030204" pitchFamily="34" charset="0"/>
            </a:endParaRPr>
          </a:p>
          <a:p>
            <a:pPr marL="466725" lvl="1">
              <a:spcBef>
                <a:spcPts val="0"/>
              </a:spcBef>
              <a:spcAft>
                <a:spcPts val="0"/>
              </a:spcAft>
              <a:buFont typeface="Arial" panose="020B0604020202020204" pitchFamily="34" charset="0"/>
              <a:buChar char="•"/>
            </a:pPr>
            <a:endParaRPr lang="en-US" sz="1600" dirty="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15</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72419773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2600" y="631900"/>
            <a:ext cx="9067800" cy="464123"/>
          </a:xfrm>
        </p:spPr>
        <p:txBody>
          <a:bodyPr/>
          <a:lstStyle/>
          <a:p>
            <a:r>
              <a:rPr lang="en-US" altLang="en-US" sz="2400" dirty="0"/>
              <a:t>General Discussion Items – ongoing fyi  - MSGs 6 GHz</a:t>
            </a:r>
            <a:endParaRPr lang="en-US" sz="2400" dirty="0"/>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16</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EA666240-F74D-4ED3-A10B-0C70FFFF65C4}"/>
              </a:ext>
            </a:extLst>
          </p:cNvPr>
          <p:cNvSpPr>
            <a:spLocks noGrp="1"/>
          </p:cNvSpPr>
          <p:nvPr>
            <p:ph idx="1"/>
          </p:nvPr>
        </p:nvSpPr>
        <p:spPr>
          <a:xfrm>
            <a:off x="914400" y="990600"/>
            <a:ext cx="11277600" cy="5484814"/>
          </a:xfrm>
        </p:spPr>
        <p:txBody>
          <a:bodyPr/>
          <a:lstStyle/>
          <a:p>
            <a:pPr>
              <a:buFont typeface="Arial" panose="020B0604020202020204" pitchFamily="34" charset="0"/>
              <a:buChar char="•"/>
            </a:pPr>
            <a:r>
              <a:rPr lang="en-US" sz="1800" dirty="0"/>
              <a:t> </a:t>
            </a:r>
            <a:r>
              <a:rPr lang="en-US" sz="1600" dirty="0"/>
              <a:t>1. The </a:t>
            </a:r>
            <a:r>
              <a:rPr lang="en-US" sz="1600" dirty="0" err="1"/>
              <a:t>WInnforum</a:t>
            </a:r>
            <a:r>
              <a:rPr lang="en-US" sz="1600" dirty="0"/>
              <a:t> “6 GHz </a:t>
            </a:r>
            <a:r>
              <a:rPr lang="en-US" sz="1600" u="sng" dirty="0"/>
              <a:t>Committee</a:t>
            </a:r>
            <a:r>
              <a:rPr lang="en-US" sz="1600" dirty="0"/>
              <a:t>”, 	all groups meet every 2 weeks except </a:t>
            </a:r>
            <a:r>
              <a:rPr lang="en-US" sz="1600" i="1" u="sng" dirty="0"/>
              <a:t>Incumbent Information, interference and Test &amp; Certification</a:t>
            </a:r>
            <a:r>
              <a:rPr lang="en-US" sz="1600" dirty="0"/>
              <a:t> - weekly  (168 people);            some docs:  </a:t>
            </a:r>
            <a:r>
              <a:rPr lang="en-US" sz="1600" u="sng" dirty="0">
                <a:solidFill>
                  <a:srgbClr val="0000FF"/>
                </a:solidFill>
                <a:effectLst/>
                <a:ea typeface="Calibri" panose="020F0502020204030204" pitchFamily="34" charset="0"/>
                <a:hlinkClick r:id="rId3"/>
              </a:rPr>
              <a:t>https://6ghz.wirelessinnovation.org/work-group-products</a:t>
            </a:r>
            <a:r>
              <a:rPr lang="en-US" sz="1600" u="sng" dirty="0">
                <a:solidFill>
                  <a:srgbClr val="0000FF"/>
                </a:solidFill>
                <a:effectLst/>
                <a:ea typeface="Calibri" panose="020F0502020204030204" pitchFamily="34" charset="0"/>
              </a:rPr>
              <a:t> </a:t>
            </a:r>
            <a:endParaRPr lang="en-US" sz="1600" b="0" dirty="0"/>
          </a:p>
          <a:p>
            <a:pPr lvl="2">
              <a:buFont typeface="Arial" panose="020B0604020202020204" pitchFamily="34" charset="0"/>
              <a:buChar char="•"/>
            </a:pPr>
            <a:r>
              <a:rPr lang="en-US" sz="1400" u="sng" dirty="0">
                <a:solidFill>
                  <a:srgbClr val="0563C1"/>
                </a:solidFill>
                <a:ea typeface="Calibri" panose="020F0502020204030204" pitchFamily="34" charset="0"/>
                <a:hlinkClick r:id="rId4"/>
              </a:rPr>
              <a:t>https://www.wirelessinnovation.org/6ghz-multistakeholder-committee</a:t>
            </a:r>
            <a:r>
              <a:rPr lang="en-US" sz="1400" dirty="0">
                <a:ea typeface="Calibri" panose="020F0502020204030204" pitchFamily="34" charset="0"/>
              </a:rPr>
              <a:t> </a:t>
            </a:r>
          </a:p>
          <a:p>
            <a:pPr lvl="2">
              <a:spcBef>
                <a:spcPts val="0"/>
              </a:spcBef>
              <a:buFont typeface="Arial" panose="020B0604020202020204" pitchFamily="34" charset="0"/>
              <a:buChar char="•"/>
            </a:pPr>
            <a:r>
              <a:rPr lang="en-US" sz="1400" dirty="0">
                <a:solidFill>
                  <a:schemeClr val="tx1"/>
                </a:solidFill>
                <a:ea typeface="Times New Roman" panose="02020603050405020304" pitchFamily="18" charset="0"/>
              </a:rPr>
              <a:t>For access to documents from the committee, can request to be an observer from the MSG below.  </a:t>
            </a:r>
          </a:p>
          <a:p>
            <a:pPr marL="866775" lvl="2">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Org: 2 focus areas: </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1)  AFC Functional Specification -WG – includes: Interference-TG,  Incumbent Info-TG,  security and Protocols </a:t>
            </a:r>
            <a:r>
              <a:rPr lang="en-US" sz="1400" strike="dblStrike" dirty="0">
                <a:solidFill>
                  <a:schemeClr val="tx1">
                    <a:lumMod val="50000"/>
                    <a:lumOff val="50000"/>
                  </a:schemeClr>
                </a:solidFill>
                <a:ea typeface="Times New Roman" panose="02020603050405020304" pitchFamily="18" charset="0"/>
              </a:rPr>
              <a:t>3GPP</a:t>
            </a:r>
            <a:r>
              <a:rPr lang="en-US" sz="1400" dirty="0">
                <a:solidFill>
                  <a:schemeClr val="tx1"/>
                </a:solidFill>
                <a:ea typeface="Times New Roman" panose="02020603050405020304" pitchFamily="18" charset="0"/>
              </a:rPr>
              <a:t>-TG</a:t>
            </a:r>
          </a:p>
          <a:p>
            <a:pPr marL="1323975" lvl="3">
              <a:spcBef>
                <a:spcPts val="0"/>
              </a:spcBef>
              <a:spcAft>
                <a:spcPts val="0"/>
              </a:spcAft>
              <a:buFont typeface="Arial" panose="020B0604020202020204" pitchFamily="34" charset="0"/>
              <a:buChar char="•"/>
            </a:pPr>
            <a:r>
              <a:rPr lang="en-US" sz="1400" dirty="0">
                <a:solidFill>
                  <a:schemeClr val="tx1"/>
                </a:solidFill>
                <a:ea typeface="Times New Roman" panose="02020603050405020304" pitchFamily="18" charset="0"/>
              </a:rPr>
              <a:t>2) AFC Test and Certification-WG</a:t>
            </a:r>
            <a:endParaRPr lang="en-US" sz="1400" dirty="0">
              <a:solidFill>
                <a:schemeClr val="bg1">
                  <a:lumMod val="50000"/>
                </a:schemeClr>
              </a:solidFill>
            </a:endParaRPr>
          </a:p>
          <a:p>
            <a:pPr marL="866775" lvl="2">
              <a:spcBef>
                <a:spcPts val="0"/>
              </a:spcBef>
              <a:spcAft>
                <a:spcPts val="0"/>
              </a:spcAft>
              <a:buFont typeface="Arial" panose="020B0604020202020204" pitchFamily="34" charset="0"/>
              <a:buChar char="•"/>
            </a:pPr>
            <a:r>
              <a:rPr lang="en-US" b="1" dirty="0">
                <a:ea typeface="Calibri" panose="020F0502020204030204" pitchFamily="34" charset="0"/>
              </a:rPr>
              <a:t> </a:t>
            </a:r>
            <a:r>
              <a:rPr lang="en-GB" sz="1800" b="0" dirty="0">
                <a:ea typeface="Calibri" panose="020F0502020204030204" pitchFamily="34" charset="0"/>
              </a:rPr>
              <a:t>Anything to share today? nothing today</a:t>
            </a:r>
            <a:endParaRPr lang="en-US" b="1" dirty="0">
              <a:ea typeface="Calibri" panose="020F0502020204030204" pitchFamily="34" charset="0"/>
            </a:endParaRPr>
          </a:p>
          <a:p>
            <a:pPr marL="866775" lvl="2">
              <a:spcBef>
                <a:spcPts val="0"/>
              </a:spcBef>
              <a:spcAft>
                <a:spcPts val="0"/>
              </a:spcAft>
              <a:buFont typeface="Arial" panose="020B0604020202020204" pitchFamily="34" charset="0"/>
              <a:buChar char="•"/>
            </a:pPr>
            <a:endParaRPr lang="en-US"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b="1" dirty="0">
                <a:ea typeface="Calibri" panose="020F0502020204030204" pitchFamily="34" charset="0"/>
              </a:rPr>
              <a:t>21oct: </a:t>
            </a:r>
            <a:r>
              <a:rPr lang="en-US" dirty="0">
                <a:effectLst/>
                <a:ea typeface="Calibri" panose="020F0502020204030204" pitchFamily="34" charset="0"/>
              </a:rPr>
              <a:t>TR-1014 (IR3) is in internal ballot, being shared with WFA AFC TG</a:t>
            </a:r>
          </a:p>
          <a:p>
            <a:pPr marL="1323975" lvl="3">
              <a:spcBef>
                <a:spcPts val="0"/>
              </a:spcBef>
              <a:spcAft>
                <a:spcPts val="0"/>
              </a:spcAft>
              <a:buFont typeface="Arial" panose="020B0604020202020204" pitchFamily="34" charset="0"/>
              <a:buChar char="•"/>
            </a:pPr>
            <a:r>
              <a:rPr lang="en-US" dirty="0">
                <a:ea typeface="Calibri" panose="020F0502020204030204" pitchFamily="34" charset="0"/>
              </a:rPr>
              <a:t>The process of coordination with the different organization has improve and time to approval is quicker. </a:t>
            </a:r>
          </a:p>
          <a:p>
            <a:pPr marL="1323975" lvl="3">
              <a:spcBef>
                <a:spcPts val="0"/>
              </a:spcBef>
              <a:spcAft>
                <a:spcPts val="0"/>
              </a:spcAft>
              <a:buFont typeface="Arial" panose="020B0604020202020204" pitchFamily="34" charset="0"/>
              <a:buChar char="•"/>
            </a:pPr>
            <a:r>
              <a:rPr lang="en-US" dirty="0">
                <a:effectLst/>
                <a:ea typeface="Calibri" panose="020F0502020204030204" pitchFamily="34" charset="0"/>
                <a:hlinkClick r:id="rId5"/>
              </a:rPr>
              <a:t>https://www.wi-fi.org/file/afc-specification-and-test-plans</a:t>
            </a:r>
            <a:r>
              <a:rPr lang="en-US" dirty="0">
                <a:effectLst/>
                <a:ea typeface="Calibri" panose="020F0502020204030204" pitchFamily="34" charset="0"/>
              </a:rPr>
              <a:t>  (open to all, just need contact info and privacy agreement)  </a:t>
            </a:r>
          </a:p>
          <a:p>
            <a:pPr marL="866775" lvl="2">
              <a:spcBef>
                <a:spcPts val="0"/>
              </a:spcBef>
              <a:spcAft>
                <a:spcPts val="0"/>
              </a:spcAft>
              <a:buFont typeface="Arial" panose="020B0604020202020204" pitchFamily="34" charset="0"/>
              <a:buChar char="•"/>
            </a:pPr>
            <a:endParaRPr lang="en-US" sz="1200" dirty="0">
              <a:solidFill>
                <a:schemeClr val="tx1"/>
              </a:solidFill>
            </a:endParaRPr>
          </a:p>
          <a:p>
            <a:pPr>
              <a:buFont typeface="Arial" panose="020B0604020202020204" pitchFamily="34" charset="0"/>
              <a:buChar char="•"/>
            </a:pPr>
            <a:r>
              <a:rPr lang="en-US" sz="1600" dirty="0">
                <a:ea typeface="Calibri" panose="020F0502020204030204" pitchFamily="34" charset="0"/>
              </a:rPr>
              <a:t>2. From the FCC R&amp;O, an informal MSG (“Group”) has also been formed.  (260+ people)</a:t>
            </a:r>
          </a:p>
          <a:p>
            <a:pPr lvl="1">
              <a:spcBef>
                <a:spcPts val="0"/>
              </a:spcBef>
              <a:buFont typeface="Arial" panose="020B0604020202020204" pitchFamily="34" charset="0"/>
              <a:buChar char="•"/>
            </a:pPr>
            <a:r>
              <a:rPr lang="en-US" sz="1600" dirty="0">
                <a:solidFill>
                  <a:srgbClr val="1155CC"/>
                </a:solidFill>
                <a:hlinkClick r:id="rId6"/>
              </a:rPr>
              <a:t>https://groups.wirelessinnovation.org/wg/6MSG/dashboard</a:t>
            </a:r>
            <a:r>
              <a:rPr lang="en-US" sz="1600" dirty="0">
                <a:solidFill>
                  <a:srgbClr val="1155CC"/>
                </a:solidFill>
              </a:rPr>
              <a:t>. </a:t>
            </a:r>
            <a:endParaRPr lang="en-US" sz="1600" kern="1200" dirty="0">
              <a:cs typeface="+mn-cs"/>
            </a:endParaRPr>
          </a:p>
          <a:p>
            <a:pPr marL="1323975" lvl="3">
              <a:spcBef>
                <a:spcPts val="0"/>
              </a:spcBef>
              <a:spcAft>
                <a:spcPts val="0"/>
              </a:spcAft>
              <a:buFont typeface="Arial" panose="020B0604020202020204" pitchFamily="34" charset="0"/>
              <a:buChar char="•"/>
            </a:pPr>
            <a:r>
              <a:rPr lang="en-US" sz="1200" dirty="0">
                <a:solidFill>
                  <a:schemeClr val="tx1"/>
                </a:solidFill>
              </a:rPr>
              <a:t>Work stream 1 - interference protection and resolution (</a:t>
            </a:r>
            <a:r>
              <a:rPr lang="en-US" sz="1200" dirty="0" err="1">
                <a:solidFill>
                  <a:schemeClr val="tx1"/>
                </a:solidFill>
              </a:rPr>
              <a:t>CableLabs</a:t>
            </a:r>
            <a:r>
              <a:rPr lang="en-US" sz="1200" dirty="0">
                <a:solidFill>
                  <a:schemeClr val="tx1"/>
                </a:solidFill>
              </a:rPr>
              <a:t>, EPRI, Lake </a:t>
            </a:r>
            <a:r>
              <a:rPr lang="en-US" sz="1200" dirty="0" err="1">
                <a:solidFill>
                  <a:schemeClr val="tx1"/>
                </a:solidFill>
              </a:rPr>
              <a:t>Cty</a:t>
            </a:r>
            <a:r>
              <a:rPr lang="en-US" sz="1200" dirty="0">
                <a:solidFill>
                  <a:schemeClr val="tx1"/>
                </a:solidFill>
              </a:rPr>
              <a:t>, APCO)  Meets biweekly, from 28Jan21-10:00 et, </a:t>
            </a:r>
          </a:p>
          <a:p>
            <a:pPr marL="1323975" lvl="3">
              <a:spcBef>
                <a:spcPts val="0"/>
              </a:spcBef>
              <a:spcAft>
                <a:spcPts val="0"/>
              </a:spcAft>
              <a:buFont typeface="Arial" panose="020B0604020202020204" pitchFamily="34" charset="0"/>
              <a:buChar char="•"/>
            </a:pPr>
            <a:r>
              <a:rPr lang="en-US" sz="1200" dirty="0">
                <a:solidFill>
                  <a:schemeClr val="tx1"/>
                </a:solidFill>
              </a:rPr>
              <a:t>Work stream 2 - correct incumbent data (ULS) (</a:t>
            </a:r>
            <a:r>
              <a:rPr lang="en-US" sz="1200" dirty="0" err="1">
                <a:solidFill>
                  <a:schemeClr val="tx1"/>
                </a:solidFill>
              </a:rPr>
              <a:t>Comsearch</a:t>
            </a:r>
            <a:r>
              <a:rPr lang="en-US" sz="1200" dirty="0">
                <a:solidFill>
                  <a:schemeClr val="tx1"/>
                </a:solidFill>
              </a:rPr>
              <a:t>, APCO) </a:t>
            </a:r>
          </a:p>
          <a:p>
            <a:pPr marL="1323975" lvl="3">
              <a:spcBef>
                <a:spcPts val="0"/>
              </a:spcBef>
              <a:spcAft>
                <a:spcPts val="0"/>
              </a:spcAft>
              <a:buFont typeface="Arial" panose="020B0604020202020204" pitchFamily="34" charset="0"/>
              <a:buChar char="•"/>
            </a:pPr>
            <a:r>
              <a:rPr lang="en-US" sz="1200" dirty="0">
                <a:solidFill>
                  <a:schemeClr val="tx1"/>
                </a:solidFill>
              </a:rPr>
              <a:t>Work stream 3 - AFC and how it provides protection, etc. (Charter, Google, UTC)</a:t>
            </a:r>
          </a:p>
          <a:p>
            <a:pPr marL="1323975" lvl="3">
              <a:spcBef>
                <a:spcPts val="0"/>
              </a:spcBef>
              <a:spcAft>
                <a:spcPts val="0"/>
              </a:spcAft>
              <a:buFont typeface="Arial" panose="020B0604020202020204" pitchFamily="34" charset="0"/>
              <a:buChar char="•"/>
            </a:pPr>
            <a:r>
              <a:rPr lang="en-US" sz="1200" dirty="0">
                <a:solidFill>
                  <a:schemeClr val="tx1"/>
                </a:solidFill>
              </a:rPr>
              <a:t>Overall Co-chairs:  NPSTC, UTC, WFA, WISPA. </a:t>
            </a:r>
            <a:r>
              <a:rPr lang="en-US" sz="1200" dirty="0">
                <a:solidFill>
                  <a:schemeClr val="tx1"/>
                </a:solidFill>
                <a:ea typeface="Times New Roman" panose="02020603050405020304" pitchFamily="18" charset="0"/>
              </a:rPr>
              <a:t> </a:t>
            </a:r>
          </a:p>
          <a:p>
            <a:pPr marL="866775" lvl="2">
              <a:spcBef>
                <a:spcPts val="0"/>
              </a:spcBef>
              <a:spcAft>
                <a:spcPts val="0"/>
              </a:spcAft>
              <a:buFont typeface="Arial" panose="020B0604020202020204" pitchFamily="34" charset="0"/>
              <a:buChar char="•"/>
            </a:pPr>
            <a:r>
              <a:rPr lang="en-GB" sz="1800" b="0" dirty="0">
                <a:ea typeface="Calibri" panose="020F0502020204030204" pitchFamily="34" charset="0"/>
              </a:rPr>
              <a:t>Anything to share today?</a:t>
            </a:r>
            <a:r>
              <a:rPr lang="en-GB" sz="1800" b="0" dirty="0">
                <a:solidFill>
                  <a:schemeClr val="tx1"/>
                </a:solidFill>
                <a:ea typeface="Calibri" panose="020F0502020204030204" pitchFamily="34" charset="0"/>
              </a:rPr>
              <a:t> </a:t>
            </a:r>
            <a:r>
              <a:rPr lang="en-GB" sz="1800" b="0" dirty="0">
                <a:ea typeface="Calibri" panose="020F0502020204030204" pitchFamily="34" charset="0"/>
              </a:rPr>
              <a:t>nothing today</a:t>
            </a:r>
            <a:endParaRPr lang="en-US" sz="1800" b="0" dirty="0">
              <a:solidFill>
                <a:schemeClr val="tx1"/>
              </a:solidFill>
            </a:endParaRPr>
          </a:p>
          <a:p>
            <a:pPr marL="866775" lvl="2">
              <a:spcBef>
                <a:spcPts val="0"/>
              </a:spcBef>
              <a:spcAft>
                <a:spcPts val="0"/>
              </a:spcAft>
              <a:buFont typeface="Arial" panose="020B0604020202020204" pitchFamily="34" charset="0"/>
              <a:buChar char="•"/>
            </a:pPr>
            <a:endParaRPr lang="en-US" b="1" dirty="0">
              <a:ea typeface="Calibri" panose="020F0502020204030204" pitchFamily="34" charset="0"/>
            </a:endParaRPr>
          </a:p>
          <a:p>
            <a:pPr marL="866775" lvl="2">
              <a:spcBef>
                <a:spcPts val="0"/>
              </a:spcBef>
              <a:spcAft>
                <a:spcPts val="0"/>
              </a:spcAft>
              <a:buFont typeface="Arial" panose="020B0604020202020204" pitchFamily="34" charset="0"/>
              <a:buChar char="•"/>
            </a:pPr>
            <a:r>
              <a:rPr lang="en-US" b="1" dirty="0">
                <a:effectLst/>
                <a:ea typeface="Calibri" panose="020F0502020204030204" pitchFamily="34" charset="0"/>
              </a:rPr>
              <a:t>21oct: </a:t>
            </a:r>
            <a:r>
              <a:rPr lang="en-US" dirty="0">
                <a:effectLst/>
                <a:ea typeface="Calibri" panose="020F0502020204030204" pitchFamily="34" charset="0"/>
              </a:rPr>
              <a:t>MWG WS#3 received briefing on work underway in WFA AFC</a:t>
            </a:r>
          </a:p>
          <a:p>
            <a:pPr marL="866775" lvl="2">
              <a:spcBef>
                <a:spcPts val="0"/>
              </a:spcBef>
              <a:spcAft>
                <a:spcPts val="0"/>
              </a:spcAft>
              <a:buFont typeface="Arial" panose="020B0604020202020204" pitchFamily="34" charset="0"/>
              <a:buChar char="•"/>
            </a:pPr>
            <a:r>
              <a:rPr lang="en-US" sz="1400" u="sng" dirty="0">
                <a:solidFill>
                  <a:srgbClr val="0563C1"/>
                </a:solidFill>
                <a:effectLst/>
                <a:ea typeface="Calibri" panose="020F0502020204030204" pitchFamily="34" charset="0"/>
                <a:hlinkClick r:id="rId7"/>
              </a:rPr>
              <a:t>https://syndicated.wifinowglobal.com/resource/wi-fi-alliance-accelerates-wi-fi-6e-development-with-automated-frequency-coordination/</a:t>
            </a:r>
            <a:r>
              <a:rPr lang="en-US" sz="1400" dirty="0">
                <a:solidFill>
                  <a:schemeClr val="tx1"/>
                </a:solidFill>
              </a:rPr>
              <a:t> </a:t>
            </a:r>
          </a:p>
          <a:p>
            <a:pPr marL="0" indent="0"/>
            <a:endParaRPr lang="en-US" sz="1600" dirty="0">
              <a:ea typeface="Calibri" panose="020F0502020204030204" pitchFamily="34" charset="0"/>
            </a:endParaRPr>
          </a:p>
        </p:txBody>
      </p:sp>
    </p:spTree>
    <p:extLst>
      <p:ext uri="{BB962C8B-B14F-4D97-AF65-F5344CB8AC3E}">
        <p14:creationId xmlns:p14="http://schemas.microsoft.com/office/powerpoint/2010/main" val="138592892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631898"/>
            <a:ext cx="11125200" cy="464123"/>
          </a:xfrm>
        </p:spPr>
        <p:txBody>
          <a:bodyPr/>
          <a:lstStyle/>
          <a:p>
            <a:r>
              <a:rPr lang="en-US" altLang="en-US" sz="2400" dirty="0"/>
              <a:t>General Discussion Items – ongoing fyi  - </a:t>
            </a:r>
            <a:r>
              <a:rPr lang="en-US" sz="2400" dirty="0"/>
              <a:t>IEEE 802 Stds Table of Frequency Ranges </a:t>
            </a: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17</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9" name="Content Placeholder 2">
            <a:extLst>
              <a:ext uri="{FF2B5EF4-FFF2-40B4-BE49-F238E27FC236}">
                <a16:creationId xmlns:a16="http://schemas.microsoft.com/office/drawing/2014/main" id="{49BD1C81-62F5-4C6A-B620-084BAC2CBFA7}"/>
              </a:ext>
            </a:extLst>
          </p:cNvPr>
          <p:cNvSpPr>
            <a:spLocks noGrp="1"/>
          </p:cNvSpPr>
          <p:nvPr>
            <p:ph idx="1"/>
          </p:nvPr>
        </p:nvSpPr>
        <p:spPr>
          <a:xfrm>
            <a:off x="914400" y="863960"/>
            <a:ext cx="10439400" cy="5611453"/>
          </a:xfrm>
        </p:spPr>
        <p:txBody>
          <a:bodyPr/>
          <a:lstStyle/>
          <a:p>
            <a:pPr marL="1085850" lvl="2">
              <a:spcBef>
                <a:spcPts val="0"/>
              </a:spcBef>
              <a:spcAft>
                <a:spcPts val="0"/>
              </a:spcAft>
              <a:buFont typeface="Arial" panose="020B0604020202020204" pitchFamily="34" charset="0"/>
              <a:buChar char="•"/>
            </a:pPr>
            <a:endParaRPr lang="en-US" sz="1000" dirty="0">
              <a:solidFill>
                <a:srgbClr val="333333"/>
              </a:solidFill>
              <a:ea typeface="Times New Roman" panose="02020603050405020304" pitchFamily="18" charset="0"/>
            </a:endParaRPr>
          </a:p>
          <a:p>
            <a:pPr marL="285750" indent="-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Problem statement</a:t>
            </a:r>
          </a:p>
          <a:p>
            <a:pPr marL="685800" lvl="1">
              <a:spcBef>
                <a:spcPts val="0"/>
              </a:spcBef>
              <a:spcAft>
                <a:spcPts val="0"/>
              </a:spcAft>
              <a:buFont typeface="Arial" panose="020B0604020202020204" pitchFamily="34" charset="0"/>
              <a:buChar char="•"/>
            </a:pPr>
            <a:r>
              <a:rPr lang="en-US" sz="1400" dirty="0">
                <a:ea typeface="Calibri" panose="020F0502020204030204" pitchFamily="34" charset="0"/>
              </a:rPr>
              <a:t>It is difficult for 802 wireless standards developers to quickly and </a:t>
            </a:r>
            <a:r>
              <a:rPr lang="en-US" sz="1400" dirty="0">
                <a:solidFill>
                  <a:schemeClr val="tx1"/>
                </a:solidFill>
                <a:ea typeface="Calibri" panose="020F0502020204030204" pitchFamily="34" charset="0"/>
              </a:rPr>
              <a:t>accurately identify all the frequency bands by the family of 802 wireless standards in a regularly maintained database. </a:t>
            </a:r>
          </a:p>
          <a:p>
            <a:pPr marL="685800" lvl="1">
              <a:spcBef>
                <a:spcPts val="0"/>
              </a:spcBef>
              <a:spcAft>
                <a:spcPts val="0"/>
              </a:spcAft>
              <a:buFont typeface="Arial" panose="020B0604020202020204" pitchFamily="34" charset="0"/>
              <a:buChar char="•"/>
            </a:pPr>
            <a:r>
              <a:rPr lang="en-US" sz="1400" dirty="0">
                <a:solidFill>
                  <a:schemeClr val="tx1"/>
                </a:solidFill>
                <a:ea typeface="Calibri" panose="020F0502020204030204" pitchFamily="34" charset="0"/>
              </a:rPr>
              <a:t>The primary application is to simplify identification of potential frequency bands for coexistence assessment</a:t>
            </a:r>
            <a:r>
              <a:rPr lang="en-US" sz="1400" dirty="0">
                <a:ea typeface="Calibri" panose="020F0502020204030204" pitchFamily="34" charset="0"/>
              </a:rPr>
              <a:t>.	</a:t>
            </a:r>
            <a:endParaRPr lang="en-US" sz="14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400" dirty="0">
                <a:solidFill>
                  <a:srgbClr val="333333"/>
                </a:solidFill>
                <a:ea typeface="Times New Roman" panose="02020603050405020304" pitchFamily="18" charset="0"/>
              </a:rPr>
              <a:t>Initial Audiences: </a:t>
            </a:r>
          </a:p>
          <a:p>
            <a:pPr marL="685800" lvl="1">
              <a:spcBef>
                <a:spcPts val="0"/>
              </a:spcBef>
              <a:spcAft>
                <a:spcPts val="0"/>
              </a:spcAft>
              <a:buFont typeface="Arial" panose="020B0604020202020204" pitchFamily="34" charset="0"/>
              <a:buChar char="•"/>
            </a:pPr>
            <a:r>
              <a:rPr lang="en-US" sz="1400" dirty="0">
                <a:solidFill>
                  <a:srgbClr val="333333"/>
                </a:solidFill>
                <a:ea typeface="Calibri" panose="020F0502020204030204" pitchFamily="34" charset="0"/>
              </a:rPr>
              <a:t>1) </a:t>
            </a:r>
            <a:r>
              <a:rPr lang="en-US" sz="1400" dirty="0">
                <a:ea typeface="Calibri" panose="020F0502020204030204" pitchFamily="34" charset="0"/>
              </a:rPr>
              <a:t>802 wireless standards developers &amp; 2) 802.19 wireless coexistence working group</a:t>
            </a:r>
            <a:endParaRPr lang="en-US" sz="1600" dirty="0">
              <a:ea typeface="Calibri" panose="020F0502020204030204" pitchFamily="34" charset="0"/>
            </a:endParaRPr>
          </a:p>
          <a:p>
            <a:pPr>
              <a:spcBef>
                <a:spcPts val="0"/>
              </a:spcBef>
              <a:buFont typeface="Arial" panose="020B0604020202020204" pitchFamily="34" charset="0"/>
              <a:buChar char="•"/>
            </a:pPr>
            <a:r>
              <a:rPr lang="en-US" sz="1800" dirty="0">
                <a:solidFill>
                  <a:schemeClr val="tx1"/>
                </a:solidFill>
                <a:ea typeface="Times New Roman" panose="02020603050405020304" pitchFamily="18" charset="0"/>
              </a:rPr>
              <a:t>Ad hoc calls: </a:t>
            </a:r>
          </a:p>
          <a:p>
            <a:pPr lvl="1">
              <a:spcBef>
                <a:spcPts val="0"/>
              </a:spcBef>
              <a:buFont typeface="Arial" panose="020B0604020202020204" pitchFamily="34" charset="0"/>
              <a:buChar char="•"/>
            </a:pPr>
            <a:r>
              <a:rPr lang="en-US" sz="1600" b="1" u="sng" dirty="0">
                <a:solidFill>
                  <a:schemeClr val="tx1"/>
                </a:solidFill>
                <a:ea typeface="Times New Roman" panose="02020603050405020304" pitchFamily="18" charset="0"/>
              </a:rPr>
              <a:t>The spreadsheet is going, always look for latest:</a:t>
            </a:r>
          </a:p>
          <a:p>
            <a:pPr lvl="1">
              <a:spcBef>
                <a:spcPts val="0"/>
              </a:spcBef>
              <a:buFont typeface="Arial" panose="020B0604020202020204" pitchFamily="34" charset="0"/>
              <a:buChar char="•"/>
            </a:pPr>
            <a:r>
              <a:rPr lang="en-US" sz="1800" dirty="0">
                <a:solidFill>
                  <a:srgbClr val="0070C0"/>
                </a:solidFill>
                <a:ea typeface="Times New Roman" panose="02020603050405020304" pitchFamily="18" charset="0"/>
                <a:hlinkClick r:id="rId3"/>
              </a:rPr>
              <a:t>https://mentor.ieee.org/802.18/dcn/21/18-21-0036-08-0000-frequency-table-template.xlsx</a:t>
            </a:r>
            <a:endParaRPr lang="en-US" sz="1800" dirty="0">
              <a:solidFill>
                <a:srgbClr val="0070C0"/>
              </a:solidFill>
              <a:ea typeface="Times New Roman" panose="02020603050405020304" pitchFamily="18" charset="0"/>
            </a:endParaRPr>
          </a:p>
          <a:p>
            <a:pPr lvl="1">
              <a:spcBef>
                <a:spcPts val="0"/>
              </a:spcBef>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endParaRPr lang="en-US" sz="1800" dirty="0">
              <a:ea typeface="Calibri" panose="020F0502020204030204" pitchFamily="34" charset="0"/>
            </a:endParaRPr>
          </a:p>
          <a:p>
            <a:pPr marL="285750">
              <a:spcBef>
                <a:spcPts val="0"/>
              </a:spcBef>
              <a:spcAft>
                <a:spcPts val="0"/>
              </a:spcAft>
              <a:buFont typeface="Arial" panose="020B0604020202020204" pitchFamily="34" charset="0"/>
              <a:buChar char="•"/>
            </a:pPr>
            <a:r>
              <a:rPr lang="en-US" sz="1800" dirty="0">
                <a:ea typeface="Calibri" panose="020F0502020204030204" pitchFamily="34" charset="0"/>
              </a:rPr>
              <a:t>From ad hoc call on 28sept21								</a:t>
            </a:r>
            <a:r>
              <a:rPr lang="en-US" sz="1800" b="0" dirty="0">
                <a:ea typeface="Calibri" panose="020F0502020204030204" pitchFamily="34" charset="0"/>
              </a:rPr>
              <a:t>call on 26oct21 was cancelled</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Updated most of the 802.15 cells/rows, less UWB ones. </a:t>
            </a:r>
          </a:p>
          <a:p>
            <a:pPr marL="685800" lvl="1">
              <a:spcBef>
                <a:spcPts val="0"/>
              </a:spcBef>
              <a:spcAft>
                <a:spcPts val="0"/>
              </a:spcAft>
              <a:buFont typeface="Arial" panose="020B0604020202020204" pitchFamily="34" charset="0"/>
              <a:buChar char="•"/>
            </a:pPr>
            <a:r>
              <a:rPr lang="en-US" sz="1800" dirty="0">
                <a:solidFill>
                  <a:srgbClr val="333333"/>
                </a:solidFill>
                <a:ea typeface="Times New Roman" panose="02020603050405020304" pitchFamily="18" charset="0"/>
              </a:rPr>
              <a:t>And proposing to swap columns D&amp;E to get the clause numbers for the current standard by the current standards. and clarified what goes in the clause cell.  </a:t>
            </a:r>
            <a:endParaRPr lang="en-US" dirty="0">
              <a:solidFill>
                <a:srgbClr val="333333"/>
              </a:solidFill>
              <a:ea typeface="Times New Roman" panose="02020603050405020304" pitchFamily="18" charset="0"/>
            </a:endParaRPr>
          </a:p>
          <a:p>
            <a:pPr marL="685800" lvl="1">
              <a:spcBef>
                <a:spcPts val="0"/>
              </a:spcBef>
              <a:spcAft>
                <a:spcPts val="0"/>
              </a:spcAft>
              <a:buFont typeface="Arial" panose="020B0604020202020204" pitchFamily="34" charset="0"/>
              <a:buChar char="•"/>
            </a:pPr>
            <a:r>
              <a:rPr lang="en-US" sz="1600" dirty="0">
                <a:solidFill>
                  <a:srgbClr val="333333"/>
                </a:solidFill>
                <a:ea typeface="Times New Roman" panose="02020603050405020304" pitchFamily="18" charset="0"/>
              </a:rPr>
              <a:t> </a:t>
            </a:r>
          </a:p>
          <a:p>
            <a:pPr marL="685800" lvl="1">
              <a:spcBef>
                <a:spcPts val="0"/>
              </a:spcBef>
              <a:spcAft>
                <a:spcPts val="0"/>
              </a:spcAft>
              <a:buFont typeface="Arial" panose="020B0604020202020204" pitchFamily="34" charset="0"/>
              <a:buChar char="•"/>
            </a:pPr>
            <a:r>
              <a:rPr lang="en-US" sz="1600" dirty="0">
                <a:solidFill>
                  <a:schemeClr val="tx1"/>
                </a:solidFill>
                <a:ea typeface="Times New Roman" panose="02020603050405020304" pitchFamily="18" charset="0"/>
              </a:rPr>
              <a:t>. </a:t>
            </a:r>
          </a:p>
          <a:p>
            <a:pPr marL="1085850" lvl="2">
              <a:spcBef>
                <a:spcPts val="0"/>
              </a:spcBef>
              <a:spcAft>
                <a:spcPts val="0"/>
              </a:spcAft>
              <a:buFont typeface="Arial" panose="020B0604020202020204" pitchFamily="34" charset="0"/>
              <a:buChar char="•"/>
            </a:pPr>
            <a:endParaRPr lang="en-US" sz="1600" dirty="0">
              <a:solidFill>
                <a:srgbClr val="333333"/>
              </a:solidFill>
              <a:ea typeface="Times New Roman" panose="02020603050405020304" pitchFamily="18" charset="0"/>
            </a:endParaRPr>
          </a:p>
          <a:p>
            <a:pPr marL="285750">
              <a:spcBef>
                <a:spcPts val="0"/>
              </a:spcBef>
              <a:spcAft>
                <a:spcPts val="0"/>
              </a:spcAft>
              <a:buFont typeface="Arial" panose="020B0604020202020204" pitchFamily="34" charset="0"/>
              <a:buChar char="•"/>
            </a:pPr>
            <a:r>
              <a:rPr lang="en-US" sz="1800" b="0" dirty="0">
                <a:effectLst/>
                <a:latin typeface="Times New Roman" panose="02020603050405020304" pitchFamily="18" charset="0"/>
                <a:ea typeface="Times New Roman" panose="02020603050405020304" pitchFamily="18" charset="0"/>
              </a:rPr>
              <a:t>The activity is entering the phase to fill in the sheet now, so more intense and time consuming.</a:t>
            </a:r>
            <a:endParaRPr lang="en-US" sz="1800" b="0" dirty="0">
              <a:solidFill>
                <a:schemeClr val="tx1"/>
              </a:solidFill>
              <a:ea typeface="Times New Roman" panose="02020603050405020304" pitchFamily="18" charset="0"/>
            </a:endParaRPr>
          </a:p>
          <a:p>
            <a:pPr>
              <a:spcBef>
                <a:spcPts val="0"/>
              </a:spcBef>
              <a:buFont typeface="Arial" panose="020B0604020202020204" pitchFamily="34" charset="0"/>
              <a:buChar char="•"/>
            </a:pPr>
            <a:r>
              <a:rPr lang="en-US" sz="1800" b="0" dirty="0">
                <a:solidFill>
                  <a:schemeClr val="tx1"/>
                </a:solidFill>
                <a:ea typeface="Times New Roman" panose="02020603050405020304" pitchFamily="18" charset="0"/>
              </a:rPr>
              <a:t>The </a:t>
            </a:r>
            <a:r>
              <a:rPr lang="en-US" sz="1800" dirty="0">
                <a:solidFill>
                  <a:schemeClr val="tx1"/>
                </a:solidFill>
                <a:ea typeface="Times New Roman" panose="02020603050405020304" pitchFamily="18" charset="0"/>
              </a:rPr>
              <a:t>next meeting will be 23nov21.  </a:t>
            </a:r>
            <a:r>
              <a:rPr lang="en-US" sz="1800" b="0" dirty="0">
                <a:solidFill>
                  <a:schemeClr val="tx1"/>
                </a:solidFill>
                <a:ea typeface="Times New Roman" panose="02020603050405020304" pitchFamily="18" charset="0"/>
              </a:rPr>
              <a:t>(call-in in backup slides here)</a:t>
            </a:r>
          </a:p>
          <a:p>
            <a:pPr marL="457200" lvl="1" indent="0">
              <a:spcBef>
                <a:spcPts val="0"/>
              </a:spcBef>
            </a:pPr>
            <a:endParaRPr lang="en-US" sz="1600" b="0" dirty="0">
              <a:solidFill>
                <a:srgbClr val="00B0F0"/>
              </a:solidFill>
              <a:ea typeface="Times New Roman" panose="02020603050405020304" pitchFamily="18" charset="0"/>
            </a:endParaRPr>
          </a:p>
        </p:txBody>
      </p:sp>
    </p:spTree>
    <p:extLst>
      <p:ext uri="{BB962C8B-B14F-4D97-AF65-F5344CB8AC3E}">
        <p14:creationId xmlns:p14="http://schemas.microsoft.com/office/powerpoint/2010/main" val="64881287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22890" y="631900"/>
            <a:ext cx="7770813" cy="470774"/>
          </a:xfrm>
        </p:spPr>
        <p:txBody>
          <a:bodyPr/>
          <a:lstStyle/>
          <a:p>
            <a:r>
              <a:rPr lang="en-US" altLang="en-US" sz="2400" dirty="0"/>
              <a:t>Actions Required</a:t>
            </a:r>
            <a:endParaRPr lang="en-US" sz="2400" dirty="0"/>
          </a:p>
        </p:txBody>
      </p:sp>
      <p:sp>
        <p:nvSpPr>
          <p:cNvPr id="3" name="Content Placeholder 2"/>
          <p:cNvSpPr>
            <a:spLocks noGrp="1"/>
          </p:cNvSpPr>
          <p:nvPr>
            <p:ph idx="1"/>
          </p:nvPr>
        </p:nvSpPr>
        <p:spPr>
          <a:xfrm>
            <a:off x="914400" y="1102674"/>
            <a:ext cx="10475383" cy="3469327"/>
          </a:xfrm>
        </p:spPr>
        <p:txBody>
          <a:bodyPr/>
          <a:lstStyle/>
          <a:p>
            <a:pPr marL="0" indent="0">
              <a:buClrTx/>
            </a:pPr>
            <a:r>
              <a:rPr lang="en-US" sz="1600" dirty="0">
                <a:solidFill>
                  <a:srgbClr val="00B0F0"/>
                </a:solidFill>
                <a:latin typeface="Times New Roman" panose="02020603050405020304" pitchFamily="18" charset="0"/>
                <a:ea typeface="SimSun" panose="02010600030101010101" pitchFamily="2" charset="-122"/>
              </a:rPr>
              <a:t> </a:t>
            </a:r>
          </a:p>
          <a:p>
            <a:pPr marL="285750" indent="-285750">
              <a:buClrTx/>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  </a:t>
            </a:r>
          </a:p>
          <a:p>
            <a:pPr marL="285750" indent="-285750">
              <a:buClrTx/>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 </a:t>
            </a: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endParaRPr lang="en-US" sz="1600" dirty="0">
              <a:solidFill>
                <a:srgbClr val="00B0F0"/>
              </a:solidFill>
              <a:latin typeface="Times New Roman" panose="02020603050405020304" pitchFamily="18" charset="0"/>
              <a:ea typeface="SimSun" panose="02010600030101010101" pitchFamily="2" charset="-122"/>
            </a:endParaRPr>
          </a:p>
          <a:p>
            <a:pPr marL="285750" indent="-285750">
              <a:buClrTx/>
              <a:buFont typeface="Wingdings" panose="05000000000000000000" pitchFamily="2" charset="2"/>
              <a:buChar char="q"/>
            </a:pPr>
            <a:r>
              <a:rPr lang="en-US" sz="1600" dirty="0">
                <a:solidFill>
                  <a:srgbClr val="00B0F0"/>
                </a:solidFill>
                <a:latin typeface="Times New Roman" panose="02020603050405020304" pitchFamily="18" charset="0"/>
                <a:ea typeface="SimSun" panose="02010600030101010101" pitchFamily="2" charset="-122"/>
              </a:rPr>
              <a:t>ongoing: </a:t>
            </a:r>
          </a:p>
          <a:p>
            <a:pPr marL="685800" lvl="1">
              <a:buClrTx/>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Keep an eye out for FCC NPRM on IoT spectrum. </a:t>
            </a:r>
          </a:p>
          <a:p>
            <a:pPr marL="685800" lvl="1">
              <a:buClrTx/>
              <a:buFont typeface="Wingdings" panose="05000000000000000000" pitchFamily="2" charset="2"/>
              <a:buChar char="q"/>
            </a:pPr>
            <a:r>
              <a:rPr lang="en-US" sz="1600" dirty="0">
                <a:solidFill>
                  <a:srgbClr val="00B0F0"/>
                </a:solidFill>
                <a:effectLst/>
                <a:latin typeface="Times New Roman" panose="02020603050405020304" pitchFamily="18" charset="0"/>
                <a:ea typeface="SimSun" panose="02010600030101010101" pitchFamily="2" charset="-122"/>
              </a:rPr>
              <a:t>For IEEE 802 viewpoints on WRC-23 AIs, reach out to those identified, looking for input on the viewpoints.  </a:t>
            </a:r>
            <a:endParaRPr lang="en-US" sz="1600" dirty="0">
              <a:solidFill>
                <a:srgbClr val="00B0F0"/>
              </a:solidFill>
              <a:latin typeface="Times New Roman" panose="02020603050405020304" pitchFamily="18" charset="0"/>
              <a:ea typeface="SimSun" panose="02010600030101010101" pitchFamily="2" charset="-122"/>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18</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4" name="TextBox 3">
            <a:extLst>
              <a:ext uri="{FF2B5EF4-FFF2-40B4-BE49-F238E27FC236}">
                <a16:creationId xmlns:a16="http://schemas.microsoft.com/office/drawing/2014/main" id="{DDC756CB-F5BD-4F9C-92E7-62908B0C2DDA}"/>
              </a:ext>
            </a:extLst>
          </p:cNvPr>
          <p:cNvSpPr txBox="1"/>
          <p:nvPr/>
        </p:nvSpPr>
        <p:spPr>
          <a:xfrm>
            <a:off x="914400" y="4572001"/>
            <a:ext cx="10260694" cy="1846659"/>
          </a:xfrm>
          <a:prstGeom prst="rect">
            <a:avLst/>
          </a:prstGeom>
          <a:noFill/>
        </p:spPr>
        <p:txBody>
          <a:bodyPr wrap="none" rtlCol="0">
            <a:spAutoFit/>
          </a:bodyPr>
          <a:lstStyle/>
          <a:p>
            <a:pPr>
              <a:spcBef>
                <a:spcPts val="0"/>
              </a:spcBef>
              <a:buFont typeface="Arial" panose="020B0604020202020204" pitchFamily="34" charset="0"/>
              <a:buChar char="•"/>
            </a:pPr>
            <a:r>
              <a:rPr lang="en-US" sz="1600" b="1" dirty="0">
                <a:solidFill>
                  <a:schemeClr val="tx1"/>
                </a:solidFill>
              </a:rPr>
              <a:t>Proactive Spectrum Sharing – Contact Rich Kennedy if you can help or have inputs. or want to join the task force.</a:t>
            </a:r>
          </a:p>
          <a:p>
            <a:pPr>
              <a:spcBef>
                <a:spcPts val="0"/>
              </a:spcBef>
              <a:buFont typeface="Arial" panose="020B0604020202020204" pitchFamily="34" charset="0"/>
              <a:buChar char="•"/>
            </a:pPr>
            <a:r>
              <a:rPr lang="en-US" sz="1400" dirty="0">
                <a:solidFill>
                  <a:schemeClr val="tx1"/>
                </a:solidFill>
              </a:rPr>
              <a:t>Monitor:  </a:t>
            </a:r>
          </a:p>
          <a:p>
            <a:pPr lvl="1">
              <a:spcBef>
                <a:spcPts val="0"/>
              </a:spcBef>
              <a:buFont typeface="Arial" panose="020B0604020202020204" pitchFamily="34" charset="0"/>
              <a:buChar char="•"/>
            </a:pPr>
            <a:r>
              <a:rPr lang="en-US" sz="1400" dirty="0">
                <a:solidFill>
                  <a:schemeClr val="tx1"/>
                </a:solidFill>
              </a:rPr>
              <a:t>Digital Divide, how can we help? </a:t>
            </a:r>
          </a:p>
          <a:p>
            <a:pPr>
              <a:spcBef>
                <a:spcPts val="0"/>
              </a:spcBef>
              <a:buFont typeface="Arial" panose="020B0604020202020204" pitchFamily="34" charset="0"/>
              <a:buChar char="•"/>
            </a:pPr>
            <a:r>
              <a:rPr lang="en-US" sz="1400" dirty="0">
                <a:solidFill>
                  <a:schemeClr val="tx1"/>
                </a:solidFill>
              </a:rPr>
              <a:t>General Info:  </a:t>
            </a:r>
          </a:p>
          <a:p>
            <a:pPr lvl="1">
              <a:spcBef>
                <a:spcPts val="0"/>
              </a:spcBef>
              <a:buFont typeface="Arial" panose="020B0604020202020204" pitchFamily="34" charset="0"/>
              <a:buChar char="•"/>
            </a:pPr>
            <a:r>
              <a:rPr lang="en-US" sz="1400" dirty="0">
                <a:solidFill>
                  <a:schemeClr val="tx1"/>
                </a:solidFill>
              </a:rPr>
              <a:t>Latest Cisco Annual Internet Report, 	</a:t>
            </a:r>
          </a:p>
          <a:p>
            <a:pPr marL="914400" lvl="2" indent="0">
              <a:spcBef>
                <a:spcPts val="0"/>
              </a:spcBef>
            </a:pPr>
            <a:r>
              <a:rPr lang="en-US" sz="1400" dirty="0">
                <a:hlinkClick r:id="rId2"/>
              </a:rPr>
              <a:t>https://www.cisco.com/c/en/us/solutions/executive-perspectives/annual-internet-report/air-highlights.html</a:t>
            </a:r>
            <a:endParaRPr lang="en-US" sz="1400" dirty="0"/>
          </a:p>
          <a:p>
            <a:pPr lvl="1">
              <a:spcBef>
                <a:spcPts val="0"/>
              </a:spcBef>
              <a:buFont typeface="Arial" panose="020B0604020202020204" pitchFamily="34" charset="0"/>
              <a:buChar char="•"/>
            </a:pPr>
            <a:r>
              <a:rPr lang="en-US" sz="1400" dirty="0">
                <a:solidFill>
                  <a:schemeClr val="tx1"/>
                </a:solidFill>
              </a:rPr>
              <a:t>Latest World Economic Outlook</a:t>
            </a:r>
            <a:r>
              <a:rPr lang="en-US" sz="1400" b="1" dirty="0">
                <a:solidFill>
                  <a:schemeClr val="tx1"/>
                </a:solidFill>
              </a:rPr>
              <a:t>.  </a:t>
            </a:r>
            <a:r>
              <a:rPr lang="en-US" sz="1400" dirty="0">
                <a:solidFill>
                  <a:schemeClr val="tx1"/>
                </a:solidFill>
              </a:rPr>
              <a:t>(October’s 2020, twice a year) </a:t>
            </a:r>
            <a:r>
              <a:rPr lang="en-US" sz="1400" u="sng" dirty="0">
                <a:hlinkClick r:id="rId3"/>
              </a:rPr>
              <a:t>&lt;click for oct2020 spreadsheet&gt;</a:t>
            </a:r>
            <a:endParaRPr lang="en-US" sz="1400" u="sng" dirty="0"/>
          </a:p>
          <a:p>
            <a:pPr lvl="1">
              <a:spcBef>
                <a:spcPts val="0"/>
              </a:spcBef>
              <a:buFont typeface="Arial" panose="020B0604020202020204" pitchFamily="34" charset="0"/>
              <a:buChar char="•"/>
            </a:pPr>
            <a:r>
              <a:rPr lang="en-US" sz="1400" dirty="0">
                <a:solidFill>
                  <a:schemeClr val="tx1"/>
                </a:solidFill>
                <a:hlinkClick r:id="rId4"/>
              </a:rPr>
              <a:t>https://www.imf.org/en/Publications/WEO/Issues/2020/09/30/world-economic-outlook-october-2020</a:t>
            </a:r>
            <a:r>
              <a:rPr lang="en-US" sz="1400" dirty="0">
                <a:solidFill>
                  <a:schemeClr val="tx1"/>
                </a:solidFill>
              </a:rPr>
              <a:t> </a:t>
            </a:r>
            <a:endParaRPr lang="en-US" sz="1100" dirty="0"/>
          </a:p>
        </p:txBody>
      </p:sp>
    </p:spTree>
    <p:extLst>
      <p:ext uri="{BB962C8B-B14F-4D97-AF65-F5344CB8AC3E}">
        <p14:creationId xmlns:p14="http://schemas.microsoft.com/office/powerpoint/2010/main" val="223928801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15162" y="621103"/>
            <a:ext cx="7770813" cy="521896"/>
          </a:xfrm>
        </p:spPr>
        <p:txBody>
          <a:bodyPr/>
          <a:lstStyle/>
          <a:p>
            <a:r>
              <a:rPr lang="en-US" sz="2400" dirty="0"/>
              <a:t>Any Other Business</a:t>
            </a:r>
          </a:p>
        </p:txBody>
      </p:sp>
      <p:sp>
        <p:nvSpPr>
          <p:cNvPr id="3" name="Content Placeholder 2"/>
          <p:cNvSpPr>
            <a:spLocks noGrp="1"/>
          </p:cNvSpPr>
          <p:nvPr>
            <p:ph idx="1"/>
          </p:nvPr>
        </p:nvSpPr>
        <p:spPr>
          <a:xfrm>
            <a:off x="990600" y="1142999"/>
            <a:ext cx="11125200" cy="5332414"/>
          </a:xfrm>
        </p:spPr>
        <p:txBody>
          <a:bodyPr/>
          <a:lstStyle/>
          <a:p>
            <a:pPr marL="0" indent="0"/>
            <a:r>
              <a:rPr lang="en-US" sz="1050" dirty="0"/>
              <a:t> </a:t>
            </a:r>
            <a:endParaRPr lang="en-US" sz="18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none heard  </a:t>
            </a:r>
          </a:p>
          <a:p>
            <a:pPr marL="0">
              <a:spcBef>
                <a:spcPts val="0"/>
              </a:spcBef>
              <a:spcAft>
                <a:spcPts val="0"/>
              </a:spcAft>
              <a:buFont typeface="Arial" panose="020B0604020202020204" pitchFamily="34" charset="0"/>
              <a:buChar char="•"/>
            </a:pPr>
            <a:r>
              <a:rPr lang="en-US" sz="1800" b="0" dirty="0">
                <a:solidFill>
                  <a:schemeClr val="tx1"/>
                </a:solidFill>
                <a:ea typeface="Calibri" panose="020F0502020204030204" pitchFamily="34" charset="0"/>
              </a:rPr>
              <a:t> </a:t>
            </a:r>
            <a:endParaRPr lang="en-US" sz="1400" b="0" dirty="0">
              <a:solidFill>
                <a:schemeClr val="tx1"/>
              </a:solidFill>
              <a:ea typeface="Calibri" panose="020F0502020204030204" pitchFamily="34" charset="0"/>
            </a:endParaRPr>
          </a:p>
          <a:p>
            <a:pPr marL="0">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800100" lvl="2">
              <a:spcBef>
                <a:spcPts val="0"/>
              </a:spcBef>
              <a:spcAft>
                <a:spcPts val="0"/>
              </a:spcAft>
              <a:buFont typeface="Arial" panose="020B0604020202020204" pitchFamily="34" charset="0"/>
              <a:buChar char="•"/>
            </a:pPr>
            <a:endParaRPr lang="en-US" sz="1600" dirty="0">
              <a:ea typeface="Calibri" panose="020F0502020204030204" pitchFamily="34" charset="0"/>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0" indent="0"/>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bg1">
                  <a:lumMod val="75000"/>
                </a:schemeClr>
              </a:solidFill>
            </a:endParaRPr>
          </a:p>
          <a:p>
            <a:pPr marL="285750" indent="-285750">
              <a:buFont typeface="Arial" panose="020B0604020202020204" pitchFamily="34" charset="0"/>
              <a:buChar char="•"/>
            </a:pPr>
            <a:endParaRPr lang="en-US" sz="1800" dirty="0">
              <a:solidFill>
                <a:schemeClr val="tx1"/>
              </a:solidFill>
            </a:endParaRPr>
          </a:p>
        </p:txBody>
      </p:sp>
      <p:sp>
        <p:nvSpPr>
          <p:cNvPr id="4" name="Date Placeholder 3"/>
          <p:cNvSpPr>
            <a:spLocks noGrp="1"/>
          </p:cNvSpPr>
          <p:nvPr>
            <p:ph type="dt" sz="half" idx="4294967295"/>
          </p:nvPr>
        </p:nvSpPr>
        <p:spPr>
          <a:xfrm>
            <a:off x="990600" y="382587"/>
            <a:ext cx="2128239" cy="200025"/>
          </a:xfrm>
          <a:prstGeom prst="rect">
            <a:avLst/>
          </a:prstGeom>
        </p:spPr>
        <p:txBody>
          <a:bodyPr/>
          <a:lstStyle/>
          <a:p>
            <a:pPr>
              <a:defRPr/>
            </a:pPr>
            <a:r>
              <a:rPr lang="en-US"/>
              <a:t>04nov21</a:t>
            </a:r>
            <a:endParaRPr lang="en-US" dirty="0"/>
          </a:p>
        </p:txBody>
      </p:sp>
      <p:sp>
        <p:nvSpPr>
          <p:cNvPr id="6" name="Slide Number Placeholder 5"/>
          <p:cNvSpPr>
            <a:spLocks noGrp="1"/>
          </p:cNvSpPr>
          <p:nvPr>
            <p:ph type="sldNum" idx="12"/>
          </p:nvPr>
        </p:nvSpPr>
        <p:spPr/>
        <p:txBody>
          <a:bodyPr/>
          <a:lstStyle/>
          <a:p>
            <a:r>
              <a:rPr lang="en-GB" dirty="0"/>
              <a:t>Slide </a:t>
            </a:r>
            <a:fld id="{440F5867-744E-4AA6-B0ED-4C44D2DFBB7B}" type="slidenum">
              <a:rPr lang="en-GB" smtClean="0"/>
              <a:pPr/>
              <a:t>19</a:t>
            </a:fld>
            <a:endParaRPr lang="en-GB" dirty="0"/>
          </a:p>
        </p:txBody>
      </p:sp>
      <p:sp>
        <p:nvSpPr>
          <p:cNvPr id="7" name="Footer Placeholder 6"/>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22144228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a:xfrm>
            <a:off x="2259901" y="609603"/>
            <a:ext cx="7770813" cy="417602"/>
          </a:xfrm>
        </p:spPr>
        <p:txBody>
          <a:bodyPr/>
          <a:lstStyle/>
          <a:p>
            <a:pPr eaLnBrk="1" hangingPunct="1"/>
            <a:r>
              <a:rPr lang="en-US" sz="2400" dirty="0">
                <a:latin typeface="Times New Roman" charset="0"/>
              </a:rPr>
              <a:t>Call to Order / Administrative Items</a:t>
            </a:r>
          </a:p>
        </p:txBody>
      </p:sp>
      <p:sp>
        <p:nvSpPr>
          <p:cNvPr id="5123" name="Content Placeholder 2"/>
          <p:cNvSpPr>
            <a:spLocks noGrp="1"/>
          </p:cNvSpPr>
          <p:nvPr>
            <p:ph idx="1"/>
          </p:nvPr>
        </p:nvSpPr>
        <p:spPr>
          <a:xfrm>
            <a:off x="762000" y="914400"/>
            <a:ext cx="11277600" cy="5554946"/>
          </a:xfrm>
        </p:spPr>
        <p:txBody>
          <a:bodyPr/>
          <a:lstStyle/>
          <a:p>
            <a:pPr>
              <a:buFont typeface="Arial" panose="020B0604020202020204" pitchFamily="34" charset="0"/>
              <a:buChar char="•"/>
              <a:defRPr/>
            </a:pPr>
            <a:r>
              <a:rPr lang="en-US" sz="2000" dirty="0"/>
              <a:t>Officers for the RR-TAG / IEEE 802.18:				</a:t>
            </a:r>
          </a:p>
          <a:p>
            <a:pPr lvl="1">
              <a:spcBef>
                <a:spcPts val="0"/>
              </a:spcBef>
              <a:defRPr/>
            </a:pPr>
            <a:r>
              <a:rPr lang="en-US" sz="1600" dirty="0"/>
              <a:t>Chair is Jay Holcomb (Itron) 								</a:t>
            </a:r>
            <a:endParaRPr lang="en-US" sz="1600" b="1" dirty="0"/>
          </a:p>
          <a:p>
            <a:pPr lvl="1">
              <a:defRPr/>
            </a:pPr>
            <a:r>
              <a:rPr lang="en-US" sz="1600" dirty="0"/>
              <a:t>Co-Vice-chairs are </a:t>
            </a:r>
            <a:r>
              <a:rPr lang="en-US" sz="1600" dirty="0">
                <a:hlinkClick r:id="rId3"/>
              </a:rPr>
              <a:t>Stuart Kerry (OK-Brit/Self)</a:t>
            </a:r>
            <a:r>
              <a:rPr lang="en-US" sz="1600" dirty="0"/>
              <a:t> and </a:t>
            </a:r>
            <a:r>
              <a:rPr lang="en-US" sz="1600" dirty="0">
                <a:hlinkClick r:id="rId4"/>
              </a:rPr>
              <a:t>Al Petrick (Skyworks Solutions) </a:t>
            </a:r>
            <a:endParaRPr lang="en-US" sz="1600" dirty="0"/>
          </a:p>
          <a:p>
            <a:pPr lvl="1">
              <a:defRPr/>
            </a:pPr>
            <a:r>
              <a:rPr lang="en-US" sz="1600" dirty="0"/>
              <a:t>Secretary, need someone							</a:t>
            </a:r>
          </a:p>
          <a:p>
            <a:pPr>
              <a:buFont typeface="Arial" panose="020B0604020202020204" pitchFamily="34" charset="0"/>
              <a:buChar char="•"/>
            </a:pPr>
            <a:r>
              <a:rPr lang="en-US" altLang="en-US" sz="2000" dirty="0">
                <a:solidFill>
                  <a:schemeClr val="tx1"/>
                </a:solidFill>
              </a:rPr>
              <a:t>Voters: </a:t>
            </a:r>
            <a:r>
              <a:rPr lang="en-US" altLang="en-US" sz="1800" dirty="0">
                <a:solidFill>
                  <a:schemeClr val="tx1"/>
                </a:solidFill>
              </a:rPr>
              <a:t>38 (8 on LMSC); Nearly Voters: 3; Aspirant members: 9</a:t>
            </a:r>
            <a:endParaRPr lang="en-US" altLang="en-US" sz="1800" b="0" dirty="0">
              <a:solidFill>
                <a:schemeClr val="tx1"/>
              </a:solidFill>
            </a:endParaRPr>
          </a:p>
          <a:p>
            <a:pPr lvl="1">
              <a:spcBef>
                <a:spcPts val="0"/>
              </a:spcBef>
              <a:buFont typeface="Arial" panose="020B0604020202020204" pitchFamily="34" charset="0"/>
              <a:buChar char="•"/>
            </a:pPr>
            <a:r>
              <a:rPr lang="en-US" sz="1400" dirty="0">
                <a:solidFill>
                  <a:schemeClr val="tx1"/>
                </a:solidFill>
              </a:rPr>
              <a:t>A quorum is met since this is an announced Plenary and Thursdays 15:00et meetings were announced more then 45 days ago.</a:t>
            </a:r>
          </a:p>
          <a:p>
            <a:pPr eaLnBrk="1" hangingPunct="1">
              <a:buFont typeface="Arial" panose="020B0604020202020204" pitchFamily="34" charset="0"/>
              <a:buChar char="•"/>
              <a:defRPr/>
            </a:pPr>
            <a:endParaRPr lang="en-US" sz="2000" dirty="0"/>
          </a:p>
          <a:p>
            <a:pPr eaLnBrk="1" hangingPunct="1">
              <a:buFont typeface="Arial" panose="020B0604020202020204" pitchFamily="34" charset="0"/>
              <a:buChar char="•"/>
              <a:defRPr/>
            </a:pPr>
            <a:r>
              <a:rPr lang="en-US" sz="2000" dirty="0"/>
              <a:t>IEEE 802 Required notices:</a:t>
            </a:r>
          </a:p>
          <a:p>
            <a:pPr lvl="1">
              <a:spcBef>
                <a:spcPts val="0"/>
              </a:spcBef>
              <a:defRPr/>
            </a:pPr>
            <a:r>
              <a:rPr lang="en-US" sz="1600" kern="1600" dirty="0"/>
              <a:t>Affiliation - </a:t>
            </a:r>
            <a:r>
              <a:rPr lang="en-US" sz="1600" u="sng" kern="1600" dirty="0">
                <a:hlinkClick r:id="rId5"/>
              </a:rPr>
              <a:t>http://standards.ieee.org/faqs/affiliationFAQ.html</a:t>
            </a:r>
            <a:endParaRPr lang="en-US" sz="1600" u="sng" kern="1600" dirty="0"/>
          </a:p>
          <a:p>
            <a:pPr>
              <a:spcBef>
                <a:spcPts val="0"/>
              </a:spcBef>
              <a:defRPr/>
            </a:pPr>
            <a:r>
              <a:rPr lang="en-US" sz="1600" i="1" u="sng" kern="1600" dirty="0">
                <a:solidFill>
                  <a:srgbClr val="FF0000"/>
                </a:solidFill>
              </a:rPr>
              <a:t>&gt; Be sure to announce you name, affiliation, employer and clients the first time you speak. </a:t>
            </a:r>
          </a:p>
          <a:p>
            <a:pPr lvl="1">
              <a:spcBef>
                <a:spcPts val="600"/>
              </a:spcBef>
              <a:defRPr/>
            </a:pPr>
            <a:r>
              <a:rPr lang="en-US" sz="1800" kern="1600" dirty="0"/>
              <a:t>Anti-Trust - </a:t>
            </a:r>
            <a:r>
              <a:rPr lang="en-US" sz="1800" u="sng" kern="1600" dirty="0">
                <a:hlinkClick r:id="rId6"/>
              </a:rPr>
              <a:t>http://standards.ieee.org/resources/antitrust-guidelines.pdf</a:t>
            </a:r>
            <a:endParaRPr lang="en-US" sz="1800" kern="1600" dirty="0"/>
          </a:p>
          <a:p>
            <a:pPr lvl="1">
              <a:spcBef>
                <a:spcPts val="600"/>
              </a:spcBef>
              <a:defRPr/>
            </a:pPr>
            <a:r>
              <a:rPr lang="en-US" sz="1800" kern="1600" dirty="0"/>
              <a:t>IEEE 802 WG Policies and Procedures - </a:t>
            </a:r>
            <a:r>
              <a:rPr lang="en-US" sz="1800" u="sng" kern="1600" dirty="0">
                <a:hlinkClick r:id="rId7"/>
              </a:rPr>
              <a:t>http://www.ieee802.org/devdocs.shtml</a:t>
            </a:r>
            <a:r>
              <a:rPr lang="en-US" sz="1800" u="sng" kern="1600" dirty="0"/>
              <a:t> </a:t>
            </a:r>
          </a:p>
          <a:p>
            <a:pPr lvl="1">
              <a:spcBef>
                <a:spcPts val="600"/>
              </a:spcBef>
              <a:defRPr/>
            </a:pPr>
            <a:r>
              <a:rPr lang="en-US" sz="1600" kern="1600" dirty="0"/>
              <a:t>Patent &amp; administration slides, </a:t>
            </a:r>
            <a:r>
              <a:rPr lang="en-US" sz="1600" kern="1600" dirty="0">
                <a:sym typeface="Wingdings" panose="05000000000000000000" pitchFamily="2" charset="2"/>
              </a:rPr>
              <a:t> jun21 </a:t>
            </a:r>
            <a:r>
              <a:rPr lang="en-US" sz="1400" dirty="0">
                <a:hlinkClick r:id="rId8"/>
              </a:rPr>
              <a:t>https://standards.ieee.org/about/sasb/patcom/materials.html</a:t>
            </a:r>
            <a:r>
              <a:rPr lang="en-US" sz="1400" dirty="0"/>
              <a:t> </a:t>
            </a:r>
            <a:endParaRPr lang="en-US" sz="1600" kern="1600" dirty="0">
              <a:sym typeface="Wingdings" panose="05000000000000000000" pitchFamily="2" charset="2"/>
            </a:endParaRPr>
          </a:p>
          <a:p>
            <a:pPr lvl="1">
              <a:spcBef>
                <a:spcPts val="600"/>
              </a:spcBef>
              <a:defRPr/>
            </a:pPr>
            <a:r>
              <a:rPr lang="en-US" sz="1600" kern="1600" dirty="0">
                <a:sym typeface="Wingdings" panose="05000000000000000000" pitchFamily="2" charset="2"/>
              </a:rPr>
              <a:t>Copyright notice slides,   nov19  </a:t>
            </a:r>
            <a:r>
              <a:rPr lang="en-US" sz="1200" dirty="0">
                <a:hlinkClick r:id="rId9"/>
              </a:rPr>
              <a:t>https://standards.ieee.org/faqs/copyrights/index.html#1</a:t>
            </a:r>
            <a:endParaRPr lang="en-US" sz="1200" kern="1600" dirty="0">
              <a:sym typeface="Wingdings" panose="05000000000000000000" pitchFamily="2" charset="2"/>
            </a:endParaRPr>
          </a:p>
          <a:p>
            <a:pPr lvl="1">
              <a:spcBef>
                <a:spcPts val="600"/>
              </a:spcBef>
              <a:defRPr/>
            </a:pPr>
            <a:r>
              <a:rPr lang="en-US" sz="1400" kern="1600" dirty="0"/>
              <a:t>(note; call for essential patents &amp; copy right notice: the RR-TAG does not do standards, though all should be aware.)</a:t>
            </a:r>
          </a:p>
          <a:p>
            <a:pPr lvl="1">
              <a:spcBef>
                <a:spcPts val="600"/>
              </a:spcBef>
              <a:defRPr/>
            </a:pPr>
            <a:r>
              <a:rPr lang="en-US" sz="1600" kern="1600" dirty="0"/>
              <a:t>For reference: </a:t>
            </a:r>
            <a:r>
              <a:rPr lang="en-US" sz="1600" dirty="0"/>
              <a:t>IEEE-SA Standards Board Operations Manual is available at: </a:t>
            </a:r>
            <a:r>
              <a:rPr lang="en-US" sz="1400" u="sng" dirty="0">
                <a:hlinkClick r:id="rId10"/>
              </a:rPr>
              <a:t>http://standards.ieee.org/develop/policies/opman/sb_om.pdf</a:t>
            </a:r>
            <a:endParaRPr lang="en-US" sz="1400" u="sng" dirty="0"/>
          </a:p>
          <a:p>
            <a:pPr lvl="1">
              <a:spcBef>
                <a:spcPts val="600"/>
              </a:spcBef>
              <a:defRPr/>
            </a:pPr>
            <a:r>
              <a:rPr lang="en-US" sz="1600" dirty="0"/>
              <a:t>https://standards.ieee.org/about/sasb/patcom/materials.html </a:t>
            </a:r>
          </a:p>
        </p:txBody>
      </p:sp>
      <p:sp>
        <p:nvSpPr>
          <p:cNvPr id="7" name="Date Placeholder 6"/>
          <p:cNvSpPr>
            <a:spLocks noGrp="1"/>
          </p:cNvSpPr>
          <p:nvPr>
            <p:ph type="dt" sz="quarter" idx="4294967295"/>
          </p:nvPr>
        </p:nvSpPr>
        <p:spPr>
          <a:xfrm>
            <a:off x="990600" y="381002"/>
            <a:ext cx="2579688" cy="228600"/>
          </a:xfrm>
          <a:prstGeom prst="rect">
            <a:avLst/>
          </a:prstGeom>
        </p:spPr>
        <p:txBody>
          <a:bodyPr/>
          <a:lstStyle/>
          <a:p>
            <a:pPr>
              <a:defRPr/>
            </a:pPr>
            <a:r>
              <a:rPr lang="en-US"/>
              <a:t>04nov21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2</a:t>
            </a:fld>
            <a:endParaRPr lang="en-GB" dirty="0"/>
          </a:p>
        </p:txBody>
      </p:sp>
      <p:sp>
        <p:nvSpPr>
          <p:cNvPr id="3" name="Footer Placeholder 2"/>
          <p:cNvSpPr>
            <a:spLocks noGrp="1"/>
          </p:cNvSpPr>
          <p:nvPr>
            <p:ph type="ftr" idx="14"/>
          </p:nvPr>
        </p:nvSpPr>
        <p:spPr>
          <a:xfrm>
            <a:off x="8170552" y="6469346"/>
            <a:ext cx="3184520" cy="180975"/>
          </a:xfrm>
        </p:spPr>
        <p:txBody>
          <a:bodyPr/>
          <a:lstStyle/>
          <a:p>
            <a:r>
              <a:rPr lang="en-US" dirty="0"/>
              <a:t>Jay Holcomb (Itron)</a:t>
            </a:r>
            <a:endParaRPr lang="en-GB" dirty="0"/>
          </a:p>
        </p:txBody>
      </p:sp>
      <p:graphicFrame>
        <p:nvGraphicFramePr>
          <p:cNvPr id="4" name="Object 3">
            <a:extLst>
              <a:ext uri="{FF2B5EF4-FFF2-40B4-BE49-F238E27FC236}">
                <a16:creationId xmlns:a16="http://schemas.microsoft.com/office/drawing/2014/main" id="{A6AE33B4-0A9D-4FF1-827F-812D8ABA6391}"/>
              </a:ext>
            </a:extLst>
          </p:cNvPr>
          <p:cNvGraphicFramePr>
            <a:graphicFrameLocks noChangeAspect="1"/>
          </p:cNvGraphicFramePr>
          <p:nvPr>
            <p:extLst>
              <p:ext uri="{D42A27DB-BD31-4B8C-83A1-F6EECF244321}">
                <p14:modId xmlns:p14="http://schemas.microsoft.com/office/powerpoint/2010/main" val="2035017111"/>
              </p:ext>
            </p:extLst>
          </p:nvPr>
        </p:nvGraphicFramePr>
        <p:xfrm>
          <a:off x="7925668" y="4929329"/>
          <a:ext cx="2390775" cy="498475"/>
        </p:xfrm>
        <a:graphic>
          <a:graphicData uri="http://schemas.openxmlformats.org/presentationml/2006/ole">
            <mc:AlternateContent xmlns:mc="http://schemas.openxmlformats.org/markup-compatibility/2006">
              <mc:Choice xmlns:v="urn:schemas-microsoft-com:vml" Requires="v">
                <p:oleObj spid="_x0000_s2208" name="Packager Shell Object" showAsIcon="1" r:id="rId11" imgW="2391120" imgH="534600" progId="Package">
                  <p:embed/>
                </p:oleObj>
              </mc:Choice>
              <mc:Fallback>
                <p:oleObj name="Packager Shell Object" showAsIcon="1" r:id="rId11" imgW="2391120" imgH="534600" progId="Package">
                  <p:embed/>
                  <p:pic>
                    <p:nvPicPr>
                      <p:cNvPr id="4" name="Object 3">
                        <a:extLst>
                          <a:ext uri="{FF2B5EF4-FFF2-40B4-BE49-F238E27FC236}">
                            <a16:creationId xmlns:a16="http://schemas.microsoft.com/office/drawing/2014/main" id="{A6AE33B4-0A9D-4FF1-827F-812D8ABA6391}"/>
                          </a:ext>
                        </a:extLst>
                      </p:cNvPr>
                      <p:cNvPicPr/>
                      <p:nvPr/>
                    </p:nvPicPr>
                    <p:blipFill>
                      <a:blip r:embed="rId12"/>
                      <a:stretch>
                        <a:fillRect/>
                      </a:stretch>
                    </p:blipFill>
                    <p:spPr>
                      <a:xfrm>
                        <a:off x="7925668" y="4929329"/>
                        <a:ext cx="2390775" cy="498475"/>
                      </a:xfrm>
                      <a:prstGeom prst="rect">
                        <a:avLst/>
                      </a:prstGeom>
                    </p:spPr>
                  </p:pic>
                </p:oleObj>
              </mc:Fallback>
            </mc:AlternateContent>
          </a:graphicData>
        </a:graphic>
      </p:graphicFrame>
      <p:graphicFrame>
        <p:nvGraphicFramePr>
          <p:cNvPr id="9" name="Object 8">
            <a:extLst>
              <a:ext uri="{FF2B5EF4-FFF2-40B4-BE49-F238E27FC236}">
                <a16:creationId xmlns:a16="http://schemas.microsoft.com/office/drawing/2014/main" id="{077EE942-5C0A-42F6-A8EA-3304D5D47EB5}"/>
              </a:ext>
            </a:extLst>
          </p:cNvPr>
          <p:cNvGraphicFramePr>
            <a:graphicFrameLocks noChangeAspect="1"/>
          </p:cNvGraphicFramePr>
          <p:nvPr>
            <p:extLst>
              <p:ext uri="{D42A27DB-BD31-4B8C-83A1-F6EECF244321}">
                <p14:modId xmlns:p14="http://schemas.microsoft.com/office/powerpoint/2010/main" val="1932007210"/>
              </p:ext>
            </p:extLst>
          </p:nvPr>
        </p:nvGraphicFramePr>
        <p:xfrm>
          <a:off x="9448800" y="4236794"/>
          <a:ext cx="990600" cy="835820"/>
        </p:xfrm>
        <a:graphic>
          <a:graphicData uri="http://schemas.openxmlformats.org/presentationml/2006/ole">
            <mc:AlternateContent xmlns:mc="http://schemas.openxmlformats.org/markup-compatibility/2006">
              <mc:Choice xmlns:v="urn:schemas-microsoft-com:vml" Requires="v">
                <p:oleObj spid="_x0000_s2209" name="Acrobat Document" showAsIcon="1" r:id="rId13" imgW="914400" imgH="771822" progId="AcroExch.Document.DC">
                  <p:embed/>
                </p:oleObj>
              </mc:Choice>
              <mc:Fallback>
                <p:oleObj name="Acrobat Document" showAsIcon="1" r:id="rId13" imgW="914400" imgH="771822" progId="AcroExch.Document.DC">
                  <p:embed/>
                  <p:pic>
                    <p:nvPicPr>
                      <p:cNvPr id="5" name="Object 4">
                        <a:extLst>
                          <a:ext uri="{FF2B5EF4-FFF2-40B4-BE49-F238E27FC236}">
                            <a16:creationId xmlns:a16="http://schemas.microsoft.com/office/drawing/2014/main" id="{3BC104E2-27D7-4988-B7F3-2D33801B66A6}"/>
                          </a:ext>
                        </a:extLst>
                      </p:cNvPr>
                      <p:cNvPicPr/>
                      <p:nvPr/>
                    </p:nvPicPr>
                    <p:blipFill>
                      <a:blip r:embed="rId14"/>
                      <a:stretch>
                        <a:fillRect/>
                      </a:stretch>
                    </p:blipFill>
                    <p:spPr>
                      <a:xfrm>
                        <a:off x="9448800" y="4236794"/>
                        <a:ext cx="990600" cy="835820"/>
                      </a:xfrm>
                      <a:prstGeom prst="rect">
                        <a:avLst/>
                      </a:prstGeom>
                    </p:spPr>
                  </p:pic>
                </p:oleObj>
              </mc:Fallback>
            </mc:AlternateContent>
          </a:graphicData>
        </a:graphic>
      </p:graphicFrame>
    </p:spTree>
    <p:extLst>
      <p:ext uri="{BB962C8B-B14F-4D97-AF65-F5344CB8AC3E}">
        <p14:creationId xmlns:p14="http://schemas.microsoft.com/office/powerpoint/2010/main" val="46903399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9801" y="590320"/>
            <a:ext cx="7770813" cy="552681"/>
          </a:xfrm>
        </p:spPr>
        <p:txBody>
          <a:bodyPr/>
          <a:lstStyle/>
          <a:p>
            <a:r>
              <a:rPr lang="en-US" sz="2400" dirty="0"/>
              <a:t>Adjourn</a:t>
            </a:r>
          </a:p>
        </p:txBody>
      </p:sp>
      <p:sp>
        <p:nvSpPr>
          <p:cNvPr id="3" name="Content Placeholder 2"/>
          <p:cNvSpPr>
            <a:spLocks noGrp="1"/>
          </p:cNvSpPr>
          <p:nvPr>
            <p:ph idx="1"/>
          </p:nvPr>
        </p:nvSpPr>
        <p:spPr>
          <a:xfrm>
            <a:off x="914400" y="1096963"/>
            <a:ext cx="10744200" cy="5378451"/>
          </a:xfrm>
        </p:spPr>
        <p:txBody>
          <a:bodyPr/>
          <a:lstStyle/>
          <a:p>
            <a:pPr marL="285750" indent="-285750">
              <a:buFont typeface="Arial" panose="020B0604020202020204" pitchFamily="34" charset="0"/>
              <a:buChar char="•"/>
            </a:pPr>
            <a:r>
              <a:rPr lang="en-US" sz="2000" b="0" dirty="0">
                <a:solidFill>
                  <a:schemeClr val="tx1"/>
                </a:solidFill>
              </a:rPr>
              <a:t>Attendance on-line today: _15_ and voters on-line: _13_</a:t>
            </a:r>
            <a:endParaRPr lang="en-US" sz="1600" dirty="0"/>
          </a:p>
          <a:p>
            <a:pPr>
              <a:buFont typeface="Arial" panose="020B0604020202020204" pitchFamily="34" charset="0"/>
              <a:buChar char="•"/>
            </a:pPr>
            <a:r>
              <a:rPr lang="en-US" sz="1800" dirty="0"/>
              <a:t>Next “weekly” teleconference </a:t>
            </a:r>
            <a:r>
              <a:rPr lang="en-US" sz="1400" dirty="0"/>
              <a:t>(</a:t>
            </a:r>
            <a:r>
              <a:rPr lang="en-US" sz="1400" dirty="0" err="1"/>
              <a:t>sched’d</a:t>
            </a:r>
            <a:r>
              <a:rPr lang="en-US" sz="1400" dirty="0"/>
              <a:t> to 13jan22):</a:t>
            </a:r>
            <a:r>
              <a:rPr lang="en-US" sz="1800" dirty="0"/>
              <a:t>   02dec  –</a:t>
            </a:r>
            <a:r>
              <a:rPr lang="en-US" sz="1800" i="1" u="sng" dirty="0"/>
              <a:t>15:00–&lt;15:55</a:t>
            </a:r>
            <a:r>
              <a:rPr lang="en-US" sz="1800" dirty="0"/>
              <a:t> et 		(no call on 25nov21)</a:t>
            </a:r>
            <a:endParaRPr lang="en-US" sz="1600" dirty="0">
              <a:highlight>
                <a:srgbClr val="D5F4FF"/>
              </a:highlight>
            </a:endParaRPr>
          </a:p>
          <a:p>
            <a:pPr lvl="1">
              <a:spcBef>
                <a:spcPts val="0"/>
              </a:spcBef>
              <a:buFont typeface="Arial" panose="020B0604020202020204" pitchFamily="34" charset="0"/>
              <a:buChar char="•"/>
            </a:pPr>
            <a:r>
              <a:rPr lang="en-US" sz="1600" dirty="0"/>
              <a:t>Call in info: </a:t>
            </a:r>
            <a:r>
              <a:rPr lang="en-US" sz="1600" dirty="0">
                <a:hlinkClick r:id="rId2"/>
              </a:rPr>
              <a:t>https://mentor.ieee.org/802.18/dcn/16/18-16-0038-19-0000-teleconference-call-in-info.pptx</a:t>
            </a:r>
            <a:r>
              <a:rPr lang="en-US" sz="1600" dirty="0"/>
              <a:t>  </a:t>
            </a:r>
          </a:p>
          <a:p>
            <a:pPr lvl="1">
              <a:spcBef>
                <a:spcPts val="0"/>
              </a:spcBef>
              <a:buFont typeface="Arial" panose="020B0604020202020204" pitchFamily="34" charset="0"/>
              <a:buChar char="•"/>
            </a:pPr>
            <a:r>
              <a:rPr lang="en-US" altLang="en-US" sz="1600" dirty="0"/>
              <a:t>Also, see </a:t>
            </a:r>
            <a:r>
              <a:rPr lang="en-US" altLang="en-US" sz="1600" dirty="0">
                <a:hlinkClick r:id="rId3" action="ppaction://hlinksldjump"/>
              </a:rPr>
              <a:t>back up slide in this agenda</a:t>
            </a:r>
            <a:r>
              <a:rPr lang="en-US" altLang="en-US" sz="1600" dirty="0"/>
              <a:t>. </a:t>
            </a:r>
          </a:p>
          <a:p>
            <a:pPr lvl="1">
              <a:spcBef>
                <a:spcPts val="0"/>
              </a:spcBef>
              <a:buFont typeface="Arial" panose="020B0604020202020204" pitchFamily="34" charset="0"/>
              <a:buChar char="•"/>
            </a:pPr>
            <a:r>
              <a:rPr lang="en-US" sz="1600" dirty="0"/>
              <a:t>All late changes/cancellations will be sent out to the 802.18 list server. </a:t>
            </a:r>
          </a:p>
          <a:p>
            <a:pPr lvl="2">
              <a:buFont typeface="Arial" panose="020B0604020202020204" pitchFamily="34" charset="0"/>
              <a:buChar char="•"/>
            </a:pPr>
            <a:endParaRPr lang="en-US" sz="1200" dirty="0"/>
          </a:p>
          <a:p>
            <a:pPr>
              <a:buFont typeface="Arial" panose="020B0604020202020204" pitchFamily="34" charset="0"/>
              <a:buChar char="•"/>
            </a:pPr>
            <a:r>
              <a:rPr lang="en-US" sz="1800" dirty="0"/>
              <a:t>Overall IEEE 802 schedule: </a:t>
            </a:r>
            <a:r>
              <a:rPr lang="en-US" sz="1800" b="0" dirty="0">
                <a:hlinkClick r:id="rId4"/>
              </a:rPr>
              <a:t>http://ieee802.org/802tele_calendar.html</a:t>
            </a:r>
            <a:endParaRPr lang="en-US" sz="1800" b="0" dirty="0"/>
          </a:p>
          <a:p>
            <a:pPr lvl="1">
              <a:spcBef>
                <a:spcPts val="0"/>
              </a:spcBef>
              <a:buFont typeface="Arial" panose="020B0604020202020204" pitchFamily="34" charset="0"/>
              <a:buChar char="•"/>
            </a:pPr>
            <a:r>
              <a:rPr lang="en-US" sz="1800" dirty="0"/>
              <a:t>or 802.18’s:  </a:t>
            </a:r>
            <a:r>
              <a:rPr lang="en-US" sz="1800" dirty="0">
                <a:hlinkClick r:id="rId5"/>
              </a:rPr>
              <a:t>IEEE 802.18 TAG Calendar</a:t>
            </a:r>
            <a:endParaRPr lang="en-US" sz="1800" dirty="0"/>
          </a:p>
          <a:p>
            <a:pPr>
              <a:buFont typeface="Arial" panose="020B0604020202020204" pitchFamily="34" charset="0"/>
              <a:buChar char="•"/>
            </a:pPr>
            <a:r>
              <a:rPr lang="en-US" sz="2000" dirty="0"/>
              <a:t>Adjourn: </a:t>
            </a:r>
          </a:p>
          <a:p>
            <a:pPr lvl="1">
              <a:buFont typeface="Arial" panose="020B0604020202020204" pitchFamily="34" charset="0"/>
              <a:buChar char="•"/>
            </a:pPr>
            <a:r>
              <a:rPr lang="en-US" sz="1800" dirty="0"/>
              <a:t>Any objection to Adjourn. </a:t>
            </a:r>
          </a:p>
          <a:p>
            <a:pPr lvl="1">
              <a:buFont typeface="Arial" panose="020B0604020202020204" pitchFamily="34" charset="0"/>
              <a:buChar char="•"/>
            </a:pPr>
            <a:r>
              <a:rPr lang="en-US" sz="1800" dirty="0">
                <a:solidFill>
                  <a:schemeClr val="tx1"/>
                </a:solidFill>
              </a:rPr>
              <a:t>None heard, </a:t>
            </a:r>
            <a:r>
              <a:rPr lang="en-US" sz="1800" dirty="0"/>
              <a:t>we are Adjourned at 15:33et</a:t>
            </a:r>
          </a:p>
          <a:p>
            <a:pPr lvl="3">
              <a:buFont typeface="Arial" panose="020B0604020202020204" pitchFamily="34" charset="0"/>
              <a:buChar char="•"/>
            </a:pPr>
            <a:endParaRPr lang="en-US" sz="1400" dirty="0"/>
          </a:p>
          <a:p>
            <a:pPr>
              <a:spcBef>
                <a:spcPts val="0"/>
              </a:spcBef>
              <a:buFont typeface="Arial" panose="020B0604020202020204" pitchFamily="34" charset="0"/>
              <a:buChar char="•"/>
            </a:pPr>
            <a:r>
              <a:rPr lang="en-US" sz="1800" dirty="0"/>
              <a:t>The next IEEE 802 plenary will be electronic in November 2021, the next 2 weeks. </a:t>
            </a:r>
          </a:p>
          <a:p>
            <a:pPr>
              <a:spcBef>
                <a:spcPts val="0"/>
              </a:spcBef>
              <a:buFont typeface="Arial" panose="020B0604020202020204" pitchFamily="34" charset="0"/>
              <a:buChar char="•"/>
            </a:pPr>
            <a:r>
              <a:rPr lang="en-US" sz="1800" b="1" dirty="0">
                <a:effectLst/>
                <a:latin typeface="Times New Roman" panose="02020603050405020304" pitchFamily="18" charset="0"/>
                <a:ea typeface="SimSun" panose="02010600030101010101" pitchFamily="2" charset="-122"/>
              </a:rPr>
              <a:t>The IEEE 802.18 (wireless) interim will be electronic in Jan 2022</a:t>
            </a:r>
            <a:endParaRPr lang="en-US" sz="1800" dirty="0">
              <a:solidFill>
                <a:schemeClr val="tx1"/>
              </a:solidFill>
            </a:endParaRPr>
          </a:p>
          <a:p>
            <a:pPr>
              <a:spcBef>
                <a:spcPts val="0"/>
              </a:spcBef>
              <a:buFont typeface="Arial" panose="020B0604020202020204" pitchFamily="34" charset="0"/>
              <a:buChar char="•"/>
            </a:pPr>
            <a:endParaRPr lang="en-US" sz="1800" dirty="0">
              <a:solidFill>
                <a:schemeClr val="tx1"/>
              </a:solidFill>
            </a:endParaRPr>
          </a:p>
          <a:p>
            <a:pPr>
              <a:spcBef>
                <a:spcPts val="0"/>
              </a:spcBef>
              <a:buFont typeface="Arial" panose="020B0604020202020204" pitchFamily="34" charset="0"/>
              <a:buChar char="•"/>
            </a:pPr>
            <a:r>
              <a:rPr lang="en-US" sz="1800" dirty="0">
                <a:solidFill>
                  <a:schemeClr val="tx1"/>
                </a:solidFill>
              </a:rPr>
              <a:t>Thank You</a:t>
            </a:r>
          </a:p>
          <a:p>
            <a:pPr>
              <a:buFont typeface="Arial" panose="020B0604020202020204" pitchFamily="34" charset="0"/>
              <a:buChar char="•"/>
            </a:pPr>
            <a:endParaRPr lang="en-US" sz="1800" b="0" dirty="0"/>
          </a:p>
          <a:p>
            <a:pPr>
              <a:buFont typeface="Arial" panose="020B0604020202020204" pitchFamily="34" charset="0"/>
              <a:buChar char="•"/>
            </a:pPr>
            <a:endParaRPr lang="en-US" sz="1800" b="0" dirty="0"/>
          </a:p>
          <a:p>
            <a:pPr>
              <a:buFont typeface="Arial" panose="020B0604020202020204" pitchFamily="34" charset="0"/>
              <a:buChar char="•"/>
            </a:pPr>
            <a:endParaRPr lang="en-US" sz="2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2080679947"/>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90600" y="296864"/>
            <a:ext cx="2211387" cy="273050"/>
          </a:xfrm>
        </p:spPr>
        <p:txBody>
          <a:bodyPr/>
          <a:lstStyle/>
          <a:p>
            <a:r>
              <a:rPr lang="en-US"/>
              <a:t>04nov21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21</a:t>
            </a:fld>
            <a:endParaRPr lang="en-GB" dirty="0"/>
          </a:p>
        </p:txBody>
      </p:sp>
      <p:sp>
        <p:nvSpPr>
          <p:cNvPr id="6" name="TextBox 5">
            <a:extLst>
              <a:ext uri="{FF2B5EF4-FFF2-40B4-BE49-F238E27FC236}">
                <a16:creationId xmlns:a16="http://schemas.microsoft.com/office/drawing/2014/main" id="{4AF7A38F-B33B-45DC-AA21-4A44AFBE9368}"/>
              </a:ext>
            </a:extLst>
          </p:cNvPr>
          <p:cNvSpPr txBox="1"/>
          <p:nvPr/>
        </p:nvSpPr>
        <p:spPr>
          <a:xfrm>
            <a:off x="5029201" y="5791201"/>
            <a:ext cx="5028305" cy="461665"/>
          </a:xfrm>
          <a:prstGeom prst="rect">
            <a:avLst/>
          </a:prstGeom>
          <a:noFill/>
        </p:spPr>
        <p:txBody>
          <a:bodyPr wrap="square" rtlCol="0">
            <a:spAutoFit/>
          </a:bodyPr>
          <a:lstStyle/>
          <a:p>
            <a:pPr algn="r"/>
            <a:r>
              <a:rPr lang="en-US" dirty="0">
                <a:solidFill>
                  <a:schemeClr val="tx1"/>
                </a:solidFill>
              </a:rPr>
              <a:t>Back up and/or previous  slides follow</a:t>
            </a:r>
          </a:p>
        </p:txBody>
      </p:sp>
      <p:sp>
        <p:nvSpPr>
          <p:cNvPr id="7" name="TextBox 6">
            <a:extLst>
              <a:ext uri="{FF2B5EF4-FFF2-40B4-BE49-F238E27FC236}">
                <a16:creationId xmlns:a16="http://schemas.microsoft.com/office/drawing/2014/main" id="{EB5CC7B9-A222-4989-8366-7772F0079144}"/>
              </a:ext>
            </a:extLst>
          </p:cNvPr>
          <p:cNvSpPr txBox="1"/>
          <p:nvPr/>
        </p:nvSpPr>
        <p:spPr>
          <a:xfrm>
            <a:off x="1447800" y="2362200"/>
            <a:ext cx="4038600" cy="400110"/>
          </a:xfrm>
          <a:prstGeom prst="rect">
            <a:avLst/>
          </a:prstGeom>
          <a:noFill/>
        </p:spPr>
        <p:txBody>
          <a:bodyPr wrap="square" rtlCol="0">
            <a:spAutoFit/>
          </a:bodyPr>
          <a:lstStyle/>
          <a:p>
            <a:pPr marL="457200" indent="-457200">
              <a:buFont typeface="Arial" panose="020B0604020202020204" pitchFamily="34" charset="0"/>
              <a:buChar char="•"/>
            </a:pPr>
            <a:r>
              <a:rPr lang="en-US" sz="2000" dirty="0">
                <a:solidFill>
                  <a:schemeClr val="tx1"/>
                </a:solidFill>
              </a:rPr>
              <a:t>thank you</a:t>
            </a:r>
          </a:p>
        </p:txBody>
      </p:sp>
    </p:spTree>
    <p:extLst>
      <p:ext uri="{BB962C8B-B14F-4D97-AF65-F5344CB8AC3E}">
        <p14:creationId xmlns:p14="http://schemas.microsoft.com/office/powerpoint/2010/main" val="43678759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950258" y="326235"/>
            <a:ext cx="2211387" cy="273050"/>
          </a:xfrm>
        </p:spPr>
        <p:txBody>
          <a:bodyPr/>
          <a:lstStyle/>
          <a:p>
            <a:r>
              <a:rPr lang="en-US"/>
              <a:t>04nov21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22</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21270" y="990600"/>
            <a:ext cx="10443627" cy="5484814"/>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marR="0">
              <a:spcBef>
                <a:spcPts val="0"/>
              </a:spcBef>
              <a:spcAft>
                <a:spcPts val="0"/>
              </a:spcAft>
            </a:pP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Subject:</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[EXTERNAL] Webex meeting invitation: 802.18 RR-TAG weekly teleconference</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When:</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Occurs every Thursday effective 09-Sep-21 until 13-Jan-22 from 15:00 to 16:00 America/</a:t>
            </a:r>
            <a:r>
              <a:rPr lang="en-US" sz="1100" dirty="0" err="1">
                <a:effectLst/>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a:t>
            </a:r>
            <a:br>
              <a:rPr lang="en-US" sz="1100" dirty="0">
                <a:effectLst/>
                <a:latin typeface="Consolas" panose="020B0609020204030204" pitchFamily="49" charset="0"/>
                <a:ea typeface="Times New Roman" panose="02020603050405020304" pitchFamily="18" charset="0"/>
                <a:cs typeface="Times New Roman" panose="02020603050405020304" pitchFamily="18" charset="0"/>
              </a:rPr>
            </a:br>
            <a:r>
              <a:rPr lang="en-US" sz="1100" b="1" dirty="0">
                <a:effectLst/>
                <a:latin typeface="Consolas" panose="020B0609020204030204" pitchFamily="49" charset="0"/>
                <a:ea typeface="Times New Roman" panose="02020603050405020304" pitchFamily="18" charset="0"/>
                <a:cs typeface="Times New Roman" panose="02020603050405020304" pitchFamily="18" charset="0"/>
              </a:rPr>
              <a:t>Where:</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r>
              <a:rPr lang="en-US" sz="1100" u="sng" dirty="0">
                <a:solidFill>
                  <a:srgbClr val="0000FF"/>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Jay Holcomb(Itron) is inviting you to a scheduled Webex meeting.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Occurs every Thursday effective Thursday, September 9, 2021 until Thursday, January 13, 2022 from 3:00 PM to 4:00 PM, (UTC-04:00) Eastern Time (US &amp; Canada)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a:t>
            </a:r>
            <a:endParaRPr lang="en-US" sz="8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548235"/>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800" dirty="0">
                <a:effectLst/>
                <a:latin typeface="Consolas" panose="020B0609020204030204" pitchFamily="49" charset="0"/>
                <a:ea typeface="Times New Roman" panose="02020603050405020304" pitchFamily="18" charset="0"/>
                <a:cs typeface="Times New Roman" panose="02020603050405020304" pitchFamily="18" charset="0"/>
              </a:rPr>
              <a:t> </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More ways to join: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the meeting link</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https://ieeesa.webex.com/ieeesa/j.php?MTID=mb227025e23b552d59ce66c69fe99c16c</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meeting number </a:t>
            </a:r>
            <a:endParaRPr lang="en-US" sz="12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number (access code): 179 033 9055 </a:t>
            </a:r>
          </a:p>
          <a:p>
            <a:pPr marL="0" marR="0">
              <a:spcBef>
                <a:spcPts val="0"/>
              </a:spcBef>
              <a:spcAft>
                <a:spcPts val="0"/>
              </a:spcAft>
            </a:pPr>
            <a:r>
              <a:rPr lang="en-US" sz="1200" dirty="0">
                <a:effectLst/>
                <a:latin typeface="Consolas" panose="020B0609020204030204" pitchFamily="49" charset="0"/>
                <a:ea typeface="Times New Roman" panose="02020603050405020304" pitchFamily="18" charset="0"/>
                <a:cs typeface="Times New Roman" panose="02020603050405020304" pitchFamily="18" charset="0"/>
              </a:rPr>
              <a:t>Meeting password: rrtag21c</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Calibri" panose="020F0502020204030204" pitchFamily="34"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4"/>
              </a:rPr>
              <a:t>+1-646-992-2010,,1790339055##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(New York City)</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5"/>
              </a:rPr>
              <a:t>+1-213-306-3065,,1790339055##</a:t>
            </a: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 United States Toll (Los Angeles)</a:t>
            </a: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by phone</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p>
          <a:p>
            <a:pPr marL="0" marR="0">
              <a:spcBef>
                <a:spcPts val="0"/>
              </a:spcBef>
              <a:spcAft>
                <a:spcPts val="0"/>
              </a:spcAft>
            </a:pP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b="1"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Dial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7"/>
              </a:rPr>
              <a:t>1790339055@ieeesa.webex.com</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pPr marL="0" marR="0">
              <a:spcBef>
                <a:spcPts val="0"/>
              </a:spcBef>
              <a:spcAft>
                <a:spcPts val="0"/>
              </a:spcAft>
            </a:pPr>
            <a:r>
              <a:rPr lang="en-US" sz="1100" dirty="0">
                <a:effectLst/>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p>
          <a:p>
            <a:pPr marL="0" marR="0">
              <a:spcBef>
                <a:spcPts val="0"/>
              </a:spcBef>
              <a:spcAft>
                <a:spcPts val="0"/>
              </a:spcAft>
            </a:pP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100" u="sng" dirty="0">
                <a:solidFill>
                  <a:srgbClr val="005E7D"/>
                </a:solidFill>
                <a:effectLst/>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100" dirty="0">
                <a:solidFill>
                  <a:srgbClr val="000000"/>
                </a:solidFill>
                <a:effectLst/>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effectLst/>
              <a:latin typeface="Consolas" panose="020B0609020204030204" pitchFamily="49" charset="0"/>
              <a:ea typeface="Times New Roman" panose="02020603050405020304" pitchFamily="18" charset="0"/>
              <a:cs typeface="Times New Roman" panose="02020603050405020304" pitchFamily="18" charset="0"/>
            </a:endParaRPr>
          </a:p>
          <a:p>
            <a:r>
              <a:rPr lang="en-US" sz="1100" dirty="0"/>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1" y="590320"/>
            <a:ext cx="7770813"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 </a:t>
            </a:r>
            <a:r>
              <a:rPr lang="en-US" sz="2400" dirty="0">
                <a:highlight>
                  <a:srgbClr val="85DFFF"/>
                </a:highlight>
              </a:rPr>
              <a:t>weekly </a:t>
            </a:r>
            <a:r>
              <a:rPr lang="en-US" sz="2400" dirty="0"/>
              <a:t>teleconference call-in, </a:t>
            </a:r>
            <a:r>
              <a:rPr lang="en-US" sz="2400" dirty="0">
                <a:highlight>
                  <a:srgbClr val="85DFFF"/>
                </a:highlight>
              </a:rPr>
              <a:t>09sep21-13jan22</a:t>
            </a:r>
          </a:p>
        </p:txBody>
      </p:sp>
    </p:spTree>
    <p:extLst>
      <p:ext uri="{BB962C8B-B14F-4D97-AF65-F5344CB8AC3E}">
        <p14:creationId xmlns:p14="http://schemas.microsoft.com/office/powerpoint/2010/main" val="68462969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B040F61-8B6B-46A5-9291-AFE7C7C42635}"/>
              </a:ext>
            </a:extLst>
          </p:cNvPr>
          <p:cNvSpPr>
            <a:spLocks noGrp="1"/>
          </p:cNvSpPr>
          <p:nvPr>
            <p:ph type="dt" idx="10"/>
          </p:nvPr>
        </p:nvSpPr>
        <p:spPr>
          <a:xfrm>
            <a:off x="833973" y="317270"/>
            <a:ext cx="2211387" cy="273050"/>
          </a:xfrm>
        </p:spPr>
        <p:txBody>
          <a:bodyPr/>
          <a:lstStyle/>
          <a:p>
            <a:r>
              <a:rPr lang="en-US"/>
              <a:t>04nov21</a:t>
            </a:r>
            <a:endParaRPr lang="en-GB" dirty="0"/>
          </a:p>
        </p:txBody>
      </p:sp>
      <p:sp>
        <p:nvSpPr>
          <p:cNvPr id="3" name="Footer Placeholder 2">
            <a:extLst>
              <a:ext uri="{FF2B5EF4-FFF2-40B4-BE49-F238E27FC236}">
                <a16:creationId xmlns:a16="http://schemas.microsoft.com/office/drawing/2014/main" id="{74ADC230-6131-4473-944F-BA5E2FC60C2C}"/>
              </a:ext>
            </a:extLst>
          </p:cNvPr>
          <p:cNvSpPr>
            <a:spLocks noGrp="1"/>
          </p:cNvSpPr>
          <p:nvPr>
            <p:ph type="ftr" idx="11"/>
          </p:nvPr>
        </p:nvSpPr>
        <p:spPr/>
        <p:txBody>
          <a:bodyPr/>
          <a:lstStyle/>
          <a:p>
            <a:r>
              <a:rPr lang="en-US" dirty="0"/>
              <a:t>Jay Holcomb (Itron)</a:t>
            </a:r>
            <a:endParaRPr lang="en-GB" dirty="0"/>
          </a:p>
        </p:txBody>
      </p:sp>
      <p:sp>
        <p:nvSpPr>
          <p:cNvPr id="4" name="Slide Number Placeholder 3">
            <a:extLst>
              <a:ext uri="{FF2B5EF4-FFF2-40B4-BE49-F238E27FC236}">
                <a16:creationId xmlns:a16="http://schemas.microsoft.com/office/drawing/2014/main" id="{9FC57342-C420-4550-BB74-F97CC674B3CE}"/>
              </a:ext>
            </a:extLst>
          </p:cNvPr>
          <p:cNvSpPr>
            <a:spLocks noGrp="1"/>
          </p:cNvSpPr>
          <p:nvPr>
            <p:ph type="sldNum" idx="12"/>
          </p:nvPr>
        </p:nvSpPr>
        <p:spPr/>
        <p:txBody>
          <a:bodyPr/>
          <a:lstStyle/>
          <a:p>
            <a:r>
              <a:rPr lang="en-GB" dirty="0"/>
              <a:t>Slide </a:t>
            </a:r>
            <a:fld id="{F5D8E26B-7BCF-4D25-9C89-0168A6618F18}" type="slidenum">
              <a:rPr lang="en-GB" smtClean="0"/>
              <a:pPr/>
              <a:t>23</a:t>
            </a:fld>
            <a:endParaRPr lang="en-GB" dirty="0"/>
          </a:p>
        </p:txBody>
      </p:sp>
      <p:sp>
        <p:nvSpPr>
          <p:cNvPr id="9" name="Content Placeholder 2">
            <a:extLst>
              <a:ext uri="{FF2B5EF4-FFF2-40B4-BE49-F238E27FC236}">
                <a16:creationId xmlns:a16="http://schemas.microsoft.com/office/drawing/2014/main" id="{750DF9C6-427B-477A-8FF7-DF8902EFF17B}"/>
              </a:ext>
            </a:extLst>
          </p:cNvPr>
          <p:cNvSpPr txBox="1">
            <a:spLocks/>
          </p:cNvSpPr>
          <p:nvPr/>
        </p:nvSpPr>
        <p:spPr>
          <a:xfrm>
            <a:off x="833973" y="1021223"/>
            <a:ext cx="10524054" cy="5484813"/>
          </a:xfrm>
          <a:prstGeom prst="rect">
            <a:avLst/>
          </a:prstGeom>
        </p:spPr>
        <p:txBody>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Subject: [EXTERNAL] Webex meeting invitation: 802.18-.19 frequency table ad hoc</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When: Occurs the fourth Tuesday of every 1 month(s) effective 22-Jun-21 until 23-Nov-21 from 15:00 to 16:00 America/</a:t>
            </a:r>
            <a:r>
              <a:rPr lang="en-US" sz="1100" dirty="0" err="1">
                <a:latin typeface="Consolas" panose="020B0609020204030204" pitchFamily="49" charset="0"/>
                <a:ea typeface="Times New Roman" panose="02020603050405020304" pitchFamily="18" charset="0"/>
                <a:cs typeface="Times New Roman" panose="02020603050405020304" pitchFamily="18" charset="0"/>
              </a:rPr>
              <a:t>New_York</a:t>
            </a:r>
            <a:r>
              <a:rPr lang="en-US" sz="1100" dirty="0">
                <a:latin typeface="Consolas" panose="020B0609020204030204" pitchFamily="49" charset="0"/>
                <a:ea typeface="Times New Roman" panose="02020603050405020304" pitchFamily="18" charset="0"/>
                <a:cs typeface="Times New Roman" panose="02020603050405020304" pitchFamily="18" charset="0"/>
              </a:rPr>
              <a:t>.</a:t>
            </a:r>
            <a:br>
              <a:rPr lang="en-US" sz="1100" dirty="0">
                <a:latin typeface="Consolas" panose="020B0609020204030204" pitchFamily="49" charset="0"/>
                <a:ea typeface="Times New Roman" panose="02020603050405020304" pitchFamily="18" charset="0"/>
                <a:cs typeface="Times New Roman" panose="02020603050405020304" pitchFamily="18" charset="0"/>
              </a:rPr>
            </a:br>
            <a:r>
              <a:rPr lang="en-US" sz="1100" dirty="0">
                <a:latin typeface="Consolas" panose="020B0609020204030204" pitchFamily="49" charset="0"/>
                <a:ea typeface="Times New Roman" panose="02020603050405020304" pitchFamily="18" charset="0"/>
                <a:cs typeface="Times New Roman" panose="02020603050405020304" pitchFamily="18" charset="0"/>
              </a:rPr>
              <a:t>Where: https://ieeesa.webex.com/ieeesa/j.php?MTID=m8a25dd8187a6f955433573a347cf4daa</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Jay Holcomb is inviting you to a scheduled Webex meeting. </a:t>
            </a:r>
          </a:p>
          <a:p>
            <a:pPr marL="0">
              <a:spcBef>
                <a:spcPts val="0"/>
              </a:spcBef>
              <a:spcAft>
                <a:spcPts val="0"/>
              </a:spcAft>
            </a:pPr>
            <a:r>
              <a:rPr lang="en-US" sz="1100" dirty="0">
                <a:solidFill>
                  <a:schemeClr val="tx1"/>
                </a:solidFill>
                <a:highlight>
                  <a:srgbClr val="00FF00"/>
                </a:highlight>
                <a:latin typeface="Consolas" panose="020B0609020204030204" pitchFamily="49" charset="0"/>
                <a:ea typeface="Times New Roman" panose="02020603050405020304" pitchFamily="18" charset="0"/>
                <a:cs typeface="Times New Roman" panose="02020603050405020304" pitchFamily="18" charset="0"/>
              </a:rPr>
              <a:t>Occurs the fourth Tuesday of every month effective Tuesday, June 22, 2021 until Tuesday, November 23, 2021 from 3:00 PM to 4:00 PM, (UTC-04:00) Eastern Time (US &amp; Canada) </a:t>
            </a:r>
          </a:p>
          <a:p>
            <a:pPr marL="0">
              <a:spcBef>
                <a:spcPts val="0"/>
              </a:spcBef>
              <a:spcAft>
                <a:spcPts val="0"/>
              </a:spcAft>
            </a:pP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3:00 PM  |  (UTC-04:00) Eastern Time (US &amp; Canada)  |  1 </a:t>
            </a:r>
            <a:r>
              <a:rPr lang="en-US" sz="1100" dirty="0" err="1">
                <a:solidFill>
                  <a:srgbClr val="666666"/>
                </a:solidFill>
                <a:latin typeface="Consolas" panose="020B0609020204030204" pitchFamily="49" charset="0"/>
                <a:ea typeface="Times New Roman" panose="02020603050405020304" pitchFamily="18" charset="0"/>
                <a:cs typeface="Times New Roman" panose="02020603050405020304" pitchFamily="18" charset="0"/>
              </a:rPr>
              <a:t>hr</a:t>
            </a:r>
            <a:r>
              <a:rPr lang="en-US" sz="1100" dirty="0">
                <a:solidFill>
                  <a:srgbClr val="666666"/>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u="sng" dirty="0">
                <a:solidFill>
                  <a:srgbClr val="FF0000"/>
                </a:solidFill>
                <a:latin typeface="Consolas" panose="020B0609020204030204" pitchFamily="49" charset="0"/>
                <a:ea typeface="Times New Roman" panose="02020603050405020304" pitchFamily="18" charset="0"/>
                <a:cs typeface="Times New Roman" panose="02020603050405020304" pitchFamily="18" charset="0"/>
                <a:hlinkClick r:id="rId3"/>
              </a:rPr>
              <a:t>Join meeting</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More ways to join:</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from the meeting link</a:t>
            </a:r>
          </a:p>
          <a:p>
            <a:pPr marL="0">
              <a:spcBef>
                <a:spcPts val="0"/>
              </a:spcBef>
              <a:spcAft>
                <a:spcPts val="0"/>
              </a:spcAft>
            </a:pPr>
            <a:r>
              <a:rPr lang="en-US" sz="11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3"/>
              </a:rPr>
              <a:t>https://ieeesa.webex.com/ieeesa/j.php?MTID=m8a25dd8187a6f955433573a347cf4daa</a:t>
            </a: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100" dirty="0">
                <a:latin typeface="Consolas" panose="020B0609020204030204" pitchFamily="49" charset="0"/>
                <a:ea typeface="Times New Roman" panose="02020603050405020304" pitchFamily="18" charset="0"/>
                <a:cs typeface="Times New Roman" panose="02020603050405020304" pitchFamily="18" charset="0"/>
              </a:rPr>
              <a:t>Join by meeting number </a:t>
            </a: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number (access code): 173 519 2199 </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1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Meeting password: freqtable6</a:t>
            </a:r>
            <a:endParaRPr lang="en-US" sz="11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Tap to join from a mobile device (attendees only)</a:t>
            </a: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4"/>
              </a:rPr>
              <a:t>+1-646-992-2010,,1735192199##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5"/>
              </a:rPr>
              <a:t>+1-213-306-3065,,1735192199##</a:t>
            </a: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by phone</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+1-646-992-2010 United States Toll (New York City)</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+1-213-306-3065 United States Toll (Los Angeles)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6"/>
              </a:rPr>
              <a:t>Global call-in numbers</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Join from a video system or application</a:t>
            </a: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Dial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7"/>
              </a:rPr>
              <a:t>1735192199@ieeesa.webex.com</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You can also dial 173.243.2.68 and enter your meeting number.</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solidFill>
                  <a:srgbClr val="333333"/>
                </a:solidFill>
                <a:latin typeface="Consolas" panose="020B0609020204030204" pitchFamily="49" charset="0"/>
                <a:ea typeface="Times New Roman" panose="02020603050405020304" pitchFamily="18" charset="0"/>
                <a:cs typeface="Times New Roman" panose="02020603050405020304" pitchFamily="18" charset="0"/>
              </a:rPr>
              <a:t> </a:t>
            </a:r>
            <a:endParaRPr lang="en-US" sz="1000" dirty="0">
              <a:latin typeface="Consolas" panose="020B0609020204030204" pitchFamily="49" charset="0"/>
              <a:ea typeface="Times New Roman" panose="02020603050405020304" pitchFamily="18" charset="0"/>
              <a:cs typeface="Times New Roman" panose="02020603050405020304" pitchFamily="18" charset="0"/>
            </a:endParaRPr>
          </a:p>
          <a:p>
            <a:pPr marL="0">
              <a:spcBef>
                <a:spcPts val="0"/>
              </a:spcBef>
              <a:spcAft>
                <a:spcPts val="0"/>
              </a:spcAft>
            </a:pPr>
            <a:r>
              <a:rPr lang="en-US" sz="1000" dirty="0">
                <a:latin typeface="Consolas" panose="020B0609020204030204" pitchFamily="49" charset="0"/>
                <a:ea typeface="Times New Roman" panose="02020603050405020304" pitchFamily="18" charset="0"/>
                <a:cs typeface="Times New Roman" panose="02020603050405020304" pitchFamily="18" charset="0"/>
              </a:rPr>
              <a:t>Need help? Go to </a:t>
            </a:r>
            <a:r>
              <a:rPr lang="en-US" sz="1000" u="sng" dirty="0">
                <a:solidFill>
                  <a:srgbClr val="005E7D"/>
                </a:solidFill>
                <a:latin typeface="Consolas" panose="020B0609020204030204" pitchFamily="49" charset="0"/>
                <a:ea typeface="Times New Roman" panose="02020603050405020304" pitchFamily="18" charset="0"/>
                <a:cs typeface="Times New Roman" panose="02020603050405020304" pitchFamily="18" charset="0"/>
                <a:hlinkClick r:id="rId8"/>
              </a:rPr>
              <a:t>https://help.webex.com</a:t>
            </a:r>
            <a:r>
              <a:rPr lang="en-US" sz="1000" dirty="0">
                <a:latin typeface="Consolas" panose="020B0609020204030204" pitchFamily="49" charset="0"/>
                <a:ea typeface="Times New Roman" panose="02020603050405020304" pitchFamily="18" charset="0"/>
                <a:cs typeface="Times New Roman" panose="02020603050405020304" pitchFamily="18" charset="0"/>
              </a:rPr>
              <a:t> </a:t>
            </a:r>
          </a:p>
          <a:p>
            <a:pPr marL="0">
              <a:spcBef>
                <a:spcPts val="0"/>
              </a:spcBef>
              <a:spcAft>
                <a:spcPts val="0"/>
              </a:spcAft>
            </a:pPr>
            <a:endParaRPr lang="en-US" sz="800" dirty="0">
              <a:solidFill>
                <a:schemeClr val="tx1"/>
              </a:solidFill>
              <a:latin typeface="Consolas" panose="020B0609020204030204" pitchFamily="49" charset="0"/>
              <a:ea typeface="Times New Roman" panose="02020603050405020304" pitchFamily="18" charset="0"/>
              <a:cs typeface="Times New Roman" panose="02020603050405020304" pitchFamily="18" charset="0"/>
            </a:endParaRPr>
          </a:p>
          <a:p>
            <a:r>
              <a:rPr lang="en-US" sz="800" dirty="0">
                <a:solidFill>
                  <a:schemeClr val="tx1"/>
                </a:solidFill>
                <a:latin typeface="Consolas" panose="020B0609020204030204" pitchFamily="49" charset="0"/>
              </a:rPr>
              <a:t>IMPORTANT NOTICE: Please note that this Webex service allows audio and other information sent during the session to be recorded, which may be discoverable in a legal matter. By joining this session, you automatically consent to such recordings. If you do not consent to being recorded, discuss your concerns with the host or do not join the session.</a:t>
            </a:r>
          </a:p>
          <a:p>
            <a:endParaRPr lang="en-US" sz="1100" dirty="0"/>
          </a:p>
        </p:txBody>
      </p:sp>
      <p:sp>
        <p:nvSpPr>
          <p:cNvPr id="6" name="Title 1">
            <a:extLst>
              <a:ext uri="{FF2B5EF4-FFF2-40B4-BE49-F238E27FC236}">
                <a16:creationId xmlns:a16="http://schemas.microsoft.com/office/drawing/2014/main" id="{FBEA5ADE-0E25-43D8-AE04-6B2C0E367381}"/>
              </a:ext>
            </a:extLst>
          </p:cNvPr>
          <p:cNvSpPr txBox="1">
            <a:spLocks/>
          </p:cNvSpPr>
          <p:nvPr/>
        </p:nvSpPr>
        <p:spPr>
          <a:xfrm>
            <a:off x="2209800" y="590320"/>
            <a:ext cx="7924800" cy="552681"/>
          </a:xfrm>
          <a:prstGeom prst="rect">
            <a:avLst/>
          </a:prstGeom>
        </p:spPr>
        <p:txBody>
          <a:bodyPr/>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pPr>
              <a:spcBef>
                <a:spcPts val="0"/>
              </a:spcBef>
            </a:pPr>
            <a:r>
              <a:rPr lang="en-US" sz="2400" dirty="0"/>
              <a:t>802.18/19 </a:t>
            </a:r>
            <a:r>
              <a:rPr lang="en-US" sz="2400" dirty="0">
                <a:highlight>
                  <a:srgbClr val="008000"/>
                </a:highlight>
              </a:rPr>
              <a:t>freq. table ad </a:t>
            </a:r>
            <a:r>
              <a:rPr lang="en-US" sz="2400" dirty="0" err="1">
                <a:highlight>
                  <a:srgbClr val="008000"/>
                </a:highlight>
              </a:rPr>
              <a:t>hoc</a:t>
            </a:r>
            <a:r>
              <a:rPr lang="en-US" sz="2400" dirty="0" err="1"/>
              <a:t>_telecon</a:t>
            </a:r>
            <a:r>
              <a:rPr lang="en-US" sz="2400" dirty="0"/>
              <a:t>. call-in, </a:t>
            </a:r>
            <a:r>
              <a:rPr lang="en-US" sz="2400" dirty="0">
                <a:highlight>
                  <a:srgbClr val="008000"/>
                </a:highlight>
              </a:rPr>
              <a:t>22jun-23nov21</a:t>
            </a:r>
          </a:p>
        </p:txBody>
      </p:sp>
    </p:spTree>
    <p:extLst>
      <p:ext uri="{BB962C8B-B14F-4D97-AF65-F5344CB8AC3E}">
        <p14:creationId xmlns:p14="http://schemas.microsoft.com/office/powerpoint/2010/main" val="8725005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endParaRPr lang="en-US" b="1" u="sng" dirty="0">
              <a:effectLst/>
              <a:ea typeface="Calibri" panose="020F0502020204030204" pitchFamily="34" charset="0"/>
            </a:endParaRPr>
          </a:p>
          <a:p>
            <a:pPr marL="400050" lvl="1">
              <a:spcBef>
                <a:spcPts val="0"/>
              </a:spcBef>
              <a:spcAft>
                <a:spcPts val="0"/>
              </a:spcAft>
              <a:buFont typeface="Arial" panose="020B0604020202020204" pitchFamily="34" charset="0"/>
              <a:buChar char="•"/>
            </a:pPr>
            <a:r>
              <a:rPr lang="en-US" b="1" u="sng" dirty="0">
                <a:effectLst/>
                <a:ea typeface="Calibri" panose="020F0502020204030204" pitchFamily="34" charset="0"/>
              </a:rPr>
              <a:t>Motion:</a:t>
            </a:r>
            <a:r>
              <a:rPr lang="en-US" b="1" dirty="0">
                <a:effectLst/>
                <a:ea typeface="Calibri" panose="020F0502020204030204" pitchFamily="34" charset="0"/>
              </a:rPr>
              <a:t> </a:t>
            </a:r>
            <a:r>
              <a:rPr lang="en-US" sz="2000" b="0" dirty="0">
                <a:solidFill>
                  <a:schemeClr val="tx1"/>
                </a:solidFill>
              </a:rPr>
              <a:t>Approve reply c</a:t>
            </a:r>
            <a:r>
              <a:rPr lang="en-US" dirty="0">
                <a:solidFill>
                  <a:schemeClr val="tx1"/>
                </a:solidFill>
              </a:rPr>
              <a:t>omments in </a:t>
            </a:r>
            <a:r>
              <a:rPr lang="en-US" sz="2000" b="0" dirty="0">
                <a:solidFill>
                  <a:schemeClr val="tx1"/>
                </a:solidFill>
                <a:highlight>
                  <a:srgbClr val="FFFF00"/>
                </a:highlight>
              </a:rPr>
              <a:t>https://mentor.ieee.org/802.18/dcn/21/18-21-0_______-00-0000_FCC-NoI-spectrum-IoT_21-353.docx</a:t>
            </a:r>
            <a:r>
              <a:rPr lang="en-US" sz="2000" dirty="0"/>
              <a:t>, </a:t>
            </a:r>
            <a:r>
              <a:rPr lang="en-US" sz="2000" b="0" dirty="0">
                <a:solidFill>
                  <a:schemeClr val="tx1"/>
                </a:solidFill>
              </a:rPr>
              <a:t>to FCC  </a:t>
            </a:r>
            <a:r>
              <a:rPr lang="en-US" sz="2000" b="0" dirty="0" err="1">
                <a:solidFill>
                  <a:schemeClr val="tx1"/>
                </a:solidFill>
              </a:rPr>
              <a:t>NoI</a:t>
            </a:r>
            <a:r>
              <a:rPr lang="en-US" sz="2000" b="0" dirty="0">
                <a:solidFill>
                  <a:schemeClr val="tx1"/>
                </a:solidFill>
              </a:rPr>
              <a:t>  (ET Docket No. 21-353) on </a:t>
            </a:r>
            <a:r>
              <a:rPr lang="en-US" sz="2000" i="0" dirty="0">
                <a:solidFill>
                  <a:srgbClr val="1D2B3E"/>
                </a:solidFill>
                <a:effectLst/>
              </a:rPr>
              <a:t>Spectrum Requirements for the Internet of Things</a:t>
            </a:r>
            <a:r>
              <a:rPr lang="en-US" sz="2000" dirty="0">
                <a:effectLst/>
                <a:ea typeface="Calibri" panose="020F0502020204030204" pitchFamily="34" charset="0"/>
                <a:cs typeface="Times New Roman" panose="02020603050405020304" pitchFamily="18" charset="0"/>
              </a:rPr>
              <a:t>.</a:t>
            </a:r>
            <a:r>
              <a:rPr lang="en-US" sz="2000" dirty="0">
                <a:ea typeface="Calibri" panose="020F0502020204030204" pitchFamily="34" charset="0"/>
                <a:cs typeface="Times New Roman" panose="02020603050405020304" pitchFamily="18" charset="0"/>
              </a:rPr>
              <a:t> </a:t>
            </a:r>
            <a:r>
              <a:rPr lang="en-GB" sz="2000" dirty="0">
                <a:solidFill>
                  <a:schemeClr val="tx1"/>
                </a:solidFill>
              </a:rPr>
              <a:t>Fo</a:t>
            </a:r>
            <a:r>
              <a:rPr lang="en-GB" sz="2000" b="0" dirty="0">
                <a:solidFill>
                  <a:schemeClr val="tx1"/>
                </a:solidFill>
              </a:rPr>
              <a:t>r review and approval by the LMSC (EC) for submission to FCC on or before 16Nov2021 or latest reply comment deadline. With the Chair of 802.18 authorized to make editorial changes, as necessary.</a:t>
            </a:r>
            <a:endParaRPr lang="en-US" sz="2000" b="0" dirty="0">
              <a:solidFill>
                <a:schemeClr val="tx1"/>
              </a:solidFill>
            </a:endParaRPr>
          </a:p>
          <a:p>
            <a:r>
              <a:rPr lang="en-US" altLang="en-US" sz="1600" dirty="0"/>
              <a:t>		</a:t>
            </a:r>
          </a:p>
          <a:p>
            <a:r>
              <a:rPr lang="en-US" altLang="en-US" sz="1600" b="1" dirty="0">
                <a:solidFill>
                  <a:schemeClr val="tx1"/>
                </a:solidFill>
              </a:rPr>
              <a:t>	Voters: __</a:t>
            </a:r>
            <a:r>
              <a:rPr lang="en-US" altLang="en-US" sz="1600" b="0" dirty="0">
                <a:solidFill>
                  <a:schemeClr val="tx1"/>
                </a:solidFill>
              </a:rPr>
              <a:t>(w/chair)</a:t>
            </a:r>
            <a:r>
              <a:rPr lang="en-US" altLang="en-US" sz="1600" b="1" dirty="0">
                <a:solidFill>
                  <a:schemeClr val="tx1"/>
                </a:solidFill>
              </a:rPr>
              <a:t>  </a:t>
            </a:r>
          </a:p>
          <a:p>
            <a:r>
              <a:rPr lang="en-US" altLang="en-US" sz="1600" b="1" dirty="0">
                <a:solidFill>
                  <a:schemeClr val="tx1"/>
                </a:solidFill>
              </a:rPr>
              <a:t>		__  on the call</a:t>
            </a:r>
          </a:p>
          <a:p>
            <a:endParaRPr lang="en-US" altLang="en-US" sz="1600" dirty="0"/>
          </a:p>
          <a:p>
            <a:r>
              <a:rPr lang="en-US" altLang="en-US" sz="1600" dirty="0"/>
              <a:t>	</a:t>
            </a:r>
            <a:r>
              <a:rPr lang="en-US" altLang="en-US" sz="1800" dirty="0"/>
              <a:t>	Moved by:  		</a:t>
            </a:r>
            <a:r>
              <a:rPr lang="en-US" altLang="en-US" sz="1800" dirty="0">
                <a:solidFill>
                  <a:schemeClr val="bg1">
                    <a:lumMod val="75000"/>
                  </a:schemeClr>
                </a:solidFill>
              </a:rPr>
              <a:t>Stuart K. 	</a:t>
            </a:r>
          </a:p>
          <a:p>
            <a:pPr lvl="1"/>
            <a:r>
              <a:rPr lang="en-US" altLang="en-US" sz="1800" b="1" dirty="0">
                <a:solidFill>
                  <a:schemeClr val="bg1">
                    <a:lumMod val="75000"/>
                  </a:schemeClr>
                </a:solidFill>
              </a:rPr>
              <a:t>Seconded by:  	Vijay A. </a:t>
            </a:r>
          </a:p>
          <a:p>
            <a:pPr lvl="1"/>
            <a:r>
              <a:rPr lang="en-US" altLang="en-US" sz="1800" b="1" dirty="0">
                <a:solidFill>
                  <a:schemeClr val="bg1">
                    <a:lumMod val="75000"/>
                  </a:schemeClr>
                </a:solidFill>
              </a:rPr>
              <a:t>Discussion?		none</a:t>
            </a:r>
          </a:p>
          <a:p>
            <a:pPr lvl="1"/>
            <a:endParaRPr lang="en-US" altLang="en-US" sz="1800" b="1" dirty="0">
              <a:solidFill>
                <a:schemeClr val="tx1"/>
              </a:solidFill>
            </a:endParaRPr>
          </a:p>
          <a:p>
            <a:pPr lvl="1"/>
            <a:r>
              <a:rPr lang="en-US" altLang="en-US" sz="1800" b="1" dirty="0">
                <a:solidFill>
                  <a:schemeClr val="tx1"/>
                </a:solidFill>
              </a:rPr>
              <a:t>Vote:  		__Y   /  ___N   /  ___A </a:t>
            </a:r>
          </a:p>
          <a:p>
            <a:pPr lvl="1"/>
            <a:r>
              <a:rPr lang="en-US" altLang="en-US" sz="1800" b="1" dirty="0">
                <a:solidFill>
                  <a:schemeClr val="tx1"/>
                </a:solidFill>
              </a:rPr>
              <a:t>Motion - </a:t>
            </a:r>
            <a:r>
              <a:rPr lang="en-US" altLang="en-US" sz="1800" b="1" dirty="0">
                <a:solidFill>
                  <a:schemeClr val="bg1">
                    <a:lumMod val="75000"/>
                  </a:schemeClr>
                </a:solidFill>
              </a:rPr>
              <a:t>Passes</a:t>
            </a:r>
          </a:p>
          <a:p>
            <a:pPr marL="400050" lvl="1">
              <a:spcBef>
                <a:spcPts val="0"/>
              </a:spcBef>
              <a:spcAft>
                <a:spcPts val="0"/>
              </a:spcAft>
            </a:pPr>
            <a:endParaRPr lang="en-US" sz="1400" b="1" dirty="0">
              <a:latin typeface="Times New Roman" panose="02020603050405020304" pitchFamily="18" charset="0"/>
              <a:ea typeface="Calibri" panose="020F0502020204030204" pitchFamily="34"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24</a:t>
            </a:fld>
            <a:endParaRPr lang="en-US" altLang="en-US" dirty="0"/>
          </a:p>
        </p:txBody>
      </p:sp>
      <p:sp>
        <p:nvSpPr>
          <p:cNvPr id="7" name="Date Placeholder 6"/>
          <p:cNvSpPr>
            <a:spLocks noGrp="1"/>
          </p:cNvSpPr>
          <p:nvPr>
            <p:ph type="dt" idx="15"/>
          </p:nvPr>
        </p:nvSpPr>
        <p:spPr/>
        <p:txBody>
          <a:bodyPr/>
          <a:lstStyle/>
          <a:p>
            <a:r>
              <a:rPr lang="en-US"/>
              <a:t>30sep21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USA FCC </a:t>
            </a:r>
            <a:r>
              <a:rPr lang="en-US" sz="2000" dirty="0" err="1">
                <a:solidFill>
                  <a:srgbClr val="333333"/>
                </a:solidFill>
                <a:ea typeface="Times New Roman" panose="02020603050405020304" pitchFamily="18" charset="0"/>
              </a:rPr>
              <a:t>NoI</a:t>
            </a:r>
            <a:r>
              <a:rPr lang="en-US" sz="2000" dirty="0">
                <a:solidFill>
                  <a:srgbClr val="333333"/>
                </a:solidFill>
                <a:ea typeface="Times New Roman" panose="02020603050405020304" pitchFamily="18" charset="0"/>
              </a:rPr>
              <a:t> on IoT Spectrum </a:t>
            </a:r>
            <a:endParaRPr lang="en-US" sz="2000" dirty="0"/>
          </a:p>
        </p:txBody>
      </p:sp>
    </p:spTree>
    <p:extLst>
      <p:ext uri="{BB962C8B-B14F-4D97-AF65-F5344CB8AC3E}">
        <p14:creationId xmlns:p14="http://schemas.microsoft.com/office/powerpoint/2010/main" val="418903499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14400" y="1096022"/>
            <a:ext cx="10475384" cy="5304778"/>
          </a:xfrm>
        </p:spPr>
        <p:txBody>
          <a:bodyPr/>
          <a:lstStyle/>
          <a:p>
            <a:pPr marL="400050" lvl="1">
              <a:spcBef>
                <a:spcPts val="0"/>
              </a:spcBef>
              <a:spcAft>
                <a:spcPts val="0"/>
              </a:spcAft>
              <a:buFont typeface="Arial" panose="020B0604020202020204" pitchFamily="34" charset="0"/>
              <a:buChar char="•"/>
            </a:pPr>
            <a:r>
              <a:rPr lang="en-US" dirty="0">
                <a:solidFill>
                  <a:srgbClr val="333333"/>
                </a:solidFill>
                <a:ea typeface="Times New Roman" panose="02020603050405020304" pitchFamily="18" charset="0"/>
              </a:rPr>
              <a:t>From the EC ad hoc on IEEE 802 restructuring </a:t>
            </a:r>
          </a:p>
          <a:p>
            <a:pPr marL="800100" lvl="2">
              <a:spcBef>
                <a:spcPts val="0"/>
              </a:spcBef>
              <a:spcAft>
                <a:spcPts val="0"/>
              </a:spcAft>
              <a:buFont typeface="Arial" panose="020B0604020202020204" pitchFamily="34" charset="0"/>
              <a:buChar char="•"/>
            </a:pPr>
            <a:r>
              <a:rPr lang="en-US" sz="2000" dirty="0"/>
              <a:t>External Influence (Maintain Good Performance)</a:t>
            </a:r>
          </a:p>
          <a:p>
            <a:pPr marL="1200150" lvl="2" indent="-342900">
              <a:buFont typeface="+mj-lt"/>
              <a:buAutoNum type="arabicPeriod"/>
            </a:pPr>
            <a:r>
              <a:rPr lang="en-US" dirty="0"/>
              <a:t>Heard an argument about our influence on Regulatory Bodies.  Our unified 802 submissions to Regulatory Bodies is good.  We probably want to maintain that strong process.</a:t>
            </a:r>
          </a:p>
          <a:p>
            <a:pPr marL="1200150" lvl="2" indent="-342900">
              <a:buFont typeface="+mj-lt"/>
              <a:buAutoNum type="arabicPeriod"/>
            </a:pPr>
            <a:r>
              <a:rPr lang="en-US" dirty="0"/>
              <a:t>So the thought is 802 is doing okay, though any feedback to the EC on if any restructuring or re-organization, what might be considered for influence on Regulatory bodies? </a:t>
            </a:r>
          </a:p>
          <a:p>
            <a:pPr marL="1314450" lvl="3" indent="0"/>
            <a:r>
              <a:rPr lang="en-US" sz="1800" dirty="0"/>
              <a:t> </a:t>
            </a:r>
          </a:p>
          <a:p>
            <a:pPr marL="1657350" lvl="3" indent="-342900">
              <a:buFont typeface="+mj-lt"/>
              <a:buAutoNum type="arabicPeriod"/>
            </a:pPr>
            <a:r>
              <a:rPr lang="en-US" sz="1800" dirty="0"/>
              <a:t>For USA and EU,  we are doing okay, though for other regions what can we do to strengthen our influence and connections?  e.g. APAC, Africa, Latin America, etc.  </a:t>
            </a:r>
          </a:p>
          <a:p>
            <a:pPr marL="800100" lvl="1" indent="-342900">
              <a:buFont typeface="Arial" panose="020B0604020202020204" pitchFamily="34" charset="0"/>
              <a:buChar char="•"/>
            </a:pPr>
            <a:endParaRPr lang="en-US" sz="2200" dirty="0"/>
          </a:p>
          <a:p>
            <a:pPr marL="800100" lvl="1" indent="-342900">
              <a:buFont typeface="Arial" panose="020B0604020202020204" pitchFamily="34" charset="0"/>
              <a:buChar char="•"/>
            </a:pPr>
            <a:r>
              <a:rPr lang="en-US" sz="2200" dirty="0">
                <a:solidFill>
                  <a:srgbClr val="00B0F0"/>
                </a:solidFill>
              </a:rPr>
              <a:t>All – if you have any actionable possibilities to update/improve/etc. our external influence on regulatory bodies, as part of the IEEE 802 restricting, please pass along to the chair.  </a:t>
            </a:r>
            <a:endParaRPr lang="en-US" sz="3000" dirty="0">
              <a:solidFill>
                <a:srgbClr val="00B0F0"/>
              </a:solidFill>
            </a:endParaRPr>
          </a:p>
          <a:p>
            <a:pPr marL="800100" lvl="2">
              <a:spcBef>
                <a:spcPts val="0"/>
              </a:spcBef>
              <a:spcAft>
                <a:spcPts val="0"/>
              </a:spcAft>
              <a:buFont typeface="Arial" panose="020B0604020202020204" pitchFamily="34" charset="0"/>
              <a:buChar char="•"/>
            </a:pPr>
            <a:endParaRPr lang="en-US" sz="1600" dirty="0">
              <a:effectLst/>
              <a:ea typeface="Calibri" panose="020F0502020204030204" pitchFamily="34" charset="0"/>
              <a:cs typeface="Times New Roman" panose="02020603050405020304" pitchFamily="18" charset="0"/>
            </a:endParaRPr>
          </a:p>
        </p:txBody>
      </p:sp>
      <p:sp>
        <p:nvSpPr>
          <p:cNvPr id="6" name="Slide Number Placeholder 5"/>
          <p:cNvSpPr>
            <a:spLocks noGrp="1"/>
          </p:cNvSpPr>
          <p:nvPr>
            <p:ph type="sldNum" sz="quarter" idx="12"/>
          </p:nvPr>
        </p:nvSpPr>
        <p:spPr/>
        <p:txBody>
          <a:bodyPr/>
          <a:lstStyle/>
          <a:p>
            <a:pPr>
              <a:defRPr/>
            </a:pPr>
            <a:r>
              <a:rPr lang="en-US" altLang="en-US" dirty="0"/>
              <a:t>Slide </a:t>
            </a:r>
            <a:fld id="{2BB90ECF-03D6-4833-9AEB-C6122C9F4DEF}" type="slidenum">
              <a:rPr lang="en-US" altLang="en-US" smtClean="0"/>
              <a:pPr>
                <a:defRPr/>
              </a:pPr>
              <a:t>25</a:t>
            </a:fld>
            <a:endParaRPr lang="en-US" altLang="en-US" dirty="0"/>
          </a:p>
        </p:txBody>
      </p:sp>
      <p:sp>
        <p:nvSpPr>
          <p:cNvPr id="7" name="Date Placeholder 6"/>
          <p:cNvSpPr>
            <a:spLocks noGrp="1"/>
          </p:cNvSpPr>
          <p:nvPr>
            <p:ph type="dt" idx="15"/>
          </p:nvPr>
        </p:nvSpPr>
        <p:spPr/>
        <p:txBody>
          <a:bodyPr/>
          <a:lstStyle/>
          <a:p>
            <a:r>
              <a:rPr lang="en-US"/>
              <a:t>04nov21</a:t>
            </a:r>
            <a:endParaRPr lang="en-GB" dirty="0"/>
          </a:p>
        </p:txBody>
      </p:sp>
      <p:sp>
        <p:nvSpPr>
          <p:cNvPr id="8" name="Footer Placeholder 7"/>
          <p:cNvSpPr>
            <a:spLocks noGrp="1"/>
          </p:cNvSpPr>
          <p:nvPr>
            <p:ph type="ftr" idx="14"/>
          </p:nvPr>
        </p:nvSpPr>
        <p:spPr/>
        <p:txBody>
          <a:bodyPr/>
          <a:lstStyle/>
          <a:p>
            <a:r>
              <a:rPr lang="en-US" dirty="0"/>
              <a:t>Jay Holcomb (Itron)</a:t>
            </a:r>
            <a:endParaRPr lang="en-GB" dirty="0"/>
          </a:p>
        </p:txBody>
      </p:sp>
      <p:sp>
        <p:nvSpPr>
          <p:cNvPr id="10" name="Title 1">
            <a:extLst>
              <a:ext uri="{FF2B5EF4-FFF2-40B4-BE49-F238E27FC236}">
                <a16:creationId xmlns:a16="http://schemas.microsoft.com/office/drawing/2014/main" id="{36C2339B-3C83-4D21-8279-CAFCD3D3B95E}"/>
              </a:ext>
            </a:extLst>
          </p:cNvPr>
          <p:cNvSpPr>
            <a:spLocks noGrp="1"/>
          </p:cNvSpPr>
          <p:nvPr>
            <p:ph type="title"/>
          </p:nvPr>
        </p:nvSpPr>
        <p:spPr>
          <a:xfrm>
            <a:off x="2222890" y="631900"/>
            <a:ext cx="7843449" cy="464123"/>
          </a:xfrm>
        </p:spPr>
        <p:txBody>
          <a:bodyPr/>
          <a:lstStyle/>
          <a:p>
            <a:r>
              <a:rPr lang="en-US" sz="2000" dirty="0">
                <a:solidFill>
                  <a:srgbClr val="333333"/>
                </a:solidFill>
                <a:ea typeface="Times New Roman" panose="02020603050405020304" pitchFamily="18" charset="0"/>
              </a:rPr>
              <a:t>General Discussion</a:t>
            </a:r>
            <a:endParaRPr lang="en-US" sz="2000" dirty="0"/>
          </a:p>
        </p:txBody>
      </p:sp>
    </p:spTree>
    <p:extLst>
      <p:ext uri="{BB962C8B-B14F-4D97-AF65-F5344CB8AC3E}">
        <p14:creationId xmlns:p14="http://schemas.microsoft.com/office/powerpoint/2010/main" val="305368373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51842" y="737368"/>
            <a:ext cx="7770813" cy="273050"/>
          </a:xfrm>
        </p:spPr>
        <p:txBody>
          <a:bodyPr/>
          <a:lstStyle/>
          <a:p>
            <a:r>
              <a:rPr lang="en-US" sz="2400" dirty="0"/>
              <a:t>ITU-R links &amp; general info</a:t>
            </a:r>
            <a:endParaRPr lang="en-US" sz="1200" dirty="0"/>
          </a:p>
        </p:txBody>
      </p:sp>
      <p:sp>
        <p:nvSpPr>
          <p:cNvPr id="3" name="Content Placeholder 2"/>
          <p:cNvSpPr>
            <a:spLocks noGrp="1"/>
          </p:cNvSpPr>
          <p:nvPr>
            <p:ph idx="1"/>
          </p:nvPr>
        </p:nvSpPr>
        <p:spPr>
          <a:xfrm>
            <a:off x="2251842" y="1010419"/>
            <a:ext cx="8353245" cy="5464995"/>
          </a:xfrm>
        </p:spPr>
        <p:txBody>
          <a:bodyPr/>
          <a:lstStyle/>
          <a:p>
            <a:pPr>
              <a:spcBef>
                <a:spcPts val="0"/>
              </a:spcBef>
              <a:buFont typeface="Arial" panose="020B0604020202020204" pitchFamily="34" charset="0"/>
              <a:buChar char="•"/>
            </a:pPr>
            <a:r>
              <a:rPr lang="en-US" sz="2000" b="0" dirty="0">
                <a:solidFill>
                  <a:schemeClr val="tx1"/>
                </a:solidFill>
              </a:rPr>
              <a:t>Chair to confirm where WRC-23 agenda items are on the ITU Site</a:t>
            </a:r>
            <a:r>
              <a:rPr lang="en-US" sz="2000" dirty="0">
                <a:solidFill>
                  <a:schemeClr val="tx1"/>
                </a:solidFill>
              </a:rPr>
              <a:t>: </a:t>
            </a:r>
            <a:r>
              <a:rPr lang="en-US" sz="2000" b="0" dirty="0">
                <a:solidFill>
                  <a:schemeClr val="tx1"/>
                </a:solidFill>
              </a:rPr>
              <a:t>  </a:t>
            </a:r>
            <a:r>
              <a:rPr lang="en-US" sz="2000" dirty="0">
                <a:solidFill>
                  <a:schemeClr val="tx1"/>
                </a:solidFill>
              </a:rPr>
              <a:t> </a:t>
            </a:r>
          </a:p>
          <a:p>
            <a:pPr lvl="1">
              <a:spcBef>
                <a:spcPts val="0"/>
              </a:spcBef>
              <a:buFont typeface="Arial" panose="020B0604020202020204" pitchFamily="34" charset="0"/>
              <a:buChar char="•"/>
            </a:pPr>
            <a:r>
              <a:rPr lang="en-US" sz="1800" dirty="0">
                <a:hlinkClick r:id="rId3"/>
              </a:rPr>
              <a:t>https://www.itu.int/en/ITU-R/study-groups/rcpm/Pages/wrc-23-studies.aspx</a:t>
            </a:r>
            <a:r>
              <a:rPr lang="en-US" sz="1800" dirty="0">
                <a:solidFill>
                  <a:srgbClr val="00B0F0"/>
                </a:solidFill>
              </a:rPr>
              <a:t> </a:t>
            </a:r>
          </a:p>
          <a:p>
            <a:pPr lvl="1">
              <a:spcBef>
                <a:spcPts val="0"/>
              </a:spcBef>
              <a:buFont typeface="Arial" panose="020B0604020202020204" pitchFamily="34" charset="0"/>
              <a:buChar char="•"/>
            </a:pPr>
            <a:r>
              <a:rPr lang="en-US" sz="1600" dirty="0">
                <a:hlinkClick r:id="rId4"/>
              </a:rPr>
              <a:t>https://www.itu.int/dms_pub/itu-r/oth/0c/0a/R0C0A00000D0041PDFE.pdf</a:t>
            </a:r>
            <a:endParaRPr lang="en-US" sz="1800" dirty="0">
              <a:solidFill>
                <a:srgbClr val="00B0F0"/>
              </a:solidFill>
            </a:endParaRPr>
          </a:p>
          <a:p>
            <a:pPr lvl="1">
              <a:spcBef>
                <a:spcPts val="0"/>
              </a:spcBef>
              <a:buFont typeface="Arial" panose="020B0604020202020204" pitchFamily="34" charset="0"/>
              <a:buChar char="•"/>
            </a:pPr>
            <a:r>
              <a:rPr lang="en-US" sz="1400" dirty="0">
                <a:solidFill>
                  <a:srgbClr val="00B0F0"/>
                </a:solidFill>
                <a:hlinkClick r:id="rId5"/>
              </a:rPr>
              <a:t>https://mentor.ieee.org/802.18/dcn/20/18-20-0107-00-0000-res-811-wrc-19-wrc-23-agenda-items.docx</a:t>
            </a:r>
            <a:r>
              <a:rPr lang="en-US" sz="1400" dirty="0">
                <a:solidFill>
                  <a:srgbClr val="00B0F0"/>
                </a:solidFill>
              </a:rPr>
              <a:t> </a:t>
            </a:r>
          </a:p>
          <a:p>
            <a:pPr marL="1085850" lvl="2">
              <a:spcBef>
                <a:spcPts val="0"/>
              </a:spcBef>
              <a:buFont typeface="Arial" panose="020B0604020202020204" pitchFamily="34" charset="0"/>
              <a:buChar char="•"/>
            </a:pPr>
            <a:endParaRPr lang="en-US" sz="450" dirty="0">
              <a:solidFill>
                <a:schemeClr val="tx1"/>
              </a:solidFill>
            </a:endParaRPr>
          </a:p>
          <a:p>
            <a:pPr marL="285750" indent="-285750">
              <a:spcBef>
                <a:spcPts val="0"/>
              </a:spcBef>
              <a:buFont typeface="Arial" panose="020B0604020202020204" pitchFamily="34" charset="0"/>
              <a:buChar char="•"/>
            </a:pPr>
            <a:r>
              <a:rPr lang="en-US" sz="1400" dirty="0">
                <a:solidFill>
                  <a:schemeClr val="tx1"/>
                </a:solidFill>
              </a:rPr>
              <a:t>An IEEE SA staff member,  has been assigned to help IEEE 802 with ITU-R interface, participating in ITU-R calls and etc. </a:t>
            </a:r>
            <a:r>
              <a:rPr lang="en-US" sz="1400" dirty="0">
                <a:ea typeface="Calibri" panose="020F0502020204030204" pitchFamily="34" charset="0"/>
              </a:rPr>
              <a:t>Purva Rajkotia &lt;</a:t>
            </a:r>
            <a:r>
              <a:rPr lang="en-US" sz="1400" u="sng" dirty="0">
                <a:solidFill>
                  <a:srgbClr val="0000FF"/>
                </a:solidFill>
                <a:ea typeface="Calibri" panose="020F0502020204030204" pitchFamily="34" charset="0"/>
                <a:hlinkClick r:id="rId6"/>
              </a:rPr>
              <a:t>p.rajkotia@ieee.org</a:t>
            </a:r>
            <a:r>
              <a:rPr lang="en-US" sz="1400" dirty="0">
                <a:ea typeface="Calibri" panose="020F0502020204030204" pitchFamily="34" charset="0"/>
              </a:rPr>
              <a:t>&gt;</a:t>
            </a:r>
            <a:r>
              <a:rPr lang="en-US" sz="1200" dirty="0">
                <a:solidFill>
                  <a:schemeClr val="tx1"/>
                </a:solidFill>
              </a:rPr>
              <a:t>. </a:t>
            </a:r>
          </a:p>
          <a:p>
            <a:pPr marL="1085850" lvl="2">
              <a:spcBef>
                <a:spcPts val="0"/>
              </a:spcBef>
              <a:buFont typeface="Arial" panose="020B0604020202020204" pitchFamily="34" charset="0"/>
              <a:buChar char="•"/>
            </a:pPr>
            <a:endParaRPr lang="en-US" sz="800" dirty="0">
              <a:solidFill>
                <a:schemeClr val="tx1"/>
              </a:solidFill>
            </a:endParaRPr>
          </a:p>
          <a:p>
            <a:pPr marL="285750" indent="-285750">
              <a:spcBef>
                <a:spcPts val="0"/>
              </a:spcBef>
              <a:buFont typeface="Arial" panose="020B0604020202020204" pitchFamily="34" charset="0"/>
              <a:buChar char="•"/>
            </a:pPr>
            <a:r>
              <a:rPr lang="en-US" sz="1600" dirty="0">
                <a:solidFill>
                  <a:schemeClr val="tx1"/>
                </a:solidFill>
              </a:rPr>
              <a:t>Final WRC-19 ACTs a</a:t>
            </a:r>
            <a:r>
              <a:rPr lang="en-US" sz="1600" dirty="0"/>
              <a:t>vailable to all for </a:t>
            </a:r>
            <a:r>
              <a:rPr lang="en-US" sz="1600" u="sng" dirty="0">
                <a:hlinkClick r:id="rId7"/>
              </a:rPr>
              <a:t>download</a:t>
            </a:r>
            <a:r>
              <a:rPr lang="en-US" sz="1600" dirty="0"/>
              <a:t> with no registration </a:t>
            </a:r>
            <a:endParaRPr lang="en-US" sz="1600" dirty="0">
              <a:solidFill>
                <a:schemeClr val="tx1"/>
              </a:solidFill>
            </a:endParaRPr>
          </a:p>
          <a:p>
            <a:pPr>
              <a:spcBef>
                <a:spcPts val="0"/>
              </a:spcBef>
              <a:buFont typeface="Arial" panose="020B0604020202020204" pitchFamily="34" charset="0"/>
              <a:buChar char="•"/>
            </a:pPr>
            <a:r>
              <a:rPr lang="en-US" sz="1600" b="0" dirty="0"/>
              <a:t>WRC-19 is over, links with updates and final acts.  (will hold on this for a bit)</a:t>
            </a:r>
          </a:p>
          <a:p>
            <a:pPr lvl="1">
              <a:spcBef>
                <a:spcPts val="0"/>
              </a:spcBef>
              <a:buFont typeface="Arial" panose="020B0604020202020204" pitchFamily="34" charset="0"/>
              <a:buChar char="•"/>
            </a:pPr>
            <a:r>
              <a:rPr lang="en-US" sz="1200" u="sng" dirty="0">
                <a:hlinkClick r:id="rId8"/>
              </a:rPr>
              <a:t>https://cept.org/ecc/groups/ecc/cpg/page/weekly-report-from-wrc-19</a:t>
            </a:r>
            <a:r>
              <a:rPr lang="en-US" sz="1200" u="sng" dirty="0">
                <a:hlinkClick r:id="rId9"/>
              </a:rPr>
              <a:t>/</a:t>
            </a:r>
            <a:r>
              <a:rPr lang="en-US" sz="1200" dirty="0"/>
              <a:t> </a:t>
            </a:r>
          </a:p>
          <a:p>
            <a:pPr lvl="1">
              <a:spcBef>
                <a:spcPts val="0"/>
              </a:spcBef>
              <a:buFont typeface="Arial" panose="020B0604020202020204" pitchFamily="34" charset="0"/>
              <a:buChar char="•"/>
            </a:pPr>
            <a:r>
              <a:rPr lang="en-US" sz="1200" u="sng" dirty="0">
                <a:hlinkClick r:id="rId10"/>
              </a:rPr>
              <a:t>https://www.itu.int/en/ITU-R/conferences/wrc/2019/Documents/PFA-WRC19-E.pdf</a:t>
            </a:r>
            <a:endParaRPr lang="en-US" sz="1200" dirty="0"/>
          </a:p>
          <a:p>
            <a:pPr lvl="1">
              <a:spcBef>
                <a:spcPts val="0"/>
              </a:spcBef>
              <a:buFont typeface="Arial" panose="020B0604020202020204" pitchFamily="34" charset="0"/>
              <a:buChar char="•"/>
            </a:pPr>
            <a:r>
              <a:rPr lang="en-US" sz="1200" dirty="0"/>
              <a:t>Our viewpoints/watch list: 1.12,   1.13,   1.15,   1.16,   9.1.5,   10   </a:t>
            </a:r>
            <a:r>
              <a:rPr lang="en-US" sz="1200" dirty="0">
                <a:hlinkClick r:id="rId11"/>
              </a:rPr>
              <a:t>&lt;click here&gt;</a:t>
            </a:r>
            <a:r>
              <a:rPr lang="en-US" sz="1200" dirty="0"/>
              <a:t> </a:t>
            </a:r>
          </a:p>
          <a:p>
            <a:pPr lvl="1">
              <a:spcBef>
                <a:spcPts val="0"/>
              </a:spcBef>
              <a:buFont typeface="Arial" panose="020B0604020202020204" pitchFamily="34" charset="0"/>
              <a:buChar char="•"/>
            </a:pPr>
            <a:r>
              <a:rPr lang="en-US" sz="1200" dirty="0"/>
              <a:t>Comparison of our last views points to WRC-19 final acts.   </a:t>
            </a:r>
            <a:r>
              <a:rPr lang="en-US" sz="1200" dirty="0">
                <a:hlinkClick r:id="rId12"/>
              </a:rPr>
              <a:t>&lt;click here&gt;</a:t>
            </a:r>
            <a:r>
              <a:rPr lang="en-US" sz="1200" dirty="0"/>
              <a:t> </a:t>
            </a:r>
          </a:p>
          <a:p>
            <a:pPr lvl="1">
              <a:spcBef>
                <a:spcPts val="0"/>
              </a:spcBef>
              <a:buFont typeface="Wingdings" panose="05000000000000000000" pitchFamily="2" charset="2"/>
              <a:buChar char="q"/>
            </a:pPr>
            <a:r>
              <a:rPr lang="en-US" sz="1200" b="1" dirty="0">
                <a:solidFill>
                  <a:srgbClr val="00B0F0"/>
                </a:solidFill>
              </a:rPr>
              <a:t>Over time will work on a summary spreadsheet on comparison</a:t>
            </a:r>
          </a:p>
          <a:p>
            <a:pPr>
              <a:spcBef>
                <a:spcPts val="0"/>
              </a:spcBef>
              <a:buFont typeface="Arial" panose="020B0604020202020204" pitchFamily="34" charset="0"/>
              <a:buChar char="•"/>
            </a:pPr>
            <a:r>
              <a:rPr lang="en-US" sz="1600" b="0" dirty="0"/>
              <a:t>WRC-23 Agenda Items are at the end of </a:t>
            </a:r>
            <a:r>
              <a:rPr lang="en-US" sz="1600" b="0" dirty="0">
                <a:hlinkClick r:id="rId12"/>
              </a:rPr>
              <a:t>&lt;19-0152&gt;</a:t>
            </a:r>
            <a:r>
              <a:rPr lang="en-US" sz="1600" b="0" dirty="0"/>
              <a:t>, will go through them as time permits. </a:t>
            </a:r>
            <a:endParaRPr lang="en-US" sz="700" dirty="0"/>
          </a:p>
          <a:p>
            <a:pPr marL="285750" indent="-285750">
              <a:buFont typeface="Arial" panose="020B0604020202020204" pitchFamily="34" charset="0"/>
              <a:buChar char="•"/>
            </a:pPr>
            <a:r>
              <a:rPr lang="en-US" sz="1600" dirty="0">
                <a:solidFill>
                  <a:schemeClr val="tx1"/>
                </a:solidFill>
                <a:ea typeface="Calibri" panose="020F0502020204030204" pitchFamily="34" charset="0"/>
              </a:rPr>
              <a:t>ITU published Radio Regulations (2020 edition), free to download!</a:t>
            </a:r>
          </a:p>
          <a:p>
            <a:pPr marL="685800" lvl="1">
              <a:buFont typeface="Arial" panose="020B0604020202020204" pitchFamily="34" charset="0"/>
              <a:buChar char="•"/>
            </a:pPr>
            <a:r>
              <a:rPr lang="en-US" sz="1400" u="sng" dirty="0">
                <a:solidFill>
                  <a:srgbClr val="0563C1"/>
                </a:solidFill>
                <a:ea typeface="Calibri" panose="020F0502020204030204" pitchFamily="34" charset="0"/>
                <a:hlinkClick r:id="rId13"/>
              </a:rPr>
              <a:t>https://www.itu.int/en/myitu/Publications/2020/09/02/14/23/Radio-Regulations-2020</a:t>
            </a:r>
            <a:endParaRPr lang="en-US" sz="1400" b="1" u="sng" dirty="0">
              <a:ea typeface="Calibri" panose="020F0502020204030204" pitchFamily="34" charset="0"/>
            </a:endParaRPr>
          </a:p>
          <a:p>
            <a:pPr>
              <a:spcBef>
                <a:spcPts val="0"/>
              </a:spcBef>
              <a:buFont typeface="Arial" panose="020B0604020202020204" pitchFamily="34" charset="0"/>
              <a:buChar char="•"/>
            </a:pPr>
            <a:r>
              <a:rPr lang="en-US" sz="1800" dirty="0"/>
              <a:t>Calendar: </a:t>
            </a:r>
            <a:r>
              <a:rPr lang="en-US" sz="1200" dirty="0">
                <a:hlinkClick r:id="rId14"/>
              </a:rPr>
              <a:t>https://www.itu.int/en/events/Pages/Calendar-Events.aspx?sector=ITU-R</a:t>
            </a:r>
            <a:endParaRPr lang="en-US" sz="1200" dirty="0"/>
          </a:p>
          <a:p>
            <a:pPr>
              <a:spcBef>
                <a:spcPts val="0"/>
              </a:spcBef>
              <a:buFont typeface="Arial" panose="020B0604020202020204" pitchFamily="34" charset="0"/>
              <a:buChar char="•"/>
            </a:pPr>
            <a:r>
              <a:rPr lang="en-US" sz="1400" dirty="0">
                <a:hlinkClick r:id="rId15"/>
              </a:rPr>
              <a:t>Study Group 1 (SG 1) Spectrum management</a:t>
            </a:r>
            <a:endParaRPr lang="en-US" sz="1400" dirty="0">
              <a:solidFill>
                <a:schemeClr val="tx1"/>
              </a:solidFill>
            </a:endParaRPr>
          </a:p>
          <a:p>
            <a:pPr lvl="1">
              <a:spcBef>
                <a:spcPts val="0"/>
              </a:spcBef>
              <a:buFont typeface="Arial" panose="020B0604020202020204" pitchFamily="34" charset="0"/>
              <a:buChar char="•"/>
            </a:pPr>
            <a:r>
              <a:rPr lang="en-US" sz="1100" u="sng" dirty="0">
                <a:hlinkClick r:id="rId16"/>
              </a:rPr>
              <a:t>Working Party 1A (WP 1A) - Spectrum engineering techniques</a:t>
            </a:r>
            <a:r>
              <a:rPr lang="en-US" sz="1100" u="sng" dirty="0"/>
              <a:t>     and     </a:t>
            </a:r>
            <a:r>
              <a:rPr lang="en-US" sz="1100" dirty="0">
                <a:hlinkClick r:id="rId17"/>
              </a:rPr>
              <a:t>Working Party 1C (WP 1C) - Spectrum monitoring</a:t>
            </a:r>
            <a:r>
              <a:rPr lang="en-US" sz="1100" dirty="0"/>
              <a:t>​​</a:t>
            </a:r>
            <a:endParaRPr lang="en-US" sz="700" dirty="0"/>
          </a:p>
          <a:p>
            <a:pPr>
              <a:spcBef>
                <a:spcPts val="0"/>
              </a:spcBef>
              <a:buFont typeface="Arial" panose="020B0604020202020204" pitchFamily="34" charset="0"/>
              <a:buChar char="•"/>
            </a:pPr>
            <a:r>
              <a:rPr lang="en-US" sz="1400" dirty="0">
                <a:hlinkClick r:id="rId18"/>
              </a:rPr>
              <a:t>Study Group 5 (SG 5) Terrestrial </a:t>
            </a:r>
            <a:r>
              <a:rPr lang="en-US" sz="1400" b="0" dirty="0">
                <a:hlinkClick r:id="rId18"/>
              </a:rPr>
              <a:t>services</a:t>
            </a:r>
            <a:r>
              <a:rPr lang="en-US" sz="1400" b="0" dirty="0"/>
              <a:t> </a:t>
            </a:r>
            <a:r>
              <a:rPr lang="en-US" sz="1100" b="0" dirty="0"/>
              <a:t>(chair on mailing list for these two) </a:t>
            </a:r>
            <a:endParaRPr lang="en-US" sz="1400" b="0" dirty="0"/>
          </a:p>
          <a:p>
            <a:pPr lvl="1">
              <a:spcBef>
                <a:spcPts val="0"/>
              </a:spcBef>
              <a:buFont typeface="Arial" panose="020B0604020202020204" pitchFamily="34" charset="0"/>
              <a:buChar char="•"/>
            </a:pPr>
            <a:r>
              <a:rPr lang="en-US" sz="1100" dirty="0">
                <a:hlinkClick r:id="rId19"/>
              </a:rPr>
              <a:t>Working Party 5A (WP 5A) - Land mobile service above 30 MHz* (excluding IMT); wireless access in the fixed service; amateur and amateur-satellite services</a:t>
            </a:r>
            <a:r>
              <a:rPr lang="en-US" sz="1100" dirty="0"/>
              <a:t>  </a:t>
            </a:r>
            <a:endParaRPr lang="en-US" sz="1100" dirty="0">
              <a:hlinkClick r:id="" action="ppaction://noaction"/>
            </a:endParaRPr>
          </a:p>
          <a:p>
            <a:pPr lvl="1">
              <a:spcBef>
                <a:spcPts val="0"/>
              </a:spcBef>
              <a:buFont typeface="Arial" panose="020B0604020202020204" pitchFamily="34" charset="0"/>
              <a:buChar char="•"/>
            </a:pPr>
            <a:r>
              <a:rPr lang="en-US" sz="1050" b="1" dirty="0">
                <a:solidFill>
                  <a:srgbClr val="3789BD"/>
                </a:solidFill>
                <a:latin typeface="Arial" panose="020B0604020202020204" pitchFamily="34" charset="0"/>
                <a:hlinkClick r:id="rId20"/>
              </a:rPr>
              <a:t>Working Party 5D (WP 5D) - IMT Systems</a:t>
            </a:r>
            <a:r>
              <a:rPr lang="en-US" sz="1100" dirty="0"/>
              <a:t>      </a:t>
            </a:r>
            <a:r>
              <a:rPr lang="en-US" sz="1000" dirty="0">
                <a:hlinkClick r:id="rId21"/>
              </a:rPr>
              <a:t>Monday 2019-12-09 - Friday 2019-12-13</a:t>
            </a:r>
            <a:endParaRPr lang="en-US" sz="1000"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362601980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D2996E5B-E0F8-4849-91A4-55EC66374BC6}"/>
              </a:ext>
            </a:extLst>
          </p:cNvPr>
          <p:cNvSpPr>
            <a:spLocks noGrp="1"/>
          </p:cNvSpPr>
          <p:nvPr>
            <p:ph type="dt" idx="10"/>
          </p:nvPr>
        </p:nvSpPr>
        <p:spPr/>
        <p:txBody>
          <a:bodyPr/>
          <a:lstStyle/>
          <a:p>
            <a:r>
              <a:rPr lang="en-US"/>
              <a:t>04nov21</a:t>
            </a:r>
            <a:endParaRPr lang="en-GB" dirty="0"/>
          </a:p>
        </p:txBody>
      </p:sp>
      <p:sp>
        <p:nvSpPr>
          <p:cNvPr id="3" name="Footer Placeholder 2">
            <a:extLst>
              <a:ext uri="{FF2B5EF4-FFF2-40B4-BE49-F238E27FC236}">
                <a16:creationId xmlns:a16="http://schemas.microsoft.com/office/drawing/2014/main" id="{A3651E33-4C9F-43C6-AB61-461A43BF1C82}"/>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A1C2367-91AD-445C-AA29-90D041FB7222}"/>
              </a:ext>
            </a:extLst>
          </p:cNvPr>
          <p:cNvSpPr>
            <a:spLocks noGrp="1"/>
          </p:cNvSpPr>
          <p:nvPr>
            <p:ph type="sldNum" idx="12"/>
          </p:nvPr>
        </p:nvSpPr>
        <p:spPr/>
        <p:txBody>
          <a:bodyPr/>
          <a:lstStyle/>
          <a:p>
            <a:r>
              <a:rPr lang="en-GB"/>
              <a:t>Slide </a:t>
            </a:r>
            <a:fld id="{F5D8E26B-7BCF-4D25-9C89-0168A6618F18}" type="slidenum">
              <a:rPr lang="en-GB" smtClean="0"/>
              <a:pPr/>
              <a:t>27</a:t>
            </a:fld>
            <a:endParaRPr lang="en-GB" dirty="0"/>
          </a:p>
        </p:txBody>
      </p:sp>
      <p:pic>
        <p:nvPicPr>
          <p:cNvPr id="5" name="Picture 4">
            <a:extLst>
              <a:ext uri="{FF2B5EF4-FFF2-40B4-BE49-F238E27FC236}">
                <a16:creationId xmlns:a16="http://schemas.microsoft.com/office/drawing/2014/main" id="{FD62BA5D-8B72-4785-B1E0-6CACB3ABFE0B}"/>
              </a:ext>
            </a:extLst>
          </p:cNvPr>
          <p:cNvPicPr>
            <a:picLocks noChangeAspect="1"/>
          </p:cNvPicPr>
          <p:nvPr/>
        </p:nvPicPr>
        <p:blipFill>
          <a:blip r:embed="rId2"/>
          <a:stretch>
            <a:fillRect/>
          </a:stretch>
        </p:blipFill>
        <p:spPr>
          <a:xfrm>
            <a:off x="1524000" y="309330"/>
            <a:ext cx="9144000" cy="6347058"/>
          </a:xfrm>
          <a:prstGeom prst="rect">
            <a:avLst/>
          </a:prstGeom>
        </p:spPr>
      </p:pic>
    </p:spTree>
    <p:extLst>
      <p:ext uri="{BB962C8B-B14F-4D97-AF65-F5344CB8AC3E}">
        <p14:creationId xmlns:p14="http://schemas.microsoft.com/office/powerpoint/2010/main" val="427782801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B723AE9C-3DA3-4F20-8EAF-CB07B037CC4F}"/>
              </a:ext>
            </a:extLst>
          </p:cNvPr>
          <p:cNvSpPr>
            <a:spLocks noGrp="1"/>
          </p:cNvSpPr>
          <p:nvPr>
            <p:ph type="dt" idx="10"/>
          </p:nvPr>
        </p:nvSpPr>
        <p:spPr/>
        <p:txBody>
          <a:bodyPr/>
          <a:lstStyle/>
          <a:p>
            <a:r>
              <a:rPr lang="en-US"/>
              <a:t>04nov21</a:t>
            </a:r>
            <a:endParaRPr lang="en-GB" dirty="0"/>
          </a:p>
        </p:txBody>
      </p:sp>
      <p:sp>
        <p:nvSpPr>
          <p:cNvPr id="3" name="Footer Placeholder 2">
            <a:extLst>
              <a:ext uri="{FF2B5EF4-FFF2-40B4-BE49-F238E27FC236}">
                <a16:creationId xmlns:a16="http://schemas.microsoft.com/office/drawing/2014/main" id="{7C15871E-5A04-4293-A297-5E83DCD98B84}"/>
              </a:ext>
            </a:extLst>
          </p:cNvPr>
          <p:cNvSpPr>
            <a:spLocks noGrp="1"/>
          </p:cNvSpPr>
          <p:nvPr>
            <p:ph type="ftr" idx="11"/>
          </p:nvPr>
        </p:nvSpPr>
        <p:spPr/>
        <p:txBody>
          <a:bodyPr/>
          <a:lstStyle/>
          <a:p>
            <a:r>
              <a:rPr lang="en-US"/>
              <a:t>Jay Holcomb (Itron)</a:t>
            </a:r>
            <a:endParaRPr lang="en-GB" dirty="0"/>
          </a:p>
        </p:txBody>
      </p:sp>
      <p:sp>
        <p:nvSpPr>
          <p:cNvPr id="4" name="Slide Number Placeholder 3">
            <a:extLst>
              <a:ext uri="{FF2B5EF4-FFF2-40B4-BE49-F238E27FC236}">
                <a16:creationId xmlns:a16="http://schemas.microsoft.com/office/drawing/2014/main" id="{565E02F7-59BA-45D8-AE21-AE2066044526}"/>
              </a:ext>
            </a:extLst>
          </p:cNvPr>
          <p:cNvSpPr>
            <a:spLocks noGrp="1"/>
          </p:cNvSpPr>
          <p:nvPr>
            <p:ph type="sldNum" idx="12"/>
          </p:nvPr>
        </p:nvSpPr>
        <p:spPr/>
        <p:txBody>
          <a:bodyPr/>
          <a:lstStyle/>
          <a:p>
            <a:r>
              <a:rPr lang="en-GB"/>
              <a:t>Slide </a:t>
            </a:r>
            <a:fld id="{F5D8E26B-7BCF-4D25-9C89-0168A6618F18}" type="slidenum">
              <a:rPr lang="en-GB" smtClean="0"/>
              <a:pPr/>
              <a:t>28</a:t>
            </a:fld>
            <a:endParaRPr lang="en-GB" dirty="0"/>
          </a:p>
        </p:txBody>
      </p:sp>
      <p:pic>
        <p:nvPicPr>
          <p:cNvPr id="5" name="Picture 4">
            <a:extLst>
              <a:ext uri="{FF2B5EF4-FFF2-40B4-BE49-F238E27FC236}">
                <a16:creationId xmlns:a16="http://schemas.microsoft.com/office/drawing/2014/main" id="{3CA12222-375D-4C48-A36B-5B30F10395CD}"/>
              </a:ext>
            </a:extLst>
          </p:cNvPr>
          <p:cNvPicPr>
            <a:picLocks noChangeAspect="1"/>
          </p:cNvPicPr>
          <p:nvPr/>
        </p:nvPicPr>
        <p:blipFill>
          <a:blip r:embed="rId2"/>
          <a:stretch>
            <a:fillRect/>
          </a:stretch>
        </p:blipFill>
        <p:spPr>
          <a:xfrm>
            <a:off x="1828800" y="57629"/>
            <a:ext cx="8534399" cy="6648837"/>
          </a:xfrm>
          <a:prstGeom prst="rect">
            <a:avLst/>
          </a:prstGeom>
        </p:spPr>
      </p:pic>
      <p:sp>
        <p:nvSpPr>
          <p:cNvPr id="6" name="TextBox 5">
            <a:extLst>
              <a:ext uri="{FF2B5EF4-FFF2-40B4-BE49-F238E27FC236}">
                <a16:creationId xmlns:a16="http://schemas.microsoft.com/office/drawing/2014/main" id="{D72D27AC-F884-45F8-BE37-1102A39076BF}"/>
              </a:ext>
            </a:extLst>
          </p:cNvPr>
          <p:cNvSpPr txBox="1"/>
          <p:nvPr/>
        </p:nvSpPr>
        <p:spPr>
          <a:xfrm>
            <a:off x="8686800" y="4267200"/>
            <a:ext cx="853119" cy="461665"/>
          </a:xfrm>
          <a:prstGeom prst="rect">
            <a:avLst/>
          </a:prstGeom>
          <a:noFill/>
        </p:spPr>
        <p:txBody>
          <a:bodyPr wrap="none" rtlCol="0">
            <a:spAutoFit/>
          </a:bodyPr>
          <a:lstStyle/>
          <a:p>
            <a:r>
              <a:rPr lang="en-US" dirty="0"/>
              <a:t>XXX</a:t>
            </a:r>
          </a:p>
        </p:txBody>
      </p:sp>
    </p:spTree>
    <p:extLst>
      <p:ext uri="{BB962C8B-B14F-4D97-AF65-F5344CB8AC3E}">
        <p14:creationId xmlns:p14="http://schemas.microsoft.com/office/powerpoint/2010/main" val="336440448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xfrm>
            <a:off x="990600" y="333376"/>
            <a:ext cx="2211387" cy="273050"/>
          </a:xfrm>
          <a:noFill/>
        </p:spPr>
        <p:txBody>
          <a:bodyPr/>
          <a:lstStyle/>
          <a:p>
            <a:r>
              <a:rPr lang="en-US"/>
              <a:t>04nov21</a:t>
            </a:r>
            <a:endParaRPr lang="en-US" dirty="0"/>
          </a:p>
        </p:txBody>
      </p:sp>
      <p:sp>
        <p:nvSpPr>
          <p:cNvPr id="7171" name="Footer Placeholder 2"/>
          <p:cNvSpPr>
            <a:spLocks noGrp="1"/>
          </p:cNvSpPr>
          <p:nvPr>
            <p:ph type="ftr" sz="quarter" idx="11"/>
          </p:nvPr>
        </p:nvSpPr>
        <p:spPr>
          <a:noFill/>
        </p:spPr>
        <p:txBody>
          <a:bodyPr/>
          <a:lstStyle/>
          <a:p>
            <a:r>
              <a:rPr lang="en-US" dirty="0"/>
              <a:t>Jay Holcomb (Itron)</a:t>
            </a:r>
          </a:p>
        </p:txBody>
      </p:sp>
      <p:sp>
        <p:nvSpPr>
          <p:cNvPr id="7173" name="Rectangle 2"/>
          <p:cNvSpPr>
            <a:spLocks noGrp="1" noChangeArrowheads="1"/>
          </p:cNvSpPr>
          <p:nvPr>
            <p:ph type="title" idx="4294967295"/>
          </p:nvPr>
        </p:nvSpPr>
        <p:spPr>
          <a:xfrm>
            <a:off x="2168526" y="606426"/>
            <a:ext cx="7873995" cy="890587"/>
          </a:xfrm>
        </p:spPr>
        <p:txBody>
          <a:bodyPr vert="horz" wrap="square" lIns="91440" tIns="45720" rIns="91440" bIns="45720" numCol="1" anchor="ctr" anchorCtr="0" compatLnSpc="1">
            <a:prstTxWarp prst="textNoShape">
              <a:avLst/>
            </a:prstTxWarp>
          </a:bodyPr>
          <a:lstStyle/>
          <a:p>
            <a:r>
              <a:rPr lang="en-US" sz="2400" dirty="0"/>
              <a:t>Other Guidelines for IEEE WG Meetings</a:t>
            </a:r>
          </a:p>
        </p:txBody>
      </p:sp>
      <p:sp>
        <p:nvSpPr>
          <p:cNvPr id="7174" name="Rectangle 3"/>
          <p:cNvSpPr>
            <a:spLocks noChangeArrowheads="1"/>
          </p:cNvSpPr>
          <p:nvPr/>
        </p:nvSpPr>
        <p:spPr bwMode="auto">
          <a:xfrm>
            <a:off x="2057400" y="228600"/>
            <a:ext cx="8229600" cy="762000"/>
          </a:xfrm>
          <a:prstGeom prst="rect">
            <a:avLst/>
          </a:prstGeom>
          <a:noFill/>
          <a:ln w="9525">
            <a:noFill/>
            <a:miter lim="800000"/>
            <a:headEnd/>
            <a:tailEnd/>
          </a:ln>
        </p:spPr>
        <p:txBody>
          <a:bodyPr anchor="ctr"/>
          <a:lstStyle/>
          <a:p>
            <a:pPr algn="ctr"/>
            <a:endParaRPr lang="en-GB" b="1" u="sng" dirty="0">
              <a:solidFill>
                <a:srgbClr val="000099"/>
              </a:solidFill>
              <a:latin typeface="Helvetica" pitchFamily="34" charset="0"/>
            </a:endParaRPr>
          </a:p>
        </p:txBody>
      </p:sp>
      <p:sp>
        <p:nvSpPr>
          <p:cNvPr id="7175" name="Rectangle 4"/>
          <p:cNvSpPr>
            <a:spLocks noChangeArrowheads="1"/>
          </p:cNvSpPr>
          <p:nvPr/>
        </p:nvSpPr>
        <p:spPr bwMode="auto">
          <a:xfrm>
            <a:off x="990600" y="1497012"/>
            <a:ext cx="10367426" cy="4661693"/>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8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sz="1800"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sz="1800"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a:t>
            </a:r>
            <a:r>
              <a:rPr lang="en-US" altLang="en-US" sz="1800" b="1" u="sng" dirty="0">
                <a:solidFill>
                  <a:schemeClr val="tx1"/>
                </a:solidFill>
                <a:latin typeface="Calibri" panose="020F0502020204030204" pitchFamily="34" charset="0"/>
                <a:cs typeface="Calibri" panose="020F0502020204030204" pitchFamily="34" charset="0"/>
              </a:rPr>
              <a:t>Formally object to the discussion immediately.</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   </a:t>
            </a:r>
          </a:p>
          <a:p>
            <a:pPr algn="ctr">
              <a:lnSpc>
                <a:spcPct val="80000"/>
              </a:lnSpc>
              <a:buFont typeface="Monotype Sorts"/>
              <a:buNone/>
              <a:defRPr/>
            </a:pPr>
            <a:r>
              <a:rPr lang="en-US" altLang="en-US" sz="1800" b="1" dirty="0">
                <a:solidFill>
                  <a:schemeClr val="tx1"/>
                </a:solidFill>
                <a:latin typeface="Calibri" panose="020F0502020204030204" pitchFamily="34" charset="0"/>
                <a:cs typeface="Calibri" panose="020F0502020204030204" pitchFamily="34" charset="0"/>
              </a:rPr>
              <a:t>For more details, see </a:t>
            </a:r>
            <a:r>
              <a:rPr lang="en-US" altLang="en-US" sz="18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1800" b="1" dirty="0">
                <a:solidFill>
                  <a:schemeClr val="tx1"/>
                </a:solidFill>
                <a:latin typeface="Calibri" panose="020F0502020204030204" pitchFamily="34" charset="0"/>
                <a:cs typeface="Calibri" panose="020F0502020204030204" pitchFamily="34" charset="0"/>
              </a:rPr>
              <a:t>, clause 5.3.10 and </a:t>
            </a:r>
            <a:br>
              <a:rPr lang="en-US" altLang="en-US" sz="1800" b="1" dirty="0">
                <a:solidFill>
                  <a:schemeClr val="tx1"/>
                </a:solidFill>
                <a:latin typeface="Calibri" panose="020F0502020204030204" pitchFamily="34" charset="0"/>
                <a:cs typeface="Calibri" panose="020F0502020204030204" pitchFamily="34" charset="0"/>
              </a:rPr>
            </a:br>
            <a:r>
              <a:rPr lang="en-US" altLang="en-US" sz="1800" b="1"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800" b="1" dirty="0">
                <a:solidFill>
                  <a:schemeClr val="tx1"/>
                </a:solidFill>
                <a:latin typeface="Calibri" panose="020F0502020204030204" pitchFamily="34" charset="0"/>
                <a:cs typeface="Calibri" panose="020F0502020204030204" pitchFamily="34" charset="0"/>
              </a:rPr>
              <a:t>at http://standards.ieee.org/develop/policies/antitrust.pdf</a:t>
            </a:r>
          </a:p>
          <a:p>
            <a:pPr algn="ctr">
              <a:lnSpc>
                <a:spcPct val="80000"/>
              </a:lnSpc>
              <a:buFont typeface="Monotype Sorts"/>
              <a:buNone/>
              <a:defRPr/>
            </a:pPr>
            <a:endParaRPr lang="en-US" altLang="en-US" sz="1800" b="1" dirty="0">
              <a:solidFill>
                <a:schemeClr val="tx1"/>
              </a:solidFill>
              <a:latin typeface="Calibri" panose="020F0502020204030204" pitchFamily="34" charset="0"/>
              <a:cs typeface="Calibri" panose="020F0502020204030204" pitchFamily="34" charset="0"/>
            </a:endParaRPr>
          </a:p>
        </p:txBody>
      </p:sp>
      <p:sp>
        <p:nvSpPr>
          <p:cNvPr id="2" name="Slide Number Placeholder 1"/>
          <p:cNvSpPr>
            <a:spLocks noGrp="1"/>
          </p:cNvSpPr>
          <p:nvPr>
            <p:ph type="sldNum" sz="quarter" idx="12"/>
          </p:nvPr>
        </p:nvSpPr>
        <p:spPr/>
        <p:txBody>
          <a:bodyPr/>
          <a:lstStyle/>
          <a:p>
            <a:pPr>
              <a:defRPr/>
            </a:pPr>
            <a:r>
              <a:rPr lang="en-US" dirty="0"/>
              <a:t>Slide </a:t>
            </a:r>
            <a:fld id="{4F8DB7B0-6F79-49ED-8154-EC3DF243439D}" type="slidenum">
              <a:rPr lang="en-US" smtClean="0"/>
              <a:pPr>
                <a:defRPr/>
              </a:pPr>
              <a:t>3</a:t>
            </a:fld>
            <a:endParaRPr lang="en-US" dirty="0"/>
          </a:p>
        </p:txBody>
      </p:sp>
    </p:spTree>
    <p:extLst>
      <p:ext uri="{BB962C8B-B14F-4D97-AF65-F5344CB8AC3E}">
        <p14:creationId xmlns:p14="http://schemas.microsoft.com/office/powerpoint/2010/main" val="1395887919"/>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989072"/>
          </a:xfrm>
        </p:spPr>
        <p:txBody>
          <a:bodyPr/>
          <a:lstStyle/>
          <a:p>
            <a:r>
              <a:rPr lang="en-US" sz="2400" spc="-5" dirty="0">
                <a:solidFill>
                  <a:srgbClr val="0070C0"/>
                </a:solidFill>
              </a:rPr>
              <a:t>Participant behavior in </a:t>
            </a:r>
            <a:r>
              <a:rPr lang="en-US" sz="2400" dirty="0">
                <a:solidFill>
                  <a:srgbClr val="0070C0"/>
                </a:solidFill>
              </a:rPr>
              <a:t>IEEE-SA </a:t>
            </a:r>
            <a:r>
              <a:rPr lang="en-US" sz="2400" spc="-5" dirty="0">
                <a:solidFill>
                  <a:srgbClr val="0070C0"/>
                </a:solidFill>
              </a:rPr>
              <a:t>activities is guided  by the IEEE Codes of Ethics &amp;</a:t>
            </a:r>
            <a:r>
              <a:rPr lang="en-US" sz="2400" spc="-40" dirty="0">
                <a:solidFill>
                  <a:srgbClr val="0070C0"/>
                </a:solidFill>
              </a:rPr>
              <a:t> </a:t>
            </a:r>
            <a:r>
              <a:rPr lang="en-US" sz="2400" spc="-5" dirty="0">
                <a:solidFill>
                  <a:srgbClr val="0070C0"/>
                </a:solidFill>
              </a:rPr>
              <a:t>Conduct</a:t>
            </a:r>
            <a:endParaRPr lang="en-US" sz="2400" dirty="0">
              <a:solidFill>
                <a:srgbClr val="0070C0"/>
              </a:solidFill>
            </a:endParaRPr>
          </a:p>
        </p:txBody>
      </p:sp>
      <p:sp>
        <p:nvSpPr>
          <p:cNvPr id="3" name="Content Placeholder 2"/>
          <p:cNvSpPr>
            <a:spLocks noGrp="1"/>
          </p:cNvSpPr>
          <p:nvPr>
            <p:ph idx="1"/>
          </p:nvPr>
        </p:nvSpPr>
        <p:spPr>
          <a:xfrm>
            <a:off x="2209006" y="1066801"/>
            <a:ext cx="7770813" cy="4113213"/>
          </a:xfrm>
        </p:spPr>
        <p:txBody>
          <a:bodyPr/>
          <a:lstStyle/>
          <a:p>
            <a:pPr>
              <a:buClrTx/>
            </a:pPr>
            <a:r>
              <a:rPr lang="en-US" sz="1800" dirty="0">
                <a:solidFill>
                  <a:schemeClr val="accent1">
                    <a:lumMod val="50000"/>
                  </a:schemeClr>
                </a:solidFill>
              </a:rPr>
              <a:t> </a:t>
            </a: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a:xfrm>
            <a:off x="8169279" y="6479103"/>
            <a:ext cx="3184520" cy="180975"/>
          </a:xfrm>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
        <p:nvSpPr>
          <p:cNvPr id="7" name="Rectangle 6">
            <a:extLst>
              <a:ext uri="{FF2B5EF4-FFF2-40B4-BE49-F238E27FC236}">
                <a16:creationId xmlns:a16="http://schemas.microsoft.com/office/drawing/2014/main" id="{7EEB5C5B-CF12-4116-9B0B-1163823A33B7}"/>
              </a:ext>
            </a:extLst>
          </p:cNvPr>
          <p:cNvSpPr/>
          <p:nvPr/>
        </p:nvSpPr>
        <p:spPr>
          <a:xfrm>
            <a:off x="914400" y="1636960"/>
            <a:ext cx="10439399" cy="3926716"/>
          </a:xfrm>
          <a:prstGeom prst="rect">
            <a:avLst/>
          </a:prstGeom>
        </p:spPr>
        <p:txBody>
          <a:bodyPr wrap="square">
            <a:spAutoFit/>
          </a:bodyPr>
          <a:lstStyle/>
          <a:p>
            <a:pPr marL="193040" marR="108585" indent="-180340">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All participants in IEEE-SA activities are expected to adhere to the core  principles underlying</a:t>
            </a:r>
            <a:r>
              <a:rPr lang="en-US" sz="1800" b="1" spc="-1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the:</a:t>
            </a:r>
            <a:endParaRPr lang="en-US" sz="1800" b="1" dirty="0">
              <a:solidFill>
                <a:schemeClr val="tx1"/>
              </a:solidFill>
              <a:latin typeface="Arial" panose="020B0604020202020204" pitchFamily="34" charset="0"/>
              <a:cs typeface="Arial" panose="020B0604020202020204" pitchFamily="34" charset="0"/>
            </a:endParaRPr>
          </a:p>
          <a:p>
            <a:pPr marL="375285" lvl="1" indent="-180975">
              <a:spcBef>
                <a:spcPts val="480"/>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2"/>
              </a:rPr>
              <a:t>IEEE Code of</a:t>
            </a:r>
            <a:r>
              <a:rPr lang="en-US" sz="1600" u="heavy" spc="-50" dirty="0">
                <a:solidFill>
                  <a:srgbClr val="0066FF"/>
                </a:solidFill>
                <a:latin typeface="Arial" panose="020B0604020202020204" pitchFamily="34" charset="0"/>
                <a:cs typeface="Arial" panose="020B0604020202020204" pitchFamily="34" charset="0"/>
                <a:hlinkClick r:id="rId2"/>
              </a:rPr>
              <a:t> </a:t>
            </a:r>
            <a:r>
              <a:rPr lang="en-US" sz="1600" u="heavy" spc="-5" dirty="0">
                <a:solidFill>
                  <a:srgbClr val="0066FF"/>
                </a:solidFill>
                <a:latin typeface="Arial" panose="020B0604020202020204" pitchFamily="34" charset="0"/>
                <a:cs typeface="Arial" panose="020B0604020202020204" pitchFamily="34" charset="0"/>
                <a:hlinkClick r:id="rId2"/>
              </a:rPr>
              <a:t>Ethics</a:t>
            </a:r>
            <a:endParaRPr lang="en-US" sz="1600" dirty="0">
              <a:latin typeface="Arial" panose="020B0604020202020204" pitchFamily="34" charset="0"/>
              <a:cs typeface="Arial" panose="020B0604020202020204" pitchFamily="34" charset="0"/>
            </a:endParaRPr>
          </a:p>
          <a:p>
            <a:pPr marL="375285" lvl="1" indent="-180975">
              <a:spcBef>
                <a:spcPts val="475"/>
              </a:spcBef>
              <a:buChar char="–"/>
              <a:tabLst>
                <a:tab pos="375920" algn="l"/>
              </a:tabLst>
            </a:pPr>
            <a:r>
              <a:rPr lang="en-US" sz="1600" u="heavy" spc="-5" dirty="0">
                <a:solidFill>
                  <a:srgbClr val="0066FF"/>
                </a:solidFill>
                <a:latin typeface="Arial" panose="020B0604020202020204" pitchFamily="34" charset="0"/>
                <a:cs typeface="Arial" panose="020B0604020202020204" pitchFamily="34" charset="0"/>
                <a:hlinkClick r:id="rId3"/>
              </a:rPr>
              <a:t>IEEE Code of</a:t>
            </a:r>
            <a:r>
              <a:rPr lang="en-US" sz="1600" u="heavy" spc="-45" dirty="0">
                <a:solidFill>
                  <a:srgbClr val="0066FF"/>
                </a:solidFill>
                <a:latin typeface="Arial" panose="020B0604020202020204" pitchFamily="34" charset="0"/>
                <a:cs typeface="Arial" panose="020B0604020202020204" pitchFamily="34" charset="0"/>
                <a:hlinkClick r:id="rId3"/>
              </a:rPr>
              <a:t> </a:t>
            </a:r>
            <a:r>
              <a:rPr lang="en-US" sz="1600" u="heavy" spc="-5" dirty="0">
                <a:solidFill>
                  <a:srgbClr val="0066FF"/>
                </a:solidFill>
                <a:latin typeface="Arial" panose="020B0604020202020204" pitchFamily="34" charset="0"/>
                <a:cs typeface="Arial" panose="020B0604020202020204" pitchFamily="34" charset="0"/>
                <a:hlinkClick r:id="rId3"/>
              </a:rPr>
              <a:t>Conduct</a:t>
            </a:r>
            <a:endParaRPr lang="en-US" sz="1600" dirty="0">
              <a:latin typeface="Arial" panose="020B0604020202020204" pitchFamily="34" charset="0"/>
              <a:cs typeface="Arial" panose="020B0604020202020204" pitchFamily="34" charset="0"/>
            </a:endParaRPr>
          </a:p>
          <a:p>
            <a:pPr marL="19304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core principles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 IEEE Codes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Ethics </a:t>
            </a:r>
            <a:r>
              <a:rPr lang="en-US" sz="1800" b="1" dirty="0">
                <a:solidFill>
                  <a:schemeClr val="tx1"/>
                </a:solidFill>
                <a:latin typeface="Arial" panose="020B0604020202020204" pitchFamily="34" charset="0"/>
                <a:cs typeface="Arial" panose="020B0604020202020204" pitchFamily="34" charset="0"/>
              </a:rPr>
              <a:t>&amp; </a:t>
            </a:r>
            <a:r>
              <a:rPr lang="en-US" sz="1800" b="1" spc="-5" dirty="0">
                <a:solidFill>
                  <a:schemeClr val="tx1"/>
                </a:solidFill>
                <a:latin typeface="Arial" panose="020B0604020202020204" pitchFamily="34" charset="0"/>
                <a:cs typeface="Arial" panose="020B0604020202020204" pitchFamily="34" charset="0"/>
              </a:rPr>
              <a:t>Conduct are</a:t>
            </a:r>
            <a:r>
              <a:rPr lang="en-US" sz="1800" b="1" spc="75" dirty="0">
                <a:solidFill>
                  <a:schemeClr val="tx1"/>
                </a:solidFill>
                <a:latin typeface="Arial" panose="020B0604020202020204" pitchFamily="34" charset="0"/>
                <a:cs typeface="Arial" panose="020B0604020202020204" pitchFamily="34" charset="0"/>
              </a:rPr>
              <a:t> </a:t>
            </a:r>
            <a:r>
              <a:rPr lang="en-US" sz="1800" b="1" spc="-5" dirty="0">
                <a:solidFill>
                  <a:schemeClr val="tx1"/>
                </a:solidFill>
                <a:latin typeface="Arial" panose="020B0604020202020204" pitchFamily="34" charset="0"/>
                <a:cs typeface="Arial" panose="020B0604020202020204" pitchFamily="34" charset="0"/>
              </a:rPr>
              <a:t>to:</a:t>
            </a:r>
            <a:endParaRPr lang="en-US" sz="1800" b="1" dirty="0">
              <a:solidFill>
                <a:schemeClr val="tx1"/>
              </a:solidFill>
              <a:latin typeface="Arial" panose="020B0604020202020204" pitchFamily="34" charset="0"/>
              <a:cs typeface="Arial" panose="020B0604020202020204" pitchFamily="34" charset="0"/>
            </a:endParaRPr>
          </a:p>
          <a:p>
            <a:pPr marL="375285" marR="5080" lvl="1" indent="-180975">
              <a:spcBef>
                <a:spcPts val="480"/>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Uphold the highest standards of integrity, responsible behavior, and ethical and  professional</a:t>
            </a:r>
            <a:r>
              <a:rPr lang="en-US" sz="1800" i="1" spc="-60"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conduct</a:t>
            </a:r>
            <a:endParaRPr lang="en-US" sz="1800" dirty="0">
              <a:solidFill>
                <a:schemeClr val="tx1"/>
              </a:solidFill>
              <a:latin typeface="Arial" panose="020B0604020202020204" pitchFamily="34" charset="0"/>
              <a:cs typeface="Arial" panose="020B0604020202020204" pitchFamily="34" charset="0"/>
            </a:endParaRPr>
          </a:p>
          <a:p>
            <a:pPr marL="375285" marR="120904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Treat people fairly and with respect, to not engage in harassment,  discrimination, or retaliation, and to protect people's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privacy.</a:t>
            </a:r>
            <a:endParaRPr lang="en-US" sz="1800" dirty="0">
              <a:solidFill>
                <a:schemeClr val="tx1"/>
              </a:solidFill>
              <a:latin typeface="Arial" panose="020B0604020202020204" pitchFamily="34" charset="0"/>
              <a:cs typeface="Arial" panose="020B0604020202020204" pitchFamily="34" charset="0"/>
            </a:endParaRPr>
          </a:p>
          <a:p>
            <a:pPr marL="375285" marR="496570" lvl="1" indent="-180975">
              <a:spcBef>
                <a:spcPts val="475"/>
              </a:spcBef>
              <a:buFont typeface="Arial"/>
              <a:buChar char="–"/>
              <a:tabLst>
                <a:tab pos="375920" algn="l"/>
              </a:tabLst>
            </a:pPr>
            <a:r>
              <a:rPr lang="en-US" sz="1800" i="1" spc="-5" dirty="0">
                <a:solidFill>
                  <a:schemeClr val="tx1"/>
                </a:solidFill>
                <a:latin typeface="Arial" panose="020B0604020202020204" pitchFamily="34" charset="0"/>
                <a:cs typeface="Arial" panose="020B0604020202020204" pitchFamily="34" charset="0"/>
              </a:rPr>
              <a:t>Avoid injuring others, their property, reputation, or employment by false or  malicious</a:t>
            </a:r>
            <a:r>
              <a:rPr lang="en-US" sz="1800" i="1" spc="-85" dirty="0">
                <a:solidFill>
                  <a:schemeClr val="tx1"/>
                </a:solidFill>
                <a:latin typeface="Arial" panose="020B0604020202020204" pitchFamily="34" charset="0"/>
                <a:cs typeface="Arial" panose="020B0604020202020204" pitchFamily="34" charset="0"/>
              </a:rPr>
              <a:t> </a:t>
            </a:r>
            <a:r>
              <a:rPr lang="en-US" sz="1800" i="1" spc="-5" dirty="0">
                <a:solidFill>
                  <a:schemeClr val="tx1"/>
                </a:solidFill>
                <a:latin typeface="Arial" panose="020B0604020202020204" pitchFamily="34" charset="0"/>
                <a:cs typeface="Arial" panose="020B0604020202020204" pitchFamily="34" charset="0"/>
              </a:rPr>
              <a:t>action</a:t>
            </a:r>
            <a:endParaRPr lang="en-US" sz="1800" dirty="0">
              <a:solidFill>
                <a:schemeClr val="tx1"/>
              </a:solidFill>
              <a:latin typeface="Arial" panose="020B0604020202020204" pitchFamily="34" charset="0"/>
              <a:cs typeface="Arial" panose="020B0604020202020204" pitchFamily="34" charset="0"/>
            </a:endParaRPr>
          </a:p>
          <a:p>
            <a:pPr marL="193040" marR="1517650" indent="-180340">
              <a:spcBef>
                <a:spcPts val="1075"/>
              </a:spcBef>
              <a:buChar char="•"/>
              <a:tabLst>
                <a:tab pos="193675" algn="l"/>
              </a:tabLst>
            </a:pPr>
            <a:r>
              <a:rPr lang="en-US" sz="1800" b="1" spc="-5" dirty="0">
                <a:solidFill>
                  <a:schemeClr val="tx1"/>
                </a:solidFill>
                <a:latin typeface="Arial" panose="020B0604020202020204" pitchFamily="34" charset="0"/>
                <a:cs typeface="Arial" panose="020B0604020202020204" pitchFamily="34" charset="0"/>
              </a:rPr>
              <a:t>The </a:t>
            </a:r>
            <a:r>
              <a:rPr lang="en-US" sz="1800" b="1" dirty="0">
                <a:solidFill>
                  <a:schemeClr val="tx1"/>
                </a:solidFill>
                <a:latin typeface="Arial" panose="020B0604020202020204" pitchFamily="34" charset="0"/>
                <a:cs typeface="Arial" panose="020B0604020202020204" pitchFamily="34" charset="0"/>
              </a:rPr>
              <a:t>most </a:t>
            </a:r>
            <a:r>
              <a:rPr lang="en-US" sz="1800" b="1" spc="-5" dirty="0">
                <a:solidFill>
                  <a:schemeClr val="tx1"/>
                </a:solidFill>
                <a:latin typeface="Arial" panose="020B0604020202020204" pitchFamily="34" charset="0"/>
                <a:cs typeface="Arial" panose="020B0604020202020204" pitchFamily="34" charset="0"/>
              </a:rPr>
              <a:t>recent versions </a:t>
            </a:r>
            <a:r>
              <a:rPr lang="en-US" sz="1800" b="1" dirty="0">
                <a:solidFill>
                  <a:schemeClr val="tx1"/>
                </a:solidFill>
                <a:latin typeface="Arial" panose="020B0604020202020204" pitchFamily="34" charset="0"/>
                <a:cs typeface="Arial" panose="020B0604020202020204" pitchFamily="34" charset="0"/>
              </a:rPr>
              <a:t>of </a:t>
            </a:r>
            <a:r>
              <a:rPr lang="en-US" sz="1800" b="1" spc="-5" dirty="0">
                <a:solidFill>
                  <a:schemeClr val="tx1"/>
                </a:solidFill>
                <a:latin typeface="Arial" panose="020B0604020202020204" pitchFamily="34" charset="0"/>
                <a:cs typeface="Arial" panose="020B0604020202020204" pitchFamily="34" charset="0"/>
              </a:rPr>
              <a:t>these Codes are available </a:t>
            </a:r>
            <a:r>
              <a:rPr lang="en-US" sz="1800" b="1" dirty="0">
                <a:solidFill>
                  <a:schemeClr val="tx1"/>
                </a:solidFill>
                <a:latin typeface="Arial" panose="020B0604020202020204" pitchFamily="34" charset="0"/>
                <a:cs typeface="Arial" panose="020B0604020202020204" pitchFamily="34" charset="0"/>
              </a:rPr>
              <a:t>at </a:t>
            </a:r>
            <a:r>
              <a:rPr lang="en-US" sz="1600" u="heavy" spc="-5" dirty="0">
                <a:solidFill>
                  <a:srgbClr val="0066FF"/>
                </a:solidFill>
                <a:latin typeface="Arial" panose="020B0604020202020204" pitchFamily="34" charset="0"/>
                <a:cs typeface="Arial" panose="020B0604020202020204" pitchFamily="34" charset="0"/>
                <a:hlinkClick r:id="rId4"/>
              </a:rPr>
              <a:t>http://www.ieee.org/about/corporate/governance</a:t>
            </a:r>
            <a:r>
              <a:rPr lang="en-US" sz="1600" u="heavy" spc="-5" dirty="0">
                <a:solidFill>
                  <a:srgbClr val="0066FF"/>
                </a:solidFill>
                <a:latin typeface="Arial" panose="020B0604020202020204" pitchFamily="34" charset="0"/>
                <a:cs typeface="Arial" panose="020B0604020202020204" pitchFamily="34" charset="0"/>
              </a:rPr>
              <a:t> </a:t>
            </a:r>
            <a:endParaRPr lang="en-US" sz="16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90902668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2"/>
            <a:ext cx="7770813" cy="1038578"/>
          </a:xfrm>
        </p:spPr>
        <p:txBody>
          <a:bodyPr/>
          <a:lstStyle/>
          <a:p>
            <a:r>
              <a:rPr lang="en-US" sz="2400" spc="-5" dirty="0">
                <a:solidFill>
                  <a:srgbClr val="0070C0"/>
                </a:solidFill>
              </a:rPr>
              <a:t>Participants in the </a:t>
            </a:r>
            <a:r>
              <a:rPr lang="en-US" sz="2400" dirty="0">
                <a:solidFill>
                  <a:srgbClr val="0070C0"/>
                </a:solidFill>
              </a:rPr>
              <a:t>IEEE-SA </a:t>
            </a:r>
            <a:r>
              <a:rPr lang="en-US" sz="2400" spc="-5" dirty="0">
                <a:solidFill>
                  <a:srgbClr val="0070C0"/>
                </a:solidFill>
              </a:rPr>
              <a:t>“</a:t>
            </a:r>
            <a:r>
              <a:rPr lang="en-US" sz="2400" i="1" spc="-5" dirty="0">
                <a:solidFill>
                  <a:srgbClr val="0070C0"/>
                </a:solidFill>
                <a:latin typeface="Arial"/>
                <a:cs typeface="Arial"/>
              </a:rPr>
              <a:t>individual process</a:t>
            </a:r>
            <a:r>
              <a:rPr lang="en-US" sz="2400" spc="-5" dirty="0">
                <a:solidFill>
                  <a:srgbClr val="0070C0"/>
                </a:solidFill>
              </a:rPr>
              <a:t>” shall  act independently of others, including</a:t>
            </a:r>
            <a:r>
              <a:rPr lang="en-US" sz="2400" spc="-65" dirty="0">
                <a:solidFill>
                  <a:srgbClr val="0070C0"/>
                </a:solidFill>
              </a:rPr>
              <a:t> </a:t>
            </a:r>
            <a:r>
              <a:rPr lang="en-US" sz="2400" spc="-5" dirty="0">
                <a:solidFill>
                  <a:srgbClr val="0070C0"/>
                </a:solidFill>
              </a:rPr>
              <a:t>employers</a:t>
            </a:r>
            <a:endParaRPr lang="en-US" sz="2400" dirty="0">
              <a:solidFill>
                <a:srgbClr val="0070C0"/>
              </a:solidFill>
            </a:endParaRPr>
          </a:p>
        </p:txBody>
      </p:sp>
      <p:sp>
        <p:nvSpPr>
          <p:cNvPr id="3" name="Content Placeholder 2"/>
          <p:cNvSpPr>
            <a:spLocks noGrp="1"/>
          </p:cNvSpPr>
          <p:nvPr>
            <p:ph idx="1"/>
          </p:nvPr>
        </p:nvSpPr>
        <p:spPr>
          <a:xfrm>
            <a:off x="914400" y="1653397"/>
            <a:ext cx="10475384" cy="4113213"/>
          </a:xfrm>
        </p:spPr>
        <p:txBody>
          <a:bodyPr/>
          <a:lstStyle/>
          <a:p>
            <a:pPr marL="193040" marR="11747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require that “</a:t>
            </a:r>
            <a:r>
              <a:rPr lang="en-US" sz="1800" i="1" spc="-5" dirty="0">
                <a:latin typeface="Arial"/>
                <a:cs typeface="Arial"/>
              </a:rPr>
              <a:t>participants in the  IEEE standards development individual process shall </a:t>
            </a:r>
            <a:r>
              <a:rPr lang="en-US" sz="1800" i="1" dirty="0">
                <a:latin typeface="Arial"/>
                <a:cs typeface="Arial"/>
              </a:rPr>
              <a:t>act </a:t>
            </a:r>
            <a:r>
              <a:rPr lang="en-US" sz="1800" i="1" spc="-5" dirty="0">
                <a:latin typeface="Arial"/>
                <a:cs typeface="Arial"/>
              </a:rPr>
              <a:t>based on their  qualifications and</a:t>
            </a:r>
            <a:r>
              <a:rPr lang="en-US" sz="1800" i="1" dirty="0">
                <a:latin typeface="Arial"/>
                <a:cs typeface="Arial"/>
              </a:rPr>
              <a:t> </a:t>
            </a:r>
            <a:r>
              <a:rPr lang="en-US" sz="1800" i="1" spc="-5" dirty="0">
                <a:latin typeface="Arial"/>
                <a:cs typeface="Arial"/>
              </a:rPr>
              <a:t>experience”</a:t>
            </a:r>
            <a:endParaRPr lang="en-US" sz="1800" dirty="0">
              <a:latin typeface="Arial"/>
              <a:cs typeface="Arial"/>
            </a:endParaRPr>
          </a:p>
          <a:p>
            <a:pPr marL="193040" indent="-180340">
              <a:spcBef>
                <a:spcPts val="1080"/>
              </a:spcBef>
              <a:buChar char="•"/>
              <a:tabLst>
                <a:tab pos="193675" algn="l"/>
              </a:tabLst>
            </a:pPr>
            <a:r>
              <a:rPr lang="en-US" sz="1800" spc="-5" dirty="0">
                <a:latin typeface="Arial"/>
                <a:cs typeface="Arial"/>
              </a:rPr>
              <a:t>This means</a:t>
            </a:r>
            <a:r>
              <a:rPr lang="en-US" sz="1800" spc="-20" dirty="0">
                <a:latin typeface="Arial"/>
                <a:cs typeface="Arial"/>
              </a:rPr>
              <a:t> </a:t>
            </a:r>
            <a:r>
              <a:rPr lang="en-US" sz="1800" spc="-5" dirty="0">
                <a:latin typeface="Arial"/>
                <a:cs typeface="Arial"/>
              </a:rPr>
              <a:t>participants:</a:t>
            </a:r>
            <a:endParaRPr lang="en-US" sz="1800" dirty="0">
              <a:latin typeface="Arial"/>
              <a:cs typeface="Arial"/>
            </a:endParaRPr>
          </a:p>
          <a:p>
            <a:pPr marL="375285" marR="135255" lvl="1" indent="-180975">
              <a:spcBef>
                <a:spcPts val="480"/>
              </a:spcBef>
              <a:buFont typeface="Arial"/>
              <a:buChar char="–"/>
              <a:tabLst>
                <a:tab pos="375920" algn="l"/>
              </a:tabLst>
            </a:pPr>
            <a:r>
              <a:rPr lang="en-US" sz="1600" b="1" spc="-5" dirty="0">
                <a:solidFill>
                  <a:srgbClr val="00B050"/>
                </a:solidFill>
                <a:latin typeface="Arial"/>
                <a:cs typeface="Arial"/>
              </a:rPr>
              <a:t>Shall act </a:t>
            </a:r>
            <a:r>
              <a:rPr lang="en-US" sz="1600" b="1" dirty="0">
                <a:solidFill>
                  <a:srgbClr val="00B050"/>
                </a:solidFill>
                <a:latin typeface="Arial"/>
                <a:cs typeface="Arial"/>
              </a:rPr>
              <a:t>&amp; </a:t>
            </a:r>
            <a:r>
              <a:rPr lang="en-US" sz="1600" b="1" spc="-5" dirty="0">
                <a:solidFill>
                  <a:srgbClr val="00B050"/>
                </a:solidFill>
                <a:latin typeface="Arial"/>
                <a:cs typeface="Arial"/>
              </a:rPr>
              <a:t>vote </a:t>
            </a:r>
            <a:r>
              <a:rPr lang="en-US" sz="1600" spc="-5" dirty="0">
                <a:latin typeface="Arial"/>
                <a:cs typeface="Arial"/>
              </a:rPr>
              <a:t>based on their personal </a:t>
            </a:r>
            <a:r>
              <a:rPr lang="en-US" sz="1600" dirty="0">
                <a:latin typeface="Arial"/>
                <a:cs typeface="Arial"/>
              </a:rPr>
              <a:t>&amp; </a:t>
            </a:r>
            <a:r>
              <a:rPr lang="en-US" sz="1600" spc="-5" dirty="0">
                <a:latin typeface="Arial"/>
                <a:cs typeface="Arial"/>
              </a:rPr>
              <a:t>independent opinions derived from  their expertise, knowledge, and qualifications</a:t>
            </a:r>
            <a:endParaRPr lang="en-US" sz="1600" dirty="0">
              <a:latin typeface="Arial"/>
              <a:cs typeface="Arial"/>
            </a:endParaRPr>
          </a:p>
          <a:p>
            <a:pPr marL="375285" marR="5080" lvl="1" indent="-180975">
              <a:spcBef>
                <a:spcPts val="475"/>
              </a:spcBef>
              <a:buFont typeface="Arial"/>
              <a:buChar char="–"/>
              <a:tabLst>
                <a:tab pos="375920" algn="l"/>
              </a:tabLst>
            </a:pPr>
            <a:r>
              <a:rPr lang="en-US" sz="1600" b="1" spc="-5" dirty="0">
                <a:solidFill>
                  <a:srgbClr val="FF0000"/>
                </a:solidFill>
                <a:latin typeface="Arial"/>
                <a:cs typeface="Arial"/>
              </a:rPr>
              <a:t>Shall not act or vote </a:t>
            </a:r>
            <a:r>
              <a:rPr lang="en-US" sz="1600" spc="-5" dirty="0">
                <a:latin typeface="Arial"/>
                <a:cs typeface="Arial"/>
              </a:rPr>
              <a:t>based on any obligation to or any direction from any other  person or organization, including an employer or client, regardless of any  external commitments, agreements, contracts, or</a:t>
            </a:r>
            <a:r>
              <a:rPr lang="en-US" sz="1600" spc="110" dirty="0">
                <a:latin typeface="Arial"/>
                <a:cs typeface="Arial"/>
              </a:rPr>
              <a:t> </a:t>
            </a:r>
            <a:r>
              <a:rPr lang="en-US" sz="1600" spc="-5" dirty="0">
                <a:latin typeface="Arial"/>
                <a:cs typeface="Arial"/>
              </a:rPr>
              <a:t>orders</a:t>
            </a:r>
            <a:endParaRPr lang="en-US" sz="1600" dirty="0">
              <a:latin typeface="Arial"/>
              <a:cs typeface="Arial"/>
            </a:endParaRPr>
          </a:p>
          <a:p>
            <a:pPr marL="375285" marR="327660" lvl="1" indent="-180975">
              <a:spcBef>
                <a:spcPts val="475"/>
              </a:spcBef>
              <a:buFont typeface="Arial"/>
              <a:buChar char="–"/>
              <a:tabLst>
                <a:tab pos="375920" algn="l"/>
              </a:tabLst>
            </a:pPr>
            <a:r>
              <a:rPr lang="en-US" sz="1600" b="1" spc="-5" dirty="0">
                <a:solidFill>
                  <a:srgbClr val="FF0000"/>
                </a:solidFill>
                <a:latin typeface="Arial"/>
                <a:cs typeface="Arial"/>
              </a:rPr>
              <a:t>Shall not direct </a:t>
            </a:r>
            <a:r>
              <a:rPr lang="en-US" sz="1600" spc="-5" dirty="0">
                <a:latin typeface="Arial"/>
                <a:cs typeface="Arial"/>
              </a:rPr>
              <a:t>the actions or votes of other participants or retaliate against  other participants for fulfilling their responsibility to act </a:t>
            </a:r>
            <a:r>
              <a:rPr lang="en-US" sz="1600" dirty="0">
                <a:latin typeface="Arial"/>
                <a:cs typeface="Arial"/>
              </a:rPr>
              <a:t>&amp; </a:t>
            </a:r>
            <a:r>
              <a:rPr lang="en-US" sz="1600" spc="-5" dirty="0">
                <a:latin typeface="Arial"/>
                <a:cs typeface="Arial"/>
              </a:rPr>
              <a:t>vote based on their  personal </a:t>
            </a:r>
            <a:r>
              <a:rPr lang="en-US" sz="1600" dirty="0">
                <a:latin typeface="Arial"/>
                <a:cs typeface="Arial"/>
              </a:rPr>
              <a:t>&amp; </a:t>
            </a:r>
            <a:r>
              <a:rPr lang="en-US" sz="1600" spc="-5" dirty="0">
                <a:latin typeface="Arial"/>
                <a:cs typeface="Arial"/>
              </a:rPr>
              <a:t>independently developed</a:t>
            </a:r>
            <a:r>
              <a:rPr lang="en-US" sz="1600" spc="-55" dirty="0">
                <a:latin typeface="Arial"/>
                <a:cs typeface="Arial"/>
              </a:rPr>
              <a:t> </a:t>
            </a:r>
            <a:r>
              <a:rPr lang="en-US" sz="1600" spc="-5" dirty="0">
                <a:latin typeface="Arial"/>
                <a:cs typeface="Arial"/>
              </a:rPr>
              <a:t>opinions</a:t>
            </a:r>
            <a:endParaRPr lang="en-US" sz="1600" dirty="0">
              <a:latin typeface="Arial"/>
              <a:cs typeface="Arial"/>
            </a:endParaRPr>
          </a:p>
          <a:p>
            <a:pPr marL="193040" marR="43815" indent="-180340">
              <a:spcBef>
                <a:spcPts val="1075"/>
              </a:spcBef>
              <a:buChar char="•"/>
              <a:tabLst>
                <a:tab pos="193675" algn="l"/>
              </a:tabLst>
            </a:pPr>
            <a:r>
              <a:rPr lang="en-US" sz="1800" spc="-5" dirty="0">
                <a:latin typeface="Arial"/>
                <a:cs typeface="Arial"/>
              </a:rPr>
              <a:t>By participating in standards activities using the “</a:t>
            </a:r>
            <a:r>
              <a:rPr lang="en-US" sz="1800" i="1" spc="-5" dirty="0">
                <a:latin typeface="Arial"/>
                <a:cs typeface="Arial"/>
              </a:rPr>
              <a:t>individual process</a:t>
            </a:r>
            <a:r>
              <a:rPr lang="en-US" sz="1800" spc="-5" dirty="0">
                <a:latin typeface="Arial"/>
                <a:cs typeface="Arial"/>
              </a:rPr>
              <a:t>”, you  are deemed to </a:t>
            </a:r>
            <a:r>
              <a:rPr lang="en-US" sz="1800" dirty="0">
                <a:latin typeface="Arial"/>
                <a:cs typeface="Arial"/>
              </a:rPr>
              <a:t>accept </a:t>
            </a:r>
            <a:r>
              <a:rPr lang="en-US" sz="1800" spc="-5" dirty="0">
                <a:latin typeface="Arial"/>
                <a:cs typeface="Arial"/>
              </a:rPr>
              <a:t>these requirements; </a:t>
            </a:r>
            <a:r>
              <a:rPr lang="en-US" sz="1800" dirty="0">
                <a:latin typeface="Arial"/>
                <a:cs typeface="Arial"/>
              </a:rPr>
              <a:t>if </a:t>
            </a:r>
            <a:r>
              <a:rPr lang="en-US" sz="1800" spc="-5" dirty="0">
                <a:latin typeface="Arial"/>
                <a:cs typeface="Arial"/>
              </a:rPr>
              <a:t>you are unable to satisfy  these requirements then you shall immediately cease any</a:t>
            </a:r>
            <a:r>
              <a:rPr lang="en-US" sz="1800" spc="130" dirty="0">
                <a:latin typeface="Arial"/>
                <a:cs typeface="Arial"/>
              </a:rPr>
              <a:t> </a:t>
            </a:r>
            <a:r>
              <a:rPr lang="en-US" sz="1800" spc="-5" dirty="0">
                <a:latin typeface="Arial"/>
                <a:cs typeface="Arial"/>
              </a:rPr>
              <a:t>participation </a:t>
            </a:r>
            <a:r>
              <a:rPr lang="en-US" sz="1800" dirty="0">
                <a:solidFill>
                  <a:schemeClr val="accent1">
                    <a:lumMod val="50000"/>
                  </a:schemeClr>
                </a:solidFill>
              </a:rPr>
              <a:t>(and would ask you to please leave the call or meeting.)</a:t>
            </a:r>
            <a:endParaRPr lang="en-US" sz="1800" dirty="0">
              <a:latin typeface="Arial"/>
              <a:cs typeface="Aria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9102602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01488" y="637823"/>
            <a:ext cx="7770813" cy="1038577"/>
          </a:xfrm>
        </p:spPr>
        <p:txBody>
          <a:bodyPr/>
          <a:lstStyle/>
          <a:p>
            <a:r>
              <a:rPr lang="en-US" sz="2400" spc="-5" dirty="0">
                <a:solidFill>
                  <a:srgbClr val="0070C0"/>
                </a:solidFill>
              </a:rPr>
              <a:t>IEEE-SA standards activities shall allow the fair &amp;  equitable consideration of all</a:t>
            </a:r>
            <a:r>
              <a:rPr lang="en-US" sz="2400" spc="-70" dirty="0">
                <a:solidFill>
                  <a:srgbClr val="0070C0"/>
                </a:solidFill>
              </a:rPr>
              <a:t> </a:t>
            </a:r>
            <a:r>
              <a:rPr lang="en-US" sz="2400" spc="-5" dirty="0">
                <a:solidFill>
                  <a:srgbClr val="0070C0"/>
                </a:solidFill>
              </a:rPr>
              <a:t>viewpoints</a:t>
            </a:r>
            <a:endParaRPr lang="en-US" sz="2400" dirty="0">
              <a:solidFill>
                <a:srgbClr val="0070C0"/>
              </a:solidFill>
            </a:endParaRPr>
          </a:p>
        </p:txBody>
      </p:sp>
      <p:sp>
        <p:nvSpPr>
          <p:cNvPr id="3" name="Content Placeholder 2"/>
          <p:cNvSpPr>
            <a:spLocks noGrp="1"/>
          </p:cNvSpPr>
          <p:nvPr>
            <p:ph idx="1"/>
          </p:nvPr>
        </p:nvSpPr>
        <p:spPr>
          <a:xfrm>
            <a:off x="914400" y="1676400"/>
            <a:ext cx="10475383" cy="4113213"/>
          </a:xfrm>
        </p:spPr>
        <p:txBody>
          <a:bodyPr/>
          <a:lstStyle/>
          <a:p>
            <a:pPr marL="193040" marR="433705" indent="-180340">
              <a:buChar char="•"/>
              <a:tabLst>
                <a:tab pos="193675" algn="l"/>
              </a:tabLst>
            </a:pPr>
            <a:r>
              <a:rPr lang="en-US" sz="1800" dirty="0">
                <a:solidFill>
                  <a:schemeClr val="accent1">
                    <a:lumMod val="50000"/>
                  </a:schemeClr>
                </a:solidFill>
              </a:rPr>
              <a:t> </a:t>
            </a:r>
            <a:r>
              <a:rPr lang="en-US" sz="1800" spc="-5" dirty="0">
                <a:latin typeface="Arial"/>
                <a:cs typeface="Arial"/>
              </a:rPr>
              <a:t>The </a:t>
            </a:r>
            <a:r>
              <a:rPr lang="en-US" sz="1800" u="heavy" spc="-5" dirty="0">
                <a:solidFill>
                  <a:srgbClr val="0066FF"/>
                </a:solidFill>
                <a:latin typeface="Arial"/>
                <a:cs typeface="Arial"/>
                <a:hlinkClick r:id="rId2"/>
              </a:rPr>
              <a:t>IEEE-SA Standards Board Bylaws </a:t>
            </a:r>
            <a:r>
              <a:rPr lang="en-US" sz="1800" spc="-5" dirty="0">
                <a:latin typeface="Arial"/>
                <a:cs typeface="Arial"/>
              </a:rPr>
              <a:t>(clause 5.2.1.3) specifies that  “</a:t>
            </a:r>
            <a:r>
              <a:rPr lang="en-US" sz="1800" i="1" spc="-5" dirty="0">
                <a:latin typeface="Arial"/>
                <a:cs typeface="Arial"/>
              </a:rPr>
              <a:t>the standards development process shall </a:t>
            </a:r>
            <a:r>
              <a:rPr lang="en-US" sz="1800" i="1" dirty="0">
                <a:latin typeface="Arial"/>
                <a:cs typeface="Arial"/>
              </a:rPr>
              <a:t>not </a:t>
            </a:r>
            <a:r>
              <a:rPr lang="en-US" sz="1800" i="1" spc="-5" dirty="0">
                <a:latin typeface="Arial"/>
                <a:cs typeface="Arial"/>
              </a:rPr>
              <a:t>be dominated by any  single interest category, individual, or</a:t>
            </a:r>
            <a:r>
              <a:rPr lang="en-US" sz="1800" i="1" spc="80" dirty="0">
                <a:latin typeface="Arial"/>
                <a:cs typeface="Arial"/>
              </a:rPr>
              <a:t> </a:t>
            </a:r>
            <a:r>
              <a:rPr lang="en-US" sz="1800" i="1" spc="-5" dirty="0">
                <a:latin typeface="Arial"/>
                <a:cs typeface="Arial"/>
              </a:rPr>
              <a:t>organization”</a:t>
            </a:r>
            <a:endParaRPr lang="en-US" sz="1800" dirty="0">
              <a:latin typeface="Arial"/>
              <a:cs typeface="Arial"/>
            </a:endParaRPr>
          </a:p>
          <a:p>
            <a:pPr marL="375285" marR="5080" indent="-180975">
              <a:spcBef>
                <a:spcPts val="480"/>
              </a:spcBef>
            </a:pPr>
            <a:r>
              <a:rPr lang="en-US" sz="1600" dirty="0">
                <a:latin typeface="Arial"/>
                <a:cs typeface="Arial"/>
              </a:rPr>
              <a:t>– </a:t>
            </a:r>
            <a:r>
              <a:rPr lang="en-US" sz="1600" b="0" spc="-5" dirty="0">
                <a:latin typeface="Arial"/>
                <a:cs typeface="Arial"/>
              </a:rPr>
              <a:t>This means no participant may exercise </a:t>
            </a:r>
            <a:r>
              <a:rPr lang="en-US" sz="1600" b="0" i="1" spc="-5" dirty="0">
                <a:latin typeface="Arial"/>
                <a:cs typeface="Arial"/>
              </a:rPr>
              <a:t>“authority, leadership, or influence by  reason of superior leverage, strength, or representation to the exclusion of fair  and equitable consideration of other viewpoints” </a:t>
            </a:r>
            <a:r>
              <a:rPr lang="en-US" sz="1600" b="0" spc="-5" dirty="0">
                <a:latin typeface="Arial"/>
                <a:cs typeface="Arial"/>
              </a:rPr>
              <a:t>or “</a:t>
            </a:r>
            <a:r>
              <a:rPr lang="en-US" sz="1600" b="0" i="1" spc="-5" dirty="0">
                <a:latin typeface="Arial"/>
                <a:cs typeface="Arial"/>
              </a:rPr>
              <a:t>to hinder the progress of the  standards development</a:t>
            </a:r>
            <a:r>
              <a:rPr lang="en-US" sz="1600" b="0" i="1" spc="-25" dirty="0">
                <a:latin typeface="Arial"/>
                <a:cs typeface="Arial"/>
              </a:rPr>
              <a:t> </a:t>
            </a:r>
            <a:r>
              <a:rPr lang="en-US" sz="1600" b="0" i="1" spc="-5" dirty="0">
                <a:latin typeface="Arial"/>
                <a:cs typeface="Arial"/>
              </a:rPr>
              <a:t>activity”</a:t>
            </a:r>
            <a:endParaRPr lang="en-US" sz="1600" b="0" dirty="0">
              <a:latin typeface="Arial"/>
              <a:cs typeface="Arial"/>
            </a:endParaRPr>
          </a:p>
          <a:p>
            <a:pPr marL="193040" marR="1270000" indent="-180340">
              <a:spcBef>
                <a:spcPts val="1075"/>
              </a:spcBef>
              <a:buChar char="•"/>
              <a:tabLst>
                <a:tab pos="193675" algn="l"/>
              </a:tabLst>
            </a:pPr>
            <a:r>
              <a:rPr lang="en-US" sz="1800" spc="-5" dirty="0">
                <a:latin typeface="Arial"/>
                <a:cs typeface="Arial"/>
              </a:rPr>
              <a:t>This rule applies equally to those participating in a standards  development project and to that project’s leadership</a:t>
            </a:r>
            <a:r>
              <a:rPr lang="en-US" sz="1800" spc="90" dirty="0">
                <a:latin typeface="Arial"/>
                <a:cs typeface="Arial"/>
              </a:rPr>
              <a:t> </a:t>
            </a:r>
            <a:r>
              <a:rPr lang="en-US" sz="1800" spc="-5" dirty="0">
                <a:latin typeface="Arial"/>
                <a:cs typeface="Arial"/>
              </a:rPr>
              <a:t>group</a:t>
            </a:r>
            <a:endParaRPr lang="en-US" sz="1800" dirty="0">
              <a:latin typeface="Arial"/>
              <a:cs typeface="Arial"/>
            </a:endParaRPr>
          </a:p>
          <a:p>
            <a:pPr marL="193040" marR="142240" indent="-180340">
              <a:spcBef>
                <a:spcPts val="1080"/>
              </a:spcBef>
              <a:buChar char="•"/>
              <a:tabLst>
                <a:tab pos="193675" algn="l"/>
              </a:tabLst>
            </a:pPr>
            <a:r>
              <a:rPr lang="en-US" sz="1800" spc="-5" dirty="0">
                <a:latin typeface="Arial"/>
                <a:cs typeface="Arial"/>
              </a:rPr>
              <a:t>Any person who reasonably suspects that dominance is occurring in a  standards development </a:t>
            </a:r>
            <a:r>
              <a:rPr lang="en-US" sz="1800" dirty="0">
                <a:latin typeface="Arial"/>
                <a:cs typeface="Arial"/>
              </a:rPr>
              <a:t>project </a:t>
            </a:r>
            <a:r>
              <a:rPr lang="en-US" sz="1800" spc="-5" dirty="0">
                <a:latin typeface="Arial"/>
                <a:cs typeface="Arial"/>
              </a:rPr>
              <a:t>is encouraged to bring the issue to the  attention </a:t>
            </a:r>
            <a:r>
              <a:rPr lang="en-US" sz="1800" dirty="0">
                <a:latin typeface="Arial"/>
                <a:cs typeface="Arial"/>
              </a:rPr>
              <a:t>of </a:t>
            </a:r>
            <a:r>
              <a:rPr lang="en-US" sz="1800" spc="-5" dirty="0">
                <a:latin typeface="Arial"/>
                <a:cs typeface="Arial"/>
              </a:rPr>
              <a:t>the Standards Committee or the project’s IEEE-SA Program  Manager</a:t>
            </a:r>
            <a:endParaRPr lang="en-US" sz="1800" dirty="0">
              <a:latin typeface="Arial"/>
              <a:cs typeface="Arial"/>
            </a:endParaRPr>
          </a:p>
          <a:p>
            <a:pPr>
              <a:buClrTx/>
            </a:pPr>
            <a:endParaRPr lang="en-US" sz="1800" dirty="0">
              <a:solidFill>
                <a:schemeClr val="accent1">
                  <a:lumMod val="50000"/>
                </a:schemeClr>
              </a:solidFill>
            </a:endParaRPr>
          </a:p>
          <a:p>
            <a:pPr>
              <a:buClrTx/>
            </a:pPr>
            <a:r>
              <a:rPr lang="en-US" sz="1800" dirty="0">
                <a:solidFill>
                  <a:schemeClr val="accent1">
                    <a:lumMod val="50000"/>
                  </a:schemeClr>
                </a:solidFill>
              </a:rPr>
              <a:t> </a:t>
            </a:r>
          </a:p>
          <a:p>
            <a:pPr>
              <a:buClrTx/>
            </a:pPr>
            <a:endParaRPr lang="en-US" sz="1800" dirty="0">
              <a:solidFill>
                <a:schemeClr val="accent1">
                  <a:lumMod val="50000"/>
                </a:schemeClr>
              </a:solidFill>
            </a:endParaRP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US" dirty="0"/>
              <a:t>Jay Holcomb (Itron)</a:t>
            </a:r>
            <a:endParaRPr lang="en-GB" dirty="0"/>
          </a:p>
        </p:txBody>
      </p:sp>
      <p:sp>
        <p:nvSpPr>
          <p:cNvPr id="6" name="Date Placeholder 5"/>
          <p:cNvSpPr>
            <a:spLocks noGrp="1"/>
          </p:cNvSpPr>
          <p:nvPr>
            <p:ph type="dt" idx="15"/>
          </p:nvPr>
        </p:nvSpPr>
        <p:spPr/>
        <p:txBody>
          <a:bodyPr/>
          <a:lstStyle/>
          <a:p>
            <a:r>
              <a:rPr lang="en-US"/>
              <a:t>04nov21</a:t>
            </a:r>
            <a:endParaRPr lang="en-GB" dirty="0"/>
          </a:p>
        </p:txBody>
      </p:sp>
    </p:spTree>
    <p:extLst>
      <p:ext uri="{BB962C8B-B14F-4D97-AF65-F5344CB8AC3E}">
        <p14:creationId xmlns:p14="http://schemas.microsoft.com/office/powerpoint/2010/main" val="356847017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a:xfrm>
            <a:off x="2247900" y="584202"/>
            <a:ext cx="7770813" cy="609600"/>
          </a:xfrm>
        </p:spPr>
        <p:txBody>
          <a:bodyPr/>
          <a:lstStyle/>
          <a:p>
            <a:pPr eaLnBrk="1" hangingPunct="1"/>
            <a:r>
              <a:rPr lang="en-US" sz="2400" dirty="0">
                <a:latin typeface="Times New Roman" charset="0"/>
              </a:rPr>
              <a:t>Agenda</a:t>
            </a:r>
          </a:p>
        </p:txBody>
      </p:sp>
      <p:sp>
        <p:nvSpPr>
          <p:cNvPr id="7" name="Date Placeholder 6"/>
          <p:cNvSpPr>
            <a:spLocks noGrp="1"/>
          </p:cNvSpPr>
          <p:nvPr>
            <p:ph type="dt" sz="quarter" idx="4294967295"/>
          </p:nvPr>
        </p:nvSpPr>
        <p:spPr>
          <a:xfrm>
            <a:off x="867141" y="253721"/>
            <a:ext cx="2198688" cy="304800"/>
          </a:xfrm>
          <a:prstGeom prst="rect">
            <a:avLst/>
          </a:prstGeom>
        </p:spPr>
        <p:txBody>
          <a:bodyPr/>
          <a:lstStyle/>
          <a:p>
            <a:pPr>
              <a:defRPr/>
            </a:pPr>
            <a:r>
              <a:rPr lang="en-US"/>
              <a:t>04nov21</a:t>
            </a:r>
            <a:endParaRPr lang="en-US" dirty="0"/>
          </a:p>
        </p:txBody>
      </p:sp>
      <p:sp>
        <p:nvSpPr>
          <p:cNvPr id="2" name="Slide Number Placeholder 1"/>
          <p:cNvSpPr>
            <a:spLocks noGrp="1"/>
          </p:cNvSpPr>
          <p:nvPr>
            <p:ph type="sldNum" idx="12"/>
          </p:nvPr>
        </p:nvSpPr>
        <p:spPr/>
        <p:txBody>
          <a:bodyPr/>
          <a:lstStyle/>
          <a:p>
            <a:r>
              <a:rPr lang="en-GB" dirty="0"/>
              <a:t>Slide </a:t>
            </a:r>
            <a:fld id="{440F5867-744E-4AA6-B0ED-4C44D2DFBB7B}" type="slidenum">
              <a:rPr lang="en-GB" smtClean="0"/>
              <a:pPr/>
              <a:t>7</a:t>
            </a:fld>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
        <p:nvSpPr>
          <p:cNvPr id="10" name="Content Placeholder 2">
            <a:extLst>
              <a:ext uri="{FF2B5EF4-FFF2-40B4-BE49-F238E27FC236}">
                <a16:creationId xmlns:a16="http://schemas.microsoft.com/office/drawing/2014/main" id="{9808855A-86C1-4363-88E0-4DB40984EFB6}"/>
              </a:ext>
            </a:extLst>
          </p:cNvPr>
          <p:cNvSpPr>
            <a:spLocks noGrp="1"/>
          </p:cNvSpPr>
          <p:nvPr>
            <p:ph idx="1"/>
          </p:nvPr>
        </p:nvSpPr>
        <p:spPr>
          <a:xfrm>
            <a:off x="867141" y="765179"/>
            <a:ext cx="5990859" cy="5710235"/>
          </a:xfrm>
        </p:spPr>
        <p:txBody>
          <a:bodyPr/>
          <a:lstStyle/>
          <a:p>
            <a:pPr>
              <a:buFont typeface="Arial" panose="020B0604020202020204" pitchFamily="34" charset="0"/>
              <a:buChar char="•"/>
            </a:pPr>
            <a:r>
              <a:rPr lang="en-US" altLang="en-US" sz="1600" dirty="0">
                <a:solidFill>
                  <a:schemeClr val="tx1"/>
                </a:solidFill>
              </a:rPr>
              <a:t>Call to Order</a:t>
            </a:r>
          </a:p>
          <a:p>
            <a:pPr lvl="1">
              <a:spcBef>
                <a:spcPts val="0"/>
              </a:spcBef>
              <a:buFont typeface="Arial" panose="020B0604020202020204" pitchFamily="34" charset="0"/>
              <a:buChar char="•"/>
            </a:pPr>
            <a:r>
              <a:rPr lang="en-US" altLang="en-US" sz="1400" b="1" u="sng" dirty="0">
                <a:solidFill>
                  <a:schemeClr val="tx1"/>
                </a:solidFill>
              </a:rPr>
              <a:t>Attendance is not on IMAT</a:t>
            </a:r>
            <a:r>
              <a:rPr lang="en-US" altLang="en-US" sz="1400" b="1" dirty="0">
                <a:solidFill>
                  <a:schemeClr val="tx1"/>
                </a:solidFill>
              </a:rPr>
              <a:t>  (</a:t>
            </a:r>
            <a:r>
              <a:rPr lang="en-US" altLang="en-US" sz="1400" dirty="0">
                <a:solidFill>
                  <a:schemeClr val="tx1"/>
                </a:solidFill>
              </a:rPr>
              <a:t>w/VC &amp; </a:t>
            </a:r>
            <a:r>
              <a:rPr lang="en-US" altLang="en-US" sz="1400" dirty="0" err="1">
                <a:solidFill>
                  <a:schemeClr val="tx1"/>
                </a:solidFill>
              </a:rPr>
              <a:t>webex</a:t>
            </a:r>
            <a:r>
              <a:rPr lang="en-US" altLang="en-US" sz="1400" dirty="0">
                <a:solidFill>
                  <a:schemeClr val="tx1"/>
                </a:solidFill>
              </a:rPr>
              <a:t>)</a:t>
            </a:r>
          </a:p>
          <a:p>
            <a:pPr lvl="1">
              <a:spcBef>
                <a:spcPts val="0"/>
              </a:spcBef>
              <a:buFont typeface="Arial" panose="020B0604020202020204" pitchFamily="34" charset="0"/>
              <a:buChar char="•"/>
            </a:pPr>
            <a:r>
              <a:rPr lang="en-US" altLang="en-US" sz="1400" b="1" u="sng" dirty="0">
                <a:solidFill>
                  <a:schemeClr val="tx1"/>
                </a:solidFill>
              </a:rPr>
              <a:t>Remember to mute when not speaking, thanks.</a:t>
            </a:r>
          </a:p>
          <a:p>
            <a:pPr lvl="1">
              <a:spcBef>
                <a:spcPts val="0"/>
              </a:spcBef>
              <a:buFont typeface="Arial" panose="020B0604020202020204" pitchFamily="34" charset="0"/>
              <a:buChar char="•"/>
            </a:pPr>
            <a:r>
              <a:rPr lang="en-US" altLang="en-US" sz="1400" b="1" u="sng" dirty="0">
                <a:solidFill>
                  <a:schemeClr val="tx1"/>
                </a:solidFill>
              </a:rPr>
              <a:t>Please request Q in the chat window.</a:t>
            </a:r>
            <a:endParaRPr lang="en-US" sz="1600" dirty="0">
              <a:solidFill>
                <a:srgbClr val="00B0F0"/>
              </a:solidFill>
            </a:endParaRPr>
          </a:p>
          <a:p>
            <a:pPr>
              <a:spcBef>
                <a:spcPts val="0"/>
              </a:spcBef>
              <a:buFont typeface="Arial" panose="020B0604020202020204" pitchFamily="34" charset="0"/>
              <a:buChar char="•"/>
            </a:pPr>
            <a:r>
              <a:rPr lang="en-US" altLang="en-US" sz="1600" dirty="0">
                <a:solidFill>
                  <a:schemeClr val="tx1"/>
                </a:solidFill>
              </a:rPr>
              <a:t>Administrative items</a:t>
            </a:r>
          </a:p>
          <a:p>
            <a:pPr lvl="1">
              <a:spcBef>
                <a:spcPts val="0"/>
              </a:spcBef>
              <a:buFont typeface="Arial" panose="020B0604020202020204" pitchFamily="34" charset="0"/>
              <a:buChar char="•"/>
            </a:pPr>
            <a:r>
              <a:rPr lang="en-US" altLang="en-US" sz="1400" dirty="0">
                <a:solidFill>
                  <a:schemeClr val="tx1"/>
                </a:solidFill>
              </a:rPr>
              <a:t>Someone to take some notes, __jay__</a:t>
            </a:r>
          </a:p>
          <a:p>
            <a:pPr lvl="1">
              <a:spcBef>
                <a:spcPts val="0"/>
              </a:spcBef>
              <a:buFont typeface="Arial" panose="020B0604020202020204" pitchFamily="34" charset="0"/>
              <a:buChar char="•"/>
            </a:pPr>
            <a:r>
              <a:rPr lang="en-US" altLang="en-US" sz="1400" dirty="0">
                <a:solidFill>
                  <a:schemeClr val="tx1"/>
                </a:solidFill>
              </a:rPr>
              <a:t>Attendance &amp; monitor chat window, </a:t>
            </a:r>
            <a:r>
              <a:rPr lang="en-US" altLang="en-US" sz="1400" dirty="0" err="1">
                <a:solidFill>
                  <a:schemeClr val="tx1"/>
                </a:solidFill>
              </a:rPr>
              <a:t>StuartK</a:t>
            </a:r>
            <a:r>
              <a:rPr lang="en-US" altLang="en-US" sz="1400" dirty="0">
                <a:solidFill>
                  <a:schemeClr val="tx1"/>
                </a:solidFill>
              </a:rPr>
              <a:t>  </a:t>
            </a:r>
          </a:p>
          <a:p>
            <a:pPr>
              <a:spcBef>
                <a:spcPts val="0"/>
              </a:spcBef>
              <a:buFont typeface="Arial" panose="020B0604020202020204" pitchFamily="34" charset="0"/>
              <a:buChar char="•"/>
            </a:pPr>
            <a:r>
              <a:rPr lang="en-US" altLang="en-US" sz="1600" dirty="0">
                <a:solidFill>
                  <a:schemeClr val="tx1"/>
                </a:solidFill>
              </a:rPr>
              <a:t>Approve agenda, last minutes  &amp; announcements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Discussion items</a:t>
            </a:r>
          </a:p>
          <a:p>
            <a:pPr lvl="1">
              <a:spcBef>
                <a:spcPts val="0"/>
              </a:spcBef>
              <a:buFont typeface="Arial" panose="020B0604020202020204" pitchFamily="34" charset="0"/>
              <a:buChar char="•"/>
            </a:pPr>
            <a:r>
              <a:rPr lang="en-US" altLang="en-US" sz="1600" dirty="0">
                <a:solidFill>
                  <a:schemeClr val="tx1"/>
                </a:solidFill>
              </a:rPr>
              <a:t>EU Items</a:t>
            </a:r>
          </a:p>
          <a:p>
            <a:pPr lvl="1">
              <a:spcBef>
                <a:spcPts val="0"/>
              </a:spcBef>
              <a:buFont typeface="Arial" panose="020B0604020202020204" pitchFamily="34" charset="0"/>
              <a:buChar char="•"/>
            </a:pPr>
            <a:r>
              <a:rPr lang="en-US" altLang="en-US" sz="1600" dirty="0">
                <a:solidFill>
                  <a:schemeClr val="tx1"/>
                </a:solidFill>
              </a:rPr>
              <a:t>Other Regions Items</a:t>
            </a:r>
          </a:p>
          <a:p>
            <a:pPr lvl="1">
              <a:spcBef>
                <a:spcPts val="0"/>
              </a:spcBef>
              <a:buFont typeface="Arial" panose="020B0604020202020204" pitchFamily="34" charset="0"/>
              <a:buChar char="•"/>
            </a:pPr>
            <a:r>
              <a:rPr lang="en-US" altLang="en-US" sz="1600" dirty="0">
                <a:solidFill>
                  <a:schemeClr val="tx1"/>
                </a:solidFill>
              </a:rPr>
              <a:t>ITU-R Items </a:t>
            </a:r>
          </a:p>
          <a:p>
            <a:pPr lvl="1">
              <a:spcBef>
                <a:spcPts val="0"/>
              </a:spcBef>
              <a:buFont typeface="Arial" panose="020B0604020202020204" pitchFamily="34" charset="0"/>
              <a:buChar char="•"/>
            </a:pPr>
            <a:r>
              <a:rPr lang="en-US" altLang="en-US" sz="1600" dirty="0">
                <a:solidFill>
                  <a:schemeClr val="tx1"/>
                </a:solidFill>
              </a:rPr>
              <a:t>General Discussion Items</a:t>
            </a:r>
          </a:p>
          <a:p>
            <a:pPr>
              <a:spcBef>
                <a:spcPts val="0"/>
              </a:spcBef>
              <a:buFont typeface="Arial" panose="020B0604020202020204" pitchFamily="34" charset="0"/>
              <a:buChar char="•"/>
            </a:pPr>
            <a:endParaRPr lang="en-US" altLang="en-US" sz="1600" dirty="0">
              <a:solidFill>
                <a:schemeClr val="tx1"/>
              </a:solidFill>
            </a:endParaRPr>
          </a:p>
          <a:p>
            <a:pPr>
              <a:spcBef>
                <a:spcPts val="0"/>
              </a:spcBef>
              <a:buFont typeface="Arial" panose="020B0604020202020204" pitchFamily="34" charset="0"/>
              <a:buChar char="•"/>
            </a:pPr>
            <a:r>
              <a:rPr lang="en-US" altLang="en-US" sz="1600" dirty="0">
                <a:solidFill>
                  <a:schemeClr val="tx1"/>
                </a:solidFill>
              </a:rPr>
              <a:t>Actions required</a:t>
            </a:r>
          </a:p>
          <a:p>
            <a:pPr lvl="1">
              <a:spcBef>
                <a:spcPts val="0"/>
              </a:spcBef>
              <a:buFont typeface="Arial" panose="020B0604020202020204" pitchFamily="34" charset="0"/>
              <a:buChar char="•"/>
            </a:pPr>
            <a:endParaRPr lang="en-US" altLang="en-US" sz="1400" dirty="0">
              <a:solidFill>
                <a:schemeClr val="tx1"/>
              </a:solidFill>
            </a:endParaRPr>
          </a:p>
          <a:p>
            <a:pPr lvl="1">
              <a:spcBef>
                <a:spcPts val="0"/>
              </a:spcBef>
              <a:buFont typeface="Arial" panose="020B0604020202020204" pitchFamily="34" charset="0"/>
              <a:buChar char="•"/>
            </a:pPr>
            <a:r>
              <a:rPr lang="en-US" altLang="en-US" sz="1400" dirty="0">
                <a:solidFill>
                  <a:schemeClr val="tx1"/>
                </a:solidFill>
              </a:rPr>
              <a:t> </a:t>
            </a:r>
          </a:p>
          <a:p>
            <a:pPr lvl="1">
              <a:spcBef>
                <a:spcPts val="0"/>
              </a:spcBef>
              <a:buFont typeface="Arial" panose="020B0604020202020204" pitchFamily="34" charset="0"/>
              <a:buChar char="•"/>
            </a:pPr>
            <a:r>
              <a:rPr lang="en-US" sz="1600" dirty="0">
                <a:ea typeface="SimSun" panose="02010600030101010101" pitchFamily="2" charset="-122"/>
              </a:rPr>
              <a:t>Anything new today</a:t>
            </a:r>
          </a:p>
          <a:p>
            <a:pPr lvl="1">
              <a:spcBef>
                <a:spcPts val="0"/>
              </a:spcBef>
              <a:buFont typeface="Arial" panose="020B0604020202020204" pitchFamily="34" charset="0"/>
              <a:buChar char="•"/>
            </a:pPr>
            <a:r>
              <a:rPr lang="en-US" altLang="en-US" sz="1200" dirty="0">
                <a:solidFill>
                  <a:schemeClr val="tx1"/>
                </a:solidFill>
              </a:rPr>
              <a:t>ongoing: WRC-23 AI Viewpoints &amp; Freq. table fill in</a:t>
            </a:r>
            <a:endParaRPr lang="en-US" altLang="en-US" sz="1400" dirty="0">
              <a:solidFill>
                <a:schemeClr val="tx1"/>
              </a:solidFill>
            </a:endParaRPr>
          </a:p>
          <a:p>
            <a:pPr>
              <a:buFont typeface="Arial" panose="020B0604020202020204" pitchFamily="34" charset="0"/>
              <a:buChar char="•"/>
            </a:pPr>
            <a:r>
              <a:rPr lang="en-US" altLang="en-US" sz="1600" dirty="0">
                <a:solidFill>
                  <a:schemeClr val="tx1"/>
                </a:solidFill>
              </a:rPr>
              <a:t>AOB</a:t>
            </a:r>
          </a:p>
          <a:p>
            <a:pPr>
              <a:buFont typeface="Arial" panose="020B0604020202020204" pitchFamily="34" charset="0"/>
              <a:buChar char="•"/>
            </a:pPr>
            <a:r>
              <a:rPr lang="en-US" altLang="en-US" sz="1600" dirty="0">
                <a:solidFill>
                  <a:schemeClr val="tx1"/>
                </a:solidFill>
              </a:rPr>
              <a:t>Adjourn</a:t>
            </a:r>
          </a:p>
        </p:txBody>
      </p:sp>
      <p:sp>
        <p:nvSpPr>
          <p:cNvPr id="11" name="Content Placeholder 2">
            <a:extLst>
              <a:ext uri="{FF2B5EF4-FFF2-40B4-BE49-F238E27FC236}">
                <a16:creationId xmlns:a16="http://schemas.microsoft.com/office/drawing/2014/main" id="{AAC1A4D4-CC72-4DDD-B4E2-CCADAEDD8E65}"/>
              </a:ext>
            </a:extLst>
          </p:cNvPr>
          <p:cNvSpPr txBox="1">
            <a:spLocks/>
          </p:cNvSpPr>
          <p:nvPr/>
        </p:nvSpPr>
        <p:spPr bwMode="auto">
          <a:xfrm>
            <a:off x="6820962" y="701486"/>
            <a:ext cx="4891616" cy="5773928"/>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a:buFont typeface="Arial" panose="020B0604020202020204" pitchFamily="34" charset="0"/>
              <a:buChar char="•"/>
            </a:pPr>
            <a:r>
              <a:rPr lang="en-US" altLang="en-US" sz="1400" kern="0" dirty="0"/>
              <a:t>Discussion items, few more details:  </a:t>
            </a:r>
            <a:endParaRPr lang="en-US" sz="1400" b="0" dirty="0">
              <a:solidFill>
                <a:schemeClr val="tx1"/>
              </a:solidFill>
            </a:endParaRPr>
          </a:p>
          <a:p>
            <a:pPr marL="0" indent="0">
              <a:spcBef>
                <a:spcPts val="0"/>
              </a:spcBef>
            </a:pPr>
            <a:endParaRPr lang="en-US" sz="1400" b="0" dirty="0">
              <a:solidFill>
                <a:schemeClr val="tx1"/>
              </a:solidFill>
            </a:endParaRPr>
          </a:p>
          <a:p>
            <a:pPr>
              <a:spcBef>
                <a:spcPts val="0"/>
              </a:spcBef>
              <a:buFont typeface="Arial" panose="020B0604020202020204" pitchFamily="34" charset="0"/>
              <a:buChar char="•"/>
            </a:pPr>
            <a:r>
              <a:rPr lang="en-US" sz="1400" b="0" dirty="0">
                <a:solidFill>
                  <a:schemeClr val="tx1"/>
                </a:solidFill>
              </a:rPr>
              <a:t>EU Items</a:t>
            </a:r>
          </a:p>
          <a:p>
            <a:pPr lvl="1">
              <a:spcBef>
                <a:spcPts val="0"/>
              </a:spcBef>
              <a:buFont typeface="Arial" panose="020B0604020202020204" pitchFamily="34" charset="0"/>
              <a:buChar char="•"/>
            </a:pPr>
            <a:r>
              <a:rPr lang="en-US" sz="1400" dirty="0">
                <a:solidFill>
                  <a:schemeClr val="tx1"/>
                </a:solidFill>
              </a:rPr>
              <a:t>General items, ETSI, CEPT, etc.</a:t>
            </a:r>
          </a:p>
          <a:p>
            <a:pPr>
              <a:spcBef>
                <a:spcPts val="0"/>
              </a:spcBef>
              <a:buFont typeface="Arial" panose="020B0604020202020204" pitchFamily="34" charset="0"/>
              <a:buChar char="•"/>
            </a:pPr>
            <a:endParaRPr lang="en-US" sz="1400" b="0" kern="0" dirty="0">
              <a:solidFill>
                <a:schemeClr val="tx1"/>
              </a:solidFill>
            </a:endParaRPr>
          </a:p>
          <a:p>
            <a:pPr>
              <a:spcBef>
                <a:spcPts val="0"/>
              </a:spcBef>
              <a:buFont typeface="Arial" panose="020B0604020202020204" pitchFamily="34" charset="0"/>
              <a:buChar char="•"/>
            </a:pPr>
            <a:r>
              <a:rPr lang="en-US" sz="1400" b="0" kern="0" dirty="0">
                <a:solidFill>
                  <a:schemeClr val="tx1"/>
                </a:solidFill>
              </a:rPr>
              <a:t>Other Regions Items</a:t>
            </a:r>
          </a:p>
          <a:p>
            <a:pPr lvl="1">
              <a:spcBef>
                <a:spcPts val="0"/>
              </a:spcBef>
              <a:buFont typeface="Arial" panose="020B0604020202020204" pitchFamily="34" charset="0"/>
              <a:buChar char="•"/>
            </a:pPr>
            <a:r>
              <a:rPr lang="en-US" altLang="en-US" sz="1400" dirty="0">
                <a:solidFill>
                  <a:schemeClr val="tx1"/>
                </a:solidFill>
              </a:rPr>
              <a:t>General items</a:t>
            </a:r>
          </a:p>
          <a:p>
            <a:pPr marL="457200" lvl="1" indent="0">
              <a:spcBef>
                <a:spcPts val="0"/>
              </a:spcBef>
            </a:pPr>
            <a:endParaRPr lang="en-US" altLang="en-US" sz="1400" dirty="0">
              <a:solidFill>
                <a:schemeClr val="tx1"/>
              </a:solidFill>
            </a:endParaRPr>
          </a:p>
          <a:p>
            <a:pPr>
              <a:spcBef>
                <a:spcPts val="0"/>
              </a:spcBef>
              <a:buFont typeface="Arial" panose="020B0604020202020204" pitchFamily="34" charset="0"/>
              <a:buChar char="•"/>
            </a:pPr>
            <a:r>
              <a:rPr lang="en-US" sz="1400" b="0" dirty="0">
                <a:solidFill>
                  <a:schemeClr val="tx1"/>
                </a:solidFill>
              </a:rPr>
              <a:t>ITU-R Items</a:t>
            </a:r>
          </a:p>
          <a:p>
            <a:pPr lvl="1">
              <a:spcBef>
                <a:spcPts val="0"/>
              </a:spcBef>
              <a:buFont typeface="Arial" panose="020B0604020202020204" pitchFamily="34" charset="0"/>
              <a:buChar char="•"/>
            </a:pPr>
            <a:r>
              <a:rPr lang="en-US" altLang="en-US" sz="1400" dirty="0">
                <a:solidFill>
                  <a:schemeClr val="tx1"/>
                </a:solidFill>
              </a:rPr>
              <a:t>General items </a:t>
            </a:r>
          </a:p>
          <a:p>
            <a:pPr lvl="1">
              <a:spcBef>
                <a:spcPts val="0"/>
              </a:spcBef>
              <a:buFont typeface="Arial" panose="020B0604020202020204" pitchFamily="34" charset="0"/>
              <a:buChar char="•"/>
            </a:pPr>
            <a:r>
              <a:rPr lang="en-US" altLang="en-US" sz="1400" dirty="0">
                <a:solidFill>
                  <a:schemeClr val="tx1"/>
                </a:solidFill>
              </a:rPr>
              <a:t>ongoing: IEEE 802 viewpoints on WRC-23 AIs</a:t>
            </a:r>
          </a:p>
          <a:p>
            <a:pPr lvl="1">
              <a:spcBef>
                <a:spcPts val="0"/>
              </a:spcBef>
              <a:buFont typeface="Arial" panose="020B0604020202020204" pitchFamily="34" charset="0"/>
              <a:buChar char="•"/>
            </a:pPr>
            <a:endParaRPr lang="en-US" altLang="en-US" sz="1400" kern="0" dirty="0">
              <a:solidFill>
                <a:schemeClr val="tx1"/>
              </a:solidFill>
            </a:endParaRPr>
          </a:p>
          <a:p>
            <a:pPr>
              <a:spcBef>
                <a:spcPts val="0"/>
              </a:spcBef>
              <a:buFont typeface="Arial" panose="020B0604020202020204" pitchFamily="34" charset="0"/>
              <a:buChar char="•"/>
            </a:pPr>
            <a:r>
              <a:rPr lang="en-US" altLang="en-US" sz="1400" b="0" kern="0" dirty="0">
                <a:solidFill>
                  <a:schemeClr val="tx1"/>
                </a:solidFill>
              </a:rPr>
              <a:t>General discussion items</a:t>
            </a:r>
          </a:p>
          <a:p>
            <a:pPr lvl="1">
              <a:spcBef>
                <a:spcPts val="0"/>
              </a:spcBef>
              <a:buFont typeface="Arial" panose="020B0604020202020204" pitchFamily="34" charset="0"/>
              <a:buChar char="•"/>
            </a:pPr>
            <a:r>
              <a:rPr lang="en-US" altLang="en-US" sz="1400" kern="0" dirty="0">
                <a:solidFill>
                  <a:schemeClr val="tx1"/>
                </a:solidFill>
              </a:rPr>
              <a:t>FCC NOI on  more spectrum for IoT? </a:t>
            </a:r>
          </a:p>
          <a:p>
            <a:pPr lvl="1">
              <a:spcBef>
                <a:spcPts val="0"/>
              </a:spcBef>
              <a:buFont typeface="Arial" panose="020B0604020202020204" pitchFamily="34" charset="0"/>
              <a:buChar char="•"/>
            </a:pPr>
            <a:r>
              <a:rPr lang="en-US" altLang="en-US" sz="1400" kern="0" dirty="0">
                <a:solidFill>
                  <a:schemeClr val="tx1"/>
                </a:solidFill>
              </a:rPr>
              <a:t>FCC asking for  70/80/90 GHz additional info on proceeding</a:t>
            </a:r>
          </a:p>
          <a:p>
            <a:pPr lvl="1">
              <a:spcBef>
                <a:spcPts val="0"/>
              </a:spcBef>
              <a:buFont typeface="Arial" panose="020B0604020202020204" pitchFamily="34" charset="0"/>
              <a:buChar char="•"/>
            </a:pPr>
            <a:r>
              <a:rPr lang="en-US" altLang="en-US" sz="1400" kern="0" dirty="0">
                <a:solidFill>
                  <a:schemeClr val="tx1"/>
                </a:solidFill>
              </a:rPr>
              <a:t>ongoing: MSGs &amp; Stds Frequency table</a:t>
            </a:r>
          </a:p>
          <a:p>
            <a:pPr lvl="1">
              <a:spcBef>
                <a:spcPts val="0"/>
              </a:spcBef>
              <a:buFont typeface="Arial" panose="020B0604020202020204" pitchFamily="34" charset="0"/>
              <a:buChar char="•"/>
            </a:pPr>
            <a:endParaRPr lang="en-US" altLang="en-US" sz="1400" kern="0" dirty="0">
              <a:solidFill>
                <a:schemeClr val="tx1"/>
              </a:solidFill>
            </a:endParaRPr>
          </a:p>
          <a:p>
            <a:pPr lvl="1">
              <a:spcBef>
                <a:spcPts val="0"/>
              </a:spcBef>
              <a:buFont typeface="Arial" panose="020B0604020202020204" pitchFamily="34" charset="0"/>
              <a:buChar char="•"/>
            </a:pPr>
            <a:endParaRPr lang="en-US" altLang="en-US" sz="1400" kern="0" dirty="0">
              <a:solidFill>
                <a:schemeClr val="tx1"/>
              </a:solidFill>
            </a:endParaRPr>
          </a:p>
        </p:txBody>
      </p:sp>
    </p:spTree>
    <p:extLst>
      <p:ext uri="{BB962C8B-B14F-4D97-AF65-F5344CB8AC3E}">
        <p14:creationId xmlns:p14="http://schemas.microsoft.com/office/powerpoint/2010/main" val="420232035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7770813" cy="469235"/>
          </a:xfrm>
        </p:spPr>
        <p:txBody>
          <a:bodyPr/>
          <a:lstStyle/>
          <a:p>
            <a:r>
              <a:rPr lang="en-US" altLang="en-US" sz="2400" dirty="0"/>
              <a:t>Administrative – motions and more</a:t>
            </a:r>
          </a:p>
        </p:txBody>
      </p:sp>
      <p:sp>
        <p:nvSpPr>
          <p:cNvPr id="16387" name="Content Placeholder 2"/>
          <p:cNvSpPr>
            <a:spLocks noGrp="1"/>
          </p:cNvSpPr>
          <p:nvPr>
            <p:ph idx="1"/>
          </p:nvPr>
        </p:nvSpPr>
        <p:spPr>
          <a:xfrm>
            <a:off x="990600" y="594578"/>
            <a:ext cx="10363200" cy="5789613"/>
          </a:xfrm>
        </p:spPr>
        <p:txBody>
          <a:bodyPr/>
          <a:lstStyle/>
          <a:p>
            <a:pPr lvl="4">
              <a:buFont typeface="Arial" panose="020B0604020202020204" pitchFamily="34" charset="0"/>
              <a:buChar char="•"/>
            </a:pPr>
            <a:endParaRPr lang="en-US" altLang="en-US" sz="800" dirty="0"/>
          </a:p>
          <a:p>
            <a:pPr lvl="4">
              <a:buFont typeface="Arial" panose="020B0604020202020204" pitchFamily="34" charset="0"/>
              <a:buChar char="•"/>
            </a:pPr>
            <a:endParaRPr lang="en-US" altLang="en-US" sz="600" u="sng" dirty="0"/>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u="sng" dirty="0">
                <a:solidFill>
                  <a:schemeClr val="tx1"/>
                </a:solidFill>
              </a:rPr>
              <a:t>:</a:t>
            </a:r>
            <a:r>
              <a:rPr lang="en-US" altLang="en-US" sz="1800" dirty="0">
                <a:solidFill>
                  <a:schemeClr val="tx1"/>
                </a:solidFill>
              </a:rPr>
              <a:t> </a:t>
            </a:r>
            <a:r>
              <a:rPr lang="en-US" altLang="en-US" sz="1800" b="0" dirty="0">
                <a:solidFill>
                  <a:schemeClr val="tx1"/>
                </a:solidFill>
              </a:rPr>
              <a:t>To approve the agenda as presented on previous slide</a:t>
            </a:r>
          </a:p>
          <a:p>
            <a:pPr>
              <a:spcBef>
                <a:spcPts val="0"/>
              </a:spcBef>
            </a:pPr>
            <a:r>
              <a:rPr lang="en-US" altLang="en-US" sz="1800" dirty="0">
                <a:solidFill>
                  <a:schemeClr val="tx1"/>
                </a:solidFill>
              </a:rPr>
              <a:t>		</a:t>
            </a:r>
            <a:r>
              <a:rPr lang="en-US" altLang="en-US" sz="1800" b="0" dirty="0">
                <a:solidFill>
                  <a:schemeClr val="tx1"/>
                </a:solidFill>
              </a:rPr>
              <a:t>Moved by: 	Stuart K. </a:t>
            </a:r>
          </a:p>
          <a:p>
            <a:pPr>
              <a:spcBef>
                <a:spcPts val="0"/>
              </a:spcBef>
            </a:pPr>
            <a:r>
              <a:rPr lang="en-US" altLang="en-US" sz="1800" b="0" dirty="0">
                <a:solidFill>
                  <a:schemeClr val="tx1"/>
                </a:solidFill>
              </a:rPr>
              <a:t>		Seconded by:  Hassan  Y. </a:t>
            </a:r>
          </a:p>
          <a:p>
            <a:pPr>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a:spcBef>
                <a:spcPts val="400"/>
              </a:spcBef>
              <a:buFont typeface="Arial" panose="020B0604020202020204" pitchFamily="34" charset="0"/>
              <a:buChar char="•"/>
            </a:pPr>
            <a:endParaRPr lang="en-US" altLang="en-US" sz="1800" u="sng" dirty="0">
              <a:solidFill>
                <a:schemeClr val="tx1"/>
              </a:solidFill>
            </a:endParaRPr>
          </a:p>
          <a:p>
            <a:pPr>
              <a:spcBef>
                <a:spcPts val="400"/>
              </a:spcBef>
              <a:buFont typeface="Arial" panose="020B0604020202020204" pitchFamily="34" charset="0"/>
              <a:buChar char="•"/>
            </a:pPr>
            <a:endParaRPr lang="en-US" altLang="en-US" sz="1800" u="sng" dirty="0"/>
          </a:p>
          <a:p>
            <a:pPr>
              <a:spcBef>
                <a:spcPts val="400"/>
              </a:spcBef>
              <a:buFont typeface="Arial" panose="020B0604020202020204" pitchFamily="34" charset="0"/>
              <a:buChar char="•"/>
            </a:pPr>
            <a:r>
              <a:rPr lang="en-US" altLang="en-US" sz="1800" u="sng" dirty="0"/>
              <a:t>Motion:</a:t>
            </a:r>
            <a:r>
              <a:rPr lang="en-US" altLang="en-US" sz="1800" dirty="0"/>
              <a:t> </a:t>
            </a:r>
            <a:r>
              <a:rPr lang="en-GB" sz="1800" b="0" dirty="0">
                <a:ea typeface="SimSun" panose="02010600030101010101" pitchFamily="2" charset="-122"/>
              </a:rPr>
              <a:t>To approve the minutes in document </a:t>
            </a:r>
            <a:r>
              <a:rPr lang="en-GB" sz="1800" b="0" dirty="0">
                <a:ea typeface="SimSun" panose="02010600030101010101" pitchFamily="2" charset="-122"/>
                <a:hlinkClick r:id="rId3"/>
              </a:rPr>
              <a:t>https://mentor.ieee.org/802.18/dcn/21/18-21-0129-00-0000-minutes-28oct21-rrtag-teleconference.docx</a:t>
            </a:r>
            <a:r>
              <a:rPr lang="en-GB" sz="1800" b="0" dirty="0">
                <a:ea typeface="SimSun" panose="02010600030101010101" pitchFamily="2" charset="-122"/>
              </a:rPr>
              <a:t>  </a:t>
            </a:r>
            <a:r>
              <a:rPr lang="en-US" sz="1400" b="0" i="0" dirty="0">
                <a:solidFill>
                  <a:srgbClr val="000000"/>
                </a:solidFill>
                <a:effectLst/>
                <a:latin typeface="Verdana" panose="020B0604030504040204" pitchFamily="34" charset="0"/>
              </a:rPr>
              <a:t>29-Oct-2021 15:11:12 ET</a:t>
            </a:r>
            <a:r>
              <a:rPr lang="en-US" sz="1800" b="0" dirty="0">
                <a:ea typeface="SimSun" panose="02010600030101010101" pitchFamily="2" charset="-122"/>
              </a:rPr>
              <a:t>, with editorial privilege for the 802.18 chair.</a:t>
            </a:r>
            <a:r>
              <a:rPr lang="en-US" altLang="en-US" sz="1800" b="0" dirty="0">
                <a:solidFill>
                  <a:schemeClr val="tx1"/>
                </a:solidFill>
              </a:rPr>
              <a:t>	</a:t>
            </a:r>
          </a:p>
          <a:p>
            <a:pPr marL="0" indent="0">
              <a:spcBef>
                <a:spcPts val="400"/>
              </a:spcBef>
            </a:pPr>
            <a:r>
              <a:rPr lang="en-US" altLang="en-US" sz="1800" b="0" dirty="0">
                <a:solidFill>
                  <a:schemeClr val="tx1"/>
                </a:solidFill>
              </a:rPr>
              <a:t> 	Moved by:  	Al P.  </a:t>
            </a:r>
          </a:p>
          <a:p>
            <a:pPr marL="0" indent="0">
              <a:spcBef>
                <a:spcPts val="0"/>
              </a:spcBef>
            </a:pPr>
            <a:r>
              <a:rPr lang="en-US" altLang="en-US" sz="1800" b="0" dirty="0">
                <a:solidFill>
                  <a:schemeClr val="tx1"/>
                </a:solidFill>
              </a:rPr>
              <a:t>	Seconded by:  Stuart K</a:t>
            </a:r>
          </a:p>
          <a:p>
            <a:pPr marL="0" indent="0">
              <a:spcBef>
                <a:spcPts val="0"/>
              </a:spcBef>
            </a:pPr>
            <a:r>
              <a:rPr lang="en-US" altLang="en-US" sz="1800" b="0" dirty="0">
                <a:solidFill>
                  <a:schemeClr val="tx1"/>
                </a:solidFill>
              </a:rPr>
              <a:t>	Discussion?  	None</a:t>
            </a:r>
          </a:p>
          <a:p>
            <a:pPr lvl="1">
              <a:spcBef>
                <a:spcPts val="0"/>
              </a:spcBef>
            </a:pPr>
            <a:r>
              <a:rPr lang="en-US" altLang="en-US" sz="1800" dirty="0">
                <a:solidFill>
                  <a:schemeClr val="tx1"/>
                </a:solidFill>
              </a:rPr>
              <a:t>Vote:  Approved by unanimous consent</a:t>
            </a:r>
          </a:p>
          <a:p>
            <a:pPr lvl="2">
              <a:spcBef>
                <a:spcPts val="0"/>
              </a:spcBef>
              <a:buFont typeface="Arial" panose="020B0604020202020204" pitchFamily="34" charset="0"/>
              <a:buChar char="•"/>
            </a:pPr>
            <a:endParaRPr lang="en-US" altLang="en-US" dirty="0">
              <a:solidFill>
                <a:schemeClr val="tx1"/>
              </a:solidFill>
            </a:endParaRPr>
          </a:p>
          <a:p>
            <a:pPr marL="685800" lvl="1">
              <a:spcBef>
                <a:spcPts val="400"/>
              </a:spcBef>
              <a:buFont typeface="Arial" panose="020B0604020202020204" pitchFamily="34" charset="0"/>
              <a:buChar char="•"/>
            </a:pPr>
            <a:endParaRPr lang="en-US" altLang="en-US" sz="1400" dirty="0">
              <a:solidFill>
                <a:schemeClr val="tx1"/>
              </a:solidFill>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8</a:t>
            </a:fld>
            <a:endParaRPr lang="en-US" altLang="en-US" sz="1200" b="0" dirty="0"/>
          </a:p>
        </p:txBody>
      </p:sp>
      <p:sp>
        <p:nvSpPr>
          <p:cNvPr id="2" name="Date Placeholder 1"/>
          <p:cNvSpPr>
            <a:spLocks noGrp="1"/>
          </p:cNvSpPr>
          <p:nvPr>
            <p:ph type="dt" idx="15"/>
          </p:nvPr>
        </p:nvSpPr>
        <p:spPr/>
        <p:txBody>
          <a:bodyPr/>
          <a:lstStyle/>
          <a:p>
            <a:r>
              <a:rPr lang="en-US"/>
              <a:t>04nov21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331624161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1"/>
          <p:cNvSpPr>
            <a:spLocks noGrp="1"/>
          </p:cNvSpPr>
          <p:nvPr>
            <p:ph type="title"/>
          </p:nvPr>
        </p:nvSpPr>
        <p:spPr>
          <a:xfrm>
            <a:off x="2209800" y="534988"/>
            <a:ext cx="8001001" cy="469235"/>
          </a:xfrm>
        </p:spPr>
        <p:txBody>
          <a:bodyPr/>
          <a:lstStyle/>
          <a:p>
            <a:r>
              <a:rPr lang="en-US" altLang="en-US" sz="2400" dirty="0"/>
              <a:t>Administrative–moving forward</a:t>
            </a:r>
            <a:endParaRPr lang="en-US" altLang="en-US" sz="2400" i="1" u="sng" dirty="0">
              <a:solidFill>
                <a:srgbClr val="00B050"/>
              </a:solidFill>
            </a:endParaRPr>
          </a:p>
        </p:txBody>
      </p:sp>
      <p:sp>
        <p:nvSpPr>
          <p:cNvPr id="16387" name="Content Placeholder 2"/>
          <p:cNvSpPr>
            <a:spLocks noGrp="1"/>
          </p:cNvSpPr>
          <p:nvPr>
            <p:ph idx="1"/>
          </p:nvPr>
        </p:nvSpPr>
        <p:spPr>
          <a:xfrm>
            <a:off x="914400" y="945501"/>
            <a:ext cx="11049000" cy="5529913"/>
          </a:xfrm>
        </p:spPr>
        <p:txBody>
          <a:bodyPr/>
          <a:lstStyle/>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Nov 2021 </a:t>
            </a:r>
            <a:r>
              <a:rPr lang="en-US" altLang="en-US" sz="1800" b="0" dirty="0">
                <a:solidFill>
                  <a:schemeClr val="tx1"/>
                </a:solidFill>
              </a:rPr>
              <a:t>Plenary – (was Vancouver) – EC call on 07Sep21 </a:t>
            </a:r>
            <a:r>
              <a:rPr lang="en-US" sz="1600" b="0" dirty="0">
                <a:ea typeface="Calibri" panose="020F0502020204030204" pitchFamily="34" charset="0"/>
              </a:rPr>
              <a:t>approved to be e</a:t>
            </a:r>
            <a:r>
              <a:rPr lang="en-US" sz="1600" b="0" dirty="0">
                <a:solidFill>
                  <a:schemeClr val="tx1"/>
                </a:solidFill>
                <a:ea typeface="Calibri" panose="020F0502020204030204" pitchFamily="34" charset="0"/>
              </a:rPr>
              <a:t>lectronic/virtual</a:t>
            </a:r>
            <a:r>
              <a:rPr lang="en-US" sz="1600" b="0" dirty="0">
                <a:solidFill>
                  <a:schemeClr val="bg1">
                    <a:lumMod val="75000"/>
                  </a:schemeClr>
                </a:solidFill>
                <a:ea typeface="Calibri" panose="020F0502020204030204" pitchFamily="34" charset="0"/>
              </a:rPr>
              <a:t>.</a:t>
            </a:r>
          </a:p>
          <a:p>
            <a:pPr lvl="2">
              <a:spcBef>
                <a:spcPts val="0"/>
              </a:spcBef>
              <a:spcAft>
                <a:spcPts val="0"/>
              </a:spcAft>
              <a:buFont typeface="Arial" panose="020B0604020202020204" pitchFamily="34" charset="0"/>
              <a:buChar char="•"/>
            </a:pPr>
            <a:r>
              <a:rPr lang="en-US" sz="1600" b="0" dirty="0">
                <a:solidFill>
                  <a:schemeClr val="tx1"/>
                </a:solidFill>
                <a:effectLst/>
                <a:ea typeface="Calibri" panose="020F0502020204030204" pitchFamily="34" charset="0"/>
              </a:rPr>
              <a:t>Also approved was the $50 / $75 / $125 meeting fee like we have been doing.</a:t>
            </a:r>
          </a:p>
          <a:p>
            <a:pPr marL="685800" lvl="1">
              <a:spcBef>
                <a:spcPts val="0"/>
              </a:spcBef>
              <a:spcAft>
                <a:spcPts val="0"/>
              </a:spcAft>
              <a:buFont typeface="Arial" panose="020B0604020202020204" pitchFamily="34" charset="0"/>
              <a:buChar char="•"/>
            </a:pPr>
            <a:r>
              <a:rPr lang="en-US" sz="1600" b="1" strike="sngStrike" dirty="0">
                <a:solidFill>
                  <a:schemeClr val="bg1">
                    <a:lumMod val="75000"/>
                  </a:schemeClr>
                </a:solidFill>
                <a:effectLst/>
                <a:latin typeface="Tahoma" panose="020B0604030504040204" pitchFamily="34" charset="0"/>
                <a:ea typeface="Calibri" panose="020F0502020204030204" pitchFamily="34" charset="0"/>
              </a:rPr>
              <a:t>Early Registration</a:t>
            </a:r>
            <a:r>
              <a:rPr lang="en-US" sz="1600" strike="sngStrike" dirty="0">
                <a:solidFill>
                  <a:schemeClr val="bg1">
                    <a:lumMod val="75000"/>
                  </a:schemeClr>
                </a:solidFill>
                <a:effectLst/>
                <a:latin typeface="Tahoma" panose="020B0604030504040204" pitchFamily="34" charset="0"/>
                <a:ea typeface="Calibri" panose="020F0502020204030204" pitchFamily="34" charset="0"/>
              </a:rPr>
              <a:t>:  Until Thursday 11:59 PM UTC October 21, 2021 			* $US 50.00 for all attendees</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Standard </a:t>
            </a:r>
            <a:r>
              <a:rPr lang="en-US" sz="1600" dirty="0" err="1">
                <a:effectLst/>
                <a:latin typeface="Tahoma" panose="020B0604030504040204" pitchFamily="34" charset="0"/>
                <a:ea typeface="Calibri" panose="020F0502020204030204" pitchFamily="34" charset="0"/>
              </a:rPr>
              <a:t>Registration:</a:t>
            </a:r>
            <a:r>
              <a:rPr lang="en-US" sz="1600" b="1" dirty="0" err="1">
                <a:solidFill>
                  <a:srgbClr val="FF0000"/>
                </a:solidFill>
                <a:effectLst/>
                <a:latin typeface="Tahoma" panose="020B0604030504040204" pitchFamily="34" charset="0"/>
                <a:ea typeface="Calibri" panose="020F0502020204030204" pitchFamily="34" charset="0"/>
              </a:rPr>
              <a:t>Until</a:t>
            </a:r>
            <a:r>
              <a:rPr lang="en-US" sz="1600" b="1" dirty="0">
                <a:solidFill>
                  <a:srgbClr val="FF0000"/>
                </a:solidFill>
                <a:effectLst/>
                <a:latin typeface="Tahoma" panose="020B0604030504040204" pitchFamily="34" charset="0"/>
                <a:ea typeface="Calibri" panose="020F0502020204030204" pitchFamily="34" charset="0"/>
              </a:rPr>
              <a:t> Friday 11:59 PM UTC November 5, 2021 </a:t>
            </a:r>
            <a:r>
              <a:rPr lang="en-US" sz="1600" dirty="0">
                <a:latin typeface="Tahoma" panose="020B0604030504040204" pitchFamily="34" charset="0"/>
                <a:ea typeface="Calibri" panose="020F0502020204030204" pitchFamily="34" charset="0"/>
              </a:rPr>
              <a:t>(&lt;28hrs from now) </a:t>
            </a:r>
            <a:r>
              <a:rPr lang="en-US" sz="1600" dirty="0">
                <a:effectLst/>
                <a:latin typeface="Tahoma" panose="020B0604030504040204" pitchFamily="34" charset="0"/>
                <a:ea typeface="Calibri" panose="020F0502020204030204" pitchFamily="34" charset="0"/>
              </a:rPr>
              <a:t>* $US 75.00 for all</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Late Registration:  After Friday 11:59 PM UTC November 5, 2021 				* $US 125.00 for all attendees </a:t>
            </a:r>
          </a:p>
          <a:p>
            <a:pPr marL="685800" lvl="1">
              <a:spcBef>
                <a:spcPts val="0"/>
              </a:spcBef>
              <a:spcAft>
                <a:spcPts val="0"/>
              </a:spcAft>
              <a:buFont typeface="Arial" panose="020B0604020202020204" pitchFamily="34" charset="0"/>
              <a:buChar char="•"/>
            </a:pPr>
            <a:r>
              <a:rPr lang="en-US" sz="1600" dirty="0">
                <a:effectLst/>
                <a:latin typeface="Tahoma" panose="020B0604030504040204" pitchFamily="34" charset="0"/>
                <a:ea typeface="Calibri" panose="020F0502020204030204" pitchFamily="34" charset="0"/>
              </a:rPr>
              <a:t>Registration Fees are Non-Transferable and Non-Refundable</a:t>
            </a:r>
            <a:endParaRPr lang="en-US" sz="1600" dirty="0">
              <a:latin typeface="Tahoma" panose="020B0604030504040204" pitchFamily="34" charset="0"/>
              <a:ea typeface="Calibri" panose="020F0502020204030204" pitchFamily="34" charset="0"/>
            </a:endParaRPr>
          </a:p>
          <a:p>
            <a:pPr marL="685800" lvl="1">
              <a:spcBef>
                <a:spcPts val="0"/>
              </a:spcBef>
              <a:spcAft>
                <a:spcPts val="0"/>
              </a:spcAft>
              <a:buFont typeface="Arial" panose="020B0604020202020204" pitchFamily="34" charset="0"/>
              <a:buChar char="•"/>
            </a:pPr>
            <a:r>
              <a:rPr lang="en-US" sz="1600" b="1" dirty="0">
                <a:effectLst/>
                <a:latin typeface="Tahoma" panose="020B0604030504040204" pitchFamily="34" charset="0"/>
                <a:ea typeface="Calibri" panose="020F0502020204030204" pitchFamily="34" charset="0"/>
              </a:rPr>
              <a:t>REGISTRATION WEBSITE:        </a:t>
            </a:r>
            <a:r>
              <a:rPr lang="en-US" sz="1600" b="1" u="sng" dirty="0">
                <a:solidFill>
                  <a:srgbClr val="0000FF"/>
                </a:solidFill>
                <a:effectLst/>
                <a:latin typeface="Tahoma" panose="020B0604030504040204" pitchFamily="34" charset="0"/>
                <a:ea typeface="Calibri" panose="020F0502020204030204" pitchFamily="34" charset="0"/>
                <a:hlinkClick r:id="rId3"/>
              </a:rPr>
              <a:t>https://cvent.me/4xn8Ql</a:t>
            </a:r>
            <a:endParaRPr lang="en-US" sz="1600" u="sng" dirty="0">
              <a:solidFill>
                <a:srgbClr val="0000FF"/>
              </a:solidFill>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Meetings will take place between November 5-19, 2021.</a:t>
            </a:r>
            <a:endParaRPr lang="en-US" sz="1600" dirty="0">
              <a:effectLst/>
              <a:latin typeface="Times New Roman" panose="02020603050405020304" pitchFamily="18"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The dates and times of specific WG and TAG meetings will be provided by the Working Group Chairs. </a:t>
            </a:r>
          </a:p>
          <a:p>
            <a:pPr marL="685800" lvl="1">
              <a:spcBef>
                <a:spcPts val="0"/>
              </a:spcBef>
              <a:spcAft>
                <a:spcPts val="0"/>
              </a:spcAft>
              <a:buSzPts val="1000"/>
              <a:buFont typeface="Arial" panose="020B0604020202020204" pitchFamily="34" charset="0"/>
              <a:buChar char="•"/>
              <a:tabLst>
                <a:tab pos="457200" algn="l"/>
              </a:tabLst>
            </a:pPr>
            <a:r>
              <a:rPr lang="en-US" sz="1600" dirty="0">
                <a:effectLst/>
                <a:latin typeface="Tahoma" panose="020B0604030504040204" pitchFamily="34" charset="0"/>
                <a:ea typeface="Calibri" panose="020F0502020204030204" pitchFamily="34" charset="0"/>
              </a:rPr>
              <a:t>Information is available at </a:t>
            </a:r>
            <a:r>
              <a:rPr lang="en-US" sz="1600" u="sng" dirty="0">
                <a:solidFill>
                  <a:srgbClr val="0000FF"/>
                </a:solidFill>
                <a:effectLst/>
                <a:latin typeface="Tahoma" panose="020B0604030504040204" pitchFamily="34" charset="0"/>
                <a:ea typeface="Calibri" panose="020F0502020204030204" pitchFamily="34" charset="0"/>
                <a:hlinkClick r:id="rId4"/>
              </a:rPr>
              <a:t>https://ieee802.org/802tele_calendar.html</a:t>
            </a:r>
            <a:endParaRPr lang="en-US" sz="1600" u="sng" dirty="0">
              <a:solidFill>
                <a:srgbClr val="0000FF"/>
              </a:solidFill>
              <a:effectLst/>
              <a:latin typeface="Tahoma" panose="020B0604030504040204" pitchFamily="34" charset="0"/>
              <a:ea typeface="Calibri" panose="020F0502020204030204" pitchFamily="34" charset="0"/>
            </a:endParaRP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.18 at this point will be our normal weekly times and call-in, Thursday's 11</a:t>
            </a:r>
            <a:r>
              <a:rPr lang="en-US" sz="1800" baseline="30000" dirty="0">
                <a:ea typeface="Calibri" panose="020F0502020204030204" pitchFamily="34" charset="0"/>
              </a:rPr>
              <a:t>th</a:t>
            </a:r>
            <a:r>
              <a:rPr lang="en-US" sz="1800" dirty="0">
                <a:ea typeface="Calibri" panose="020F0502020204030204" pitchFamily="34" charset="0"/>
              </a:rPr>
              <a:t> and 18</a:t>
            </a:r>
            <a:r>
              <a:rPr lang="en-US" sz="1800" baseline="30000" dirty="0">
                <a:ea typeface="Calibri" panose="020F0502020204030204" pitchFamily="34" charset="0"/>
              </a:rPr>
              <a:t>th</a:t>
            </a:r>
            <a:r>
              <a:rPr lang="en-US" sz="1800" dirty="0">
                <a:ea typeface="Calibri" panose="020F0502020204030204" pitchFamily="34" charset="0"/>
              </a:rPr>
              <a:t> Nov21.</a:t>
            </a:r>
          </a:p>
          <a:p>
            <a:pPr marL="685800" lvl="1">
              <a:spcBef>
                <a:spcPts val="0"/>
              </a:spcBef>
              <a:spcAft>
                <a:spcPts val="0"/>
              </a:spcAft>
              <a:buSzPts val="1000"/>
              <a:buFont typeface="Arial" panose="020B0604020202020204" pitchFamily="34" charset="0"/>
              <a:buChar char="•"/>
              <a:tabLst>
                <a:tab pos="457200" algn="l"/>
              </a:tabLst>
            </a:pPr>
            <a:r>
              <a:rPr lang="en-US" sz="1800" dirty="0">
                <a:ea typeface="Calibri" panose="020F0502020204030204" pitchFamily="34" charset="0"/>
              </a:rPr>
              <a:t>O</a:t>
            </a:r>
            <a:r>
              <a:rPr lang="en-US" sz="1800" dirty="0">
                <a:effectLst/>
                <a:ea typeface="Calibri" panose="020F0502020204030204" pitchFamily="34" charset="0"/>
              </a:rPr>
              <a:t>n 11</a:t>
            </a:r>
            <a:r>
              <a:rPr lang="en-US" sz="1800" baseline="30000" dirty="0">
                <a:effectLst/>
                <a:ea typeface="Calibri" panose="020F0502020204030204" pitchFamily="34" charset="0"/>
              </a:rPr>
              <a:t>th</a:t>
            </a:r>
            <a:r>
              <a:rPr lang="en-US" sz="1800" dirty="0">
                <a:effectLst/>
                <a:ea typeface="Calibri" panose="020F0502020204030204" pitchFamily="34" charset="0"/>
              </a:rPr>
              <a:t>: have overlap with 802.15 TG14 and </a:t>
            </a:r>
            <a:r>
              <a:rPr lang="en-US" sz="1800" dirty="0">
                <a:ea typeface="Calibri" panose="020F0502020204030204" pitchFamily="34" charset="0"/>
              </a:rPr>
              <a:t>l</a:t>
            </a:r>
            <a:r>
              <a:rPr lang="en-US" sz="1800" dirty="0">
                <a:effectLst/>
                <a:ea typeface="Calibri" panose="020F0502020204030204" pitchFamily="34" charset="0"/>
              </a:rPr>
              <a:t>ast 30mins of .11az and .11bh,  </a:t>
            </a:r>
          </a:p>
          <a:p>
            <a:pPr lvl="3">
              <a:spcBef>
                <a:spcPts val="0"/>
              </a:spcBef>
              <a:spcAft>
                <a:spcPts val="0"/>
              </a:spcAft>
              <a:buFont typeface="Arial" panose="020B0604020202020204" pitchFamily="34" charset="0"/>
              <a:buChar char="•"/>
            </a:pPr>
            <a:endParaRPr lang="en-US" altLang="en-US" sz="1000" b="0" dirty="0">
              <a:solidFill>
                <a:schemeClr val="tx1"/>
              </a:solidFill>
            </a:endParaRPr>
          </a:p>
          <a:p>
            <a:pPr>
              <a:spcBef>
                <a:spcPts val="0"/>
              </a:spcBef>
              <a:spcAft>
                <a:spcPts val="0"/>
              </a:spcAft>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Jan 2022 Electronic </a:t>
            </a:r>
            <a:r>
              <a:rPr lang="en-US" altLang="en-US" sz="1800" b="0" dirty="0">
                <a:solidFill>
                  <a:schemeClr val="tx1"/>
                </a:solidFill>
              </a:rPr>
              <a:t>Wireless Interim – (was Panama)  - Opening is Friday 14Jan21 10:00et</a:t>
            </a:r>
          </a:p>
          <a:p>
            <a:pPr marL="685800" lvl="1">
              <a:spcBef>
                <a:spcPts val="0"/>
              </a:spcBef>
              <a:buFont typeface="Arial" panose="020B0604020202020204" pitchFamily="34" charset="0"/>
              <a:buChar char="•"/>
            </a:pPr>
            <a:r>
              <a:rPr lang="en-US" sz="1800" b="0" dirty="0">
                <a:ea typeface="Calibri" panose="020F0502020204030204" pitchFamily="34" charset="0"/>
              </a:rPr>
              <a:t>WCSC Sept. call, the Jan 2022 Wireless Interim will be electronic/virtual.</a:t>
            </a:r>
          </a:p>
          <a:p>
            <a:pPr marL="685800" lvl="1">
              <a:spcBef>
                <a:spcPts val="0"/>
              </a:spcBef>
              <a:buFont typeface="Arial" panose="020B0604020202020204" pitchFamily="34" charset="0"/>
              <a:buChar char="•"/>
            </a:pPr>
            <a:r>
              <a:rPr lang="en-US" sz="1800" b="1" dirty="0">
                <a:effectLst/>
                <a:ea typeface="Calibri" panose="020F0502020204030204" pitchFamily="34" charset="0"/>
              </a:rPr>
              <a:t>Also approved was the $50 / $75 / $125 meeting fee will be required.</a:t>
            </a:r>
          </a:p>
          <a:p>
            <a:pPr marL="685800" lvl="1">
              <a:spcBef>
                <a:spcPts val="0"/>
              </a:spcBef>
              <a:buFont typeface="Arial" panose="020B0604020202020204" pitchFamily="34" charset="0"/>
              <a:buChar char="•"/>
            </a:pPr>
            <a:r>
              <a:rPr lang="en-US" sz="1800" dirty="0">
                <a:ea typeface="Calibri" panose="020F0502020204030204" pitchFamily="34" charset="0"/>
              </a:rPr>
              <a:t>.18 will be our normal weekly times and call-in, Thursday’s 20</a:t>
            </a:r>
            <a:r>
              <a:rPr lang="en-US" sz="1800" baseline="30000" dirty="0">
                <a:ea typeface="Calibri" panose="020F0502020204030204" pitchFamily="34" charset="0"/>
              </a:rPr>
              <a:t>th</a:t>
            </a:r>
            <a:r>
              <a:rPr lang="en-US" sz="1800" dirty="0">
                <a:ea typeface="Calibri" panose="020F0502020204030204" pitchFamily="34" charset="0"/>
              </a:rPr>
              <a:t> and 27</a:t>
            </a:r>
            <a:r>
              <a:rPr lang="en-US" sz="1800" baseline="30000" dirty="0">
                <a:ea typeface="Calibri" panose="020F0502020204030204" pitchFamily="34" charset="0"/>
              </a:rPr>
              <a:t>th</a:t>
            </a:r>
            <a:r>
              <a:rPr lang="en-US" sz="1800" dirty="0">
                <a:ea typeface="Calibri" panose="020F0502020204030204" pitchFamily="34" charset="0"/>
              </a:rPr>
              <a:t> Jan21, </a:t>
            </a:r>
          </a:p>
          <a:p>
            <a:pPr marL="1085850" lvl="2">
              <a:spcBef>
                <a:spcPts val="0"/>
              </a:spcBef>
              <a:buFont typeface="Arial" panose="020B0604020202020204" pitchFamily="34" charset="0"/>
              <a:buChar char="•"/>
            </a:pPr>
            <a:r>
              <a:rPr lang="en-US" b="1" dirty="0">
                <a:ea typeface="Calibri" panose="020F0502020204030204" pitchFamily="34" charset="0"/>
              </a:rPr>
              <a:t>and the .18 chair declares this an accredited interim and will have voting participation credit. </a:t>
            </a:r>
            <a:endParaRPr lang="en-US" b="1" dirty="0">
              <a:effectLst/>
              <a:ea typeface="Calibri" panose="020F0502020204030204" pitchFamily="34" charset="0"/>
            </a:endParaRPr>
          </a:p>
          <a:p>
            <a:pPr marL="285750">
              <a:buFont typeface="Arial" panose="020B0604020202020204" pitchFamily="34" charset="0"/>
              <a:buChar char="•"/>
            </a:pPr>
            <a:r>
              <a:rPr lang="en-US" altLang="en-US" sz="1800" b="0" dirty="0">
                <a:solidFill>
                  <a:schemeClr val="tx1"/>
                </a:solidFill>
              </a:rPr>
              <a:t>For </a:t>
            </a:r>
            <a:r>
              <a:rPr lang="en-US" altLang="en-US" sz="1800" dirty="0">
                <a:solidFill>
                  <a:schemeClr val="tx1"/>
                </a:solidFill>
              </a:rPr>
              <a:t>March 2022 </a:t>
            </a:r>
            <a:r>
              <a:rPr lang="en-US" altLang="en-US" sz="1800" b="0" dirty="0">
                <a:solidFill>
                  <a:schemeClr val="tx1"/>
                </a:solidFill>
              </a:rPr>
              <a:t>Plenary – Orlando</a:t>
            </a:r>
          </a:p>
          <a:p>
            <a:pPr marL="685800" lvl="1">
              <a:spcBef>
                <a:spcPts val="0"/>
              </a:spcBef>
              <a:buFont typeface="Arial" panose="020B0604020202020204" pitchFamily="34" charset="0"/>
              <a:buChar char="•"/>
            </a:pPr>
            <a:r>
              <a:rPr lang="en-US" sz="1800" dirty="0">
                <a:ea typeface="Calibri" panose="020F0502020204030204" pitchFamily="34" charset="0"/>
              </a:rPr>
              <a:t>Decision point will be EC call 07dec21.  </a:t>
            </a:r>
          </a:p>
          <a:p>
            <a:pPr marL="685800" lvl="1">
              <a:spcBef>
                <a:spcPts val="0"/>
              </a:spcBef>
              <a:buFont typeface="Arial" panose="020B0604020202020204" pitchFamily="34" charset="0"/>
              <a:buChar char="•"/>
            </a:pPr>
            <a:r>
              <a:rPr lang="en-US" sz="1800" dirty="0">
                <a:ea typeface="Calibri" panose="020F0502020204030204" pitchFamily="34" charset="0"/>
              </a:rPr>
              <a:t>Will have a mentor </a:t>
            </a:r>
            <a:r>
              <a:rPr lang="en-US" sz="1800" dirty="0" err="1">
                <a:ea typeface="Calibri" panose="020F0502020204030204" pitchFamily="34" charset="0"/>
              </a:rPr>
              <a:t>epoll</a:t>
            </a:r>
            <a:r>
              <a:rPr lang="en-US" sz="1800" dirty="0">
                <a:ea typeface="Calibri" panose="020F0502020204030204" pitchFamily="34" charset="0"/>
              </a:rPr>
              <a:t> during November plenary like before, if it is a in-person would you go?</a:t>
            </a:r>
            <a:endParaRPr lang="en-US" sz="1800" b="0" dirty="0">
              <a:effectLst/>
              <a:ea typeface="Calibri" panose="020F0502020204030204" pitchFamily="34" charset="0"/>
            </a:endParaRPr>
          </a:p>
        </p:txBody>
      </p:sp>
      <p:sp>
        <p:nvSpPr>
          <p:cNvPr id="1639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dirty="0"/>
              <a:t>Slide </a:t>
            </a:r>
            <a:fld id="{005F356B-740E-4A28-9E01-F63036BF4BB0}" type="slidenum">
              <a:rPr lang="en-US" altLang="en-US" sz="1200" b="0"/>
              <a:pPr>
                <a:spcBef>
                  <a:spcPct val="0"/>
                </a:spcBef>
                <a:buFontTx/>
                <a:buNone/>
              </a:pPr>
              <a:t>9</a:t>
            </a:fld>
            <a:endParaRPr lang="en-US" altLang="en-US" sz="1200" b="0" dirty="0"/>
          </a:p>
        </p:txBody>
      </p:sp>
      <p:sp>
        <p:nvSpPr>
          <p:cNvPr id="2" name="Date Placeholder 1"/>
          <p:cNvSpPr>
            <a:spLocks noGrp="1"/>
          </p:cNvSpPr>
          <p:nvPr>
            <p:ph type="dt" idx="15"/>
          </p:nvPr>
        </p:nvSpPr>
        <p:spPr/>
        <p:txBody>
          <a:bodyPr/>
          <a:lstStyle/>
          <a:p>
            <a:r>
              <a:rPr lang="en-US"/>
              <a:t>04nov21</a:t>
            </a:r>
            <a:endParaRPr lang="en-GB" dirty="0"/>
          </a:p>
        </p:txBody>
      </p:sp>
      <p:sp>
        <p:nvSpPr>
          <p:cNvPr id="3" name="Footer Placeholder 2"/>
          <p:cNvSpPr>
            <a:spLocks noGrp="1"/>
          </p:cNvSpPr>
          <p:nvPr>
            <p:ph type="ftr" idx="14"/>
          </p:nvPr>
        </p:nvSpPr>
        <p:spPr/>
        <p:txBody>
          <a:bodyPr/>
          <a:lstStyle/>
          <a:p>
            <a:r>
              <a:rPr lang="en-US" dirty="0"/>
              <a:t>Jay Holcomb (Itron)</a:t>
            </a:r>
            <a:endParaRPr lang="en-GB" dirty="0"/>
          </a:p>
        </p:txBody>
      </p:sp>
    </p:spTree>
    <p:extLst>
      <p:ext uri="{BB962C8B-B14F-4D97-AF65-F5344CB8AC3E}">
        <p14:creationId xmlns:p14="http://schemas.microsoft.com/office/powerpoint/2010/main" val="938076942"/>
      </p:ext>
    </p:extLst>
  </p:cSld>
  <p:clrMapOvr>
    <a:masterClrMapping/>
  </p:clrMapOvr>
</p:sld>
</file>

<file path=ppt/theme/theme1.xml><?xml version="1.0" encoding="utf-8"?>
<a:theme xmlns:a="http://schemas.openxmlformats.org/drawingml/2006/main" name="Office Theme">
  <a:themeElements>
    <a:clrScheme name="Custom 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3333CC"/>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64362</TotalTime>
  <Words>7171</Words>
  <Application>Microsoft Office PowerPoint</Application>
  <PresentationFormat>Widescreen</PresentationFormat>
  <Paragraphs>725</Paragraphs>
  <Slides>28</Slides>
  <Notes>18</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3</vt:i4>
      </vt:variant>
      <vt:variant>
        <vt:lpstr>Slide Titles</vt:lpstr>
      </vt:variant>
      <vt:variant>
        <vt:i4>28</vt:i4>
      </vt:variant>
    </vt:vector>
  </HeadingPairs>
  <TitlesOfParts>
    <vt:vector size="41" baseType="lpstr">
      <vt:lpstr>Arial</vt:lpstr>
      <vt:lpstr>Calibri</vt:lpstr>
      <vt:lpstr>Consolas</vt:lpstr>
      <vt:lpstr>Helvetica</vt:lpstr>
      <vt:lpstr>Monotype Sorts</vt:lpstr>
      <vt:lpstr>Tahoma</vt:lpstr>
      <vt:lpstr>Times New Roman</vt:lpstr>
      <vt:lpstr>Verdana</vt:lpstr>
      <vt:lpstr>Wingdings</vt:lpstr>
      <vt:lpstr>Office Theme</vt:lpstr>
      <vt:lpstr>Document</vt:lpstr>
      <vt:lpstr>Packager Shell Object</vt:lpstr>
      <vt:lpstr>Acrobat Document</vt:lpstr>
      <vt:lpstr>IEEE 802.18 RR-TAG Weekly Teleconference Agenda</vt:lpstr>
      <vt:lpstr>Call to Order / Administrative Items</vt:lpstr>
      <vt:lpstr>Other Guidelines for IEEE WG Meetings</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Agenda</vt:lpstr>
      <vt:lpstr>Administrative – motions and more</vt:lpstr>
      <vt:lpstr>Administrative–moving forward</vt:lpstr>
      <vt:lpstr>EU items to share -1</vt:lpstr>
      <vt:lpstr>EU items to share -2</vt:lpstr>
      <vt:lpstr>Other regions (outside EU-Stds and USA), items to share</vt:lpstr>
      <vt:lpstr>ITU-R items to share  -</vt:lpstr>
      <vt:lpstr>General Discussion Items</vt:lpstr>
      <vt:lpstr>General Discussion Items</vt:lpstr>
      <vt:lpstr>General Discussion Items – ongoing fyi  - MSGs 6 GHz</vt:lpstr>
      <vt:lpstr>General Discussion Items – ongoing fyi  - IEEE 802 Stds Table of Frequency Ranges </vt:lpstr>
      <vt:lpstr>Actions Required</vt:lpstr>
      <vt:lpstr>Any Other Business</vt:lpstr>
      <vt:lpstr>Adjourn</vt:lpstr>
      <vt:lpstr>PowerPoint Presentation</vt:lpstr>
      <vt:lpstr>PowerPoint Presentation</vt:lpstr>
      <vt:lpstr>PowerPoint Presentation</vt:lpstr>
      <vt:lpstr>USA FCC NoI on IoT Spectrum </vt:lpstr>
      <vt:lpstr>General Discussion</vt:lpstr>
      <vt:lpstr>ITU-R links &amp; general info</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IEEE 802.18 RR-TAG</dc:title>
  <dc:creator>Holcomb, Jay</dc:creator>
  <cp:lastModifiedBy>author</cp:lastModifiedBy>
  <cp:revision>4000</cp:revision>
  <cp:lastPrinted>1601-01-01T00:00:00Z</cp:lastPrinted>
  <dcterms:created xsi:type="dcterms:W3CDTF">2016-03-03T14:54:45Z</dcterms:created>
  <dcterms:modified xsi:type="dcterms:W3CDTF">2021-11-05T14:42:21Z</dcterms:modified>
</cp:coreProperties>
</file>