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807" r:id="rId16"/>
    <p:sldId id="742" r:id="rId17"/>
    <p:sldId id="743" r:id="rId18"/>
    <p:sldId id="650" r:id="rId19"/>
    <p:sldId id="498" r:id="rId20"/>
    <p:sldId id="402" r:id="rId21"/>
    <p:sldId id="403" r:id="rId22"/>
    <p:sldId id="797" r:id="rId23"/>
    <p:sldId id="778" r:id="rId24"/>
    <p:sldId id="801"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3708" autoAdjust="0"/>
  </p:normalViewPr>
  <p:slideViewPr>
    <p:cSldViewPr>
      <p:cViewPr varScale="1">
        <p:scale>
          <a:sx n="102" d="100"/>
          <a:sy n="102" d="100"/>
        </p:scale>
        <p:origin x="126" y="22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350021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389636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04nov21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04nov21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sistemas.anatel.gov.br/SACP/Contribuicoes/TextoConsulta.asp?CodProcesso=C2513&amp;Tipo=1&amp;Opcao=andamento" TargetMode="External"/><Relationship Id="rId3" Type="http://schemas.openxmlformats.org/officeDocument/2006/relationships/hyperlink" Target="https://www.rabc-cccr.ca/event/spectrum-management-innovation-committee/" TargetMode="External"/><Relationship Id="rId7" Type="http://schemas.openxmlformats.org/officeDocument/2006/relationships/hyperlink" Target="mailto:wirelessinfrastructurestrategy@dcms.gov.uk"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gov.uk/government/publications/letters-between-dcms-and-ofcom-on-the-future-of-wireless-networks-infrastructure" TargetMode="External"/><Relationship Id="rId5" Type="http://schemas.openxmlformats.org/officeDocument/2006/relationships/hyperlink" Target="https://www.gov.uk/government/consultations/wireless-infrastructure-strategy-call-for-evidence" TargetMode="External"/><Relationship Id="rId4" Type="http://schemas.openxmlformats.org/officeDocument/2006/relationships/hyperlink" Target="https://www.gov.uk/government/organisations/department-for-digital-culture-media-spor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8-02-0000-fcc-noi-on-spectrum-for-the-internet-of-thing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8/dcn/20/18-20-0104-02-0000-fcc-proposed-rule-modernizing-and-expanding-access-to-the-70-80-90-ghz-bands.docx" TargetMode="External"/><Relationship Id="rId3" Type="http://schemas.openxmlformats.org/officeDocument/2006/relationships/hyperlink" Target="https://www.federalregister.gov/documents/2021/11/02/2021-23712/wireless-telecommunication-bureau-seeks-to-supplement-the-record-on-708090-ghz-bands-notice-of?utm_source=federalregister.gov&amp;utm_medium=email&amp;utm_campaign=subscription+mailing+list" TargetMode="External"/><Relationship Id="rId7" Type="http://schemas.openxmlformats.org/officeDocument/2006/relationships/hyperlink" Target="https://mentor.ieee.org/802.18/dcn/20/18-20-0108-06-0000-comments-ieee802-fcc-nprm-20-133-70-80-90ghz-bands-expand-acces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137-00-0000-fcc-seeks-to-supplement-nprm-record-on-70-80-90-ghz-wtb-20-133.docx" TargetMode="External"/><Relationship Id="rId5" Type="http://schemas.openxmlformats.org/officeDocument/2006/relationships/hyperlink" Target="https://www.fcc.gov/ecfs/search/filings?proceedings_name=20-133&amp;sort=date_disseminated,DESC" TargetMode="External"/><Relationship Id="rId4" Type="http://schemas.openxmlformats.org/officeDocument/2006/relationships/hyperlink" Target="https://www.govinfo.gov/content/pkg/FR-2021-11-02/pdf/2021-23712.pdf?utm_source=federalregister.gov&amp;utm_medium=email&amp;utm_campaign=subscription+mailing+list" TargetMode="External"/><Relationship Id="rId9" Type="http://schemas.openxmlformats.org/officeDocument/2006/relationships/hyperlink" Target="https://mentor.ieee.org/802.18/dcn/20/18-20-0105-01-0000-introduction-to-fcc-20-76-a1-modernizing-and-expanding-access-to-the-70-80-90-ghz-bands.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9-00-0000-minutes-28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04nov21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04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96"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total calls)</a:t>
            </a:r>
            <a:endParaRPr lang="en-US" sz="1600" b="0" dirty="0">
              <a:solidFill>
                <a:schemeClr val="tx1"/>
              </a:solidFill>
              <a:sym typeface="Wingdings" panose="05000000000000000000" pitchFamily="2" charset="2"/>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28oct:  </a:t>
            </a:r>
            <a:r>
              <a:rPr lang="en-US" sz="1800" dirty="0">
                <a:effectLst/>
                <a:ea typeface="Calibri" panose="020F0502020204030204" pitchFamily="34" charset="0"/>
              </a:rPr>
              <a:t>BRAN(21)111002r2 and 111036r3 are the keys to knowing which 111x meeting is on which topic. 111j is on both EN 301 893 and EN 303 687.</a:t>
            </a:r>
            <a:r>
              <a:rPr lang="en-US" sz="1800" b="1" dirty="0">
                <a:ea typeface="Calibri" panose="020F0502020204030204" pitchFamily="34" charset="0"/>
              </a:rPr>
              <a:t>  More details in the minutes.</a:t>
            </a: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Some comments on TVWS, EC working with multiple consultants, with multiple output from them</a:t>
            </a:r>
            <a:r>
              <a:rPr lang="en-US" sz="1600" dirty="0">
                <a:ea typeface="Calibri" panose="020F0502020204030204" pitchFamily="34" charset="0"/>
              </a:rPr>
              <a:t>, this is </a:t>
            </a:r>
            <a:r>
              <a:rPr lang="en-US" sz="1600" dirty="0">
                <a:effectLst/>
                <a:ea typeface="Calibri" panose="020F0502020204030204" pitchFamily="34" charset="0"/>
              </a:rPr>
              <a:t>challenging.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ENAP has ended on EN 303 722, one country with technical comments.  should be able to resolve okay. meeting is scheduled to resolve then a 2</a:t>
            </a:r>
            <a:r>
              <a:rPr lang="en-US" sz="1600" baseline="30000" dirty="0">
                <a:ea typeface="Calibri" panose="020F0502020204030204" pitchFamily="34" charset="0"/>
              </a:rPr>
              <a:t>nd</a:t>
            </a:r>
            <a:r>
              <a:rPr lang="en-US" sz="1600" dirty="0">
                <a:ea typeface="Calibri" panose="020F0502020204030204" pitchFamily="34" charset="0"/>
              </a:rPr>
              <a:t> ENAP will be needed.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 6 GHz, EN 303 687, discussions continue on NB FH, still trying to understand the compromise made. </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 5 GHz going smoothly. Have heard some question on radars</a:t>
            </a:r>
            <a:r>
              <a:rPr lang="en-US" sz="1600" dirty="0">
                <a:ea typeface="Calibri" panose="020F0502020204030204" pitchFamily="34" charset="0"/>
              </a:rPr>
              <a:t> thought </a:t>
            </a:r>
            <a:r>
              <a:rPr lang="en-US" sz="1600" dirty="0">
                <a:effectLst/>
                <a:ea typeface="Calibri" panose="020F0502020204030204" pitchFamily="34" charset="0"/>
              </a:rPr>
              <a:t>not to BRAN at this time. Just need </a:t>
            </a:r>
            <a:r>
              <a:rPr lang="en-US" sz="1600" dirty="0">
                <a:ea typeface="Calibri" panose="020F0502020204030204" pitchFamily="34" charset="0"/>
              </a:rPr>
              <a:t>to </a:t>
            </a:r>
            <a:r>
              <a:rPr lang="en-US" sz="1600" dirty="0">
                <a:effectLst/>
                <a:ea typeface="Calibri" panose="020F0502020204030204" pitchFamily="34" charset="0"/>
              </a:rPr>
              <a:t>be awar</a:t>
            </a:r>
            <a:r>
              <a:rPr lang="en-US" sz="1600" dirty="0">
                <a:ea typeface="Calibri" panose="020F0502020204030204" pitchFamily="34" charset="0"/>
              </a:rPr>
              <a:t>e as some specific companies seem to not be following the rules.</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 </a:t>
            </a:r>
            <a:endParaRPr lang="en-US" sz="1800" dirty="0">
              <a:solidFill>
                <a:schemeClr val="bg1">
                  <a:lumMod val="75000"/>
                </a:schemeClr>
              </a:solidFill>
            </a:endParaRP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 __Jan2022 - not posted yet</a:t>
            </a:r>
          </a:p>
          <a:p>
            <a:pPr lvl="1">
              <a:spcBef>
                <a:spcPts val="0"/>
              </a:spcBef>
              <a:buFont typeface="Arial" panose="020B0604020202020204" pitchFamily="34" charset="0"/>
              <a:buChar char="•"/>
            </a:pPr>
            <a:r>
              <a:rPr lang="en-US" sz="1600" dirty="0">
                <a:solidFill>
                  <a:schemeClr val="tx1"/>
                </a:solidFill>
              </a:rPr>
              <a:t>Anything to share today? </a:t>
            </a: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b="1" dirty="0">
                <a:effectLst/>
                <a:ea typeface="Calibri" panose="020F0502020204030204" pitchFamily="34" charset="0"/>
              </a:rPr>
              <a:t>28oct: </a:t>
            </a:r>
            <a:r>
              <a:rPr lang="en-US" dirty="0">
                <a:effectLst/>
                <a:ea typeface="Calibri" panose="020F0502020204030204" pitchFamily="34" charset="0"/>
              </a:rPr>
              <a:t>Final report moved up to Jan, 2024. </a:t>
            </a:r>
          </a:p>
          <a:p>
            <a:pPr marL="1714500" lvl="4">
              <a:spcBef>
                <a:spcPts val="0"/>
              </a:spcBef>
              <a:spcAft>
                <a:spcPts val="0"/>
              </a:spcAft>
              <a:buFont typeface="Arial" panose="020B0604020202020204" pitchFamily="34" charset="0"/>
              <a:buChar char="•"/>
            </a:pPr>
            <a:r>
              <a:rPr lang="en-US" u="sng" dirty="0">
                <a:solidFill>
                  <a:srgbClr val="0563C1"/>
                </a:solidFill>
                <a:effectLst/>
                <a:ea typeface="Calibri" panose="020F0502020204030204" pitchFamily="34" charset="0"/>
                <a:hlinkClick r:id="rId5"/>
              </a:rPr>
              <a:t>https://www.cept.org/ecc/groups/ecc/wg-se/se-45/client/meeting-documents/?flid=29448</a:t>
            </a:r>
            <a:endParaRPr lang="en-US"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dirty="0">
                <a:effectLst/>
                <a:ea typeface="Calibri" panose="020F0502020204030204" pitchFamily="34" charset="0"/>
              </a:rPr>
              <a:t>Heard two docs, </a:t>
            </a:r>
          </a:p>
          <a:p>
            <a:pPr marL="1714500" lvl="4">
              <a:spcBef>
                <a:spcPts val="0"/>
              </a:spcBef>
              <a:spcAft>
                <a:spcPts val="0"/>
              </a:spcAft>
              <a:buFont typeface="Arial" panose="020B0604020202020204" pitchFamily="34" charset="0"/>
              <a:buChar char="•"/>
            </a:pPr>
            <a:r>
              <a:rPr lang="en-US" sz="1800" dirty="0">
                <a:effectLst/>
                <a:ea typeface="Calibri" panose="020F0502020204030204" pitchFamily="34" charset="0"/>
              </a:rPr>
              <a:t>the (21)008 JRC taken onboard – JRC </a:t>
            </a:r>
            <a:r>
              <a:rPr lang="en-US" sz="1800" dirty="0" err="1">
                <a:effectLst/>
                <a:ea typeface="Calibri" panose="020F0502020204030204" pitchFamily="34" charset="0"/>
              </a:rPr>
              <a:t>Ispra</a:t>
            </a:r>
            <a:r>
              <a:rPr lang="en-US" sz="1800" dirty="0">
                <a:effectLst/>
                <a:ea typeface="Calibri" panose="020F0502020204030204" pitchFamily="34" charset="0"/>
              </a:rPr>
              <a:t> Italy campus 40 sq km under JRC control. Hosts European Microwave Signature Laboratory (EMSL), a truncated 20m sphere,</a:t>
            </a:r>
          </a:p>
          <a:p>
            <a:pPr marL="1714500" lvl="4">
              <a:spcBef>
                <a:spcPts val="0"/>
              </a:spcBef>
              <a:spcAft>
                <a:spcPts val="0"/>
              </a:spcAft>
              <a:buFont typeface="Arial" panose="020B0604020202020204" pitchFamily="34" charset="0"/>
              <a:buChar char="•"/>
            </a:pPr>
            <a:r>
              <a:rPr lang="en-US" sz="1800" dirty="0">
                <a:effectLst/>
                <a:ea typeface="Calibri" panose="020F0502020204030204" pitchFamily="34" charset="0"/>
              </a:rPr>
              <a:t>the (21)010 Scenarios ANFR doc gets heavy questioning. </a:t>
            </a:r>
          </a:p>
          <a:p>
            <a:pPr marL="1257300" lvl="3">
              <a:spcBef>
                <a:spcPts val="0"/>
              </a:spcBef>
              <a:spcAft>
                <a:spcPts val="0"/>
              </a:spcAft>
              <a:buFont typeface="Arial" panose="020B0604020202020204" pitchFamily="34" charset="0"/>
              <a:buChar char="•"/>
            </a:pPr>
            <a:r>
              <a:rPr lang="en-US" dirty="0">
                <a:effectLst/>
                <a:ea typeface="Calibri" panose="020F0502020204030204" pitchFamily="34" charset="0"/>
              </a:rPr>
              <a:t>Next meeting January – CBTC rail side needs to get more technical about what exists today into 2024.</a:t>
            </a: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a:t>
            </a:r>
            <a:r>
              <a:rPr lang="en-US" sz="1800" b="0" dirty="0">
                <a:solidFill>
                  <a:schemeClr val="tx1"/>
                </a:solidFill>
                <a:hlinkClick r:id="rId6"/>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990600"/>
            <a:ext cx="10972800" cy="5433992"/>
          </a:xfrm>
        </p:spPr>
        <p:txBody>
          <a:bodyPr/>
          <a:lstStyle/>
          <a:p>
            <a:pPr>
              <a:buFont typeface="Arial" panose="020B0604020202020204" pitchFamily="34" charset="0"/>
              <a:buChar char="•"/>
            </a:pPr>
            <a:endParaRPr lang="en-US" sz="180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rPr>
              <a:t>Anything to share today? </a:t>
            </a:r>
          </a:p>
          <a:p>
            <a:pPr>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 </a:t>
            </a:r>
          </a:p>
          <a:p>
            <a:pPr>
              <a:buFont typeface="Arial" panose="020B0604020202020204" pitchFamily="34" charset="0"/>
              <a:buChar char="•"/>
            </a:pPr>
            <a:endParaRPr lang="en-US" sz="180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reminders: </a:t>
            </a:r>
          </a:p>
          <a:p>
            <a:pPr lvl="1">
              <a:buFont typeface="Arial" panose="020B0604020202020204" pitchFamily="34" charset="0"/>
              <a:buChar char="•"/>
            </a:pPr>
            <a:r>
              <a:rPr lang="en-US" sz="1400" b="1" dirty="0">
                <a:ea typeface="SimSun" panose="02010600030101010101" pitchFamily="2" charset="-122"/>
              </a:rPr>
              <a:t>Canada - RABC </a:t>
            </a:r>
            <a:r>
              <a:rPr lang="en-US" sz="1400" dirty="0">
                <a:ea typeface="SimSun" panose="02010600030101010101" pitchFamily="2" charset="-122"/>
              </a:rPr>
              <a:t>–</a:t>
            </a:r>
            <a:r>
              <a:rPr lang="en-US" sz="1400" b="0" dirty="0">
                <a:ea typeface="SimSun" panose="02010600030101010101" pitchFamily="2" charset="-122"/>
              </a:rPr>
              <a:t>has a similar event with the new </a:t>
            </a:r>
            <a:r>
              <a:rPr lang="en-US" sz="1400" b="0" dirty="0">
                <a:solidFill>
                  <a:srgbClr val="000000"/>
                </a:solidFill>
                <a:effectLst/>
                <a:ea typeface="Calibri" panose="020F0502020204030204" pitchFamily="34" charset="0"/>
                <a:cs typeface="Times New Roman" panose="02020603050405020304" pitchFamily="18" charset="0"/>
              </a:rPr>
              <a:t>Spectrum Management Innovation </a:t>
            </a:r>
            <a:r>
              <a:rPr lang="en-US" sz="14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400" dirty="0">
                <a:solidFill>
                  <a:srgbClr val="333333"/>
                </a:solidFill>
                <a:effectLst/>
                <a:ea typeface="Calibri" panose="020F0502020204030204" pitchFamily="34" charset="0"/>
              </a:rPr>
              <a:t>November 23 @ 13:00 - 14:30 EST;  </a:t>
            </a:r>
            <a:r>
              <a:rPr lang="en-US" sz="1400" u="sng" dirty="0">
                <a:solidFill>
                  <a:srgbClr val="0000FF"/>
                </a:solidFill>
                <a:effectLst/>
                <a:ea typeface="Calibri" panose="020F0502020204030204" pitchFamily="34" charset="0"/>
                <a:hlinkClick r:id="rId3"/>
              </a:rPr>
              <a:t>https://www.rabc-cccr.ca/event/spectrum-management-innovation-committee/</a:t>
            </a:r>
            <a:r>
              <a:rPr lang="en-US" sz="1400" u="sng" dirty="0">
                <a:solidFill>
                  <a:srgbClr val="0000FF"/>
                </a:solidFill>
                <a:effectLst/>
                <a:ea typeface="Calibri" panose="020F0502020204030204" pitchFamily="34" charset="0"/>
              </a:rPr>
              <a:t>  </a:t>
            </a:r>
          </a:p>
          <a:p>
            <a:pPr lvl="1">
              <a:buFont typeface="Arial" panose="020B0604020202020204" pitchFamily="34" charset="0"/>
              <a:buChar char="•"/>
            </a:pPr>
            <a:r>
              <a:rPr lang="en-US" sz="1400" b="1" dirty="0">
                <a:solidFill>
                  <a:schemeClr val="tx1"/>
                </a:solidFill>
                <a:effectLst/>
                <a:ea typeface="Calibri" panose="020F0502020204030204" pitchFamily="34" charset="0"/>
                <a:cs typeface="Times New Roman" panose="02020603050405020304" pitchFamily="18" charset="0"/>
              </a:rPr>
              <a:t>UK -</a:t>
            </a:r>
            <a:r>
              <a:rPr lang="en-US" sz="1400" dirty="0">
                <a:solidFill>
                  <a:schemeClr val="tx1"/>
                </a:solidFill>
                <a:effectLst/>
                <a:ea typeface="Calibri" panose="020F0502020204030204" pitchFamily="34" charset="0"/>
                <a:cs typeface="Times New Roman" panose="02020603050405020304" pitchFamily="18" charset="0"/>
              </a:rPr>
              <a:t>  </a:t>
            </a:r>
            <a:r>
              <a:rPr lang="nn-NO" sz="1400" b="1" i="0" dirty="0">
                <a:solidFill>
                  <a:srgbClr val="1D70B8"/>
                </a:solidFill>
                <a:effectLst/>
                <a:hlinkClick r:id="rId4"/>
              </a:rPr>
              <a:t>Department for Digital, Culture, Media &amp; Sport</a:t>
            </a:r>
            <a:r>
              <a:rPr lang="nn-NO" sz="1400" dirty="0">
                <a:solidFill>
                  <a:srgbClr val="1D70B8"/>
                </a:solidFill>
              </a:rPr>
              <a:t>; </a:t>
            </a:r>
            <a:r>
              <a:rPr lang="en-US" sz="1400" b="1" i="0" dirty="0">
                <a:solidFill>
                  <a:srgbClr val="0B0C0C"/>
                </a:solidFill>
                <a:effectLst/>
              </a:rPr>
              <a:t>Wireless Infrastructure Strategy: call for evidence</a:t>
            </a:r>
          </a:p>
          <a:p>
            <a:pPr lvl="2">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hlinkClick r:id="rId5"/>
              </a:rPr>
              <a:t>https://www.gov.uk/government/consultations/wireless-infrastructure-strategy-call-for-evidence</a:t>
            </a:r>
            <a:endParaRPr lang="en-US" sz="1200" b="0" dirty="0">
              <a:solidFill>
                <a:schemeClr val="tx1"/>
              </a:solidFill>
              <a:ea typeface="Calibri" panose="020F0502020204030204" pitchFamily="34" charset="0"/>
              <a:cs typeface="Times New Roman" panose="02020603050405020304" pitchFamily="18" charset="0"/>
            </a:endParaRPr>
          </a:p>
          <a:p>
            <a:pPr lvl="2">
              <a:buFont typeface="Arial" panose="020B0604020202020204" pitchFamily="34" charset="0"/>
              <a:buChar char="•"/>
            </a:pPr>
            <a:r>
              <a:rPr lang="en-US" sz="1400" b="0" i="0" dirty="0">
                <a:solidFill>
                  <a:srgbClr val="0B0C0C"/>
                </a:solidFill>
                <a:effectLst/>
              </a:rPr>
              <a:t>In July, </a:t>
            </a:r>
            <a:r>
              <a:rPr lang="en-US" sz="1400" b="0" i="0" dirty="0">
                <a:solidFill>
                  <a:srgbClr val="1D70B8"/>
                </a:solidFill>
                <a:effectLst/>
                <a:hlinkClick r:id="rId6"/>
              </a:rPr>
              <a:t>the DCMS Secretary of State commissioned Ofcom to undertake analysis to support the development of the strategy</a:t>
            </a:r>
            <a:r>
              <a:rPr lang="en-US" sz="1400" b="0" i="0" dirty="0">
                <a:solidFill>
                  <a:srgbClr val="0B0C0C"/>
                </a:solidFill>
                <a:effectLst/>
              </a:rPr>
              <a:t>. This complements </a:t>
            </a:r>
            <a:r>
              <a:rPr lang="en-US" sz="1400" b="0" i="0" dirty="0" err="1">
                <a:solidFill>
                  <a:srgbClr val="0B0C0C"/>
                </a:solidFill>
                <a:effectLst/>
              </a:rPr>
              <a:t>Ofcom’s</a:t>
            </a:r>
            <a:r>
              <a:rPr lang="en-US" sz="1400" b="0" i="0" dirty="0">
                <a:solidFill>
                  <a:srgbClr val="0B0C0C"/>
                </a:solidFill>
                <a:effectLst/>
              </a:rPr>
              <a:t> strategic review of the mobile market.</a:t>
            </a:r>
          </a:p>
          <a:p>
            <a:pPr lvl="2">
              <a:buFont typeface="Arial" panose="020B0604020202020204" pitchFamily="34" charset="0"/>
              <a:buChar char="•"/>
            </a:pPr>
            <a:r>
              <a:rPr lang="en-US" sz="1400" b="0" i="0" dirty="0">
                <a:solidFill>
                  <a:srgbClr val="0B0C0C"/>
                </a:solidFill>
                <a:effectLst/>
              </a:rPr>
              <a:t>Submissions of evidence should be emailed to </a:t>
            </a:r>
            <a:r>
              <a:rPr lang="en-US" sz="1400" b="0" i="0" dirty="0">
                <a:solidFill>
                  <a:srgbClr val="1D70B8"/>
                </a:solidFill>
                <a:effectLst/>
                <a:hlinkClick r:id="rId7"/>
              </a:rPr>
              <a:t>wirelessinfrastructurestrategy@dcms.gov.uk</a:t>
            </a:r>
            <a:r>
              <a:rPr lang="en-US" sz="1400" b="0" i="0" dirty="0">
                <a:solidFill>
                  <a:srgbClr val="0B0C0C"/>
                </a:solidFill>
                <a:effectLst/>
              </a:rPr>
              <a:t> by 25 November 2021.</a:t>
            </a:r>
            <a:endParaRPr lang="en-US" sz="14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400" b="1" dirty="0">
                <a:ea typeface="Calibri" panose="020F0502020204030204" pitchFamily="34" charset="0"/>
              </a:rPr>
              <a:t>UK- OFCOM </a:t>
            </a:r>
            <a:r>
              <a:rPr lang="en-US" sz="1400" b="0" dirty="0">
                <a:ea typeface="Calibri" panose="020F0502020204030204" pitchFamily="34" charset="0"/>
              </a:rPr>
              <a:t>- </a:t>
            </a:r>
            <a:r>
              <a:rPr lang="en-US" sz="14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400" b="0" dirty="0">
                <a:effectLst/>
                <a:ea typeface="SimSun" panose="02010600030101010101" pitchFamily="2" charset="-122"/>
              </a:rPr>
              <a:t>This will be held virtually from 3pm (BST-tbd) on 29 November.</a:t>
            </a:r>
            <a:r>
              <a:rPr lang="en-US" sz="1400" dirty="0">
                <a:effectLst/>
              </a:rPr>
              <a:t> </a:t>
            </a:r>
            <a:r>
              <a:rPr lang="en-US" sz="1400" dirty="0">
                <a:effectLst/>
                <a:ea typeface="SimSun" panose="02010600030101010101" pitchFamily="2" charset="-122"/>
              </a:rPr>
              <a:t> </a:t>
            </a:r>
          </a:p>
          <a:p>
            <a:pPr marL="800100" lvl="1">
              <a:spcBef>
                <a:spcPts val="0"/>
              </a:spcBef>
              <a:spcAft>
                <a:spcPts val="0"/>
              </a:spcAft>
              <a:buFont typeface="Arial" panose="020B0604020202020204" pitchFamily="34" charset="0"/>
              <a:buChar char="•"/>
            </a:pPr>
            <a:r>
              <a:rPr lang="en-US" sz="1400" b="1" dirty="0">
                <a:effectLst/>
                <a:latin typeface="Times New Roman" panose="02020603050405020304" pitchFamily="18" charset="0"/>
                <a:ea typeface="SimSun" panose="02010600030101010101" pitchFamily="2" charset="-122"/>
              </a:rPr>
              <a:t>Brazil – ANATEL </a:t>
            </a:r>
            <a:r>
              <a:rPr lang="en-US" sz="1400" dirty="0">
                <a:effectLst/>
                <a:latin typeface="Times New Roman" panose="02020603050405020304" pitchFamily="18" charset="0"/>
                <a:ea typeface="SimSun" panose="02010600030101010101" pitchFamily="2" charset="-122"/>
              </a:rPr>
              <a:t>-   Public Consultation 46 </a:t>
            </a:r>
            <a:endParaRPr lang="en-US" sz="1300" dirty="0">
              <a:effectLst/>
              <a:latin typeface="Times New Roman" panose="02020603050405020304" pitchFamily="18" charset="0"/>
              <a:ea typeface="SimSun" panose="02010600030101010101" pitchFamily="2" charset="-122"/>
            </a:endParaRPr>
          </a:p>
          <a:p>
            <a:pPr marL="1200150" lvl="2" indent="-285750">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This public consultation aims to reassess the limits of undesirable emissions from very low power devices operating in the 5,925 MHz to 7,125 MHz band. </a:t>
            </a:r>
            <a:endParaRPr lang="en-US" sz="1300" dirty="0">
              <a:effectLst/>
              <a:latin typeface="Times New Roman" panose="02020603050405020304" pitchFamily="18" charset="0"/>
              <a:ea typeface="SimSun" panose="02010600030101010101" pitchFamily="2" charset="-122"/>
            </a:endParaRPr>
          </a:p>
          <a:p>
            <a:pPr marL="1200150" lvl="2" indent="-285750">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The deadline for submission of comments is 30th November 2021. For more information on this public consultation, please refer to this </a:t>
            </a:r>
            <a:r>
              <a:rPr lang="en-GB" sz="1400" u="sng" dirty="0">
                <a:solidFill>
                  <a:srgbClr val="0000FF"/>
                </a:solidFill>
                <a:effectLst/>
                <a:latin typeface="Times New Roman" panose="02020603050405020304" pitchFamily="18" charset="0"/>
                <a:ea typeface="SimSun" panose="02010600030101010101" pitchFamily="2" charset="-122"/>
                <a:hlinkClick r:id="rId8"/>
              </a:rPr>
              <a:t>link</a:t>
            </a:r>
            <a:r>
              <a:rPr lang="en-GB" sz="1400" dirty="0">
                <a:effectLst/>
                <a:latin typeface="Times New Roman" panose="02020603050405020304" pitchFamily="18" charset="0"/>
                <a:ea typeface="SimSun" panose="02010600030101010101" pitchFamily="2" charset="-122"/>
              </a:rPr>
              <a:t> </a:t>
            </a:r>
            <a:r>
              <a:rPr lang="en-US" sz="1400" dirty="0">
                <a:effectLst/>
                <a:latin typeface="Times New Roman" panose="02020603050405020304" pitchFamily="18" charset="0"/>
                <a:ea typeface="SimSun" panose="02010600030101010101" pitchFamily="2" charset="-122"/>
              </a:rPr>
              <a:t>and is in Portuguese language only. </a:t>
            </a:r>
            <a:endParaRPr lang="en-US" sz="1300" dirty="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to share today?</a:t>
            </a:r>
            <a:r>
              <a:rPr lang="en-GB" sz="1800" b="0" dirty="0">
                <a:solidFill>
                  <a:schemeClr val="tx1"/>
                </a:solidFill>
                <a:ea typeface="Calibri" panose="020F0502020204030204" pitchFamily="34" charset="0"/>
              </a:rPr>
              <a:t> </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a:t>
            </a:r>
            <a:r>
              <a:rPr lang="en-US" sz="2000" dirty="0">
                <a:solidFill>
                  <a:srgbClr val="1D2B3E"/>
                </a:solidFill>
              </a:rPr>
              <a:t>21</a:t>
            </a:r>
            <a:r>
              <a:rPr lang="en-US" sz="2000" b="1" i="0" dirty="0">
                <a:solidFill>
                  <a:srgbClr val="1D2B3E"/>
                </a:solidFill>
                <a:effectLst/>
              </a:rPr>
              <a:t>-353)</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The Proceeding OET 21-353:</a:t>
            </a:r>
          </a:p>
          <a:p>
            <a:pPr marL="800100" lvl="2">
              <a:spcBef>
                <a:spcPts val="0"/>
              </a:spcBef>
              <a:spcAft>
                <a:spcPts val="0"/>
              </a:spcAft>
              <a:buFont typeface="Arial" panose="020B0604020202020204" pitchFamily="34" charset="0"/>
              <a:buChar char="•"/>
            </a:pPr>
            <a:r>
              <a:rPr lang="en-US" sz="16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600" b="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err="1">
                <a:ea typeface="Calibri" panose="020F0502020204030204" pitchFamily="34" charset="0"/>
              </a:rPr>
              <a:t>NoI</a:t>
            </a:r>
            <a:r>
              <a:rPr lang="en-US" b="0" dirty="0">
                <a:ea typeface="Calibri" panose="020F0502020204030204" pitchFamily="34" charset="0"/>
              </a:rPr>
              <a:t> in mentor: </a:t>
            </a:r>
            <a:r>
              <a:rPr lang="en-US" b="0" u="sng" dirty="0">
                <a:solidFill>
                  <a:srgbClr val="0000FF"/>
                </a:solidFill>
                <a:effectLst/>
                <a:ea typeface="Calibri" panose="020F0502020204030204" pitchFamily="34" charset="0"/>
                <a:hlinkClick r:id="rId4"/>
              </a:rPr>
              <a:t>https://mentor.ieee.org/802.18/dcn/21/18-21-0108-02-0000-fcc-noi-on-spectrum-for-the-internet-of-things.docx</a:t>
            </a:r>
            <a:endParaRPr lang="en-US"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a:t>
            </a:r>
          </a:p>
          <a:p>
            <a:pPr marL="1257300" lvl="3">
              <a:spcBef>
                <a:spcPts val="0"/>
              </a:spcBef>
              <a:spcAft>
                <a:spcPts val="0"/>
              </a:spcAft>
              <a:buFont typeface="Arial" panose="020B0604020202020204" pitchFamily="34" charset="0"/>
              <a:buChar char="•"/>
            </a:pPr>
            <a:r>
              <a:rPr lang="en-US" b="1" dirty="0">
                <a:effectLst/>
                <a:ea typeface="Times New Roman" panose="02020603050405020304" pitchFamily="18" charset="0"/>
              </a:rPr>
              <a:t>November 16, 2021, would have to start EC ballot 04Nov, this week. </a:t>
            </a:r>
            <a:endParaRPr lang="en-US" b="1" dirty="0">
              <a:effectLst/>
              <a:ea typeface="Calibri" panose="020F0502020204030204" pitchFamily="34" charset="0"/>
            </a:endParaRPr>
          </a:p>
          <a:p>
            <a:pPr marL="400050" lvl="1" indent="0">
              <a:spcBef>
                <a:spcPts val="0"/>
              </a:spcBef>
              <a:spcAft>
                <a:spcPts val="0"/>
              </a:spcAft>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Observation from one: </a:t>
            </a:r>
            <a:r>
              <a:rPr lang="en-US" sz="1800" b="0" dirty="0">
                <a:ea typeface="Calibri" panose="020F0502020204030204" pitchFamily="34" charset="0"/>
              </a:rPr>
              <a:t>this NOI is heavy on more licensed spectrum for carriers…. </a:t>
            </a:r>
          </a:p>
          <a:p>
            <a:pPr marL="466725" lvl="1">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Had ad </a:t>
            </a:r>
            <a:r>
              <a:rPr lang="en-US" sz="1800" dirty="0" err="1">
                <a:ea typeface="Calibri" panose="020F0502020204030204" pitchFamily="34" charset="0"/>
              </a:rPr>
              <a:t>hocs</a:t>
            </a:r>
            <a:r>
              <a:rPr lang="en-US" sz="1800" dirty="0">
                <a:ea typeface="Calibri" panose="020F0502020204030204" pitchFamily="34" charset="0"/>
              </a:rPr>
              <a:t> this week and just ran out of time for final reply comments. </a:t>
            </a: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However, we gained a lot of input on the IoT subject and will have a great base to build comments from if this proceeding goes to an NPRM later.   Which we need to diligently watch for first signs when the NPRM is to come out and start earlier to put something together. </a:t>
            </a: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238125" marR="0">
              <a:spcBef>
                <a:spcPts val="0"/>
              </a:spcBef>
              <a:spcAft>
                <a:spcPts val="0"/>
              </a:spcAft>
              <a:buFont typeface="Arial" panose="020B0604020202020204" pitchFamily="34" charset="0"/>
              <a:buChar char="•"/>
            </a:pPr>
            <a:r>
              <a:rPr lang="en-US" sz="2000" b="1" dirty="0">
                <a:solidFill>
                  <a:srgbClr val="333333"/>
                </a:solidFill>
                <a:effectLst/>
                <a:ea typeface="Times New Roman" panose="02020603050405020304" pitchFamily="18" charset="0"/>
              </a:rPr>
              <a:t>Wireless Telecommunication Bureau Seeks to Supplement the Record on 70/80/90 GHZ Bands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2021-23712</a:t>
            </a:r>
            <a:r>
              <a:rPr lang="en-US" sz="1800" u="sng" dirty="0">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60436; </a:t>
            </a:r>
            <a:r>
              <a:rPr lang="en-US" sz="1800" b="0" u="sng" dirty="0">
                <a:solidFill>
                  <a:srgbClr val="3071A9"/>
                </a:solidFill>
                <a:effectLst/>
                <a:ea typeface="Times New Roman" panose="02020603050405020304" pitchFamily="18" charset="0"/>
                <a:cs typeface="Calibri" panose="020F0502020204030204" pitchFamily="34" charset="0"/>
                <a:hlinkClick r:id="rId4"/>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60436-60438 </a:t>
            </a:r>
            <a:r>
              <a:rPr lang="en-US" sz="1800" i="1" dirty="0">
                <a:solidFill>
                  <a:srgbClr val="000000"/>
                </a:solidFill>
                <a:effectLst/>
                <a:ea typeface="Times New Roman" panose="02020603050405020304" pitchFamily="18" charset="0"/>
                <a:cs typeface="Calibri" panose="020F0502020204030204" pitchFamily="34" charset="0"/>
              </a:rPr>
              <a:t>(3 pages)</a:t>
            </a:r>
            <a:r>
              <a:rPr lang="en-US" sz="1800" i="1" dirty="0">
                <a:ea typeface="Times New Roman" panose="02020603050405020304" pitchFamily="18" charset="0"/>
                <a:cs typeface="Calibri" panose="020F0502020204030204" pitchFamily="34"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3"/>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ea typeface="Times New Roman" panose="02020603050405020304" pitchFamily="18" charset="0"/>
                <a:cs typeface="Calibri" panose="020F0502020204030204" pitchFamily="34" charset="0"/>
              </a:rPr>
              <a:t>Abstract:</a:t>
            </a:r>
            <a:r>
              <a:rPr lang="en-US" sz="1800" dirty="0">
                <a:solidFill>
                  <a:srgbClr val="000000"/>
                </a:solidFill>
                <a:effectLst/>
                <a:ea typeface="Times New Roman" panose="02020603050405020304" pitchFamily="18" charset="0"/>
              </a:rPr>
              <a:t> In this document, the Commission seeks comment to supplement the record in the rulemaking on a Notice of Proposed Rulemaking to address the potential for use of the 71-76 GHz, 81-86 GHz, 92-94 GHz, and the 94.1-95 GHz (70/80/90 GHz) bands to provide broadband internet access to consumers and communities that may otherwise lack robust, consistent connectivity. </a:t>
            </a:r>
            <a:r>
              <a:rPr lang="en-US" sz="1800" b="1" dirty="0">
                <a:solidFill>
                  <a:srgbClr val="000000"/>
                </a:solidFill>
                <a:effectLst/>
                <a:ea typeface="Times New Roman" panose="02020603050405020304" pitchFamily="18" charset="0"/>
              </a:rPr>
              <a:t>In particular, the Commission seeks comment on whether High Altitude Platform Stations (HAPS) or other stratospheric- based platform...</a:t>
            </a:r>
            <a:r>
              <a:rPr lang="en-US" sz="1800"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0" i="0" dirty="0">
                <a:solidFill>
                  <a:srgbClr val="333333"/>
                </a:solidFill>
                <a:effectLst/>
              </a:rPr>
              <a:t>Submit comments on or before December 2, 2021. Submit reply comments on or before January 3, 2022.</a:t>
            </a:r>
            <a:r>
              <a:rPr lang="en-US" sz="1600"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Out of 802.18 18nov21- 2 weeks from now. </a:t>
            </a: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Proceeding: </a:t>
            </a:r>
            <a:r>
              <a:rPr lang="en-US" sz="1800" dirty="0">
                <a:ea typeface="Calibri" panose="020F0502020204030204" pitchFamily="34" charset="0"/>
                <a:hlinkClick r:id="rId5"/>
              </a:rPr>
              <a:t>https://www.fcc.gov/ecfs/search/filings?proceedings_name=20-133&amp;sort=date_disseminated,DESC</a:t>
            </a:r>
            <a:r>
              <a:rPr lang="en-US" sz="18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NPRM: </a:t>
            </a:r>
            <a:r>
              <a:rPr lang="en-US" sz="1400" dirty="0">
                <a:ea typeface="Calibri" panose="020F0502020204030204" pitchFamily="34" charset="0"/>
                <a:hlinkClick r:id="rId6"/>
              </a:rPr>
              <a:t>https://mentor.ieee.org/802.18/dcn/21/18-21-0137-00-0000-fcc-seeks-to-supplement-nprm-record-on-70-80-90-ghz-wtb-20-133.docx</a:t>
            </a:r>
            <a:r>
              <a:rPr lang="en-US" sz="1400" dirty="0">
                <a:ea typeface="Calibri" panose="020F0502020204030204" pitchFamily="34" charset="0"/>
              </a:rPr>
              <a:t> </a:t>
            </a: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Was sent to .11, .15 &amp;  .18. 	Any feedback today if we should comment?  </a:t>
            </a: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IEEE 802 comments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7"/>
              </a:rPr>
              <a:t>https://mentor.ieee.org/802.18/dcn/20/18-20-0108-06-0000-comments-ieee802-fcc-nprm-20-133-70-80-90ghz-bands-expand-access.docx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The NPRM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8"/>
              </a:rPr>
              <a:t>https://mentor.ieee.org/802.18/dcn/20/18-20-0104-02-0000-fcc-proposed-rule-modernizing-and-expanding-access-to-the-70-80-90-ghz-bands.docx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A members input on NPRM from last year.</a:t>
            </a:r>
            <a:endParaRPr lang="en-US" sz="1400" dirty="0">
              <a:ea typeface="Calibri" panose="020F0502020204030204" pitchFamily="34" charset="0"/>
              <a:hlinkClick r:id="rId9"/>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9"/>
              </a:rPr>
              <a:t>https://mentor.ieee.org/802.18/dcn/20/18-20-0105-01-0000-introduction-to-fcc-20-76-a1-modernizing-and-expanding-access-to-the-70-80-90-ghz-bands.pptx</a:t>
            </a:r>
            <a:endParaRPr lang="en-US" sz="1400" dirty="0">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24197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776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 </a:t>
            </a:r>
            <a:r>
              <a:rPr lang="en-GB" sz="1800" b="0" dirty="0">
                <a:ea typeface="Calibri" panose="020F0502020204030204" pitchFamily="34" charset="0"/>
              </a:rPr>
              <a:t>Anything to share today?</a:t>
            </a: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21oct: </a:t>
            </a:r>
            <a:r>
              <a:rPr lang="en-US"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hlinkClick r:id="rId5"/>
              </a:rPr>
              <a:t>https://www.wi-fi.org/file/afc-specification-and-test-plans</a:t>
            </a:r>
            <a:r>
              <a:rPr lang="en-US"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800" b="0" dirty="0">
                <a:ea typeface="Calibri" panose="020F0502020204030204" pitchFamily="34" charset="0"/>
              </a:rPr>
              <a:t>Anything to share today?</a:t>
            </a:r>
            <a:r>
              <a:rPr lang="en-GB" sz="1800" b="0" dirty="0">
                <a:solidFill>
                  <a:schemeClr val="tx1"/>
                </a:solidFill>
                <a:ea typeface="Calibri" panose="020F0502020204030204" pitchFamily="34" charset="0"/>
              </a:rPr>
              <a:t> </a:t>
            </a:r>
            <a:endParaRPr lang="en-US" sz="1800" b="0" dirty="0">
              <a:solidFill>
                <a:schemeClr val="tx1"/>
              </a:solidFill>
            </a:endParaRP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21oct: </a:t>
            </a:r>
            <a:r>
              <a:rPr lang="en-US"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4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dirty="0">
                <a:solidFill>
                  <a:schemeClr val="tx1"/>
                </a:solidFill>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0" indent="0">
              <a:buClrTx/>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Tx/>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04nov21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3; Aspirant members: 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04nov21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19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19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a:t>
            </a:r>
            <a:r>
              <a:rPr lang="en-US" sz="2000" b="0">
                <a:solidFill>
                  <a:schemeClr val="tx1"/>
                </a:solidFill>
              </a:rPr>
              <a:t>: __ </a:t>
            </a:r>
            <a:r>
              <a:rPr lang="en-US" sz="2000" b="0" dirty="0">
                <a:solidFill>
                  <a:schemeClr val="tx1"/>
                </a:solidFill>
              </a:rPr>
              <a:t>and voters on-line</a:t>
            </a:r>
            <a:r>
              <a:rPr lang="en-US" sz="2000" b="0">
                <a:solidFill>
                  <a:schemeClr val="tx1"/>
                </a:solidFill>
              </a:rPr>
              <a:t>: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02dec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15:____________________56et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 the next 2 weeks.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endParaRPr lang="en-US" b="1" u="sng"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b="1" u="sng" dirty="0">
                <a:effectLst/>
                <a:ea typeface="Calibri" panose="020F0502020204030204" pitchFamily="34" charset="0"/>
              </a:rPr>
              <a:t>Motion:</a:t>
            </a:r>
            <a:r>
              <a:rPr lang="en-US" b="1" dirty="0">
                <a:effectLst/>
                <a:ea typeface="Calibri" panose="020F0502020204030204" pitchFamily="34" charset="0"/>
              </a:rPr>
              <a:t> </a:t>
            </a:r>
            <a:r>
              <a:rPr lang="en-US" sz="2000" b="0" dirty="0">
                <a:solidFill>
                  <a:schemeClr val="tx1"/>
                </a:solidFill>
              </a:rPr>
              <a:t>Approve reply c</a:t>
            </a:r>
            <a:r>
              <a:rPr lang="en-US" dirty="0">
                <a:solidFill>
                  <a:schemeClr val="tx1"/>
                </a:solidFill>
              </a:rPr>
              <a:t>omments in </a:t>
            </a:r>
            <a:r>
              <a:rPr lang="en-US" sz="2000" b="0" dirty="0">
                <a:solidFill>
                  <a:schemeClr val="tx1"/>
                </a:solidFill>
                <a:highlight>
                  <a:srgbClr val="FFFF00"/>
                </a:highlight>
              </a:rPr>
              <a:t>https://mentor.ieee.org/802.18/dcn/21/18-21-0_______-00-0000_FCC-NoI-spectrum-IoT_21-353.docx</a:t>
            </a:r>
            <a:r>
              <a:rPr lang="en-US" sz="2000" dirty="0"/>
              <a:t>, </a:t>
            </a:r>
            <a:r>
              <a:rPr lang="en-US" sz="2000" b="0" dirty="0">
                <a:solidFill>
                  <a:schemeClr val="tx1"/>
                </a:solidFill>
              </a:rPr>
              <a:t>to FCC  </a:t>
            </a:r>
            <a:r>
              <a:rPr lang="en-US" sz="2000" b="0" dirty="0" err="1">
                <a:solidFill>
                  <a:schemeClr val="tx1"/>
                </a:solidFill>
              </a:rPr>
              <a:t>NoI</a:t>
            </a:r>
            <a:r>
              <a:rPr lang="en-US" sz="2000" b="0" dirty="0">
                <a:solidFill>
                  <a:schemeClr val="tx1"/>
                </a:solidFill>
              </a:rPr>
              <a:t>  (ET Docket No. 21-353) on </a:t>
            </a:r>
            <a:r>
              <a:rPr lang="en-US" sz="2000" i="0" dirty="0">
                <a:solidFill>
                  <a:srgbClr val="1D2B3E"/>
                </a:solidFill>
                <a:effectLst/>
              </a:rPr>
              <a:t>Spectrum Requirements for the Internet of Things</a:t>
            </a:r>
            <a:r>
              <a:rPr lang="en-US" sz="2000" dirty="0">
                <a:effectLst/>
                <a:ea typeface="Calibri" panose="020F0502020204030204" pitchFamily="34" charset="0"/>
                <a:cs typeface="Times New Roman" panose="02020603050405020304" pitchFamily="18" charset="0"/>
              </a:rPr>
              <a:t>.</a:t>
            </a:r>
            <a:r>
              <a:rPr lang="en-US" sz="2000" dirty="0">
                <a:ea typeface="Calibri" panose="020F0502020204030204" pitchFamily="34" charset="0"/>
                <a:cs typeface="Times New Roman" panose="02020603050405020304" pitchFamily="18" charset="0"/>
              </a:rPr>
              <a:t> </a:t>
            </a:r>
            <a:r>
              <a:rPr lang="en-GB" sz="2000" dirty="0">
                <a:solidFill>
                  <a:schemeClr val="tx1"/>
                </a:solidFill>
              </a:rPr>
              <a:t>Fo</a:t>
            </a:r>
            <a:r>
              <a:rPr lang="en-GB" sz="2000" b="0" dirty="0">
                <a:solidFill>
                  <a:schemeClr val="tx1"/>
                </a:solidFill>
              </a:rPr>
              <a:t>r review and approval by the LMSC (EC) for submission to FCC on or before 16Nov2021 or latest reply comment deadline. With the Chair of 802.18 authorized to make editorial changes, as necessary.</a:t>
            </a:r>
            <a:endParaRPr lang="en-US" sz="2000" b="0" dirty="0">
              <a:solidFill>
                <a:schemeClr val="tx1"/>
              </a:solidFill>
            </a:endParaRPr>
          </a:p>
          <a:p>
            <a:r>
              <a:rPr lang="en-US" altLang="en-US" sz="1600" dirty="0"/>
              <a:t>		</a:t>
            </a:r>
          </a:p>
          <a:p>
            <a:r>
              <a:rPr lang="en-US" altLang="en-US" sz="1600" b="1" dirty="0">
                <a:solidFill>
                  <a:schemeClr val="tx1"/>
                </a:solidFill>
              </a:rPr>
              <a:t>	Voters: 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  on the call</a:t>
            </a:r>
          </a:p>
          <a:p>
            <a:endParaRPr lang="en-US" altLang="en-US" sz="1600" dirty="0"/>
          </a:p>
          <a:p>
            <a:r>
              <a:rPr lang="en-US" altLang="en-US" sz="1600" dirty="0"/>
              <a:t>	</a:t>
            </a:r>
            <a:r>
              <a:rPr lang="en-US" altLang="en-US" sz="1800" dirty="0"/>
              <a:t>	Moved by:  		</a:t>
            </a:r>
            <a:r>
              <a:rPr lang="en-US" altLang="en-US" sz="1800" dirty="0">
                <a:solidFill>
                  <a:schemeClr val="bg1">
                    <a:lumMod val="75000"/>
                  </a:schemeClr>
                </a:solidFill>
              </a:rPr>
              <a:t>Stuart K. 	</a:t>
            </a:r>
          </a:p>
          <a:p>
            <a:pPr lvl="1"/>
            <a:r>
              <a:rPr lang="en-US" altLang="en-US" sz="1800" b="1" dirty="0">
                <a:solidFill>
                  <a:schemeClr val="bg1">
                    <a:lumMod val="75000"/>
                  </a:schemeClr>
                </a:solidFill>
              </a:rPr>
              <a:t>Seconded by:  	Vijay A. </a:t>
            </a:r>
          </a:p>
          <a:p>
            <a:pPr lvl="1"/>
            <a:r>
              <a:rPr lang="en-US" altLang="en-US" sz="1800" b="1" dirty="0">
                <a:solidFill>
                  <a:schemeClr val="bg1">
                    <a:lumMod val="75000"/>
                  </a:schemeClr>
                </a:solidFill>
              </a:rPr>
              <a:t>Discussion?		none</a:t>
            </a:r>
          </a:p>
          <a:p>
            <a:pPr lvl="1"/>
            <a:endParaRPr lang="en-US" altLang="en-US" sz="1800" b="1" dirty="0">
              <a:solidFill>
                <a:schemeClr val="tx1"/>
              </a:solidFill>
            </a:endParaRPr>
          </a:p>
          <a:p>
            <a:pPr lvl="1"/>
            <a:r>
              <a:rPr lang="en-US" altLang="en-US" sz="1800" b="1" dirty="0">
                <a:solidFill>
                  <a:schemeClr val="tx1"/>
                </a:solidFill>
              </a:rPr>
              <a:t>Vote:  		__Y   /  ___N   /  ___A </a:t>
            </a:r>
          </a:p>
          <a:p>
            <a:pPr lvl="1"/>
            <a:r>
              <a:rPr lang="en-US" altLang="en-US" sz="1800" b="1" dirty="0">
                <a:solidFill>
                  <a:schemeClr val="tx1"/>
                </a:solidFill>
              </a:rPr>
              <a:t>Motion - </a:t>
            </a:r>
            <a:r>
              <a:rPr lang="en-US" altLang="en-US" sz="1800" b="1" dirty="0">
                <a:solidFill>
                  <a:schemeClr val="bg1">
                    <a:lumMod val="75000"/>
                  </a:schemeClr>
                </a:solidFill>
              </a:rPr>
              <a:t>Passes</a:t>
            </a: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USA FCC </a:t>
            </a:r>
            <a:r>
              <a:rPr lang="en-US" sz="2000" dirty="0" err="1">
                <a:solidFill>
                  <a:srgbClr val="333333"/>
                </a:solidFill>
                <a:ea typeface="Times New Roman" panose="02020603050405020304" pitchFamily="18" charset="0"/>
              </a:rPr>
              <a:t>NoI</a:t>
            </a:r>
            <a:r>
              <a:rPr lang="en-US" sz="2000" dirty="0">
                <a:solidFill>
                  <a:srgbClr val="333333"/>
                </a:solidFill>
                <a:ea typeface="Times New Roman" panose="02020603050405020304" pitchFamily="18" charset="0"/>
              </a:rPr>
              <a:t> on IoT Spectrum </a:t>
            </a:r>
            <a:endParaRPr lang="en-US" sz="2000" dirty="0"/>
          </a:p>
        </p:txBody>
      </p:sp>
    </p:spTree>
    <p:extLst>
      <p:ext uri="{BB962C8B-B14F-4D97-AF65-F5344CB8AC3E}">
        <p14:creationId xmlns:p14="http://schemas.microsoft.com/office/powerpoint/2010/main" val="418903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04nov21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04nov21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04nov21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04nov21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NOI on  more spectrum for IoT? </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https://mentor.ieee.org/802.18/dcn/21/18-21-0129-00-0000-minutes-28oct21-rrtag-teleconference.docx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29-Oct-2021 15:11:12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Steve P.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strike="sngStrike" dirty="0">
                <a:solidFill>
                  <a:schemeClr val="bg1">
                    <a:lumMod val="75000"/>
                  </a:schemeClr>
                </a:solidFill>
                <a:effectLst/>
                <a:latin typeface="Tahoma" panose="020B0604030504040204" pitchFamily="34" charset="0"/>
                <a:ea typeface="Calibri" panose="020F0502020204030204" pitchFamily="34" charset="0"/>
              </a:rPr>
              <a:t>Early Registration</a:t>
            </a:r>
            <a:r>
              <a:rPr lang="en-US" sz="1600" strike="sngStrike" dirty="0">
                <a:solidFill>
                  <a:schemeClr val="bg1">
                    <a:lumMod val="75000"/>
                  </a:schemeClr>
                </a:solidFill>
                <a:effectLst/>
                <a:latin typeface="Tahoma" panose="020B0604030504040204" pitchFamily="34" charset="0"/>
                <a:ea typeface="Calibri" panose="020F0502020204030204" pitchFamily="34" charset="0"/>
              </a:rPr>
              <a:t>:  Until Thursday 11:59 PM UTC October 21, 2021 			*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a:t>
            </a:r>
            <a:r>
              <a:rPr lang="en-US" sz="1600" b="1" dirty="0">
                <a:solidFill>
                  <a:srgbClr val="FF0000"/>
                </a:solidFill>
                <a:effectLst/>
                <a:latin typeface="Tahoma" panose="020B0604030504040204" pitchFamily="34" charset="0"/>
                <a:ea typeface="Calibri" panose="020F0502020204030204" pitchFamily="34" charset="0"/>
              </a:rPr>
              <a:t>Until Friday 11:59 PM UTC November 5, 2021 </a:t>
            </a:r>
            <a:r>
              <a:rPr lang="en-US" sz="1600" dirty="0">
                <a:latin typeface="Tahoma" panose="020B0604030504040204" pitchFamily="34" charset="0"/>
                <a:ea typeface="Calibri" panose="020F0502020204030204" pitchFamily="34" charset="0"/>
              </a:rPr>
              <a:t>(&lt;4hrs from now) </a:t>
            </a:r>
            <a:r>
              <a:rPr lang="en-US" sz="1600" dirty="0">
                <a:effectLst/>
                <a:latin typeface="Tahoma" panose="020B0604030504040204" pitchFamily="34" charset="0"/>
                <a:ea typeface="Calibri" panose="020F0502020204030204" pitchFamily="34" charset="0"/>
              </a:rPr>
              <a:t>* $US 75.00 for all</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1" dirty="0">
                <a:effectLst/>
                <a:ea typeface="Calibri" panose="020F0502020204030204" pitchFamily="34" charset="0"/>
              </a:rPr>
              <a:t>Also approved was the $50 / $75 / $125 meeting fee will be required.</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64269</TotalTime>
  <Words>6974</Words>
  <Application>Microsoft Office PowerPoint</Application>
  <PresentationFormat>Widescreen</PresentationFormat>
  <Paragraphs>719</Paragraphs>
  <Slides>28</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1"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USA FCC NoI on IoT Spectrum </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3993</cp:revision>
  <cp:lastPrinted>1601-01-01T00:00:00Z</cp:lastPrinted>
  <dcterms:created xsi:type="dcterms:W3CDTF">2016-03-03T14:54:45Z</dcterms:created>
  <dcterms:modified xsi:type="dcterms:W3CDTF">2021-11-04T13:37:43Z</dcterms:modified>
</cp:coreProperties>
</file>