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9"/>
  </p:notesMasterIdLst>
  <p:handoutMasterIdLst>
    <p:handoutMasterId r:id="rId30"/>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804" r:id="rId15"/>
    <p:sldId id="806" r:id="rId16"/>
    <p:sldId id="742" r:id="rId17"/>
    <p:sldId id="743" r:id="rId18"/>
    <p:sldId id="650" r:id="rId19"/>
    <p:sldId id="498" r:id="rId20"/>
    <p:sldId id="402" r:id="rId21"/>
    <p:sldId id="403" r:id="rId22"/>
    <p:sldId id="797" r:id="rId23"/>
    <p:sldId id="778" r:id="rId24"/>
    <p:sldId id="795" r:id="rId25"/>
    <p:sldId id="728" r:id="rId26"/>
    <p:sldId id="656" r:id="rId27"/>
    <p:sldId id="65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353" autoAdjust="0"/>
  </p:normalViewPr>
  <p:slideViewPr>
    <p:cSldViewPr>
      <p:cViewPr varScale="1">
        <p:scale>
          <a:sx n="99" d="100"/>
          <a:sy n="99" d="100"/>
        </p:scale>
        <p:origin x="1038" y="8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29-Oct-21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66288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5216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28oct21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28oct21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28oct21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urldefense.com/v3/__https:/www.cept.org/ecc/groups/ecc/wg-se/se-45/client/meeting-documents/?flid=29448__;!!F7jv3iA!mB5ZQo9Bo-O1jA0inWo-_d60J1NcmgnJyTx4AUxwq_CZ4dHwBd3V_qaPd4dmr9DaaQ$"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government/organisations/department-for-digital-culture-media-sport" TargetMode="External"/><Relationship Id="rId7" Type="http://schemas.openxmlformats.org/officeDocument/2006/relationships/hyperlink" Target="https://urldefense.com/v3/__https:/www.rabc-cccr.ca/event/spectrum-management-innovation-committee/__;!!F7jv3iA!jY7-mZs2_CM8GYuRXCTLjh-SdU-dNvAT52DzoLXSyBPPFdDFo04b87GZlpaP4IuTUQ$"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mailto:wirelessinfrastructurestrategy@dcms.gov.uk" TargetMode="External"/><Relationship Id="rId5" Type="http://schemas.openxmlformats.org/officeDocument/2006/relationships/hyperlink" Target="https://www.gov.uk/government/publications/letters-between-dcms-and-ofcom-on-the-future-of-wireless-networks-infrastructure" TargetMode="External"/><Relationship Id="rId4" Type="http://schemas.openxmlformats.org/officeDocument/2006/relationships/hyperlink" Target="https://www.gov.uk/government/consultations/wireless-infrastructure-strategy-call-for-evidence"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1/18-21-0039-01-0000-ieee-802-viewpoints-on-wrc-23-agenda-items.pptx" TargetMode="External"/><Relationship Id="rId3" Type="http://schemas.openxmlformats.org/officeDocument/2006/relationships/hyperlink" Target="https://mentor.ieee.org/802.18/dcn/21/18-21-0116-03-0000-proposed-modifications-to-itu-r-m-1450-5.docx" TargetMode="External"/><Relationship Id="rId7" Type="http://schemas.openxmlformats.org/officeDocument/2006/relationships/hyperlink" Target="https://mentor.ieee.org/802.18/dcn/20/18-20-0107-01-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hyperlink" Target="https://mentor.ieee.org/802.18/dcn/21/18-21-0117-03-0000-proposed-modifications-to-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document/chairwoman-rosenworcel-statement-designation-lead-fc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1/18-21-0108-02-0000-fcc-noi-on-spectrum-for-the-internet-of-things.docx" TargetMode="External"/><Relationship Id="rId4" Type="http://schemas.openxmlformats.org/officeDocument/2006/relationships/hyperlink" Target="https://en.wikipedia.org/wiki/Gigi_Sohn"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stuart@ok-brit.com"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apetrick@ieee.org"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7.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7-00-0000-minutes-21oct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dirty="0"/>
              <a:t>28oct21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Oct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080"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(10) before then.  (14 calls between meetings)</a:t>
            </a:r>
            <a:endParaRPr lang="en-US" sz="1600" b="0" dirty="0">
              <a:solidFill>
                <a:schemeClr val="tx1"/>
              </a:solidFill>
              <a:sym typeface="Wingdings" panose="05000000000000000000" pitchFamily="2" charset="2"/>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BRAN(21)111002r2 and 111036r3 are the keys to knowing which 111x meeting is on which topic. 111j is on both EN 301 893 and EN 303 687.</a:t>
            </a:r>
            <a:r>
              <a:rPr lang="en-US" sz="1800" b="1" dirty="0">
                <a:ea typeface="Calibri" panose="020F0502020204030204" pitchFamily="34" charset="0"/>
              </a:rPr>
              <a:t>  More details will be in the minutes.</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Some comments on TVWS, EC working with multiple consultants, with multiple output from them</a:t>
            </a:r>
            <a:r>
              <a:rPr lang="en-US" sz="1800" dirty="0">
                <a:ea typeface="Calibri" panose="020F0502020204030204" pitchFamily="34" charset="0"/>
              </a:rPr>
              <a:t>, this is </a:t>
            </a:r>
            <a:r>
              <a:rPr lang="en-US" sz="1800" dirty="0">
                <a:effectLst/>
                <a:ea typeface="Calibri" panose="020F0502020204030204" pitchFamily="34" charset="0"/>
              </a:rPr>
              <a:t>challenging.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ENAP has ended on EN 303 722, one country with technical comments.  should be able to resolve okay. meeting is scheduled to resolve then a 2</a:t>
            </a:r>
            <a:r>
              <a:rPr lang="en-US" sz="1800" baseline="30000" dirty="0">
                <a:ea typeface="Calibri" panose="020F0502020204030204" pitchFamily="34" charset="0"/>
              </a:rPr>
              <a:t>nd</a:t>
            </a:r>
            <a:r>
              <a:rPr lang="en-US" sz="1800" dirty="0">
                <a:ea typeface="Calibri" panose="020F0502020204030204" pitchFamily="34" charset="0"/>
              </a:rPr>
              <a:t> ENAP will be needed.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 6 GHz, EN 303 687, discussions continue on NB FH, still trying to understand the compromise made. </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5 GHz going smoothly. Have heard some question on radars</a:t>
            </a:r>
            <a:r>
              <a:rPr lang="en-US" sz="1800" dirty="0">
                <a:ea typeface="Calibri" panose="020F0502020204030204" pitchFamily="34" charset="0"/>
              </a:rPr>
              <a:t> thought </a:t>
            </a:r>
            <a:r>
              <a:rPr lang="en-US" sz="1800" dirty="0">
                <a:effectLst/>
                <a:ea typeface="Calibri" panose="020F0502020204030204" pitchFamily="34" charset="0"/>
              </a:rPr>
              <a:t>not to BRAN at this time. Just need </a:t>
            </a:r>
            <a:r>
              <a:rPr lang="en-US" sz="1800" dirty="0">
                <a:ea typeface="Calibri" panose="020F0502020204030204" pitchFamily="34" charset="0"/>
              </a:rPr>
              <a:t>to </a:t>
            </a:r>
            <a:r>
              <a:rPr lang="en-US" sz="1800" dirty="0">
                <a:effectLst/>
                <a:ea typeface="Calibri" panose="020F0502020204030204" pitchFamily="34" charset="0"/>
              </a:rPr>
              <a:t>be awar</a:t>
            </a:r>
            <a:r>
              <a:rPr lang="en-US" sz="1800" dirty="0">
                <a:ea typeface="Calibri" panose="020F0502020204030204" pitchFamily="34" charset="0"/>
              </a:rPr>
              <a:t>e as some specific companies seem to not be following the rules.</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a typeface="Calibri" panose="020F0502020204030204" pitchFamily="34"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#57  02-05Nov21</a:t>
            </a:r>
          </a:p>
          <a:p>
            <a:pPr lvl="1">
              <a:spcBef>
                <a:spcPts val="0"/>
              </a:spcBef>
              <a:spcAft>
                <a:spcPts val="0"/>
              </a:spcAft>
              <a:buFont typeface="Arial" panose="020B0604020202020204" pitchFamily="34" charset="0"/>
              <a:buChar char="•"/>
            </a:pPr>
            <a:r>
              <a:rPr lang="en-US" sz="1800" dirty="0">
                <a:solidFill>
                  <a:schemeClr val="tx1"/>
                </a:solidFill>
              </a:rPr>
              <a:t>Anything to share today? not today</a:t>
            </a:r>
          </a:p>
          <a:p>
            <a:pPr lvl="1">
              <a:spcBef>
                <a:spcPts val="0"/>
              </a:spcBef>
              <a:spcAft>
                <a:spcPts val="0"/>
              </a:spcAft>
              <a:buFont typeface="Arial" panose="020B0604020202020204" pitchFamily="34" charset="0"/>
              <a:buChar char="•"/>
            </a:pPr>
            <a:r>
              <a:rPr lang="en-GB" sz="1600" dirty="0">
                <a:effectLst/>
                <a:ea typeface="SimSun" panose="02010600030101010101" pitchFamily="2" charset="-122"/>
              </a:rPr>
              <a:t>14oct: after the .18 call last , ECC will take up discussion of a WI on upper 6GHz for RLAN.</a:t>
            </a:r>
            <a:endParaRPr lang="en-US" sz="1600" dirty="0">
              <a:effectLst/>
              <a:ea typeface="SimSun" panose="02010600030101010101" pitchFamily="2" charset="-122"/>
            </a:endParaRPr>
          </a:p>
          <a:p>
            <a:pPr marL="0"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call #14 28-29Oct21;  next meeting #15 – Jan2022 - not posted yet</a:t>
            </a:r>
          </a:p>
          <a:p>
            <a:pPr lvl="1">
              <a:spcBef>
                <a:spcPts val="0"/>
              </a:spcBef>
              <a:buFont typeface="Arial" panose="020B0604020202020204" pitchFamily="34" charset="0"/>
              <a:buChar char="•"/>
            </a:pPr>
            <a:r>
              <a:rPr lang="en-US" sz="1600" dirty="0">
                <a:solidFill>
                  <a:schemeClr val="tx1"/>
                </a:solidFill>
              </a:rPr>
              <a:t>Anything to share today? yes.   Meeting #14 wrapped up on the 1</a:t>
            </a:r>
            <a:r>
              <a:rPr lang="en-US" sz="1600" baseline="30000" dirty="0">
                <a:solidFill>
                  <a:schemeClr val="tx1"/>
                </a:solidFill>
              </a:rPr>
              <a:t>st</a:t>
            </a:r>
            <a:r>
              <a:rPr lang="en-US" sz="1600" dirty="0">
                <a:solidFill>
                  <a:schemeClr val="tx1"/>
                </a:solidFill>
              </a:rPr>
              <a:t> day. </a:t>
            </a:r>
          </a:p>
          <a:p>
            <a:pPr marL="800100" lvl="2">
              <a:spcBef>
                <a:spcPts val="0"/>
              </a:spcBef>
              <a:spcAft>
                <a:spcPts val="0"/>
              </a:spcAft>
              <a:buFont typeface="Arial" panose="020B0604020202020204" pitchFamily="34" charset="0"/>
              <a:buChar char="•"/>
            </a:pPr>
            <a:r>
              <a:rPr lang="en-US" dirty="0">
                <a:effectLst/>
                <a:ea typeface="Calibri" panose="020F0502020204030204" pitchFamily="34" charset="0"/>
              </a:rPr>
              <a:t>Final report moved up to Jan, 2024. </a:t>
            </a:r>
          </a:p>
          <a:p>
            <a:pPr marL="1257300" lvl="3">
              <a:spcBef>
                <a:spcPts val="0"/>
              </a:spcBef>
              <a:spcAft>
                <a:spcPts val="0"/>
              </a:spcAft>
              <a:buFont typeface="Arial" panose="020B0604020202020204" pitchFamily="34" charset="0"/>
              <a:buChar char="•"/>
            </a:pPr>
            <a:r>
              <a:rPr lang="en-US" u="sng" dirty="0">
                <a:solidFill>
                  <a:srgbClr val="0563C1"/>
                </a:solidFill>
                <a:effectLst/>
                <a:ea typeface="Calibri" panose="020F0502020204030204" pitchFamily="34" charset="0"/>
                <a:hlinkClick r:id="rId5"/>
              </a:rPr>
              <a:t>https://www.cept.org/ecc/groups/ecc/wg-se/se-45/client/meeting-documents/?flid=29448</a:t>
            </a:r>
            <a:endParaRPr lang="en-US"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effectLst/>
                <a:ea typeface="Calibri" panose="020F0502020204030204" pitchFamily="34" charset="0"/>
              </a:rPr>
              <a:t>Heard two docs, </a:t>
            </a:r>
          </a:p>
          <a:p>
            <a:pPr marL="1257300" lvl="3">
              <a:spcBef>
                <a:spcPts val="0"/>
              </a:spcBef>
              <a:spcAft>
                <a:spcPts val="0"/>
              </a:spcAft>
              <a:buFont typeface="Arial" panose="020B0604020202020204" pitchFamily="34" charset="0"/>
              <a:buChar char="•"/>
            </a:pPr>
            <a:r>
              <a:rPr lang="en-US" sz="1800" dirty="0">
                <a:effectLst/>
                <a:ea typeface="Calibri" panose="020F0502020204030204" pitchFamily="34" charset="0"/>
              </a:rPr>
              <a:t>the (21)008 JRC taken onboard – JRC </a:t>
            </a:r>
            <a:r>
              <a:rPr lang="en-US" sz="1800" dirty="0" err="1">
                <a:effectLst/>
                <a:ea typeface="Calibri" panose="020F0502020204030204" pitchFamily="34" charset="0"/>
              </a:rPr>
              <a:t>Ispra</a:t>
            </a:r>
            <a:r>
              <a:rPr lang="en-US" sz="1800" dirty="0">
                <a:effectLst/>
                <a:ea typeface="Calibri" panose="020F0502020204030204" pitchFamily="34" charset="0"/>
              </a:rPr>
              <a:t> Italy campus 40 sq km under JRC control. Hosts European Microwave Signature Laboratory (EMSL), a truncated 20m sphere,</a:t>
            </a:r>
          </a:p>
          <a:p>
            <a:pPr marL="1257300" lvl="3">
              <a:spcBef>
                <a:spcPts val="0"/>
              </a:spcBef>
              <a:spcAft>
                <a:spcPts val="0"/>
              </a:spcAft>
              <a:buFont typeface="Arial" panose="020B0604020202020204" pitchFamily="34" charset="0"/>
              <a:buChar char="•"/>
            </a:pPr>
            <a:r>
              <a:rPr lang="en-US" sz="1800" dirty="0">
                <a:effectLst/>
                <a:ea typeface="Calibri" panose="020F0502020204030204" pitchFamily="34" charset="0"/>
              </a:rPr>
              <a:t>the (21)010 Scenarios ANFR doc gets heavy questioning. </a:t>
            </a:r>
          </a:p>
          <a:p>
            <a:pPr marL="800100" lvl="2">
              <a:spcBef>
                <a:spcPts val="0"/>
              </a:spcBef>
              <a:spcAft>
                <a:spcPts val="0"/>
              </a:spcAft>
              <a:buFont typeface="Arial" panose="020B0604020202020204" pitchFamily="34" charset="0"/>
              <a:buChar char="•"/>
            </a:pPr>
            <a:r>
              <a:rPr lang="en-US" dirty="0">
                <a:effectLst/>
                <a:ea typeface="Calibri" panose="020F0502020204030204" pitchFamily="34" charset="0"/>
              </a:rPr>
              <a:t>Next meeting January – CBTC rail side needs to get more technical about what exists today into 2024.</a:t>
            </a: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a:t>
            </a:r>
            <a:r>
              <a:rPr lang="en-US" sz="1800" b="0" dirty="0">
                <a:solidFill>
                  <a:schemeClr val="tx1"/>
                </a:solidFill>
                <a:hlinkClick r:id="rId6"/>
              </a:rPr>
              <a:t>WGFM&gt; </a:t>
            </a:r>
            <a:r>
              <a:rPr lang="en-US" sz="1800" b="0" dirty="0">
                <a:solidFill>
                  <a:schemeClr val="tx1"/>
                </a:solidFill>
              </a:rPr>
              <a:t> </a:t>
            </a:r>
            <a:r>
              <a:rPr lang="en-US" sz="1800" dirty="0">
                <a:solidFill>
                  <a:schemeClr val="tx1"/>
                </a:solidFill>
              </a:rPr>
              <a:t>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57528"/>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990600"/>
            <a:ext cx="10972800" cy="5433992"/>
          </a:xfrm>
        </p:spPr>
        <p:txBody>
          <a:bodyPr/>
          <a:lstStyle/>
          <a:p>
            <a:pPr>
              <a:buFont typeface="Arial" panose="020B0604020202020204" pitchFamily="34" charset="0"/>
              <a:buChar char="•"/>
            </a:pPr>
            <a:r>
              <a:rPr lang="en-US" sz="1800" b="0" dirty="0">
                <a:solidFill>
                  <a:schemeClr val="tx1"/>
                </a:solidFill>
                <a:effectLst/>
                <a:ea typeface="Calibri" panose="020F0502020204030204" pitchFamily="34" charset="0"/>
                <a:cs typeface="Times New Roman" panose="02020603050405020304" pitchFamily="18" charset="0"/>
              </a:rPr>
              <a:t>UK -  </a:t>
            </a:r>
            <a:r>
              <a:rPr lang="nn-NO" sz="1800" b="1" i="0" dirty="0">
                <a:solidFill>
                  <a:srgbClr val="1D70B8"/>
                </a:solidFill>
                <a:effectLst/>
                <a:hlinkClick r:id="rId3"/>
              </a:rPr>
              <a:t>Department for Digital, Culture, Media &amp; Sport</a:t>
            </a:r>
            <a:r>
              <a:rPr lang="nn-NO" sz="1800" dirty="0">
                <a:solidFill>
                  <a:srgbClr val="1D70B8"/>
                </a:solidFill>
              </a:rPr>
              <a:t>; </a:t>
            </a:r>
            <a:r>
              <a:rPr lang="en-US" sz="1800" b="1" i="0" dirty="0">
                <a:solidFill>
                  <a:srgbClr val="0B0C0C"/>
                </a:solidFill>
                <a:effectLst/>
              </a:rPr>
              <a:t>Wireless Infrastructure Strategy: call for evidence</a:t>
            </a:r>
          </a:p>
          <a:p>
            <a:pPr>
              <a:buFont typeface="Arial" panose="020B0604020202020204" pitchFamily="34" charset="0"/>
              <a:buChar char="•"/>
            </a:pPr>
            <a:r>
              <a:rPr lang="en-US" sz="1800" b="0" dirty="0">
                <a:solidFill>
                  <a:schemeClr val="tx1"/>
                </a:solidFill>
                <a:effectLst/>
                <a:ea typeface="Calibri" panose="020F0502020204030204" pitchFamily="34" charset="0"/>
                <a:cs typeface="Times New Roman" panose="02020603050405020304" pitchFamily="18" charset="0"/>
                <a:hlinkClick r:id="rId4"/>
              </a:rPr>
              <a:t>https://www.gov.uk/government/consultations/wireless-infrastructure-strategy-call-for-evidence</a:t>
            </a:r>
            <a:endParaRPr lang="en-US" sz="1800" b="0" dirty="0">
              <a:solidFill>
                <a:schemeClr val="tx1"/>
              </a:solidFill>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1600" b="0" i="0" dirty="0">
                <a:solidFill>
                  <a:srgbClr val="0B0C0C"/>
                </a:solidFill>
                <a:effectLst/>
              </a:rPr>
              <a:t>The government is committed to making the UK a global leader in digital connectivity. The pandemic has thrown the importance of connectivity into sharp relief, and it will continue playing a critical role in growing our economy, delivering our levelling up agenda and ensuring we meet our Net Zero ambitions. Our Wireless Infrastructure Strategy will set out the framework for the development, deployment and adoption of 5G and future wireless networks in the UK over the next decade.</a:t>
            </a:r>
          </a:p>
          <a:p>
            <a:pPr lvl="1">
              <a:buFont typeface="Arial" panose="020B0604020202020204" pitchFamily="34" charset="0"/>
              <a:buChar char="•"/>
            </a:pPr>
            <a:r>
              <a:rPr lang="en-US" sz="1600" b="0" i="0" dirty="0">
                <a:solidFill>
                  <a:srgbClr val="0B0C0C"/>
                </a:solidFill>
                <a:effectLst/>
              </a:rPr>
              <a:t>To support this, the government is undertaking an extensive </a:t>
            </a:r>
            <a:r>
              <a:rPr lang="en-US" sz="1600" b="0" i="0" dirty="0" err="1">
                <a:solidFill>
                  <a:srgbClr val="0B0C0C"/>
                </a:solidFill>
                <a:effectLst/>
              </a:rPr>
              <a:t>programme</a:t>
            </a:r>
            <a:r>
              <a:rPr lang="en-US" sz="1600" b="0" i="0" dirty="0">
                <a:solidFill>
                  <a:srgbClr val="0B0C0C"/>
                </a:solidFill>
                <a:effectLst/>
              </a:rPr>
              <a:t> of evidence gathering:</a:t>
            </a:r>
          </a:p>
          <a:p>
            <a:pPr lvl="1">
              <a:buFont typeface="Arial" panose="020B0604020202020204" pitchFamily="34" charset="0"/>
              <a:buChar char="•"/>
            </a:pPr>
            <a:r>
              <a:rPr lang="en-US" sz="1600" b="0" i="0" dirty="0">
                <a:solidFill>
                  <a:srgbClr val="0B0C0C"/>
                </a:solidFill>
                <a:effectLst/>
              </a:rPr>
              <a:t>This call for evidence has been launched to help us better understand what wireless connectivity the UK will need over the next decade and what more needs to be done to deliver it.</a:t>
            </a:r>
          </a:p>
          <a:p>
            <a:pPr lvl="1">
              <a:buFont typeface="Arial" panose="020B0604020202020204" pitchFamily="34" charset="0"/>
              <a:buChar char="•"/>
            </a:pPr>
            <a:r>
              <a:rPr lang="en-US" sz="1600" b="0" i="0" dirty="0">
                <a:solidFill>
                  <a:srgbClr val="0B0C0C"/>
                </a:solidFill>
                <a:effectLst/>
              </a:rPr>
              <a:t>In July, </a:t>
            </a:r>
            <a:r>
              <a:rPr lang="en-US" sz="1600" b="0" i="0" dirty="0">
                <a:solidFill>
                  <a:srgbClr val="1D70B8"/>
                </a:solidFill>
                <a:effectLst/>
                <a:hlinkClick r:id="rId5"/>
              </a:rPr>
              <a:t>the DCMS Secretary of State commissioned Ofcom to undertake analysis to support the development of the strategy</a:t>
            </a:r>
            <a:r>
              <a:rPr lang="en-US" sz="1600" b="0" i="0" dirty="0">
                <a:solidFill>
                  <a:srgbClr val="0B0C0C"/>
                </a:solidFill>
                <a:effectLst/>
              </a:rPr>
              <a:t>. This complements </a:t>
            </a:r>
            <a:r>
              <a:rPr lang="en-US" sz="1600" b="0" i="0" dirty="0" err="1">
                <a:solidFill>
                  <a:srgbClr val="0B0C0C"/>
                </a:solidFill>
                <a:effectLst/>
              </a:rPr>
              <a:t>Ofcom’s</a:t>
            </a:r>
            <a:r>
              <a:rPr lang="en-US" sz="1600" b="0" i="0" dirty="0">
                <a:solidFill>
                  <a:srgbClr val="0B0C0C"/>
                </a:solidFill>
                <a:effectLst/>
              </a:rPr>
              <a:t> strategic review of the mobile market.</a:t>
            </a:r>
          </a:p>
          <a:p>
            <a:pPr lvl="1">
              <a:buFont typeface="Arial" panose="020B0604020202020204" pitchFamily="34" charset="0"/>
              <a:buChar char="•"/>
            </a:pPr>
            <a:r>
              <a:rPr lang="en-US" sz="1600" b="0" i="0" dirty="0">
                <a:solidFill>
                  <a:srgbClr val="0B0C0C"/>
                </a:solidFill>
                <a:effectLst/>
              </a:rPr>
              <a:t>Submissions of evidence should be emailed to </a:t>
            </a:r>
            <a:r>
              <a:rPr lang="en-US" sz="1600" b="0" i="0" dirty="0">
                <a:solidFill>
                  <a:srgbClr val="1D70B8"/>
                </a:solidFill>
                <a:effectLst/>
                <a:hlinkClick r:id="rId6"/>
              </a:rPr>
              <a:t>wirelessinfrastructurestrategy@dcms.gov.uk</a:t>
            </a:r>
            <a:r>
              <a:rPr lang="en-US" sz="1600" b="0" i="0" dirty="0">
                <a:solidFill>
                  <a:srgbClr val="0B0C0C"/>
                </a:solidFill>
                <a:effectLst/>
              </a:rPr>
              <a:t> by 25 November 2021.</a:t>
            </a:r>
            <a:endParaRPr lang="en-US" sz="1600" b="0" dirty="0">
              <a:solidFill>
                <a:schemeClr val="tx1"/>
              </a:solidFill>
              <a:effectLs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Anything else to share today?  </a:t>
            </a:r>
          </a:p>
          <a:p>
            <a:pPr lvl="1">
              <a:buFont typeface="Arial" panose="020B0604020202020204" pitchFamily="34" charset="0"/>
              <a:buChar char="•"/>
            </a:pPr>
            <a:r>
              <a:rPr lang="en-US" sz="1400" b="1" dirty="0">
                <a:ea typeface="Calibri" panose="020F0502020204030204" pitchFamily="34" charset="0"/>
              </a:rPr>
              <a:t>UK- OFCOM </a:t>
            </a:r>
            <a:r>
              <a:rPr lang="en-US" sz="1400" b="0" dirty="0">
                <a:ea typeface="Calibri" panose="020F0502020204030204" pitchFamily="34" charset="0"/>
              </a:rPr>
              <a:t>- </a:t>
            </a:r>
            <a:r>
              <a:rPr lang="en-US" sz="1400" b="0" dirty="0">
                <a:effectLst/>
                <a:ea typeface="SimSun" panose="02010600030101010101" pitchFamily="2" charset="-122"/>
              </a:rPr>
              <a:t>We’re delighted to invite you to an upcoming Ofcom spectrum event: Enabling growth and innovation beyond 5G - the role of spectrum management. </a:t>
            </a:r>
          </a:p>
          <a:p>
            <a:pPr lvl="2">
              <a:buFont typeface="Arial" panose="020B0604020202020204" pitchFamily="34" charset="0"/>
              <a:buChar char="•"/>
            </a:pPr>
            <a:r>
              <a:rPr lang="en-US" sz="1400" b="0" dirty="0">
                <a:effectLst/>
                <a:ea typeface="SimSun" panose="02010600030101010101" pitchFamily="2" charset="-122"/>
              </a:rPr>
              <a:t>This will be held virtually from 3pm (BST-tbd) on 29 November.</a:t>
            </a:r>
            <a:r>
              <a:rPr lang="en-US" sz="1400" dirty="0">
                <a:effectLst/>
              </a:rPr>
              <a:t> </a:t>
            </a:r>
            <a:r>
              <a:rPr lang="en-US" sz="1400" dirty="0">
                <a:effectLst/>
                <a:ea typeface="SimSun" panose="02010600030101010101" pitchFamily="2" charset="-122"/>
              </a:rPr>
              <a:t> </a:t>
            </a:r>
          </a:p>
          <a:p>
            <a:pPr lvl="1">
              <a:buFont typeface="Arial" panose="020B0604020202020204" pitchFamily="34" charset="0"/>
              <a:buChar char="•"/>
            </a:pPr>
            <a:r>
              <a:rPr lang="en-US" sz="1400" b="1" dirty="0">
                <a:ea typeface="SimSun" panose="02010600030101010101" pitchFamily="2" charset="-122"/>
              </a:rPr>
              <a:t>Canada - RABC </a:t>
            </a:r>
            <a:r>
              <a:rPr lang="en-US" sz="1400" dirty="0">
                <a:ea typeface="SimSun" panose="02010600030101010101" pitchFamily="2" charset="-122"/>
              </a:rPr>
              <a:t>–</a:t>
            </a:r>
            <a:r>
              <a:rPr lang="en-US" sz="1400" b="0" dirty="0">
                <a:ea typeface="SimSun" panose="02010600030101010101" pitchFamily="2" charset="-122"/>
              </a:rPr>
              <a:t>has a similar event with the new </a:t>
            </a:r>
            <a:r>
              <a:rPr lang="en-US" sz="1400" b="0" dirty="0">
                <a:solidFill>
                  <a:srgbClr val="000000"/>
                </a:solidFill>
                <a:effectLst/>
                <a:ea typeface="Calibri" panose="020F0502020204030204" pitchFamily="34" charset="0"/>
                <a:cs typeface="Times New Roman" panose="02020603050405020304" pitchFamily="18" charset="0"/>
              </a:rPr>
              <a:t>Spectrum Management Innovation </a:t>
            </a:r>
            <a:r>
              <a:rPr lang="en-US" sz="1400" b="0" dirty="0">
                <a:ea typeface="Calibri" panose="020F0502020204030204" pitchFamily="34" charset="0"/>
                <a:cs typeface="Times New Roman" panose="02020603050405020304" pitchFamily="18" charset="0"/>
              </a:rPr>
              <a:t>Committee (for members)</a:t>
            </a:r>
          </a:p>
          <a:p>
            <a:pPr lvl="2">
              <a:buFont typeface="Arial" panose="020B0604020202020204" pitchFamily="34" charset="0"/>
              <a:buChar char="•"/>
            </a:pPr>
            <a:r>
              <a:rPr lang="en-US" sz="1400" dirty="0">
                <a:solidFill>
                  <a:srgbClr val="333333"/>
                </a:solidFill>
                <a:effectLst/>
                <a:ea typeface="Calibri" panose="020F0502020204030204" pitchFamily="34" charset="0"/>
              </a:rPr>
              <a:t>November 23 @ 13:00 - 14:30 EST;  </a:t>
            </a:r>
            <a:r>
              <a:rPr lang="en-US" sz="1400" u="sng" dirty="0">
                <a:solidFill>
                  <a:srgbClr val="0000FF"/>
                </a:solidFill>
                <a:effectLst/>
                <a:ea typeface="Calibri" panose="020F0502020204030204" pitchFamily="34" charset="0"/>
                <a:hlinkClick r:id="rId7"/>
              </a:rPr>
              <a:t>https://www.rabc-cccr.ca/event/spectrum-management-innovation-committee/</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Status on ITU-R WP 5A submissions on </a:t>
            </a:r>
            <a:r>
              <a:rPr lang="en-GB" sz="1800" dirty="0">
                <a:latin typeface="Times New Roman" panose="02020603050405020304" pitchFamily="18" charset="0"/>
                <a:ea typeface="Calibri" panose="020F0502020204030204" pitchFamily="34" charset="0"/>
                <a:hlinkClick r:id="rId3"/>
              </a:rPr>
              <a:t>M.1450</a:t>
            </a:r>
            <a:r>
              <a:rPr lang="en-GB" sz="1800" dirty="0">
                <a:latin typeface="Times New Roman" panose="02020603050405020304" pitchFamily="18" charset="0"/>
                <a:ea typeface="Calibri" panose="020F0502020204030204" pitchFamily="34" charset="0"/>
              </a:rPr>
              <a:t>/</a:t>
            </a:r>
            <a:r>
              <a:rPr lang="en-GB" sz="1800" dirty="0">
                <a:latin typeface="Times New Roman" panose="02020603050405020304" pitchFamily="18" charset="0"/>
                <a:ea typeface="Calibri" panose="020F0502020204030204" pitchFamily="34" charset="0"/>
                <a:hlinkClick r:id="rId4"/>
              </a:rPr>
              <a:t>M.1801</a:t>
            </a:r>
            <a:r>
              <a:rPr lang="en-GB" sz="1800" dirty="0">
                <a:latin typeface="Times New Roman" panose="02020603050405020304" pitchFamily="18" charset="0"/>
                <a:ea typeface="Calibri" panose="020F0502020204030204" pitchFamily="34" charset="0"/>
              </a:rPr>
              <a:t> is in EC ballot, will close 21Oct21. </a:t>
            </a: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Ballot passed 8-1-0-4,  made rev04s of the submissions and sent to ITU-R liaison for upload.  </a:t>
            </a: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      </a:t>
            </a: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800" b="0" dirty="0">
                <a:ea typeface="Calibri" panose="020F0502020204030204" pitchFamily="34" charset="0"/>
              </a:rPr>
              <a:t>Anything else to share today?</a:t>
            </a:r>
            <a:r>
              <a:rPr lang="en-GB" sz="1800" b="0" dirty="0">
                <a:solidFill>
                  <a:schemeClr val="tx1"/>
                </a:solidFill>
                <a:ea typeface="Calibri" panose="020F0502020204030204" pitchFamily="34" charset="0"/>
              </a:rPr>
              <a:t> nothing else</a:t>
            </a:r>
            <a:endParaRPr lang="en-US" sz="1800" b="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5"/>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6"/>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7"/>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8"/>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990600"/>
            <a:ext cx="11201400" cy="5484814"/>
          </a:xfrm>
        </p:spPr>
        <p:txBody>
          <a:bodyPr/>
          <a:lstStyle/>
          <a:p>
            <a:pPr marL="66675" marR="0">
              <a:spcBef>
                <a:spcPts val="0"/>
              </a:spcBef>
              <a:spcAft>
                <a:spcPts val="0"/>
              </a:spcAft>
              <a:buFont typeface="Arial" panose="020B0604020202020204" pitchFamily="34" charset="0"/>
              <a:buChar char="•"/>
            </a:pPr>
            <a:r>
              <a:rPr lang="en-US" sz="2000" b="1" dirty="0">
                <a:solidFill>
                  <a:srgbClr val="191919"/>
                </a:solidFill>
                <a:effectLst/>
                <a:ea typeface="Times New Roman" panose="02020603050405020304" pitchFamily="18" charset="0"/>
              </a:rPr>
              <a:t>USA President Biden, appoints/nominates/names/designates </a:t>
            </a:r>
            <a:r>
              <a:rPr lang="en-US" sz="2000" b="1" dirty="0">
                <a:solidFill>
                  <a:srgbClr val="191919"/>
                </a:solidFill>
                <a:effectLst/>
                <a:ea typeface="Times New Roman" panose="02020603050405020304" pitchFamily="18" charset="0"/>
                <a:hlinkClick r:id="rId3"/>
              </a:rPr>
              <a:t>Jessica </a:t>
            </a:r>
            <a:r>
              <a:rPr lang="en-US" sz="2000" b="1" dirty="0" err="1">
                <a:solidFill>
                  <a:srgbClr val="191919"/>
                </a:solidFill>
                <a:effectLst/>
                <a:ea typeface="Times New Roman" panose="02020603050405020304" pitchFamily="18" charset="0"/>
                <a:hlinkClick r:id="rId3"/>
              </a:rPr>
              <a:t>Rosenworcel</a:t>
            </a:r>
            <a:r>
              <a:rPr lang="en-US" sz="2000" b="1" dirty="0">
                <a:solidFill>
                  <a:srgbClr val="191919"/>
                </a:solidFill>
                <a:effectLst/>
                <a:ea typeface="Times New Roman" panose="02020603050405020304" pitchFamily="18" charset="0"/>
                <a:hlinkClick r:id="rId3"/>
              </a:rPr>
              <a:t> </a:t>
            </a:r>
            <a:r>
              <a:rPr lang="en-US" sz="2000" b="1" dirty="0">
                <a:solidFill>
                  <a:srgbClr val="191919"/>
                </a:solidFill>
                <a:effectLst/>
                <a:ea typeface="Times New Roman" panose="02020603050405020304" pitchFamily="18" charset="0"/>
              </a:rPr>
              <a:t>as FCC chair, (in the middle of the Oct. Open Commission call)</a:t>
            </a:r>
            <a:r>
              <a:rPr lang="en-US" sz="2000" dirty="0">
                <a:solidFill>
                  <a:srgbClr val="191919"/>
                </a:solidFill>
                <a:ea typeface="Times New Roman" panose="02020603050405020304" pitchFamily="18" charset="0"/>
              </a:rPr>
              <a:t>, </a:t>
            </a:r>
            <a:r>
              <a:rPr lang="en-US" sz="2000" b="1" dirty="0">
                <a:solidFill>
                  <a:srgbClr val="191919"/>
                </a:solidFill>
                <a:effectLst/>
                <a:ea typeface="Times New Roman" panose="02020603050405020304" pitchFamily="18" charset="0"/>
              </a:rPr>
              <a:t>with congress confirmation coming. </a:t>
            </a:r>
          </a:p>
          <a:p>
            <a:pPr marL="466725" lvl="1">
              <a:spcBef>
                <a:spcPts val="0"/>
              </a:spcBef>
              <a:spcAft>
                <a:spcPts val="0"/>
              </a:spcAft>
              <a:buFont typeface="Arial" panose="020B0604020202020204" pitchFamily="34" charset="0"/>
              <a:buChar char="•"/>
            </a:pPr>
            <a:r>
              <a:rPr lang="en-US" dirty="0">
                <a:solidFill>
                  <a:srgbClr val="191919"/>
                </a:solidFill>
                <a:ea typeface="Calibri" panose="020F0502020204030204" pitchFamily="34" charset="0"/>
              </a:rPr>
              <a:t>Also nominated was </a:t>
            </a:r>
            <a:r>
              <a:rPr lang="en-US" dirty="0">
                <a:solidFill>
                  <a:srgbClr val="191919"/>
                </a:solidFill>
                <a:ea typeface="Calibri" panose="020F0502020204030204" pitchFamily="34" charset="0"/>
                <a:hlinkClick r:id="rId4"/>
              </a:rPr>
              <a:t>Gigi Sohn </a:t>
            </a:r>
            <a:r>
              <a:rPr lang="en-US" dirty="0">
                <a:solidFill>
                  <a:srgbClr val="191919"/>
                </a:solidFill>
                <a:ea typeface="Calibri" panose="020F0502020204030204" pitchFamily="34" charset="0"/>
              </a:rPr>
              <a:t>as the 4</a:t>
            </a:r>
            <a:r>
              <a:rPr lang="en-US" baseline="30000" dirty="0">
                <a:solidFill>
                  <a:srgbClr val="191919"/>
                </a:solidFill>
                <a:ea typeface="Calibri" panose="020F0502020204030204" pitchFamily="34" charset="0"/>
              </a:rPr>
              <a:t>th</a:t>
            </a:r>
            <a:r>
              <a:rPr lang="en-US" dirty="0">
                <a:solidFill>
                  <a:srgbClr val="191919"/>
                </a:solidFill>
                <a:ea typeface="Calibri" panose="020F0502020204030204" pitchFamily="34" charset="0"/>
              </a:rPr>
              <a:t> commissioner</a:t>
            </a:r>
            <a:r>
              <a:rPr lang="en-US" sz="1800" dirty="0">
                <a:solidFill>
                  <a:srgbClr val="191919"/>
                </a:solidFill>
                <a:ea typeface="Calibri" panose="020F0502020204030204" pitchFamily="34" charset="0"/>
              </a:rPr>
              <a:t>.  </a:t>
            </a:r>
          </a:p>
          <a:p>
            <a:pPr marL="1257300" lvl="3">
              <a:spcBef>
                <a:spcPts val="0"/>
              </a:spcBef>
              <a:spcAft>
                <a:spcPts val="0"/>
              </a:spcAft>
              <a:buFont typeface="Arial" panose="020B0604020202020204" pitchFamily="34" charset="0"/>
              <a:buChar char="•"/>
            </a:pPr>
            <a:endParaRPr lang="en-US" sz="1200" b="1"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 (12-353)</a:t>
            </a:r>
            <a:endParaRPr lang="en-US" sz="2000" b="0" dirty="0">
              <a:solidFill>
                <a:srgbClr val="1D2B3E"/>
              </a:solidFill>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5"/>
              </a:rPr>
              <a:t>https://mentor.ieee.org/802.18/dcn/21/18-21-0108-02-0000-fcc-noi-on-spectrum-for-the-internet-of-things.docx</a:t>
            </a:r>
            <a:endParaRPr lang="en-US" sz="16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Reply Comment Date:  November 16, 2021, would have to start EC ballot 04Nov, next week. </a:t>
            </a:r>
          </a:p>
          <a:p>
            <a:pPr marL="800100" lvl="2">
              <a:spcBef>
                <a:spcPts val="0"/>
              </a:spcBef>
              <a:spcAft>
                <a:spcPts val="0"/>
              </a:spcAft>
              <a:buFont typeface="Arial" panose="020B0604020202020204" pitchFamily="34" charset="0"/>
              <a:buChar char="•"/>
            </a:pPr>
            <a:r>
              <a:rPr lang="en-US" sz="1600" b="1" dirty="0">
                <a:ea typeface="Calibri" panose="020F0502020204030204" pitchFamily="34" charset="0"/>
              </a:rPr>
              <a:t>Should we try to do some reply comments? </a:t>
            </a:r>
            <a:endParaRPr lang="en-US" sz="1600" b="1" dirty="0">
              <a:effectLst/>
              <a:ea typeface="Calibri" panose="020F0502020204030204" pitchFamily="34" charset="0"/>
            </a:endParaRPr>
          </a:p>
          <a:p>
            <a:pPr marL="1714500" lvl="4">
              <a:spcBef>
                <a:spcPts val="0"/>
              </a:spcBef>
              <a:spcAft>
                <a:spcPts val="0"/>
              </a:spcAft>
              <a:buFont typeface="Arial" panose="020B0604020202020204" pitchFamily="34" charset="0"/>
              <a:buChar char="•"/>
            </a:pPr>
            <a:endParaRPr lang="en-US" sz="14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Some questions may be of interest to IEEE 802, e.g.</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1)  please refer to portions of paragraph 6 re IEEE:  	Standards groups such as 3GPP, IEEE, and others are also involved with IoT development. Are these standards providing sufficient guidance for IoT implementation in already existing spectrum bands?  </a:t>
            </a:r>
          </a:p>
          <a:p>
            <a:pPr marL="1257300" lvl="3">
              <a:spcBef>
                <a:spcPts val="0"/>
              </a:spcBef>
              <a:spcAft>
                <a:spcPts val="0"/>
              </a:spcAft>
              <a:buFont typeface="Arial" panose="020B0604020202020204" pitchFamily="34" charset="0"/>
              <a:buChar char="•"/>
            </a:pPr>
            <a:endParaRPr lang="en-US" sz="1800" b="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800" b="0" dirty="0">
                <a:effectLst/>
                <a:ea typeface="Calibri" panose="020F0502020204030204" pitchFamily="34" charset="0"/>
              </a:rPr>
              <a:t>If the growing need for IoT connectivity is not being met with the current and planned licensed spectrum resources, what steps can the Commission take to address this important use in the future? </a:t>
            </a:r>
          </a:p>
          <a:p>
            <a:pPr marL="1257300" lvl="3">
              <a:spcBef>
                <a:spcPts val="0"/>
              </a:spcBef>
              <a:spcAft>
                <a:spcPts val="0"/>
              </a:spcAft>
              <a:buFont typeface="Arial" panose="020B0604020202020204" pitchFamily="34" charset="0"/>
              <a:buChar char="•"/>
            </a:pPr>
            <a:r>
              <a:rPr lang="en-US" dirty="0">
                <a:ea typeface="Calibri" panose="020F0502020204030204" pitchFamily="34" charset="0"/>
              </a:rPr>
              <a:t>  </a:t>
            </a:r>
            <a:endParaRPr lang="en-US" sz="2000" dirty="0">
              <a:solidFill>
                <a:srgbClr val="191919"/>
              </a:solidFill>
              <a:ea typeface="Calibri" panose="020F0502020204030204" pitchFamily="34" charset="0"/>
            </a:endParaRPr>
          </a:p>
          <a:p>
            <a:pPr marL="66675" marR="0">
              <a:spcBef>
                <a:spcPts val="0"/>
              </a:spcBef>
              <a:spcAft>
                <a:spcPts val="0"/>
              </a:spcAft>
              <a:buFont typeface="Arial" panose="020B0604020202020204" pitchFamily="34" charset="0"/>
              <a:buChar char="•"/>
            </a:pPr>
            <a:r>
              <a:rPr lang="en-US" sz="2000" dirty="0">
                <a:ea typeface="Calibri" panose="020F0502020204030204" pitchFamily="34" charset="0"/>
              </a:rPr>
              <a:t>Observation from one: </a:t>
            </a:r>
            <a:r>
              <a:rPr lang="en-US" sz="2000" b="0" dirty="0">
                <a:ea typeface="Calibri" panose="020F0502020204030204" pitchFamily="34" charset="0"/>
              </a:rPr>
              <a:t>this NOI is heavy on more licensed spectrum for carriers…. </a:t>
            </a:r>
          </a:p>
          <a:p>
            <a:pPr marL="66675" marR="0">
              <a:spcBef>
                <a:spcPts val="0"/>
              </a:spcBef>
              <a:spcAft>
                <a:spcPts val="0"/>
              </a:spcAft>
              <a:buFont typeface="Arial" panose="020B0604020202020204" pitchFamily="34" charset="0"/>
              <a:buChar char="•"/>
            </a:pPr>
            <a:r>
              <a:rPr lang="en-US" sz="2000" dirty="0">
                <a:ea typeface="Calibri" panose="020F0502020204030204" pitchFamily="34" charset="0"/>
              </a:rPr>
              <a:t>After reviewing next slide, then are their others that would help in next week to work on reply comments?  </a:t>
            </a:r>
            <a:r>
              <a:rPr lang="en-US" sz="2000" b="0" dirty="0">
                <a:ea typeface="Calibri" panose="020F0502020204030204" pitchFamily="34" charset="0"/>
              </a:rPr>
              <a:t>Limited response, will setup ad </a:t>
            </a:r>
            <a:r>
              <a:rPr lang="en-US" sz="2000" b="0" dirty="0" err="1">
                <a:ea typeface="Calibri" panose="020F0502020204030204" pitchFamily="34" charset="0"/>
              </a:rPr>
              <a:t>hocs</a:t>
            </a:r>
            <a:r>
              <a:rPr lang="en-US" sz="2000" b="0" dirty="0">
                <a:ea typeface="Calibri" panose="020F0502020204030204" pitchFamily="34" charset="0"/>
              </a:rPr>
              <a:t> and see what response is. </a:t>
            </a: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990600"/>
            <a:ext cx="11049000" cy="5484814"/>
          </a:xfrm>
        </p:spPr>
        <p:txBody>
          <a:bodyPr/>
          <a:lstStyle/>
          <a:p>
            <a:pPr marL="0">
              <a:spcBef>
                <a:spcPts val="0"/>
              </a:spcBef>
              <a:spcAft>
                <a:spcPts val="0"/>
              </a:spcAft>
              <a:buFont typeface="Arial" panose="020B0604020202020204" pitchFamily="34" charset="0"/>
              <a:buChar char="•"/>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a:t>
            </a:r>
            <a:endParaRPr lang="en-US" sz="2000" b="0" dirty="0">
              <a:solidFill>
                <a:srgbClr val="1D2B3E"/>
              </a:solidFill>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Some questions maybe of interest to IEEE 802, e.g.</a:t>
            </a:r>
            <a:endParaRPr lang="en-US"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please refer to paragraphs 10 and 11 asking the role of unlicensed spectrum and whether additional unlicensed spectrum should be considered.</a:t>
            </a:r>
            <a:r>
              <a:rPr lang="en-US" dirty="0">
                <a:ea typeface="Calibri" panose="020F0502020204030204" pitchFamily="34" charset="0"/>
              </a:rPr>
              <a:t>   </a:t>
            </a:r>
            <a:r>
              <a:rPr lang="en-US" b="1" dirty="0">
                <a:ea typeface="Calibri" panose="020F0502020204030204" pitchFamily="34" charset="0"/>
              </a:rPr>
              <a:t>From paragraph 10: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 … … Thus, the regulatory barriers to implement an unlicensed IoT system or connect IoT devices in the home or a business are lower provided the lack of interference protection does not pose an impediment. </a:t>
            </a:r>
            <a:r>
              <a:rPr lang="en-US" sz="1800" b="1" dirty="0">
                <a:effectLst/>
                <a:latin typeface="Times New Roman" panose="02020603050405020304" pitchFamily="18" charset="0"/>
                <a:ea typeface="Times New Roman" panose="02020603050405020304" pitchFamily="18" charset="0"/>
              </a:rPr>
              <a:t>For example, most in-home IoT devices such as thermostats, water or gas leak detectors, and smart home controllers connect to the Internet using unlicensed Wi-Fi connections.</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IEEE 802 could make a supportive statement on the bold line above</a:t>
            </a:r>
            <a:r>
              <a:rPr lang="en-US" sz="1600" dirty="0">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The IoT term is so broad, so may need to clarify the different IoT devices/uses</a:t>
            </a:r>
          </a:p>
          <a:p>
            <a:pPr marL="1257300" lvl="3">
              <a:spcBef>
                <a:spcPts val="0"/>
              </a:spcBef>
              <a:spcAft>
                <a:spcPts val="0"/>
              </a:spcAft>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question: is there any indication in the </a:t>
            </a:r>
            <a:r>
              <a:rPr lang="en-US" sz="1400" dirty="0" err="1">
                <a:effectLst/>
                <a:latin typeface="Times New Roman" panose="02020603050405020304" pitchFamily="18" charset="0"/>
                <a:ea typeface="Times New Roman" panose="02020603050405020304" pitchFamily="18" charset="0"/>
              </a:rPr>
              <a:t>NoI</a:t>
            </a:r>
            <a:r>
              <a:rPr lang="en-US" sz="1400" dirty="0">
                <a:effectLst/>
                <a:latin typeface="Times New Roman" panose="02020603050405020304" pitchFamily="18" charset="0"/>
                <a:ea typeface="Times New Roman" panose="02020603050405020304" pitchFamily="18" charset="0"/>
              </a:rPr>
              <a:t> of what IoT focus is here? </a:t>
            </a:r>
            <a:endParaRPr lang="en-US" sz="1800" dirty="0">
              <a:effectLst/>
              <a:latin typeface="Times New Roman" panose="02020603050405020304" pitchFamily="18" charset="0"/>
              <a:ea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Some of the questions from paragraph 11: </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What role have unlicensed devices played in the growth of IoT? </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What role is anticipated for unlicensed devices as IoT devices continue to proliferate for home and business applications? </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Does the lack of interference protection make unlicensed devices unsuitable for some IoT applications? </a:t>
            </a:r>
          </a:p>
          <a:p>
            <a:pPr marL="800100" lvl="2">
              <a:spcBef>
                <a:spcPts val="0"/>
              </a:spcBef>
              <a:spcAft>
                <a:spcPts val="0"/>
              </a:spcAft>
              <a:buFont typeface="Arial" panose="020B0604020202020204" pitchFamily="34" charset="0"/>
              <a:buChar char="•"/>
            </a:pPr>
            <a:r>
              <a:rPr lang="en-US" sz="1400" dirty="0">
                <a:ea typeface="Times New Roman" panose="02020603050405020304" pitchFamily="18" charset="0"/>
              </a:rPr>
              <a:t>IEEE 802 stds do well with sharing in general. </a:t>
            </a:r>
            <a:endParaRPr lang="en-US" sz="1400" dirty="0">
              <a:effectLst/>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Is the amount of spectrum available for use by unlicensed devices adequate to meet the needs of the IoT? </a:t>
            </a:r>
            <a:endParaRPr lang="en-US" sz="1600" dirty="0">
              <a:effectLst/>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Should additional spectrum be considered for unlicensed operations exclusively for IoT devices and applications? </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Are there unique properties of IoT devices that would be better served by targeted rule changes to the unlicensed spectrum access rules? </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If so, what changes would be necessary to ensure increased utility of unlicensed IoT</a:t>
            </a:r>
            <a:r>
              <a:rPr lang="en-US" sz="1600" spc="-90" dirty="0">
                <a:effectLst/>
                <a:ea typeface="Times New Roman" panose="02020603050405020304" pitchFamily="18" charset="0"/>
              </a:rPr>
              <a:t> </a:t>
            </a:r>
            <a:r>
              <a:rPr lang="en-US" sz="1600" dirty="0">
                <a:effectLst/>
                <a:ea typeface="Times New Roman" panose="02020603050405020304" pitchFamily="18" charset="0"/>
              </a:rPr>
              <a:t>devices.</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6675" marR="0">
              <a:spcBef>
                <a:spcPts val="0"/>
              </a:spcBef>
              <a:spcAft>
                <a:spcPts val="0"/>
              </a:spcAft>
              <a:buFont typeface="Arial" panose="020B0604020202020204" pitchFamily="34" charset="0"/>
              <a:buChar char="•"/>
            </a:pPr>
            <a:endParaRPr lang="en-US" sz="2000" dirty="0">
              <a:solidFill>
                <a:srgbClr val="191919"/>
              </a:solidFill>
              <a:ea typeface="Calibri" panose="020F0502020204030204" pitchFamily="34" charset="0"/>
            </a:endParaRPr>
          </a:p>
          <a:p>
            <a:pPr marL="66675" marR="0">
              <a:spcBef>
                <a:spcPts val="0"/>
              </a:spcBef>
              <a:spcAft>
                <a:spcPts val="0"/>
              </a:spcAft>
              <a:buFont typeface="Arial" panose="020B0604020202020204" pitchFamily="34" charset="0"/>
              <a:buChar char="•"/>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93126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277600"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b="1" dirty="0">
                <a:effectLst/>
                <a:ea typeface="Calibri" panose="020F0502020204030204" pitchFamily="34" charset="0"/>
              </a:rPr>
              <a:t>Anything to share? </a:t>
            </a:r>
            <a:r>
              <a:rPr lang="en-US" b="1" dirty="0">
                <a:ea typeface="Calibri" panose="020F0502020204030204" pitchFamily="34" charset="0"/>
              </a:rPr>
              <a:t>not today</a:t>
            </a:r>
            <a:endParaRPr lang="en-US" b="1" dirty="0">
              <a:effectLst/>
              <a:ea typeface="Calibri" panose="020F0502020204030204" pitchFamily="34" charset="0"/>
            </a:endParaRPr>
          </a:p>
          <a:p>
            <a:pPr marL="866775" lvl="2">
              <a:spcBef>
                <a:spcPts val="0"/>
              </a:spcBef>
              <a:spcAft>
                <a:spcPts val="0"/>
              </a:spcAft>
              <a:buFont typeface="Arial" panose="020B0604020202020204" pitchFamily="34" charset="0"/>
              <a:buChar char="•"/>
            </a:pPr>
            <a:r>
              <a:rPr lang="en-US" b="1" dirty="0">
                <a:ea typeface="Calibri" panose="020F0502020204030204" pitchFamily="34" charset="0"/>
              </a:rPr>
              <a:t> 21oct: </a:t>
            </a:r>
            <a:r>
              <a:rPr lang="en-US"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dirty="0">
                <a:effectLst/>
                <a:ea typeface="Calibri" panose="020F0502020204030204" pitchFamily="34" charset="0"/>
                <a:hlinkClick r:id="rId5"/>
              </a:rPr>
              <a:t>https://www.wi-fi.org/file/afc-specification-and-test-plans</a:t>
            </a:r>
            <a:r>
              <a:rPr lang="en-US"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b="1" dirty="0">
                <a:effectLst/>
                <a:ea typeface="Calibri" panose="020F0502020204030204" pitchFamily="34" charset="0"/>
              </a:rPr>
              <a:t>Anything to share?  </a:t>
            </a:r>
            <a:r>
              <a:rPr lang="en-US" dirty="0">
                <a:effectLst/>
                <a:ea typeface="Calibri" panose="020F0502020204030204" pitchFamily="34" charset="0"/>
              </a:rPr>
              <a:t>meeting coming up on 29</a:t>
            </a:r>
            <a:r>
              <a:rPr lang="en-US" baseline="30000" dirty="0">
                <a:effectLst/>
                <a:ea typeface="Calibri" panose="020F0502020204030204" pitchFamily="34" charset="0"/>
              </a:rPr>
              <a:t>th</a:t>
            </a:r>
            <a:r>
              <a:rPr lang="en-US" dirty="0">
                <a:effectLst/>
                <a:ea typeface="Calibri" panose="020F0502020204030204" pitchFamily="34" charset="0"/>
              </a:rPr>
              <a:t> , the initial schedule is much shorter than normal as the meetings are not lasting long. </a:t>
            </a:r>
          </a:p>
          <a:p>
            <a:pPr marL="866775" lvl="2">
              <a:spcBef>
                <a:spcPts val="0"/>
              </a:spcBef>
              <a:spcAft>
                <a:spcPts val="0"/>
              </a:spcAft>
              <a:buFont typeface="Arial" panose="020B0604020202020204" pitchFamily="34" charset="0"/>
              <a:buChar char="•"/>
            </a:pPr>
            <a:r>
              <a:rPr lang="en-US" b="1" dirty="0">
                <a:effectLst/>
                <a:ea typeface="Calibri" panose="020F0502020204030204" pitchFamily="34" charset="0"/>
              </a:rPr>
              <a:t>21oct: This week: </a:t>
            </a:r>
            <a:r>
              <a:rPr lang="en-US"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4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dirty="0">
                <a:solidFill>
                  <a:schemeClr val="tx1"/>
                </a:solidFill>
              </a:rPr>
              <a: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call on 26oct21 was cancelled</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Tx/>
              <a:buFont typeface="Wingdings" panose="05000000000000000000" pitchFamily="2" charset="2"/>
              <a:buChar char="n"/>
            </a:pPr>
            <a:endParaRPr lang="en-US" altLang="en-US" sz="1800" dirty="0">
              <a:solidFill>
                <a:schemeClr val="tx1"/>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n"/>
            </a:pPr>
            <a:r>
              <a:rPr lang="en-US" altLang="en-US" sz="1800" b="0" dirty="0">
                <a:solidFill>
                  <a:schemeClr val="tx1"/>
                </a:solidFill>
                <a:latin typeface="Times New Roman" panose="02020603050405020304" pitchFamily="18" charset="0"/>
                <a:ea typeface="SimSun" panose="02010600030101010101" pitchFamily="2" charset="-122"/>
              </a:rPr>
              <a:t>Find additional info the Canada RABC new spectrum committee meeting coming up. </a:t>
            </a:r>
          </a:p>
          <a:p>
            <a:pPr marL="285750" indent="-285750">
              <a:buClrTx/>
              <a:buFont typeface="Wingdings" panose="05000000000000000000" pitchFamily="2" charset="2"/>
              <a:buChar char="n"/>
            </a:pPr>
            <a:r>
              <a:rPr lang="en-US" altLang="en-US" sz="1800" b="0" dirty="0">
                <a:solidFill>
                  <a:schemeClr val="tx1"/>
                </a:solidFill>
                <a:latin typeface="Times New Roman" panose="02020603050405020304" pitchFamily="18" charset="0"/>
                <a:ea typeface="SimSun" panose="02010600030101010101" pitchFamily="2" charset="-122"/>
              </a:rPr>
              <a:t>setup 2 ad </a:t>
            </a:r>
            <a:r>
              <a:rPr lang="en-US" altLang="en-US" sz="1800" b="0" dirty="0" err="1">
                <a:solidFill>
                  <a:schemeClr val="tx1"/>
                </a:solidFill>
                <a:latin typeface="Times New Roman" panose="02020603050405020304" pitchFamily="18" charset="0"/>
                <a:ea typeface="SimSun" panose="02010600030101010101" pitchFamily="2" charset="-122"/>
              </a:rPr>
              <a:t>hocs</a:t>
            </a:r>
            <a:r>
              <a:rPr lang="en-US" altLang="en-US" sz="1800" b="0" dirty="0">
                <a:solidFill>
                  <a:schemeClr val="tx1"/>
                </a:solidFill>
                <a:latin typeface="Times New Roman" panose="02020603050405020304" pitchFamily="18" charset="0"/>
                <a:ea typeface="SimSun" panose="02010600030101010101" pitchFamily="2" charset="-122"/>
              </a:rPr>
              <a:t> on IoT potential reply comments</a:t>
            </a: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Tx/>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28oct21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and </a:t>
            </a:r>
            <a:r>
              <a:rPr lang="en-US" sz="1600" dirty="0">
                <a:hlinkClick r:id="rId4"/>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3; Aspirant members: 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28oct21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158"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159"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_16_ and voters on-line: _15_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04nov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28oct21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28oct21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a:t>28oct21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28oct21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26</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28oct21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
        <p:nvSpPr>
          <p:cNvPr id="6" name="TextBox 5">
            <a:extLst>
              <a:ext uri="{FF2B5EF4-FFF2-40B4-BE49-F238E27FC236}">
                <a16:creationId xmlns:a16="http://schemas.microsoft.com/office/drawing/2014/main" id="{D72D27AC-F884-45F8-BE37-1102A39076BF}"/>
              </a:ext>
            </a:extLst>
          </p:cNvPr>
          <p:cNvSpPr txBox="1"/>
          <p:nvPr/>
        </p:nvSpPr>
        <p:spPr>
          <a:xfrm>
            <a:off x="8686800" y="4267200"/>
            <a:ext cx="853119" cy="461665"/>
          </a:xfrm>
          <a:prstGeom prst="rect">
            <a:avLst/>
          </a:prstGeom>
          <a:noFill/>
        </p:spPr>
        <p:txBody>
          <a:bodyPr wrap="none" rtlCol="0">
            <a:spAutoFit/>
          </a:bodyPr>
          <a:lstStyle/>
          <a:p>
            <a:r>
              <a:rPr lang="en-US" dirty="0"/>
              <a:t>XXX</a:t>
            </a:r>
          </a:p>
        </p:txBody>
      </p:sp>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28oct21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28oct21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a:t>
            </a:r>
            <a:r>
              <a:rPr lang="en-US" altLang="en-US" sz="1400" b="1" dirty="0">
                <a:solidFill>
                  <a:schemeClr val="tx1"/>
                </a:solidFill>
              </a:rPr>
              <a:t>  (</a:t>
            </a:r>
            <a:r>
              <a:rPr lang="en-US" altLang="en-US" sz="1400" dirty="0">
                <a:solidFill>
                  <a:schemeClr val="tx1"/>
                </a:solidFill>
              </a:rPr>
              <a:t>w/VC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20962"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NOI on  more spectrum for IoT? </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 </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https://mentor.ieee.org/802.18/dcn/21/18-21-0127-00-0000-minutes-21oct21-rrtag-teleconference.docx</a:t>
            </a:r>
            <a:r>
              <a:rPr lang="en-GB" sz="1800" b="0" dirty="0">
                <a:ea typeface="SimSun" panose="02010600030101010101" pitchFamily="2" charset="-122"/>
              </a:rPr>
              <a:t>   </a:t>
            </a:r>
            <a:r>
              <a:rPr lang="en-US" sz="1800" b="0" i="0" dirty="0">
                <a:solidFill>
                  <a:srgbClr val="000000"/>
                </a:solidFill>
                <a:effectLst/>
              </a:rPr>
              <a:t>22-Oct-2021 14:18:36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Steve P.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28oct21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1004222"/>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strike="sngStrike" dirty="0">
                <a:solidFill>
                  <a:schemeClr val="bg1">
                    <a:lumMod val="75000"/>
                  </a:schemeClr>
                </a:solidFill>
                <a:effectLst/>
                <a:latin typeface="Tahoma" panose="020B0604030504040204" pitchFamily="34" charset="0"/>
                <a:ea typeface="Calibri" panose="020F0502020204030204" pitchFamily="34" charset="0"/>
              </a:rPr>
              <a:t>Early Registration</a:t>
            </a:r>
            <a:r>
              <a:rPr lang="en-US" sz="1600" strike="sngStrike" dirty="0">
                <a:solidFill>
                  <a:schemeClr val="bg1">
                    <a:lumMod val="75000"/>
                  </a:schemeClr>
                </a:solidFill>
                <a:effectLst/>
                <a:latin typeface="Tahoma" panose="020B0604030504040204" pitchFamily="34" charset="0"/>
                <a:ea typeface="Calibri" panose="020F0502020204030204" pitchFamily="34" charset="0"/>
              </a:rPr>
              <a:t>:  Until Thursday 11:59 PM UTC October 21, 2021 			*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a:t>
            </a:r>
            <a:r>
              <a:rPr lang="en-US" sz="1600" b="1" dirty="0">
                <a:effectLst/>
                <a:latin typeface="Tahoma" panose="020B0604030504040204" pitchFamily="34" charset="0"/>
                <a:ea typeface="Calibri" panose="020F0502020204030204" pitchFamily="34" charset="0"/>
              </a:rPr>
              <a:t>Until Friday 11:59 PM UTC November 5, 2021 </a:t>
            </a:r>
            <a:r>
              <a:rPr lang="en-US" sz="1600" dirty="0">
                <a:effectLst/>
                <a:latin typeface="Tahoma" panose="020B0604030504040204" pitchFamily="34" charset="0"/>
                <a:ea typeface="Calibri" panose="020F0502020204030204" pitchFamily="34" charset="0"/>
              </a:rPr>
              <a:t>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dirty="0">
                <a:ea typeface="Calibri" panose="020F0502020204030204" pitchFamily="34" charset="0"/>
              </a:rPr>
              <a:t>and will have voting participation credit. </a:t>
            </a:r>
            <a:endParaRPr lang="en-US"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poll during November plenary like before, if it is a in-person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28oct21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64021</TotalTime>
  <Words>7061</Words>
  <Application>Microsoft Office PowerPoint</Application>
  <PresentationFormat>Widescreen</PresentationFormat>
  <Paragraphs>691</Paragraphs>
  <Slides>27</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9"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General Discussion Items</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3979</cp:revision>
  <cp:lastPrinted>1601-01-01T00:00:00Z</cp:lastPrinted>
  <dcterms:created xsi:type="dcterms:W3CDTF">2016-03-03T14:54:45Z</dcterms:created>
  <dcterms:modified xsi:type="dcterms:W3CDTF">2021-10-29T19:09:31Z</dcterms:modified>
</cp:coreProperties>
</file>