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9"/>
  </p:notesMasterIdLst>
  <p:handoutMasterIdLst>
    <p:handoutMasterId r:id="rId30"/>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806" r:id="rId16"/>
    <p:sldId id="742" r:id="rId17"/>
    <p:sldId id="743" r:id="rId18"/>
    <p:sldId id="650" r:id="rId19"/>
    <p:sldId id="498" r:id="rId20"/>
    <p:sldId id="402" r:id="rId21"/>
    <p:sldId id="403" r:id="rId22"/>
    <p:sldId id="797" r:id="rId23"/>
    <p:sldId id="778" r:id="rId24"/>
    <p:sldId id="795" r:id="rId25"/>
    <p:sldId id="728" r:id="rId26"/>
    <p:sldId id="656" r:id="rId27"/>
    <p:sldId id="65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353" autoAdjust="0"/>
  </p:normalViewPr>
  <p:slideViewPr>
    <p:cSldViewPr>
      <p:cViewPr varScale="1">
        <p:scale>
          <a:sx n="111" d="100"/>
          <a:sy n="111" d="100"/>
        </p:scale>
        <p:origin x="414"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66288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28oct21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overnment/organisations/department-for-digital-culture-media-sport" TargetMode="External"/><Relationship Id="rId7" Type="http://schemas.openxmlformats.org/officeDocument/2006/relationships/hyperlink" Target="https://sistemas.anatel.gov.br/SACP/Contribuicoes/TextoConsulta.asp?CodProcesso=C2513&amp;Tipo=1&amp;Opcao=andamento"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mailto:wirelessinfrastructurestrategy@dcms.gov.uk" TargetMode="External"/><Relationship Id="rId5" Type="http://schemas.openxmlformats.org/officeDocument/2006/relationships/hyperlink" Target="https://www.gov.uk/government/publications/letters-between-dcms-and-ofcom-on-the-future-of-wireless-networks-infrastructure" TargetMode="External"/><Relationship Id="rId4" Type="http://schemas.openxmlformats.org/officeDocument/2006/relationships/hyperlink" Target="https://www.gov.uk/government/consultations/wireless-infrastructure-strategy-call-for-evidence"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1/18-21-0039-01-0000-ieee-802-viewpoints-on-wrc-23-agenda-items.pptx" TargetMode="External"/><Relationship Id="rId3" Type="http://schemas.openxmlformats.org/officeDocument/2006/relationships/hyperlink" Target="https://mentor.ieee.org/802.18/dcn/21/18-21-0116-03-0000-proposed-modifications-to-itu-r-m-1450-5.docx" TargetMode="External"/><Relationship Id="rId7" Type="http://schemas.openxmlformats.org/officeDocument/2006/relationships/hyperlink" Target="https://mentor.ieee.org/802.18/dcn/20/18-20-0107-01-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hyperlink" Target="https://mentor.ieee.org/802.18/dcn/21/18-21-0117-03-0000-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document/chairwoman-rosenworcel-statement-designation-lead-fc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1/18-21-0108-01-0000-fcc-noi-on-spectrum-for-the-internet-of-things.docx" TargetMode="External"/><Relationship Id="rId4" Type="http://schemas.openxmlformats.org/officeDocument/2006/relationships/hyperlink" Target="https://en.wikipedia.org/wiki/Gigi_Sohn"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7.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7-00-0000-minutes-21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dirty="0"/>
              <a:t>28oct21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70"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before then.</a:t>
            </a:r>
            <a:endParaRPr lang="en-US" sz="1600" b="0" dirty="0">
              <a:solidFill>
                <a:schemeClr val="tx1"/>
              </a:solidFill>
              <a:sym typeface="Wingdings" panose="05000000000000000000" pitchFamily="2" charset="2"/>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21oct: </a:t>
            </a:r>
            <a:r>
              <a:rPr lang="en-US" sz="1800" b="0" dirty="0">
                <a:effectLst/>
                <a:ea typeface="Calibri" panose="020F0502020204030204" pitchFamily="34" charset="0"/>
              </a:rPr>
              <a:t>EN 301 598 TVWS got EC HASTAC approval, User Access Restrictions were accepted and will go to publication. Same UAR as in 5 GHz and 6 GHz drafts.  One opinion is this is a positive step. </a:t>
            </a:r>
          </a:p>
          <a:p>
            <a:pPr marL="800100" lvl="2">
              <a:spcBef>
                <a:spcPts val="0"/>
              </a:spcBef>
              <a:spcAft>
                <a:spcPts val="0"/>
              </a:spcAft>
              <a:buFont typeface="Arial" panose="020B0604020202020204" pitchFamily="34" charset="0"/>
              <a:buChar char="•"/>
            </a:pPr>
            <a:r>
              <a:rPr lang="en-US" sz="1600" b="0" dirty="0">
                <a:effectLst/>
                <a:ea typeface="Calibri" panose="020F0502020204030204" pitchFamily="34" charset="0"/>
              </a:rPr>
              <a:t>EN 303 687 6 GHz rapporteurs meetings heard two NB FH </a:t>
            </a:r>
            <a:r>
              <a:rPr lang="en-US" sz="1600" b="0" dirty="0" err="1">
                <a:effectLst/>
                <a:ea typeface="Calibri" panose="020F0502020204030204" pitchFamily="34" charset="0"/>
              </a:rPr>
              <a:t>prezos</a:t>
            </a:r>
            <a:r>
              <a:rPr lang="en-US" sz="1600" b="0" dirty="0">
                <a:effectLst/>
                <a:ea typeface="Calibri" panose="020F0502020204030204" pitchFamily="34" charset="0"/>
              </a:rPr>
              <a:t>, will continue in EN 303 687 ad </a:t>
            </a:r>
            <a:r>
              <a:rPr lang="en-US" sz="1600" b="0" dirty="0" err="1">
                <a:effectLst/>
                <a:ea typeface="Calibri" panose="020F0502020204030204" pitchFamily="34" charset="0"/>
              </a:rPr>
              <a:t>hocs</a:t>
            </a:r>
            <a:r>
              <a:rPr lang="en-US" sz="1600" b="0" dirty="0">
                <a:effectLst/>
                <a:ea typeface="Calibri" panose="020F0502020204030204" pitchFamily="34" charset="0"/>
              </a:rPr>
              <a:t>, which can take decisions.   </a:t>
            </a:r>
            <a:r>
              <a:rPr lang="en-US" sz="1600" dirty="0">
                <a:ea typeface="Calibri" panose="020F0502020204030204" pitchFamily="34" charset="0"/>
              </a:rPr>
              <a:t>The NB FH  </a:t>
            </a:r>
            <a:r>
              <a:rPr lang="en-US" sz="1600" dirty="0" err="1">
                <a:ea typeface="Calibri" panose="020F0502020204030204" pitchFamily="34" charset="0"/>
              </a:rPr>
              <a:t>prezos</a:t>
            </a:r>
            <a:r>
              <a:rPr lang="en-US" sz="1600" dirty="0">
                <a:ea typeface="Calibri" panose="020F0502020204030204" pitchFamily="34" charset="0"/>
              </a:rPr>
              <a:t> were multi-companies.  One point is how the LBT will be done. </a:t>
            </a:r>
          </a:p>
          <a:p>
            <a:pPr marL="1257300" lvl="3">
              <a:spcBef>
                <a:spcPts val="0"/>
              </a:spcBef>
              <a:spcAft>
                <a:spcPts val="0"/>
              </a:spcAft>
              <a:buFont typeface="Arial" panose="020B0604020202020204" pitchFamily="34" charset="0"/>
              <a:buChar char="•"/>
            </a:pPr>
            <a:r>
              <a:rPr lang="en-US" dirty="0">
                <a:ea typeface="Calibri" panose="020F0502020204030204" pitchFamily="34" charset="0"/>
              </a:rPr>
              <a:t>Look at  documents for ad </a:t>
            </a:r>
            <a:r>
              <a:rPr lang="en-US" dirty="0" err="1">
                <a:ea typeface="Calibri" panose="020F0502020204030204" pitchFamily="34" charset="0"/>
              </a:rPr>
              <a:t>hocs</a:t>
            </a:r>
            <a:r>
              <a:rPr lang="en-US" dirty="0">
                <a:ea typeface="Calibri" panose="020F0502020204030204" pitchFamily="34" charset="0"/>
              </a:rPr>
              <a:t> BRAN(21)111k… and 111l…  for more.</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The next draft version EN 303 687 r14 was introduced and had questions if all the new info should be in the draft yet, discussions continue.  </a:t>
            </a:r>
          </a:p>
          <a:p>
            <a:pPr marL="1257300" lvl="3">
              <a:spcBef>
                <a:spcPts val="0"/>
              </a:spcBef>
              <a:spcAft>
                <a:spcPts val="0"/>
              </a:spcAft>
              <a:buFont typeface="Arial" panose="020B0604020202020204" pitchFamily="34" charset="0"/>
              <a:buChar char="•"/>
            </a:pPr>
            <a:r>
              <a:rPr lang="en-US" dirty="0">
                <a:ea typeface="Calibri" panose="020F0502020204030204" pitchFamily="34" charset="0"/>
              </a:rPr>
              <a:t>Regulators were clear that 6 GHz is for RLAN not SRD.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Anything to share today? </a:t>
            </a:r>
          </a:p>
          <a:p>
            <a:pPr lvl="1">
              <a:spcBef>
                <a:spcPts val="0"/>
              </a:spcBef>
              <a:spcAft>
                <a:spcPts val="0"/>
              </a:spcAft>
              <a:buFont typeface="Arial" panose="020B0604020202020204" pitchFamily="34" charset="0"/>
              <a:buChar char="•"/>
            </a:pPr>
            <a:endParaRPr lang="en-GB" sz="1400" dirty="0">
              <a:effectLst/>
              <a:ea typeface="SimSun" panose="02010600030101010101" pitchFamily="2" charset="-122"/>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lvl="1">
              <a:spcBef>
                <a:spcPts val="0"/>
              </a:spcBef>
              <a:spcAft>
                <a:spcPts val="0"/>
              </a:spcAft>
              <a:buFont typeface="Arial" panose="020B0604020202020204" pitchFamily="34" charset="0"/>
              <a:buChar char="•"/>
            </a:pPr>
            <a:r>
              <a:rPr lang="en-GB" sz="1600" dirty="0">
                <a:effectLst/>
                <a:ea typeface="SimSun" panose="02010600030101010101" pitchFamily="2" charset="-122"/>
              </a:rPr>
              <a:t>14oct: after the .18 call last , ECC will take up discussion of a WI on upper 6GHz for RLAN.</a:t>
            </a:r>
            <a:endParaRPr lang="en-US" sz="1600" dirty="0">
              <a:effectLst/>
              <a:ea typeface="SimSun" panose="02010600030101010101" pitchFamily="2" charset="-122"/>
            </a:endParaRPr>
          </a:p>
          <a:p>
            <a:pPr lvl="2">
              <a:spcBef>
                <a:spcPts val="0"/>
              </a:spcBef>
              <a:spcAft>
                <a:spcPts val="0"/>
              </a:spcAft>
              <a:buFont typeface="Arial" panose="020B0604020202020204" pitchFamily="34" charset="0"/>
              <a:buChar char="•"/>
            </a:pPr>
            <a:r>
              <a:rPr lang="en-US" sz="1400" dirty="0">
                <a:solidFill>
                  <a:schemeClr val="tx1"/>
                </a:solidFill>
              </a:rPr>
              <a:t> </a:t>
            </a: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07oct: Last time only took 1</a:t>
            </a:r>
            <a:r>
              <a:rPr lang="en-US" sz="1600" baseline="30000" dirty="0">
                <a:solidFill>
                  <a:schemeClr val="tx1"/>
                </a:solidFill>
              </a:rPr>
              <a:t>st</a:t>
            </a:r>
            <a:r>
              <a:rPr lang="en-US" sz="1600" dirty="0">
                <a:solidFill>
                  <a:schemeClr val="tx1"/>
                </a:solidFill>
              </a:rPr>
              <a:t> day, may happen again.  Be there on 28th if you want to hear what is going on.  </a:t>
            </a:r>
          </a:p>
          <a:p>
            <a:pPr lvl="1">
              <a:spcBef>
                <a:spcPts val="0"/>
              </a:spcBef>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a:t>
            </a:r>
            <a:r>
              <a:rPr lang="en-US" sz="1800" b="0" dirty="0">
                <a:solidFill>
                  <a:schemeClr val="tx1"/>
                </a:solidFill>
                <a:hlinkClick r:id="rId5"/>
              </a:rPr>
              <a:t>WGFM&gt; </a:t>
            </a:r>
            <a:r>
              <a:rPr lang="en-US" sz="1800" b="0" dirty="0">
                <a:solidFill>
                  <a:schemeClr val="tx1"/>
                </a:solidFill>
              </a:rPr>
              <a:t> </a:t>
            </a:r>
            <a:r>
              <a:rPr lang="en-US" sz="1800" dirty="0">
                <a:solidFill>
                  <a:schemeClr val="tx1"/>
                </a:solidFill>
              </a:rPr>
              <a:t>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57528"/>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990600"/>
            <a:ext cx="10972800" cy="5433992"/>
          </a:xfrm>
        </p:spPr>
        <p:txBody>
          <a:bodyPr/>
          <a:lstStyle/>
          <a:p>
            <a:pPr>
              <a:buFont typeface="Arial" panose="020B0604020202020204" pitchFamily="34" charset="0"/>
              <a:buChar char="•"/>
            </a:pPr>
            <a:r>
              <a:rPr lang="en-US" sz="1800" b="0" dirty="0">
                <a:solidFill>
                  <a:schemeClr val="tx1"/>
                </a:solidFill>
                <a:effectLst/>
                <a:ea typeface="Calibri" panose="020F0502020204030204" pitchFamily="34" charset="0"/>
                <a:cs typeface="Times New Roman" panose="02020603050405020304" pitchFamily="18" charset="0"/>
              </a:rPr>
              <a:t>UK -  </a:t>
            </a:r>
            <a:r>
              <a:rPr lang="nn-NO" sz="1800" b="1" i="0" dirty="0">
                <a:solidFill>
                  <a:srgbClr val="1D70B8"/>
                </a:solidFill>
                <a:effectLst/>
                <a:hlinkClick r:id="rId3"/>
              </a:rPr>
              <a:t>Department for Digital, Culture, Media &amp; Sport</a:t>
            </a:r>
            <a:r>
              <a:rPr lang="nn-NO" sz="1800" dirty="0">
                <a:solidFill>
                  <a:srgbClr val="1D70B8"/>
                </a:solidFill>
              </a:rPr>
              <a:t>; </a:t>
            </a:r>
            <a:r>
              <a:rPr lang="en-US" sz="1800" b="1" i="0" dirty="0">
                <a:solidFill>
                  <a:srgbClr val="0B0C0C"/>
                </a:solidFill>
                <a:effectLst/>
              </a:rPr>
              <a:t>Wireless Infrastructure Strategy: call for evidence</a:t>
            </a:r>
          </a:p>
          <a:p>
            <a:pPr>
              <a:buFont typeface="Arial" panose="020B0604020202020204" pitchFamily="34" charset="0"/>
              <a:buChar char="•"/>
            </a:pPr>
            <a:r>
              <a:rPr lang="en-US" sz="1800" b="0" dirty="0">
                <a:solidFill>
                  <a:schemeClr val="tx1"/>
                </a:solidFill>
                <a:effectLst/>
                <a:ea typeface="Calibri" panose="020F0502020204030204" pitchFamily="34" charset="0"/>
                <a:cs typeface="Times New Roman" panose="02020603050405020304" pitchFamily="18" charset="0"/>
                <a:hlinkClick r:id="rId4"/>
              </a:rPr>
              <a:t>https://www.gov.uk/government/consultations/wireless-infrastructure-strategy-call-for-evidence</a:t>
            </a:r>
            <a:endParaRPr lang="en-US" sz="1800" b="0" dirty="0">
              <a:solidFill>
                <a:schemeClr val="tx1"/>
              </a:solidFill>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600" b="0" i="0" dirty="0">
                <a:solidFill>
                  <a:srgbClr val="0B0C0C"/>
                </a:solidFill>
                <a:effectLst/>
              </a:rPr>
              <a:t>The government is committed to making the UK a global leader in digital connectivity. The pandemic has thrown the importance of connectivity into sharp relief, and it will continue playing a critical role in growing our economy, delivering our levelling up agenda and ensuring we meet our Net Zero ambitions. Our Wireless Infrastructure Strategy will set out the framework for the development, deployment and adoption of 5G and future wireless networks in the UK over the next decade.</a:t>
            </a:r>
          </a:p>
          <a:p>
            <a:pPr lvl="1">
              <a:buFont typeface="Arial" panose="020B0604020202020204" pitchFamily="34" charset="0"/>
              <a:buChar char="•"/>
            </a:pPr>
            <a:r>
              <a:rPr lang="en-US" sz="1600" b="0" i="0" dirty="0">
                <a:solidFill>
                  <a:srgbClr val="0B0C0C"/>
                </a:solidFill>
                <a:effectLst/>
              </a:rPr>
              <a:t>To support this, the government is undertaking an extensive </a:t>
            </a:r>
            <a:r>
              <a:rPr lang="en-US" sz="1600" b="0" i="0" dirty="0" err="1">
                <a:solidFill>
                  <a:srgbClr val="0B0C0C"/>
                </a:solidFill>
                <a:effectLst/>
              </a:rPr>
              <a:t>programme</a:t>
            </a:r>
            <a:r>
              <a:rPr lang="en-US" sz="1600" b="0" i="0" dirty="0">
                <a:solidFill>
                  <a:srgbClr val="0B0C0C"/>
                </a:solidFill>
                <a:effectLst/>
              </a:rPr>
              <a:t> of evidence gathering:</a:t>
            </a:r>
          </a:p>
          <a:p>
            <a:pPr lvl="1">
              <a:buFont typeface="Arial" panose="020B0604020202020204" pitchFamily="34" charset="0"/>
              <a:buChar char="•"/>
            </a:pPr>
            <a:r>
              <a:rPr lang="en-US" sz="1600" b="0" i="0" dirty="0">
                <a:solidFill>
                  <a:srgbClr val="0B0C0C"/>
                </a:solidFill>
                <a:effectLst/>
              </a:rPr>
              <a:t>This call for evidence has been launched to help us better understand what wireless connectivity the UK will need over the next decade and what more needs to be done to deliver it.</a:t>
            </a:r>
          </a:p>
          <a:p>
            <a:pPr lvl="1">
              <a:buFont typeface="Arial" panose="020B0604020202020204" pitchFamily="34" charset="0"/>
              <a:buChar char="•"/>
            </a:pPr>
            <a:r>
              <a:rPr lang="en-US" sz="1600" b="0" i="0" dirty="0">
                <a:solidFill>
                  <a:srgbClr val="0B0C0C"/>
                </a:solidFill>
                <a:effectLst/>
              </a:rPr>
              <a:t>In July, </a:t>
            </a:r>
            <a:r>
              <a:rPr lang="en-US" sz="1600" b="0" i="0" dirty="0">
                <a:solidFill>
                  <a:srgbClr val="1D70B8"/>
                </a:solidFill>
                <a:effectLst/>
                <a:hlinkClick r:id="rId5"/>
              </a:rPr>
              <a:t>the DCMS Secretary of State commissioned Ofcom to undertake analysis to support the development of the strategy</a:t>
            </a:r>
            <a:r>
              <a:rPr lang="en-US" sz="1600" b="0" i="0" dirty="0">
                <a:solidFill>
                  <a:srgbClr val="0B0C0C"/>
                </a:solidFill>
                <a:effectLst/>
              </a:rPr>
              <a:t>. This complements </a:t>
            </a:r>
            <a:r>
              <a:rPr lang="en-US" sz="1600" b="0" i="0" dirty="0" err="1">
                <a:solidFill>
                  <a:srgbClr val="0B0C0C"/>
                </a:solidFill>
                <a:effectLst/>
              </a:rPr>
              <a:t>Ofcom’s</a:t>
            </a:r>
            <a:r>
              <a:rPr lang="en-US" sz="1600" b="0" i="0" dirty="0">
                <a:solidFill>
                  <a:srgbClr val="0B0C0C"/>
                </a:solidFill>
                <a:effectLst/>
              </a:rPr>
              <a:t> strategic review of the mobile market.</a:t>
            </a:r>
          </a:p>
          <a:p>
            <a:pPr lvl="1">
              <a:buFont typeface="Arial" panose="020B0604020202020204" pitchFamily="34" charset="0"/>
              <a:buChar char="•"/>
            </a:pPr>
            <a:r>
              <a:rPr lang="en-US" sz="1600" b="0" i="0" dirty="0">
                <a:solidFill>
                  <a:srgbClr val="0B0C0C"/>
                </a:solidFill>
                <a:effectLst/>
              </a:rPr>
              <a:t>Submissions of evidence should be emailed to </a:t>
            </a:r>
            <a:r>
              <a:rPr lang="en-US" sz="1600" b="0" i="0" dirty="0">
                <a:solidFill>
                  <a:srgbClr val="1D70B8"/>
                </a:solidFill>
                <a:effectLst/>
                <a:hlinkClick r:id="rId6"/>
              </a:rPr>
              <a:t>wirelessinfrastructurestrategy@dcms.gov.uk</a:t>
            </a:r>
            <a:r>
              <a:rPr lang="en-US" sz="1600" b="0" i="0" dirty="0">
                <a:solidFill>
                  <a:srgbClr val="0B0C0C"/>
                </a:solidFill>
                <a:effectLst/>
              </a:rPr>
              <a:t> by 25 November 2021.</a:t>
            </a:r>
            <a:endParaRPr lang="en-US" sz="1600" b="0" dirty="0">
              <a:solidFill>
                <a:schemeClr val="tx1"/>
              </a:solidFill>
              <a:effectLs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800" b="0" dirty="0">
                <a:effectLst/>
                <a:ea typeface="Calibri" panose="020F0502020204030204" pitchFamily="34" charset="0"/>
              </a:rPr>
              <a:t>Anything els</a:t>
            </a:r>
            <a:r>
              <a:rPr lang="en-US" sz="1800" b="0" dirty="0">
                <a:ea typeface="Calibri" panose="020F0502020204030204" pitchFamily="34" charset="0"/>
              </a:rPr>
              <a:t>e </a:t>
            </a:r>
            <a:r>
              <a:rPr lang="en-US" sz="1800" b="0" dirty="0">
                <a:effectLst/>
                <a:ea typeface="Calibri" panose="020F0502020204030204" pitchFamily="34" charset="0"/>
              </a:rPr>
              <a:t>to share today?  </a:t>
            </a:r>
            <a:endParaRPr lang="en-US" sz="2200" dirty="0">
              <a:ea typeface="Calibri" panose="020F0502020204030204" pitchFamily="34" charset="0"/>
            </a:endParaRPr>
          </a:p>
          <a:p>
            <a:pPr>
              <a:spcBef>
                <a:spcPts val="0"/>
              </a:spcBef>
              <a:spcAft>
                <a:spcPts val="0"/>
              </a:spcAft>
              <a:buFont typeface="Arial" panose="020B0604020202020204" pitchFamily="34" charset="0"/>
              <a:buChar char="•"/>
            </a:pPr>
            <a:r>
              <a:rPr lang="en-US" sz="22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b="1" dirty="0"/>
              <a:t>Brazil – ANATEL -   Public Consultation 46 </a:t>
            </a:r>
          </a:p>
          <a:p>
            <a:pPr lvl="1">
              <a:spcBef>
                <a:spcPts val="0"/>
              </a:spcBef>
              <a:spcAft>
                <a:spcPts val="0"/>
              </a:spcAft>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spcBef>
                <a:spcPts val="0"/>
              </a:spcBef>
              <a:spcAft>
                <a:spcPts val="0"/>
              </a:spcAft>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hlinkClick r:id="rId7"/>
              </a:rPr>
              <a:t>link</a:t>
            </a:r>
            <a:r>
              <a:rPr lang="en-US" sz="1400" b="0" i="0" u="none" strike="noStrike" baseline="0" dirty="0">
                <a:solidFill>
                  <a:srgbClr val="0562C1"/>
                </a:solidFill>
              </a:rPr>
              <a:t> </a:t>
            </a:r>
            <a:r>
              <a:rPr lang="en-US" sz="1400" b="0" i="0" u="none" strike="noStrike" baseline="0" dirty="0">
                <a:solidFill>
                  <a:srgbClr val="000000"/>
                </a:solidFill>
              </a:rPr>
              <a:t>and is in Portuguese language only.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ITU-R WP 5A submissions on </a:t>
            </a:r>
            <a:r>
              <a:rPr lang="en-GB" sz="1800" dirty="0">
                <a:latin typeface="Times New Roman" panose="02020603050405020304" pitchFamily="18" charset="0"/>
                <a:ea typeface="Calibri" panose="020F0502020204030204" pitchFamily="34" charset="0"/>
                <a:hlinkClick r:id="rId3"/>
              </a:rPr>
              <a:t>M.1450</a:t>
            </a:r>
            <a:r>
              <a:rPr lang="en-GB" sz="1800" dirty="0">
                <a:latin typeface="Times New Roman" panose="02020603050405020304" pitchFamily="18" charset="0"/>
                <a:ea typeface="Calibri" panose="020F0502020204030204" pitchFamily="34" charset="0"/>
              </a:rPr>
              <a:t>/</a:t>
            </a:r>
            <a:r>
              <a:rPr lang="en-GB" sz="1800" dirty="0">
                <a:latin typeface="Times New Roman" panose="02020603050405020304" pitchFamily="18" charset="0"/>
                <a:ea typeface="Calibri" panose="020F0502020204030204" pitchFamily="34" charset="0"/>
                <a:hlinkClick r:id="rId4"/>
              </a:rPr>
              <a:t>M.1801</a:t>
            </a:r>
            <a:r>
              <a:rPr lang="en-GB" sz="1800" dirty="0">
                <a:latin typeface="Times New Roman" panose="02020603050405020304" pitchFamily="18" charset="0"/>
                <a:ea typeface="Calibri" panose="020F0502020204030204" pitchFamily="34" charset="0"/>
              </a:rPr>
              <a:t> is in EC ballot, will close 21Oct21.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Ballot passed 8-1-0-4,  made rev04s of the submissions and sent to ITU-R liaison for upload.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ea typeface="Calibri" panose="020F0502020204030204" pitchFamily="34" charset="0"/>
              </a:rPr>
              <a:t>Anything else to share today? </a:t>
            </a:r>
            <a:r>
              <a:rPr lang="en-GB" sz="1800" b="0" dirty="0">
                <a:solidFill>
                  <a:schemeClr val="bg1">
                    <a:lumMod val="85000"/>
                  </a:schemeClr>
                </a:solidFill>
                <a:ea typeface="Calibri" panose="020F0502020204030204" pitchFamily="34" charset="0"/>
              </a:rPr>
              <a:t>nothing else</a:t>
            </a:r>
            <a:endParaRPr lang="en-US" sz="1800" b="0" dirty="0">
              <a:solidFill>
                <a:schemeClr val="bg1">
                  <a:lumMod val="85000"/>
                </a:schemeClr>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5"/>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6"/>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7"/>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8"/>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201400" cy="5484814"/>
          </a:xfrm>
        </p:spPr>
        <p:txBody>
          <a:bodyPr/>
          <a:lstStyle/>
          <a:p>
            <a:pPr marL="66675" marR="0">
              <a:spcBef>
                <a:spcPts val="0"/>
              </a:spcBef>
              <a:spcAft>
                <a:spcPts val="0"/>
              </a:spcAft>
              <a:buFont typeface="Arial" panose="020B0604020202020204" pitchFamily="34" charset="0"/>
              <a:buChar char="•"/>
            </a:pPr>
            <a:r>
              <a:rPr lang="en-US" sz="2000" b="1" dirty="0">
                <a:solidFill>
                  <a:srgbClr val="191919"/>
                </a:solidFill>
                <a:effectLst/>
                <a:ea typeface="Times New Roman" panose="02020603050405020304" pitchFamily="18" charset="0"/>
              </a:rPr>
              <a:t>USA President Biden, appoints/nominates/names/designates </a:t>
            </a:r>
            <a:r>
              <a:rPr lang="en-US" sz="2000" b="1" dirty="0">
                <a:solidFill>
                  <a:srgbClr val="191919"/>
                </a:solidFill>
                <a:effectLst/>
                <a:ea typeface="Times New Roman" panose="02020603050405020304" pitchFamily="18" charset="0"/>
                <a:hlinkClick r:id="rId3"/>
              </a:rPr>
              <a:t>Jessica </a:t>
            </a:r>
            <a:r>
              <a:rPr lang="en-US" sz="2000" b="1" dirty="0" err="1">
                <a:solidFill>
                  <a:srgbClr val="191919"/>
                </a:solidFill>
                <a:effectLst/>
                <a:ea typeface="Times New Roman" panose="02020603050405020304" pitchFamily="18" charset="0"/>
                <a:hlinkClick r:id="rId3"/>
              </a:rPr>
              <a:t>Rosenworcel</a:t>
            </a:r>
            <a:r>
              <a:rPr lang="en-US" sz="2000" b="1" dirty="0">
                <a:solidFill>
                  <a:srgbClr val="191919"/>
                </a:solidFill>
                <a:effectLst/>
                <a:ea typeface="Times New Roman" panose="02020603050405020304" pitchFamily="18" charset="0"/>
                <a:hlinkClick r:id="rId3"/>
              </a:rPr>
              <a:t> </a:t>
            </a:r>
            <a:r>
              <a:rPr lang="en-US" sz="2000" b="1" dirty="0">
                <a:solidFill>
                  <a:srgbClr val="191919"/>
                </a:solidFill>
                <a:effectLst/>
                <a:ea typeface="Times New Roman" panose="02020603050405020304" pitchFamily="18" charset="0"/>
              </a:rPr>
              <a:t>as FCC chair, (in the middle of the Oct. Open Commission call)</a:t>
            </a:r>
            <a:r>
              <a:rPr lang="en-US" sz="2000" dirty="0">
                <a:solidFill>
                  <a:srgbClr val="191919"/>
                </a:solidFill>
                <a:ea typeface="Times New Roman" panose="02020603050405020304" pitchFamily="18" charset="0"/>
              </a:rPr>
              <a:t>, </a:t>
            </a:r>
            <a:r>
              <a:rPr lang="en-US" sz="2000" b="1" dirty="0">
                <a:solidFill>
                  <a:srgbClr val="191919"/>
                </a:solidFill>
                <a:effectLst/>
                <a:ea typeface="Times New Roman" panose="02020603050405020304" pitchFamily="18" charset="0"/>
              </a:rPr>
              <a:t>with congress confirmation coming. </a:t>
            </a:r>
          </a:p>
          <a:p>
            <a:pPr marL="466725" lvl="1">
              <a:spcBef>
                <a:spcPts val="0"/>
              </a:spcBef>
              <a:spcAft>
                <a:spcPts val="0"/>
              </a:spcAft>
              <a:buFont typeface="Arial" panose="020B0604020202020204" pitchFamily="34" charset="0"/>
              <a:buChar char="•"/>
            </a:pPr>
            <a:r>
              <a:rPr lang="en-US" dirty="0">
                <a:solidFill>
                  <a:srgbClr val="191919"/>
                </a:solidFill>
                <a:ea typeface="Calibri" panose="020F0502020204030204" pitchFamily="34" charset="0"/>
              </a:rPr>
              <a:t>Also nominated was </a:t>
            </a:r>
            <a:r>
              <a:rPr lang="en-US" dirty="0">
                <a:solidFill>
                  <a:srgbClr val="191919"/>
                </a:solidFill>
                <a:ea typeface="Calibri" panose="020F0502020204030204" pitchFamily="34" charset="0"/>
                <a:hlinkClick r:id="rId4"/>
              </a:rPr>
              <a:t>Gigi Sohn </a:t>
            </a:r>
            <a:r>
              <a:rPr lang="en-US" dirty="0">
                <a:solidFill>
                  <a:srgbClr val="191919"/>
                </a:solidFill>
                <a:ea typeface="Calibri" panose="020F0502020204030204" pitchFamily="34" charset="0"/>
              </a:rPr>
              <a:t>as the 4</a:t>
            </a:r>
            <a:r>
              <a:rPr lang="en-US" baseline="30000" dirty="0">
                <a:solidFill>
                  <a:srgbClr val="191919"/>
                </a:solidFill>
                <a:ea typeface="Calibri" panose="020F0502020204030204" pitchFamily="34" charset="0"/>
              </a:rPr>
              <a:t>th</a:t>
            </a:r>
            <a:r>
              <a:rPr lang="en-US" dirty="0">
                <a:solidFill>
                  <a:srgbClr val="191919"/>
                </a:solidFill>
                <a:ea typeface="Calibri" panose="020F0502020204030204" pitchFamily="34" charset="0"/>
              </a:rPr>
              <a:t> commissioner</a:t>
            </a:r>
            <a:r>
              <a:rPr lang="en-US" sz="1800" dirty="0">
                <a:solidFill>
                  <a:srgbClr val="191919"/>
                </a:solidFill>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1200" b="1"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 (12-353)</a:t>
            </a:r>
            <a:endParaRPr lang="en-US" sz="2000" b="0" dirty="0">
              <a:solidFill>
                <a:srgbClr val="1D2B3E"/>
              </a:solidFill>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5"/>
              </a:rPr>
              <a:t>https://mentor.ieee.org/802.18/dcn/21/18-21-0108-01-0000-fcc-noi-on-spectrum-for-the-internet-of-things.docx</a:t>
            </a:r>
            <a:endParaRPr lang="en-US" sz="16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Reply Comment Date:  November 16, 2021, would have to start EC ballot 04Nov, next week. </a:t>
            </a:r>
          </a:p>
          <a:p>
            <a:pPr marL="800100" lvl="2">
              <a:spcBef>
                <a:spcPts val="0"/>
              </a:spcBef>
              <a:spcAft>
                <a:spcPts val="0"/>
              </a:spcAft>
              <a:buFont typeface="Arial" panose="020B0604020202020204" pitchFamily="34" charset="0"/>
              <a:buChar char="•"/>
            </a:pPr>
            <a:r>
              <a:rPr lang="en-US" sz="1600" b="1" dirty="0">
                <a:ea typeface="Calibri" panose="020F0502020204030204" pitchFamily="34" charset="0"/>
              </a:rPr>
              <a:t>Should we try to do some reply comments? </a:t>
            </a:r>
            <a:endParaRPr lang="en-US" sz="1600" b="1" dirty="0">
              <a:effectLst/>
              <a:ea typeface="Calibri" panose="020F0502020204030204" pitchFamily="34" charset="0"/>
            </a:endParaRPr>
          </a:p>
          <a:p>
            <a:pPr marL="1714500" lvl="4">
              <a:spcBef>
                <a:spcPts val="0"/>
              </a:spcBef>
              <a:spcAft>
                <a:spcPts val="0"/>
              </a:spcAft>
              <a:buFont typeface="Arial" panose="020B0604020202020204" pitchFamily="34" charset="0"/>
              <a:buChar char="•"/>
            </a:pPr>
            <a:endParaRPr lang="en-US" sz="14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 be of interest to IEEE 802, e.g.</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buFont typeface="Arial" panose="020B0604020202020204" pitchFamily="34" charset="0"/>
              <a:buChar char="•"/>
            </a:pPr>
            <a:endParaRPr lang="en-US" sz="1800" b="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800" b="0" dirty="0">
                <a:effectLst/>
                <a:ea typeface="Calibri" panose="020F0502020204030204" pitchFamily="34" charset="0"/>
              </a:rPr>
              <a:t>If the growing need for IoT connectivity is not being met with the current and planned licensed spectrum resources, what steps can the Commission take to address this important use in the future? </a:t>
            </a:r>
          </a:p>
          <a:p>
            <a:pPr marL="1257300" lvl="3">
              <a:spcBef>
                <a:spcPts val="0"/>
              </a:spcBef>
              <a:spcAft>
                <a:spcPts val="0"/>
              </a:spcAft>
              <a:buFont typeface="Arial" panose="020B0604020202020204" pitchFamily="34" charset="0"/>
              <a:buChar char="•"/>
            </a:pPr>
            <a:r>
              <a:rPr lang="en-US" dirty="0">
                <a:ea typeface="Calibri" panose="020F0502020204030204" pitchFamily="34" charset="0"/>
              </a:rPr>
              <a:t>  </a:t>
            </a:r>
            <a:endParaRPr lang="en-US" sz="2000" dirty="0">
              <a:solidFill>
                <a:srgbClr val="191919"/>
              </a:solidFill>
              <a:ea typeface="Calibri" panose="020F0502020204030204" pitchFamily="34" charset="0"/>
            </a:endParaRPr>
          </a:p>
          <a:p>
            <a:pPr marL="66675"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66675" marR="0">
              <a:spcBef>
                <a:spcPts val="0"/>
              </a:spcBef>
              <a:spcAft>
                <a:spcPts val="0"/>
              </a:spcAft>
              <a:buFont typeface="Arial" panose="020B0604020202020204" pitchFamily="34" charset="0"/>
              <a:buChar char="•"/>
            </a:pPr>
            <a:r>
              <a:rPr lang="en-US" sz="2000" dirty="0">
                <a:ea typeface="Calibri" panose="020F0502020204030204" pitchFamily="34" charset="0"/>
              </a:rPr>
              <a:t>Review next slide, then are their others that would help in next week to work on reply comments? </a:t>
            </a:r>
          </a:p>
          <a:p>
            <a:pPr marL="466725" lvl="1">
              <a:spcBef>
                <a:spcPts val="0"/>
              </a:spcBef>
              <a:spcAft>
                <a:spcPts val="0"/>
              </a:spcAft>
              <a:buFont typeface="Arial" panose="020B0604020202020204" pitchFamily="34" charset="0"/>
              <a:buChar char="•"/>
            </a:pPr>
            <a:r>
              <a:rPr lang="en-US" sz="1600" b="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990600"/>
            <a:ext cx="11049000" cy="5484814"/>
          </a:xfrm>
        </p:spPr>
        <p:txBody>
          <a:bodyPr/>
          <a:lstStyle/>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a:t>
            </a:r>
            <a:endParaRPr lang="en-US" sz="2000" b="0" dirty="0">
              <a:solidFill>
                <a:srgbClr val="1D2B3E"/>
              </a:solidFill>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maybe of interest to IEEE 802, e.g.</a:t>
            </a:r>
            <a:endParaRPr lang="en-US"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please refer to paragraphs 10 and 11 asking the role of unlicensed spectrum and whether additional unlicensed spectrum should be considered.</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What role have unlicensed devices played in the growth of IoT?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What role is anticipated for unlicensed devices as IoT devices continue to proliferate for home and business applications?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Does the lack of interference protection make unlicensed devices unsuitable for some IoT applications?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Is the amount of spectrum available for use by unlicensed devices adequate to meet the needs of the IoT?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Should additional spectrum be considered for unlicensed operations exclusively for IoT devices and applications?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Are there unique properties of IoT devices that would be better served by targeted rule changes to the unlicensed spectrum access rules?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If so, what changes would be necessary to ensure increased utility of unlicensed IoT</a:t>
            </a:r>
            <a:r>
              <a:rPr lang="en-US" sz="1800" spc="-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devices.</a:t>
            </a:r>
            <a:endParaRPr lang="en-US" sz="18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66675" marR="0">
              <a:spcBef>
                <a:spcPts val="0"/>
              </a:spcBef>
              <a:spcAft>
                <a:spcPts val="0"/>
              </a:spcAft>
              <a:buFont typeface="Arial" panose="020B0604020202020204" pitchFamily="34" charset="0"/>
              <a:buChar char="•"/>
            </a:pPr>
            <a:endParaRPr lang="en-US" sz="2000" dirty="0">
              <a:solidFill>
                <a:srgbClr val="191919"/>
              </a:solidFill>
              <a:ea typeface="Calibri" panose="020F0502020204030204" pitchFamily="34" charset="0"/>
            </a:endParaRPr>
          </a:p>
          <a:p>
            <a:pPr marL="66675" marR="0">
              <a:spcBef>
                <a:spcPts val="0"/>
              </a:spcBef>
              <a:spcAft>
                <a:spcPts val="0"/>
              </a:spcAft>
              <a:buFont typeface="Arial" panose="020B0604020202020204" pitchFamily="34" charset="0"/>
              <a:buChar char="•"/>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93126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2776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Anything to share?</a:t>
            </a:r>
          </a:p>
          <a:p>
            <a:pPr marL="866775" lvl="2">
              <a:spcBef>
                <a:spcPts val="0"/>
              </a:spcBef>
              <a:spcAft>
                <a:spcPts val="0"/>
              </a:spcAft>
              <a:buFont typeface="Arial" panose="020B0604020202020204" pitchFamily="34" charset="0"/>
              <a:buChar char="•"/>
            </a:pP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b="1" dirty="0">
                <a:ea typeface="Calibri" panose="020F0502020204030204" pitchFamily="34" charset="0"/>
              </a:rPr>
              <a:t>21oct: </a:t>
            </a:r>
            <a:r>
              <a:rPr lang="en-US"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hlinkClick r:id="rId5"/>
              </a:rPr>
              <a:t>https://www.wi-fi.org/file/afc-specification-and-test-plans</a:t>
            </a:r>
            <a:r>
              <a:rPr lang="en-US"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Anything to share?</a:t>
            </a:r>
          </a:p>
          <a:p>
            <a:pPr marL="866775" lvl="2">
              <a:spcBef>
                <a:spcPts val="0"/>
              </a:spcBef>
              <a:spcAft>
                <a:spcPts val="0"/>
              </a:spcAft>
              <a:buFont typeface="Arial" panose="020B0604020202020204" pitchFamily="34" charset="0"/>
              <a:buChar char="•"/>
            </a:pPr>
            <a:endParaRPr lang="en-US"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b="1" dirty="0">
                <a:effectLst/>
                <a:ea typeface="Calibri" panose="020F0502020204030204" pitchFamily="34" charset="0"/>
              </a:rPr>
              <a:t>21oct: This week: </a:t>
            </a:r>
            <a:r>
              <a:rPr lang="en-US"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4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dirty="0">
                <a:solidFill>
                  <a:schemeClr val="tx1"/>
                </a:solidFill>
              </a:rPr>
              <a: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call on 26oct21 was cancelled</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28oct21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28oct21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138"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139"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04nov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28oct21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28oct21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a:t>28oct21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28oct21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28oct21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26</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28oct21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
        <p:nvSpPr>
          <p:cNvPr id="6" name="TextBox 5">
            <a:extLst>
              <a:ext uri="{FF2B5EF4-FFF2-40B4-BE49-F238E27FC236}">
                <a16:creationId xmlns:a16="http://schemas.microsoft.com/office/drawing/2014/main" id="{D72D27AC-F884-45F8-BE37-1102A39076BF}"/>
              </a:ext>
            </a:extLst>
          </p:cNvPr>
          <p:cNvSpPr txBox="1"/>
          <p:nvPr/>
        </p:nvSpPr>
        <p:spPr>
          <a:xfrm>
            <a:off x="8686800" y="4267200"/>
            <a:ext cx="853119" cy="461665"/>
          </a:xfrm>
          <a:prstGeom prst="rect">
            <a:avLst/>
          </a:prstGeom>
          <a:noFill/>
        </p:spPr>
        <p:txBody>
          <a:bodyPr wrap="none" rtlCol="0">
            <a:spAutoFit/>
          </a:bodyPr>
          <a:lstStyle/>
          <a:p>
            <a:r>
              <a:rPr lang="en-US" dirty="0"/>
              <a:t>XXX</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28oct21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28oct21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NOI on  more spectrum for IoT? </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 </a:t>
            </a:r>
          </a:p>
          <a:p>
            <a:pPr>
              <a:spcBef>
                <a:spcPts val="0"/>
              </a:spcBef>
            </a:pPr>
            <a:r>
              <a:rPr lang="en-US" altLang="en-US" sz="1800" b="0" dirty="0">
                <a:solidFill>
                  <a:schemeClr val="bg1">
                    <a:lumMod val="75000"/>
                  </a:schemeClr>
                </a:solidFill>
              </a:rPr>
              <a:t>		Seconded by:  Hassan  Y.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https://mentor.ieee.org/802.18/dcn/21/18-21-0127-00-0000-minutes-21oct21-rrtag-teleconference.docx</a:t>
            </a:r>
            <a:r>
              <a:rPr lang="en-GB" sz="1800" b="0" dirty="0">
                <a:ea typeface="SimSun" panose="02010600030101010101" pitchFamily="2" charset="-122"/>
              </a:rPr>
              <a:t>   </a:t>
            </a:r>
            <a:r>
              <a:rPr lang="en-US" sz="1800" b="0" i="0" dirty="0">
                <a:solidFill>
                  <a:srgbClr val="000000"/>
                </a:solidFill>
                <a:effectLst/>
              </a:rPr>
              <a:t>22-Oct-2021 14:18:36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Ben R.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28oct21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strike="sngStrike" dirty="0">
                <a:solidFill>
                  <a:schemeClr val="bg1">
                    <a:lumMod val="75000"/>
                  </a:schemeClr>
                </a:solidFill>
                <a:effectLst/>
                <a:latin typeface="Tahoma" panose="020B0604030504040204" pitchFamily="34" charset="0"/>
                <a:ea typeface="Calibri" panose="020F0502020204030204" pitchFamily="34" charset="0"/>
              </a:rPr>
              <a:t>Early Registration</a:t>
            </a:r>
            <a:r>
              <a:rPr lang="en-US" sz="1600" strike="sngStrike" dirty="0">
                <a:solidFill>
                  <a:schemeClr val="bg1">
                    <a:lumMod val="75000"/>
                  </a:schemeClr>
                </a:solidFill>
                <a:effectLst/>
                <a:latin typeface="Tahoma" panose="020B0604030504040204" pitchFamily="34" charset="0"/>
                <a:ea typeface="Calibri" panose="020F0502020204030204" pitchFamily="34" charset="0"/>
              </a:rPr>
              <a:t>:  Until Thursday 11:59 PM UTC October 21, 2021 			*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a:t>
            </a:r>
            <a:r>
              <a:rPr lang="en-US" sz="1600" b="1" dirty="0">
                <a:effectLst/>
                <a:latin typeface="Tahoma" panose="020B0604030504040204" pitchFamily="34" charset="0"/>
                <a:ea typeface="Calibri" panose="020F0502020204030204" pitchFamily="34" charset="0"/>
              </a:rPr>
              <a:t>Until Friday 11:59 PM UTC November 5, 2021 </a:t>
            </a:r>
            <a:r>
              <a:rPr lang="en-US" sz="1600" dirty="0">
                <a:effectLst/>
                <a:latin typeface="Tahoma" panose="020B0604030504040204" pitchFamily="34" charset="0"/>
                <a:ea typeface="Calibri" panose="020F0502020204030204" pitchFamily="34" charset="0"/>
              </a:rPr>
              <a:t>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dirty="0">
                <a:ea typeface="Calibri" panose="020F0502020204030204" pitchFamily="34" charset="0"/>
              </a:rPr>
              <a:t>and will have voting participation credit. </a:t>
            </a:r>
            <a:endParaRPr lang="en-US"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in-person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28oct21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62968</TotalTime>
  <Words>6728</Words>
  <Application>Microsoft Office PowerPoint</Application>
  <PresentationFormat>Widescreen</PresentationFormat>
  <Paragraphs>694</Paragraphs>
  <Slides>27</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9"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3971</cp:revision>
  <cp:lastPrinted>1601-01-01T00:00:00Z</cp:lastPrinted>
  <dcterms:created xsi:type="dcterms:W3CDTF">2016-03-03T14:54:45Z</dcterms:created>
  <dcterms:modified xsi:type="dcterms:W3CDTF">2021-10-28T15:21:52Z</dcterms:modified>
</cp:coreProperties>
</file>