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742" r:id="rId16"/>
    <p:sldId id="743" r:id="rId17"/>
    <p:sldId id="650" r:id="rId18"/>
    <p:sldId id="498" r:id="rId19"/>
    <p:sldId id="402" r:id="rId20"/>
    <p:sldId id="403" r:id="rId21"/>
    <p:sldId id="797" r:id="rId22"/>
    <p:sldId id="778" r:id="rId23"/>
    <p:sldId id="795" r:id="rId24"/>
    <p:sldId id="728" r:id="rId25"/>
    <p:sldId id="656" r:id="rId26"/>
    <p:sldId id="65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53" autoAdjust="0"/>
  </p:normalViewPr>
  <p:slideViewPr>
    <p:cSldViewPr>
      <p:cViewPr varScale="1">
        <p:scale>
          <a:sx n="114" d="100"/>
          <a:sy n="114" d="100"/>
        </p:scale>
        <p:origin x="360"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21oct21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iit.gov.cn/zwgk/zcwj/wjfb/tz/art/2021/art_e4ae71252eab42928daf0ea620976e4e.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sistemas.anatel.gov.br/SACP/Contribuicoes/TextoConsulta.asp?CodProcesso=C2513&amp;Tipo=1&amp;Opcao=andamento" TargetMode="External"/><Relationship Id="rId4" Type="http://schemas.openxmlformats.org/officeDocument/2006/relationships/hyperlink" Target="https://www.miit.gov.cn/zwgk/zcjd/art/2021/art_f9d24f82c2b24a16b357ae883f21a65e.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1/18-21-0039-01-0000-ieee-802-viewpoints-on-wrc-23-agenda-items.pptx" TargetMode="External"/><Relationship Id="rId3" Type="http://schemas.openxmlformats.org/officeDocument/2006/relationships/hyperlink" Target="https://mentor.ieee.org/802.18/dcn/21/18-21-0116-03-0000-proposed-modifications-to-itu-r-m-1450-5.docx" TargetMode="External"/><Relationship Id="rId7" Type="http://schemas.openxmlformats.org/officeDocument/2006/relationships/hyperlink" Target="https://mentor.ieee.org/802.18/dcn/20/18-20-0107-01-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hyperlink" Target="https://mentor.ieee.org/802.18/dcn/21/18-21-0117-03-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federalregister.gov/documents/2021/10/21/2021-22765/fcc-requests-6-ghz-automated-frequency-coordination-proposals?utm_source=federalregister.gov&amp;utm_medium=email&amp;utm_campaign=subscription*mailing*list__;Kys!!F7jv3iA!iGIhKG2Ud10MHWF6PkxO2rH1FxSib0LOCq8-J9OgO1Q778fwOKl4ZqOd5im8YMhJ1Q$"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ecfs/search/filings?q=((proceedings.name:((21%5C-264*))%20OR%20proceedings.description:((21%5C-264*))))&amp;sort=date_disseminated,DESC" TargetMode="External"/><Relationship Id="rId5" Type="http://schemas.openxmlformats.org/officeDocument/2006/relationships/hyperlink" Target="https://urldefense.com/v3/__https:/www.federalregister.gov/d/2021-22765?utm_campaign=subscription*mailing*list&amp;utm_source=federalregister.gov&amp;utm_medium=email__;Kys!!F7jv3iA!iGIhKG2Ud10MHWF6PkxO2rH1FxSib0LOCq8-J9OgO1Q778fwOKl4ZqOd5im4JMk5Hg$" TargetMode="External"/><Relationship Id="rId4" Type="http://schemas.openxmlformats.org/officeDocument/2006/relationships/hyperlink" Target="https://urldefense.com/v3/__https:/www.govinfo.gov/content/pkg/FR-2021-10-21/pdf/2021-22765.pdf?utm_medium=email&amp;utm_campaign=subscription*mailing*list&amp;utm_source=federalregister.gov__;Kys!!F7jv3iA!iGIhKG2Ud10MHWF6PkxO2rH1FxSib0LOCq8-J9OgO1Q778fwOKl4ZqOd5ik8Nbw8D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5-00-0000-minutes-14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21oct21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57"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before then.</a:t>
            </a:r>
            <a:endParaRPr lang="en-US" sz="1600" b="0" dirty="0">
              <a:solidFill>
                <a:schemeClr val="tx1"/>
              </a:solidFill>
              <a:sym typeface="Wingdings" panose="05000000000000000000" pitchFamily="2" charset="2"/>
            </a:endParaRP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rPr>
              <a:t>EN 301 598 TVWS got EC HASTAC approval, User Access Restrictions were accepted and will go to publication. Same UAR as in 5 GHz and 6 GHz drafts.  One opinion is this is a positive step.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rPr>
              <a:t>EN 303 687 6 GHz rapporteurs meetings heard two NB FH </a:t>
            </a:r>
            <a:r>
              <a:rPr lang="en-US" sz="1800" b="0" dirty="0" err="1">
                <a:effectLst/>
                <a:ea typeface="Calibri" panose="020F0502020204030204" pitchFamily="34" charset="0"/>
              </a:rPr>
              <a:t>prezos</a:t>
            </a:r>
            <a:r>
              <a:rPr lang="en-US" sz="1800" b="0" dirty="0">
                <a:effectLst/>
                <a:ea typeface="Calibri" panose="020F0502020204030204" pitchFamily="34" charset="0"/>
              </a:rPr>
              <a:t>, will continue in EN 303 687 ad </a:t>
            </a:r>
            <a:r>
              <a:rPr lang="en-US" sz="1800" b="0" dirty="0" err="1">
                <a:effectLst/>
                <a:ea typeface="Calibri" panose="020F0502020204030204" pitchFamily="34" charset="0"/>
              </a:rPr>
              <a:t>hocs</a:t>
            </a:r>
            <a:r>
              <a:rPr lang="en-US" sz="1800" b="0" dirty="0">
                <a:effectLst/>
                <a:ea typeface="Calibri" panose="020F0502020204030204" pitchFamily="34" charset="0"/>
              </a:rPr>
              <a:t>, which can take decisions.   </a:t>
            </a:r>
            <a:r>
              <a:rPr lang="en-US" sz="1800" dirty="0">
                <a:ea typeface="Calibri" panose="020F0502020204030204" pitchFamily="34" charset="0"/>
              </a:rPr>
              <a:t>The NB FH  </a:t>
            </a:r>
            <a:r>
              <a:rPr lang="en-US" sz="1800" dirty="0" err="1">
                <a:ea typeface="Calibri" panose="020F0502020204030204" pitchFamily="34" charset="0"/>
              </a:rPr>
              <a:t>prezos</a:t>
            </a:r>
            <a:r>
              <a:rPr lang="en-US" sz="1800" dirty="0">
                <a:ea typeface="Calibri" panose="020F0502020204030204" pitchFamily="34" charset="0"/>
              </a:rPr>
              <a:t> were multi-companies.  One point is how the LBT will be done. </a:t>
            </a:r>
          </a:p>
          <a:p>
            <a:pPr marL="800100" lvl="2">
              <a:spcBef>
                <a:spcPts val="0"/>
              </a:spcBef>
              <a:spcAft>
                <a:spcPts val="0"/>
              </a:spcAft>
              <a:buFont typeface="Arial" panose="020B0604020202020204" pitchFamily="34" charset="0"/>
              <a:buChar char="•"/>
            </a:pPr>
            <a:r>
              <a:rPr lang="en-US" dirty="0">
                <a:ea typeface="Calibri" panose="020F0502020204030204" pitchFamily="34" charset="0"/>
              </a:rPr>
              <a:t>Look at  documents for ad </a:t>
            </a:r>
            <a:r>
              <a:rPr lang="en-US" dirty="0" err="1">
                <a:ea typeface="Calibri" panose="020F0502020204030204" pitchFamily="34" charset="0"/>
              </a:rPr>
              <a:t>hocs</a:t>
            </a:r>
            <a:r>
              <a:rPr lang="en-US" dirty="0">
                <a:ea typeface="Calibri" panose="020F0502020204030204" pitchFamily="34" charset="0"/>
              </a:rPr>
              <a:t> BRAN(21)111k… and 111l…  for more.</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The next draft version EN 303 687 r14 was introduced and had questions if all the new info should be in the draft yet, discussions continue.  </a:t>
            </a:r>
          </a:p>
          <a:p>
            <a:pPr marL="800100" lvl="2">
              <a:spcBef>
                <a:spcPts val="0"/>
              </a:spcBef>
              <a:spcAft>
                <a:spcPts val="0"/>
              </a:spcAft>
              <a:buFont typeface="Arial" panose="020B0604020202020204" pitchFamily="34" charset="0"/>
              <a:buChar char="•"/>
            </a:pPr>
            <a:r>
              <a:rPr lang="en-US" dirty="0">
                <a:ea typeface="Calibri" panose="020F0502020204030204" pitchFamily="34" charset="0"/>
              </a:rPr>
              <a:t>Regulators were clear that 6 GHz is for RLAN not SRD. </a:t>
            </a:r>
            <a:endParaRPr lang="en-US"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r>
              <a:rPr lang="en-US" sz="1400" b="1" dirty="0">
                <a:solidFill>
                  <a:schemeClr val="tx1"/>
                </a:solidFill>
              </a:rPr>
              <a:t>14oct: </a:t>
            </a:r>
            <a:r>
              <a:rPr lang="en-US" sz="1400" dirty="0">
                <a:solidFill>
                  <a:schemeClr val="tx1"/>
                </a:solidFill>
              </a:rPr>
              <a:t>After the call, last week:  2 rapporteur meetings on 13&amp;21oct21, to discuss HS EN 303 687 and NB FH w/adaptivity (LBT)</a:t>
            </a:r>
          </a:p>
          <a:p>
            <a:pPr lvl="2">
              <a:spcBef>
                <a:spcPts val="0"/>
              </a:spcBef>
              <a:buFont typeface="Arial" panose="020B0604020202020204" pitchFamily="34" charset="0"/>
              <a:buChar char="•"/>
            </a:pPr>
            <a:r>
              <a:rPr lang="en-US" sz="1400" dirty="0">
                <a:solidFill>
                  <a:schemeClr val="tx1"/>
                </a:solidFill>
              </a:rPr>
              <a:t>Focus on the 13</a:t>
            </a:r>
            <a:r>
              <a:rPr lang="en-US" sz="1400" baseline="30000" dirty="0">
                <a:solidFill>
                  <a:schemeClr val="tx1"/>
                </a:solidFill>
              </a:rPr>
              <a:t>th</a:t>
            </a:r>
            <a:r>
              <a:rPr lang="en-US" sz="1400" dirty="0">
                <a:solidFill>
                  <a:schemeClr val="tx1"/>
                </a:solidFill>
              </a:rPr>
              <a:t> was on coming to agreement on client to client and receive/in-band blocking requirements, for 6 GHz.  No agreement yet. See </a:t>
            </a:r>
            <a:r>
              <a:rPr lang="en-US" sz="1400" dirty="0">
                <a:solidFill>
                  <a:srgbClr val="000000"/>
                </a:solidFill>
                <a:effectLst/>
                <a:ea typeface="Calibri" panose="020F0502020204030204" pitchFamily="34" charset="0"/>
                <a:cs typeface="Times New Roman" panose="02020603050405020304" pitchFamily="18" charset="0"/>
              </a:rPr>
              <a:t>BRAN(21)111k </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The RED has receive requirements and working out through HASTEC (EC) consultants for the different bands.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 not today</a:t>
            </a:r>
          </a:p>
          <a:p>
            <a:pPr lvl="1">
              <a:spcBef>
                <a:spcPts val="0"/>
              </a:spcBef>
              <a:spcAft>
                <a:spcPts val="0"/>
              </a:spcAft>
              <a:buFont typeface="Arial" panose="020B0604020202020204" pitchFamily="34" charset="0"/>
              <a:buChar char="•"/>
            </a:pPr>
            <a:endParaRPr lang="en-GB" sz="1400" dirty="0">
              <a:effectLst/>
              <a:ea typeface="SimSun" panose="02010600030101010101" pitchFamily="2" charset="-122"/>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lvl="2">
              <a:spcBef>
                <a:spcPts val="0"/>
              </a:spcBef>
              <a:spcAft>
                <a:spcPts val="0"/>
              </a:spcAft>
              <a:buFont typeface="Arial" panose="020B0604020202020204" pitchFamily="34" charset="0"/>
              <a:buChar char="•"/>
            </a:pPr>
            <a:r>
              <a:rPr lang="en-US" sz="1400" dirty="0">
                <a:solidFill>
                  <a:schemeClr val="tx1"/>
                </a:solidFill>
              </a:rPr>
              <a:t> </a:t>
            </a: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 today</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07oct: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p>
          <a:p>
            <a:pPr lvl="1">
              <a:spcBef>
                <a:spcPts val="0"/>
              </a:spcBef>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a:t>
            </a:r>
            <a:r>
              <a:rPr lang="en-US" sz="1800" b="0" dirty="0">
                <a:solidFill>
                  <a:schemeClr val="tx1"/>
                </a:solidFill>
                <a:hlinkClick r:id="rId5"/>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475384" cy="55863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China MIIT - </a:t>
            </a:r>
            <a:r>
              <a:rPr lang="en-US" sz="1800" b="0" dirty="0">
                <a:solidFill>
                  <a:schemeClr val="tx1"/>
                </a:solidFill>
                <a:effectLst/>
                <a:ea typeface="Calibri" panose="020F0502020204030204" pitchFamily="34" charset="0"/>
              </a:rPr>
              <a:t>Since the MIIT's initial consultation in 2019, the regulation on 2400 MHz, 5100 MHz, and 	5800 MHz is now revised. </a:t>
            </a:r>
            <a:r>
              <a:rPr lang="en-US" sz="1800" b="0" dirty="0">
                <a:solidFill>
                  <a:schemeClr val="tx1"/>
                </a:solidFill>
                <a:ea typeface="Calibri" panose="020F0502020204030204" pitchFamily="34" charset="0"/>
              </a:rPr>
              <a:t> </a:t>
            </a:r>
            <a:r>
              <a:rPr lang="en-US" sz="1800" b="0" dirty="0">
                <a:solidFill>
                  <a:schemeClr val="tx1"/>
                </a:solidFill>
                <a:effectLst/>
                <a:ea typeface="Calibri" panose="020F0502020204030204" pitchFamily="34" charset="0"/>
              </a:rPr>
              <a:t>You would refer to the following webpage for the official announcement:</a:t>
            </a:r>
          </a:p>
          <a:p>
            <a:pPr marL="800100" lvl="2">
              <a:spcBef>
                <a:spcPts val="0"/>
              </a:spcBef>
              <a:spcAft>
                <a:spcPts val="0"/>
              </a:spcAft>
            </a:pPr>
            <a:r>
              <a:rPr lang="en-US" sz="1400" b="0" u="sng" dirty="0">
                <a:solidFill>
                  <a:schemeClr val="tx1"/>
                </a:solidFill>
                <a:effectLst/>
                <a:ea typeface="Calibri" panose="020F0502020204030204" pitchFamily="34" charset="0"/>
                <a:hlinkClick r:id="rId3"/>
              </a:rPr>
              <a:t>https://www.miit.gov.cn/zwgk/zcwj/wjfb/tz/art/2021/art_e4ae71252eab42928daf0ea620976e4e.html</a:t>
            </a:r>
            <a:r>
              <a:rPr lang="en-US" sz="1400" b="0" u="sng" dirty="0">
                <a:solidFill>
                  <a:schemeClr val="tx1"/>
                </a:solidFill>
                <a:effectLst/>
                <a:ea typeface="Calibri" panose="020F0502020204030204" pitchFamily="34" charset="0"/>
              </a:rPr>
              <a:t>   </a:t>
            </a:r>
            <a:endParaRPr lang="en-US" sz="1400" b="0" dirty="0">
              <a:solidFill>
                <a:schemeClr val="tx1"/>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This URL also contains a summary of the updated regulations and two attachments that provide the updated regulations on the RF technical requirements for radio transmitting equipment in these bands (attachment 1), and technical requirements on interference avoidance of the radio transmission equipment operating in these bands (attachment 2).</a:t>
            </a:r>
            <a:endParaRPr lang="en-US" sz="14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1" dirty="0">
                <a:solidFill>
                  <a:schemeClr val="tx1"/>
                </a:solidFill>
                <a:effectLst/>
                <a:ea typeface="Calibri" panose="020F0502020204030204" pitchFamily="34" charset="0"/>
              </a:rPr>
              <a:t>For the background and interpretation of this updated regulation, you would refer to the following URL for the second official announcement:</a:t>
            </a:r>
          </a:p>
          <a:p>
            <a:pPr marL="800100" lvl="2">
              <a:spcBef>
                <a:spcPts val="0"/>
              </a:spcBef>
              <a:spcAft>
                <a:spcPts val="0"/>
              </a:spcAft>
            </a:pPr>
            <a:r>
              <a:rPr lang="en-US" sz="1400" b="1" u="sng" dirty="0">
                <a:solidFill>
                  <a:schemeClr val="tx1"/>
                </a:solidFill>
                <a:effectLst/>
                <a:ea typeface="Calibri" panose="020F0502020204030204" pitchFamily="34" charset="0"/>
                <a:hlinkClick r:id="rId4"/>
              </a:rPr>
              <a:t>https://www.miit.gov.cn/zwgk/zcjd/art/2021/art_f9d24f82c2b24a16b357ae883f21a65e.html</a:t>
            </a:r>
            <a:r>
              <a:rPr lang="en-US" sz="1400" b="1" u="sng"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800" b="1" u="sng" dirty="0">
                <a:effectLst/>
                <a:latin typeface="Times New Roman" panose="02020603050405020304" pitchFamily="18" charset="0"/>
                <a:ea typeface="SimSun" panose="02010600030101010101" pitchFamily="2" charset="-122"/>
              </a:rPr>
              <a:t>This one is interesting as leaving much to local control, not national</a:t>
            </a:r>
            <a:r>
              <a:rPr lang="en-US" sz="1400" b="1" u="sng" dirty="0">
                <a:solidFill>
                  <a:schemeClr val="tx1"/>
                </a:solidFill>
                <a:effectLst/>
                <a:ea typeface="Calibri" panose="020F0502020204030204" pitchFamily="34" charset="0"/>
              </a:rPr>
              <a:t>. </a:t>
            </a:r>
            <a:endParaRPr lang="en-US" sz="1400" b="1" dirty="0">
              <a:solidFill>
                <a:schemeClr val="tx1"/>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Please note that the regulation is effective from January 1, 2022, and there is an approximately two-year transition period till October 15, 2023.</a:t>
            </a: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else to share today?  </a:t>
            </a:r>
            <a:r>
              <a:rPr lang="en-US" sz="1800" b="0" dirty="0">
                <a:latin typeface="Times New Roman" panose="02020603050405020304" pitchFamily="18" charset="0"/>
                <a:ea typeface="Calibri" panose="020F0502020204030204" pitchFamily="34" charset="0"/>
              </a:rPr>
              <a:t>n</a:t>
            </a:r>
            <a:r>
              <a:rPr lang="en-US" sz="1800" b="0" dirty="0">
                <a:effectLst/>
                <a:latin typeface="Times New Roman" panose="02020603050405020304" pitchFamily="18" charset="0"/>
                <a:ea typeface="Calibri" panose="020F0502020204030204" pitchFamily="34" charset="0"/>
              </a:rPr>
              <a:t>othing else </a:t>
            </a:r>
          </a:p>
          <a:p>
            <a:pPr>
              <a:spcBef>
                <a:spcPts val="0"/>
              </a:spcBef>
              <a:spcAft>
                <a:spcPts val="0"/>
              </a:spcAft>
              <a:buFont typeface="Arial" panose="020B0604020202020204" pitchFamily="34" charset="0"/>
              <a:buChar char="•"/>
            </a:pPr>
            <a:r>
              <a:rPr lang="en-US" sz="22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b="1" dirty="0"/>
              <a:t>Brazil – ANATEL -   Public Consultation 46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5"/>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p>
          <a:p>
            <a:pPr marL="400050" lvl="1">
              <a:spcBef>
                <a:spcPts val="0"/>
              </a:spcBef>
              <a:spcAft>
                <a:spcPts val="0"/>
              </a:spcAft>
              <a:buFont typeface="Arial" panose="020B0604020202020204" pitchFamily="34" charset="0"/>
              <a:buChar char="•"/>
            </a:pPr>
            <a:r>
              <a:rPr lang="en-US" sz="1600" b="1" dirty="0"/>
              <a:t>Tunisia – ANF – has a public consultation on allocating the lower part of the 6GHz band </a:t>
            </a:r>
            <a:r>
              <a:rPr lang="en-US" sz="1600" dirty="0"/>
              <a:t>, 5925-6425Mz  for WLAN.  Comments due 30oct21.  </a:t>
            </a:r>
          </a:p>
          <a:p>
            <a:pPr lvl="1">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cs typeface="Times New Roman" panose="02020603050405020304" pitchFamily="18" charset="0"/>
              </a:rPr>
              <a:t>There are 4-5 questions, also includes asking about the upper band to 7125MHz, for the full 1200 </a:t>
            </a:r>
            <a:r>
              <a:rPr lang="en-US" sz="1600" b="0" dirty="0" err="1">
                <a:solidFill>
                  <a:schemeClr val="tx1"/>
                </a:solidFill>
                <a:ea typeface="Calibri" panose="020F0502020204030204" pitchFamily="34" charset="0"/>
                <a:cs typeface="Times New Roman" panose="02020603050405020304" pitchFamily="18" charset="0"/>
              </a:rPr>
              <a:t>MHz.</a:t>
            </a: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3"/>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4"/>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One EC member </a:t>
            </a:r>
            <a:r>
              <a:rPr lang="en-GB" sz="1800" dirty="0">
                <a:latin typeface="Times New Roman" panose="02020603050405020304" pitchFamily="18" charset="0"/>
                <a:ea typeface="Calibri" panose="020F0502020204030204" pitchFamily="34" charset="0"/>
              </a:rPr>
              <a:t>continues with</a:t>
            </a:r>
            <a:r>
              <a:rPr lang="en-GB" sz="1800" b="0" dirty="0">
                <a:latin typeface="Times New Roman" panose="02020603050405020304" pitchFamily="18" charset="0"/>
                <a:ea typeface="Calibri" panose="020F0502020204030204" pitchFamily="34" charset="0"/>
              </a:rPr>
              <a:t> disapproval with another opinion how to present the proposed changes.</a:t>
            </a:r>
            <a:endParaRPr lang="en-GB" sz="1800" dirty="0">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As of this morning (21</a:t>
            </a:r>
            <a:r>
              <a:rPr lang="en-GB" sz="1800" baseline="30000" dirty="0">
                <a:latin typeface="Times New Roman" panose="02020603050405020304" pitchFamily="18" charset="0"/>
                <a:ea typeface="Calibri" panose="020F0502020204030204" pitchFamily="34" charset="0"/>
              </a:rPr>
              <a:t>st</a:t>
            </a:r>
            <a:r>
              <a:rPr lang="en-GB" sz="1800" dirty="0">
                <a:latin typeface="Times New Roman" panose="02020603050405020304" pitchFamily="18" charset="0"/>
                <a:ea typeface="Calibri" panose="020F0502020204030204" pitchFamily="34" charset="0"/>
              </a:rPr>
              <a:t>) 8 approvals/1 disapproval, ballot closes today.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 nothing else</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5"/>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6"/>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7"/>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8"/>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219200"/>
            <a:ext cx="11049000" cy="5334000"/>
          </a:xfrm>
        </p:spPr>
        <p:txBody>
          <a:bodyPr/>
          <a:lstStyle/>
          <a:p>
            <a:pPr marL="66675" marR="0">
              <a:spcBef>
                <a:spcPts val="0"/>
              </a:spcBef>
              <a:spcAft>
                <a:spcPts val="0"/>
              </a:spcAft>
              <a:buFont typeface="Arial" panose="020B0604020202020204" pitchFamily="34" charset="0"/>
              <a:buChar char="•"/>
            </a:pPr>
            <a:r>
              <a:rPr lang="en-US" sz="2000" b="1" dirty="0">
                <a:solidFill>
                  <a:srgbClr val="191919"/>
                </a:solidFill>
                <a:effectLst/>
                <a:ea typeface="Times New Roman" panose="02020603050405020304" pitchFamily="18" charset="0"/>
              </a:rPr>
              <a:t>USA FCC Notices; </a:t>
            </a:r>
            <a:r>
              <a:rPr lang="en-US" sz="2000" b="1" dirty="0">
                <a:solidFill>
                  <a:srgbClr val="333333"/>
                </a:solidFill>
                <a:effectLst/>
                <a:ea typeface="Times New Roman" panose="02020603050405020304" pitchFamily="18" charset="0"/>
              </a:rPr>
              <a:t>6 GHz Automated Frequency Coordination Proposals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2021-22765</a:t>
            </a:r>
            <a:r>
              <a:rPr lang="en-US" sz="1600" u="sng" dirty="0">
                <a:ea typeface="Times New Roman" panose="02020603050405020304" pitchFamily="18" charset="0"/>
              </a:rPr>
              <a:t>; </a:t>
            </a:r>
            <a:r>
              <a:rPr lang="en-US" sz="1600" dirty="0">
                <a:solidFill>
                  <a:srgbClr val="000000"/>
                </a:solidFill>
                <a:effectLst/>
                <a:ea typeface="Times New Roman" panose="02020603050405020304" pitchFamily="18" charset="0"/>
              </a:rPr>
              <a:t>Citation: 86 FR 58267 ; </a:t>
            </a:r>
            <a:r>
              <a:rPr lang="en-US" sz="1600" u="sng" dirty="0">
                <a:solidFill>
                  <a:srgbClr val="3071A9"/>
                </a:solidFill>
                <a:effectLst/>
                <a:ea typeface="Times New Roman" panose="02020603050405020304" pitchFamily="18" charset="0"/>
                <a:hlinkClick r:id="rId4"/>
              </a:rPr>
              <a:t>PDF</a:t>
            </a:r>
            <a:r>
              <a:rPr lang="en-US" sz="1600" dirty="0">
                <a:solidFill>
                  <a:srgbClr val="000000"/>
                </a:solidFill>
                <a:effectLst/>
                <a:ea typeface="Times New Roman" panose="02020603050405020304" pitchFamily="18" charset="0"/>
              </a:rPr>
              <a:t> Pages 58267-58269 </a:t>
            </a:r>
            <a:r>
              <a:rPr lang="en-US" sz="1600" i="1" dirty="0">
                <a:solidFill>
                  <a:srgbClr val="000000"/>
                </a:solidFill>
                <a:effectLst/>
                <a:ea typeface="Times New Roman" panose="02020603050405020304" pitchFamily="18" charset="0"/>
              </a:rPr>
              <a:t>(3 pages)</a:t>
            </a:r>
            <a:r>
              <a:rPr lang="en-US" sz="160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dirty="0">
              <a:ea typeface="Times New Roman" panose="02020603050405020304" pitchFamily="18" charset="0"/>
            </a:endParaRPr>
          </a:p>
          <a:p>
            <a:pPr marL="495300"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rPr>
              <a:t>Abstract:</a:t>
            </a:r>
            <a:r>
              <a:rPr lang="en-US" sz="1600" dirty="0">
                <a:solidFill>
                  <a:srgbClr val="000000"/>
                </a:solidFill>
                <a:effectLst/>
                <a:ea typeface="Times New Roman" panose="02020603050405020304" pitchFamily="18" charset="0"/>
              </a:rPr>
              <a:t> In this document, the Commission begins the process of authorizing standard power unlicensed operations in the 6 GHz band by inviting proposals from parties interested in operating an automated frequency coordination (AFC) system in accordance with the 6 GHz Report and Order. This Public Notice summarizes the requirements for AFC systems as set forth in that order, describes the information that must be provided with proposals to operate an AFC system, and describes the procedures for... </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Status:  FCC NPRM on 60GHz on </a:t>
            </a:r>
            <a:r>
              <a:rPr lang="en-US" sz="1800" dirty="0">
                <a:effectLst/>
                <a:ea typeface="Calibri" panose="020F0502020204030204" pitchFamily="34" charset="0"/>
              </a:rPr>
              <a:t>Radar Sensing Technology</a:t>
            </a:r>
            <a:r>
              <a:rPr lang="en-US" sz="1800" dirty="0">
                <a:ea typeface="Calibri" panose="020F0502020204030204" pitchFamily="34" charset="0"/>
              </a:rPr>
              <a:t> </a:t>
            </a:r>
            <a:r>
              <a:rPr lang="en-US" sz="18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IEEE 802 Reply comments posted on FCC </a:t>
            </a:r>
            <a:r>
              <a:rPr lang="en-US" sz="1600" dirty="0">
                <a:ea typeface="Calibri" panose="020F0502020204030204" pitchFamily="34" charset="0"/>
              </a:rPr>
              <a:t>proceeding on Monday the 18</a:t>
            </a:r>
            <a:r>
              <a:rPr lang="en-US" sz="1600" baseline="30000" dirty="0">
                <a:ea typeface="Calibri" panose="020F0502020204030204" pitchFamily="34" charset="0"/>
              </a:rPr>
              <a:t>th</a:t>
            </a:r>
            <a:r>
              <a:rPr lang="en-US" sz="16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600" b="0" dirty="0">
                <a:solidFill>
                  <a:srgbClr val="191919"/>
                </a:solidFill>
                <a:effectLst/>
                <a:ea typeface="Calibri" panose="020F0502020204030204" pitchFamily="34" charset="0"/>
                <a:hlinkClick r:id="rId6"/>
              </a:rPr>
              <a:t>https://www.fcc.gov/ecfs/search/filings?q=((proceedings.name:((21%5C-264*))%20OR%20proceedings.description:((21%5C-264*))))&amp;sort=date_disseminated,DESC</a:t>
            </a:r>
            <a:r>
              <a:rPr lang="en-US" sz="1600" b="0" dirty="0">
                <a:solidFill>
                  <a:srgbClr val="191919"/>
                </a:solidFill>
                <a:effectLst/>
                <a:ea typeface="Calibri" panose="020F0502020204030204" pitchFamily="34" charset="0"/>
              </a:rPr>
              <a:t> </a:t>
            </a: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776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This week: </a:t>
            </a:r>
            <a:r>
              <a:rPr lang="en-US"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hlinkClick r:id="rId5"/>
              </a:rPr>
              <a:t>https://www.wi-fi.org/file/afc-specification-and-test-plans</a:t>
            </a:r>
            <a:r>
              <a:rPr lang="en-US"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14oct: </a:t>
            </a:r>
            <a:r>
              <a:rPr lang="en-US" sz="1400" dirty="0">
                <a:solidFill>
                  <a:schemeClr val="tx1"/>
                </a:solidFill>
              </a:rPr>
              <a:t>Discussion on ant radiations patterns between WS1 and WS2.</a:t>
            </a: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07oct:</a:t>
            </a:r>
            <a:r>
              <a:rPr lang="en-US" sz="1400" dirty="0">
                <a:solidFill>
                  <a:schemeClr val="tx1"/>
                </a:solidFill>
              </a:rPr>
              <a:t> </a:t>
            </a:r>
            <a:r>
              <a:rPr lang="en-US" sz="1400" dirty="0" err="1">
                <a:solidFill>
                  <a:schemeClr val="tx1"/>
                </a:solidFill>
              </a:rPr>
              <a:t>WInnforum</a:t>
            </a:r>
            <a:r>
              <a:rPr lang="en-US" sz="1400" dirty="0">
                <a:solidFill>
                  <a:schemeClr val="tx1"/>
                </a:solidFill>
              </a:rPr>
              <a:t> met with FCC and WBT and delivered report RC-1010 (recommendations on data base) , and asking FCC when will the ULS database be updated?  and answer was don’t know.   could be late 2022 and maybe into 2023. </a:t>
            </a: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This week: </a:t>
            </a:r>
            <a:r>
              <a:rPr lang="en-US"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4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dirty="0">
                <a:solidFill>
                  <a:schemeClr val="tx1"/>
                </a:solidFill>
              </a:rPr>
              <a:t> </a:t>
            </a:r>
          </a:p>
          <a:p>
            <a:pPr marL="866775" lvl="2">
              <a:spcBef>
                <a:spcPts val="0"/>
              </a:spcBef>
              <a:spcAft>
                <a:spcPts val="0"/>
              </a:spcAft>
              <a:buFont typeface="Arial" panose="020B0604020202020204" pitchFamily="34" charset="0"/>
              <a:buChar char="•"/>
            </a:pP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Watch for possible cancellation. </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ITU-R WP 5A to ITU liaison if approved</a:t>
            </a:r>
          </a:p>
          <a:p>
            <a:pPr marL="285750" indent="-285750">
              <a:buClr>
                <a:srgbClr val="00B0F0"/>
              </a:buClr>
              <a:buFont typeface="Wingdings" panose="05000000000000000000" pitchFamily="2" charset="2"/>
              <a:buChar char="q"/>
            </a:pP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21oct21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_14_ and voters on-line: _11___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28oct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15:35et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21oct21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112"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113"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21oct21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21oct21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21oct21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21oct21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ITU-R WP 5A to ITU-R liaison if approved</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China regulations, 2400, 5100, 5800 MHz</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Status on WP 5A liaisons EC approval</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authorizing 6GHz w/AFC </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https://mentor.ieee.org/802.18/dcn/21/18-21-0125-00-0000-minutes-14oct21-rrtag-teleconference.docx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14-Oct-2021 09:33:33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Ben R.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a:t>
            </a:r>
            <a:r>
              <a:rPr lang="en-US" sz="1600" b="1" dirty="0">
                <a:effectLst/>
                <a:highlight>
                  <a:srgbClr val="FFFF00"/>
                </a:highlight>
                <a:latin typeface="Tahoma" panose="020B0604030504040204" pitchFamily="34" charset="0"/>
                <a:ea typeface="Calibri" panose="020F0502020204030204" pitchFamily="34" charset="0"/>
              </a:rPr>
              <a:t>Until Thursday 11:59 PM UTC October 21, 2021 </a:t>
            </a:r>
            <a:r>
              <a:rPr lang="en-US" sz="1600" b="1" dirty="0">
                <a:effectLst/>
                <a:latin typeface="Tahoma" panose="020B0604030504040204" pitchFamily="34" charset="0"/>
                <a:ea typeface="Calibri" panose="020F0502020204030204" pitchFamily="34" charset="0"/>
              </a:rPr>
              <a:t>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21oct21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62817</TotalTime>
  <Words>6729</Words>
  <Application>Microsoft Office PowerPoint</Application>
  <PresentationFormat>Widescreen</PresentationFormat>
  <Paragraphs>675</Paragraphs>
  <Slides>26</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9"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3960</cp:revision>
  <cp:lastPrinted>1601-01-01T00:00:00Z</cp:lastPrinted>
  <dcterms:created xsi:type="dcterms:W3CDTF">2016-03-03T14:54:45Z</dcterms:created>
  <dcterms:modified xsi:type="dcterms:W3CDTF">2021-10-22T13:32:55Z</dcterms:modified>
</cp:coreProperties>
</file>