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8"/>
  </p:notesMasterIdLst>
  <p:handoutMasterIdLst>
    <p:handoutMasterId r:id="rId29"/>
  </p:handoutMasterIdLst>
  <p:sldIdLst>
    <p:sldId id="256" r:id="rId2"/>
    <p:sldId id="341" r:id="rId3"/>
    <p:sldId id="329" r:id="rId4"/>
    <p:sldId id="604" r:id="rId5"/>
    <p:sldId id="624" r:id="rId6"/>
    <p:sldId id="605" r:id="rId7"/>
    <p:sldId id="776" r:id="rId8"/>
    <p:sldId id="596" r:id="rId9"/>
    <p:sldId id="799" r:id="rId10"/>
    <p:sldId id="798" r:id="rId11"/>
    <p:sldId id="606" r:id="rId12"/>
    <p:sldId id="735" r:id="rId13"/>
    <p:sldId id="608" r:id="rId14"/>
    <p:sldId id="804" r:id="rId15"/>
    <p:sldId id="742" r:id="rId16"/>
    <p:sldId id="743" r:id="rId17"/>
    <p:sldId id="650" r:id="rId18"/>
    <p:sldId id="498" r:id="rId19"/>
    <p:sldId id="402" r:id="rId20"/>
    <p:sldId id="403" r:id="rId21"/>
    <p:sldId id="797" r:id="rId22"/>
    <p:sldId id="778" r:id="rId23"/>
    <p:sldId id="795" r:id="rId24"/>
    <p:sldId id="728" r:id="rId25"/>
    <p:sldId id="656" r:id="rId26"/>
    <p:sldId id="655"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680" autoAdjust="0"/>
    <p:restoredTop sz="95030" autoAdjust="0"/>
  </p:normalViewPr>
  <p:slideViewPr>
    <p:cSldViewPr>
      <p:cViewPr varScale="1">
        <p:scale>
          <a:sx n="114" d="100"/>
          <a:sy n="114" d="100"/>
        </p:scale>
        <p:origin x="360" y="102"/>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 d="1"/>
        <a:sy n="1" d="1"/>
      </p:scale>
      <p:origin x="0" y="-559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14-Oct-21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se/se-45/" TargetMode="External"/><Relationship Id="rId3" Type="http://schemas.openxmlformats.org/officeDocument/2006/relationships/hyperlink" Target="https://cept.org/ecc/groups/ecc/wg-se/se-21/client/introduction/" TargetMode="External"/><Relationship Id="rId7" Type="http://schemas.openxmlformats.org/officeDocument/2006/relationships/hyperlink" Target="https://cept.org/ecc/groups/ecc/wg-se/se-24/"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www.ecodocdb.dk/download/cc03c766-35f8/ECC%20Report%20302.pdf" TargetMode="External"/><Relationship Id="rId4" Type="http://schemas.openxmlformats.org/officeDocument/2006/relationships/hyperlink" Target="https://cept.org/ecc/groups/ecc/client/introduction/" TargetMode="External"/><Relationship Id="rId9" Type="http://schemas.openxmlformats.org/officeDocument/2006/relationships/hyperlink" Target="https://cept.org/ecc/groups/ecc/wg-fm/fm-57/"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24.xm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ea typeface="Calibri" panose="020F0502020204030204" pitchFamily="34" charset="0"/>
              </a:rPr>
              <a:t>15july:  yes:	19	no;	13	no result:	4		total  #: 36</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2813125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1517888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0246111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3"/>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a:t>
            </a:r>
            <a:r>
              <a:rPr lang="en-US" sz="1200" dirty="0">
                <a:solidFill>
                  <a:schemeClr val="tx1"/>
                </a:solidFill>
                <a:hlinkClick r:id="rId4"/>
              </a:rPr>
              <a:t>&lt;ECC&gt;</a:t>
            </a:r>
            <a:r>
              <a:rPr lang="en-US" sz="1200" dirty="0">
                <a:solidFill>
                  <a:schemeClr val="tx1"/>
                </a:solidFill>
              </a:rPr>
              <a:t>  (and more) 	next call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5"/>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5"/>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spcAft>
                <a:spcPts val="0"/>
              </a:spcAft>
              <a:buFont typeface="Arial" panose="020B0604020202020204" pitchFamily="34" charset="0"/>
              <a:buChar char="•"/>
            </a:pPr>
            <a:r>
              <a:rPr lang="en-US" sz="1050" dirty="0">
                <a:solidFill>
                  <a:schemeClr val="tx1"/>
                </a:solidFill>
              </a:rPr>
              <a:t>CEPT–ECC  </a:t>
            </a:r>
            <a:r>
              <a:rPr lang="en-US" sz="1050" b="0" dirty="0">
                <a:solidFill>
                  <a:schemeClr val="tx1"/>
                </a:solidFill>
                <a:hlinkClick r:id="rId6"/>
              </a:rPr>
              <a:t>&lt;SE24&gt;</a:t>
            </a:r>
            <a:r>
              <a:rPr lang="en-US" sz="1050" b="0" dirty="0">
                <a:solidFill>
                  <a:schemeClr val="tx1"/>
                </a:solidFill>
              </a:rPr>
              <a:t> </a:t>
            </a:r>
            <a:r>
              <a:rPr lang="en-US" sz="1050" dirty="0">
                <a:solidFill>
                  <a:schemeClr val="tx1"/>
                </a:solidFill>
              </a:rPr>
              <a:t>next virtual meeting, #M105 10-12Jan22</a:t>
            </a:r>
            <a:endParaRPr lang="en-US" sz="1100" dirty="0">
              <a:solidFill>
                <a:schemeClr val="tx1"/>
              </a:solidFill>
            </a:endParaRP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7"/>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fr-FR" sz="1200" b="0" i="0" u="none" strike="noStrike" kern="1200" dirty="0">
                <a:solidFill>
                  <a:srgbClr val="000000"/>
                </a:solidFill>
                <a:effectLst/>
                <a:latin typeface="Times New Roman" pitchFamily="16" charset="0"/>
                <a:ea typeface="+mn-ea"/>
                <a:cs typeface="+mn-cs"/>
                <a:hlinkClick r:id="rId7"/>
              </a:rPr>
              <a:t>SE 24 - Short Range </a:t>
            </a:r>
            <a:r>
              <a:rPr lang="fr-FR" sz="1200" b="0" i="0" u="none" strike="noStrike" kern="1200" dirty="0" err="1">
                <a:solidFill>
                  <a:srgbClr val="000000"/>
                </a:solidFill>
                <a:effectLst/>
                <a:latin typeface="Times New Roman" pitchFamily="16" charset="0"/>
                <a:ea typeface="+mn-ea"/>
                <a:cs typeface="+mn-cs"/>
                <a:hlinkClick r:id="rId7"/>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952160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14oct21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14oct21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14oct21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802.18-21/0124r01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cept.org/ecc/groups/ecc/client/introduction/" TargetMode="External"/><Relationship Id="rId7" Type="http://schemas.openxmlformats.org/officeDocument/2006/relationships/hyperlink" Target="https://docdb.cept.org/implementation/16737"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4.wmf"/><Relationship Id="rId5" Type="http://schemas.openxmlformats.org/officeDocument/2006/relationships/hyperlink" Target="https://cept.org/ecc/groups/ecc/wg-fm/client/introduction/" TargetMode="External"/><Relationship Id="rId4" Type="http://schemas.openxmlformats.org/officeDocument/2006/relationships/hyperlink" Target="https://cept.org/ecc/groups/ecc/wg-se/se-45/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sistemas.anatel.gov.br/SACP/Contribuicoes/TextoConsulta.asp?CodProcesso=C2513&amp;Tipo=1&amp;Opcao=andamento"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8/dcn/20/18-20-0107-01-0000-res-811-wrc-19-wrc-23-agenda-items.docx" TargetMode="External"/><Relationship Id="rId3" Type="http://schemas.openxmlformats.org/officeDocument/2006/relationships/hyperlink" Target="https://mentor.ieee.org/802.18/dcn/21/18-21-0109-08-0000-liaison-response-to-itu-r-wp-1a-on-vlc-standards.docx" TargetMode="External"/><Relationship Id="rId7" Type="http://schemas.openxmlformats.org/officeDocument/2006/relationships/hyperlink" Target="https://www.itu.int/dms_pub/itu-r/oth/0c/0a/R0C0A00000D0041PDFE.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itu.int/en/ITU-R/study-groups/rcpm/Pages/wrc-23-studies.aspx" TargetMode="External"/><Relationship Id="rId5" Type="http://schemas.openxmlformats.org/officeDocument/2006/relationships/hyperlink" Target="https://mentor.ieee.org/802.18/dcn/21/18-21-0117-03-0000-proposed-modifications-to-itu-r-m-1801-2.docx" TargetMode="External"/><Relationship Id="rId4" Type="http://schemas.openxmlformats.org/officeDocument/2006/relationships/hyperlink" Target="https://mentor.ieee.org/802.18/dcn/21/18-21-0116-03-0000-proposed-modifications-to-itu-r-m-1450-5.docx" TargetMode="External"/><Relationship Id="rId9" Type="http://schemas.openxmlformats.org/officeDocument/2006/relationships/hyperlink" Target="https://mentor.ieee.org/802.18/dcn/21/18-21-0039-01-0000-ieee-802-viewpoints-on-wrc-23-agenda-items.ppt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ecfs/search/filings?q=((proceedings.name:((21%5C-264*))%20OR%20proceedings.description:((21%5C-264*))))&amp;sort=date_disseminated,DESC"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mentor.ieee.org/802.18/dcn/21/18-21-0110-09-0000-reply-comments-of-ieee-802-60-ghz-motion-sensing-fcc-nprm-et-21-264.docx" TargetMode="External"/><Relationship Id="rId4" Type="http://schemas.openxmlformats.org/officeDocument/2006/relationships/hyperlink" Target="https://mentor.ieee.org/802.18/dcn/21/18-21-0079-02-0000-fcc-nprm-allowing-expanded-flexibility-for-radar-operation-in-57-64-ghz-band.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hyperlink" Target="https://groups.wirelessinnovation.org/wg/6MSG/dashboard" TargetMode="External"/><Relationship Id="rId4" Type="http://schemas.openxmlformats.org/officeDocument/2006/relationships/hyperlink" Target="https://6ghz.wirelessinnovation.org/work-group-product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1/18-21-0036-08-0000-frequency-table-template.xls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hyperlink" Target="https://mentor.ieee.org/802.18/dcn/16/18-16-0038-19-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standards.ieee.org/about/sasb/patcom/materials.html" TargetMode="External"/><Relationship Id="rId13" Type="http://schemas.openxmlformats.org/officeDocument/2006/relationships/oleObject" Target="../embeddings/oleObject3.bin"/><Relationship Id="rId3" Type="http://schemas.openxmlformats.org/officeDocument/2006/relationships/hyperlink" Target="mailto:stuart@ok-brit.com" TargetMode="External"/><Relationship Id="rId7" Type="http://schemas.openxmlformats.org/officeDocument/2006/relationships/hyperlink" Target="http://www.ieee802.org/devdocs.shtml" TargetMode="External"/><Relationship Id="rId12" Type="http://schemas.openxmlformats.org/officeDocument/2006/relationships/image" Target="../media/image2.wmf"/><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tandards.ieee.org/resources/antitrust-guidelines.pdf" TargetMode="External"/><Relationship Id="rId11" Type="http://schemas.openxmlformats.org/officeDocument/2006/relationships/oleObject" Target="../embeddings/oleObject2.bin"/><Relationship Id="rId5" Type="http://schemas.openxmlformats.org/officeDocument/2006/relationships/hyperlink" Target="http://standards.ieee.org/faqs/affiliationFAQ.html" TargetMode="External"/><Relationship Id="rId10" Type="http://schemas.openxmlformats.org/officeDocument/2006/relationships/hyperlink" Target="http://standards.ieee.org/develop/policies/opman/sb_om.pdf" TargetMode="External"/><Relationship Id="rId4" Type="http://schemas.openxmlformats.org/officeDocument/2006/relationships/hyperlink" Target="mailto:apetrick@ieee.org" TargetMode="External"/><Relationship Id="rId9" Type="http://schemas.openxmlformats.org/officeDocument/2006/relationships/hyperlink" Target="https://standards.ieee.org/faqs/copyrights/index.html#1" TargetMode="External"/><Relationship Id="rId14" Type="http://schemas.openxmlformats.org/officeDocument/2006/relationships/image" Target="../media/image3.e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urldefense.com/v3/__https:/help.webex.com__;!!F7jv3iA!jCBl5s5eGKzBF4MkDQTa2ChIH-WVjo5hkjsnCammh2xoSMGRlyzKtOZ0ZhPq5y5gPA$" TargetMode="External"/><Relationship Id="rId3" Type="http://schemas.openxmlformats.org/officeDocument/2006/relationships/hyperlink" Target="https://ieeesa.webex.com/ieeesa/j.php?MTID=mb227025e23b552d59ce66c69fe99c16c" TargetMode="External"/><Relationship Id="rId7" Type="http://schemas.openxmlformats.org/officeDocument/2006/relationships/hyperlink" Target="file:///C:\Users\jholcomb\OneDrive%20-%20Itron\Documents\2standards\+stuff_stds\%20sip:1790339055@ieeesa.webex.co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0c0a99901c915619e327fd39faffe6a3__;!!F7jv3iA!jCBl5s5eGKzBF4MkDQTa2ChIH-WVjo5hkjsnCammh2xoSMGRlyzKtOZ0ZhNmaw_E8g$" TargetMode="External"/><Relationship Id="rId5" Type="http://schemas.openxmlformats.org/officeDocument/2006/relationships/hyperlink" Target="tel:%2B1-213-306-3065,,*01*1790339055%23%23*01*" TargetMode="External"/><Relationship Id="rId4" Type="http://schemas.openxmlformats.org/officeDocument/2006/relationships/hyperlink" Target="tel:%2B1-646-992-2010,,*01*1790339055%23%23*01*"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6.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123-00-0000-minutes-07oct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urldefense.com/v3/__https:/cvent.me/4xn8Ql__;!!F7jv3iA!mIj7hYJYj38R6agYT--N_zFo-0q_cZUBHvvk_La3dCCECpGaAxZZLZ_IZg53vVm76Q$"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14oct21</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45666"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14 Oct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spid="_x0000_s1048" name="Document" r:id="rId4" imgW="8338058" imgH="1347970" progId="Word.Document.8">
                  <p:embed/>
                </p:oleObj>
              </mc:Choice>
              <mc:Fallback>
                <p:oleObj name="Document" r:id="rId4" imgW="8338058" imgH="1347970" progId="Word.Document.8">
                  <p:embed/>
                  <p:pic>
                    <p:nvPicPr>
                      <p:cNvPr id="0" name="Picture 3"/>
                      <p:cNvPicPr>
                        <a:picLocks noChangeAspect="1" noChangeArrowheads="1"/>
                      </p:cNvPicPr>
                      <p:nvPr/>
                    </p:nvPicPr>
                    <p:blipFill>
                      <a:blip r:embed="rId5"/>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14400" y="941390"/>
            <a:ext cx="10820400" cy="5534024"/>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 not. </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#112 13-17dec21;  lots of  ad </a:t>
            </a:r>
            <a:r>
              <a:rPr lang="en-US" sz="1800" dirty="0" err="1">
                <a:solidFill>
                  <a:schemeClr val="tx1"/>
                </a:solidFill>
                <a:sym typeface="Wingdings" panose="05000000000000000000" pitchFamily="2" charset="2"/>
              </a:rPr>
              <a:t>hocs</a:t>
            </a:r>
            <a:r>
              <a:rPr lang="en-US" sz="1800" dirty="0">
                <a:solidFill>
                  <a:schemeClr val="tx1"/>
                </a:solidFill>
                <a:sym typeface="Wingdings" panose="05000000000000000000" pitchFamily="2" charset="2"/>
              </a:rPr>
              <a:t> before then.</a:t>
            </a:r>
            <a:endParaRPr lang="en-US" sz="1600" b="0" dirty="0">
              <a:solidFill>
                <a:schemeClr val="tx1"/>
              </a:solidFill>
              <a:sym typeface="Wingdings" panose="05000000000000000000" pitchFamily="2" charset="2"/>
            </a:endParaRPr>
          </a:p>
          <a:p>
            <a:pPr lvl="1">
              <a:spcBef>
                <a:spcPts val="0"/>
              </a:spcBef>
              <a:buFont typeface="Arial" panose="020B0604020202020204" pitchFamily="34" charset="0"/>
              <a:buChar char="•"/>
            </a:pPr>
            <a:r>
              <a:rPr lang="en-US" sz="1800" dirty="0">
                <a:solidFill>
                  <a:schemeClr val="tx1"/>
                </a:solidFill>
              </a:rPr>
              <a:t>After the call, last week:  2 rapporteur meetings on 13&amp;21oct21, to discuss HS EN 303 687 and NB FH w/adaptivity (LBT)</a:t>
            </a:r>
          </a:p>
          <a:p>
            <a:pPr lvl="1">
              <a:spcBef>
                <a:spcPts val="0"/>
              </a:spcBef>
              <a:buFont typeface="Arial" panose="020B0604020202020204" pitchFamily="34" charset="0"/>
              <a:buChar char="•"/>
            </a:pPr>
            <a:r>
              <a:rPr lang="en-US" sz="1800" dirty="0">
                <a:solidFill>
                  <a:schemeClr val="tx1"/>
                </a:solidFill>
              </a:rPr>
              <a:t>Focus on the 13</a:t>
            </a:r>
            <a:r>
              <a:rPr lang="en-US" sz="1800" baseline="30000" dirty="0">
                <a:solidFill>
                  <a:schemeClr val="tx1"/>
                </a:solidFill>
              </a:rPr>
              <a:t>th</a:t>
            </a:r>
            <a:r>
              <a:rPr lang="en-US" sz="1800" dirty="0">
                <a:solidFill>
                  <a:schemeClr val="tx1"/>
                </a:solidFill>
              </a:rPr>
              <a:t> was on coming to agreement on client to client and receive/in-band blocking requirements, for 6 GHz.  No agreement yet. See </a:t>
            </a: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BRAN(21)111k </a:t>
            </a:r>
            <a:endParaRPr lang="en-US" sz="1800" dirty="0">
              <a:solidFill>
                <a:schemeClr val="tx1"/>
              </a:solidFill>
            </a:endParaRPr>
          </a:p>
          <a:p>
            <a:pPr lvl="1">
              <a:spcBef>
                <a:spcPts val="0"/>
              </a:spcBef>
              <a:buFont typeface="Arial" panose="020B0604020202020204" pitchFamily="34" charset="0"/>
              <a:buChar char="•"/>
            </a:pPr>
            <a:r>
              <a:rPr lang="en-US" sz="1800" dirty="0">
                <a:solidFill>
                  <a:schemeClr val="tx1"/>
                </a:solidFill>
              </a:rPr>
              <a:t>The RED has receive requirements and working out through HASTEC (EC) consultants for the different bands. </a:t>
            </a:r>
            <a:endParaRPr lang="en-US" dirty="0">
              <a:solidFill>
                <a:schemeClr val="tx1"/>
              </a:solidFill>
            </a:endParaRPr>
          </a:p>
          <a:p>
            <a:pPr lvl="1">
              <a:spcBef>
                <a:spcPts val="0"/>
              </a:spcBef>
              <a:buFont typeface="Arial" panose="020B0604020202020204" pitchFamily="34" charset="0"/>
              <a:buChar char="•"/>
            </a:pPr>
            <a:r>
              <a:rPr lang="en-US" sz="1600" b="1" dirty="0">
                <a:solidFill>
                  <a:schemeClr val="tx1"/>
                </a:solidFill>
              </a:rPr>
              <a:t>07oct: </a:t>
            </a:r>
            <a:r>
              <a:rPr lang="en-US" sz="1600" dirty="0">
                <a:solidFill>
                  <a:schemeClr val="tx1"/>
                </a:solidFill>
              </a:rPr>
              <a:t>Had a compromise on 6GHz, EN 303 687.  see BRAN (21)111033r3. NB FH would be included in the standard.  Will continue discussions on channel access requirements. </a:t>
            </a:r>
          </a:p>
          <a:p>
            <a:pPr lvl="2">
              <a:spcBef>
                <a:spcPts val="0"/>
              </a:spcBef>
              <a:buFont typeface="Arial" panose="020B0604020202020204" pitchFamily="34" charset="0"/>
              <a:buChar char="•"/>
            </a:pPr>
            <a:r>
              <a:rPr lang="en-US" sz="1400" dirty="0">
                <a:solidFill>
                  <a:schemeClr val="tx1"/>
                </a:solidFill>
              </a:rPr>
              <a:t>There are 10 ad hoc meetings before the next plenary, 3 of the them on the NB FH discussion. </a:t>
            </a:r>
          </a:p>
          <a:p>
            <a:pPr lvl="2">
              <a:spcBef>
                <a:spcPts val="0"/>
              </a:spcBef>
              <a:buFont typeface="Arial" panose="020B0604020202020204" pitchFamily="34" charset="0"/>
              <a:buChar char="•"/>
            </a:pPr>
            <a:r>
              <a:rPr lang="en-US" sz="1400" dirty="0">
                <a:solidFill>
                  <a:schemeClr val="tx1"/>
                </a:solidFill>
              </a:rPr>
              <a:t>EN 301 893 5 GHz  had a nice cleanup of the standard. </a:t>
            </a:r>
          </a:p>
          <a:p>
            <a:pPr lvl="2">
              <a:spcBef>
                <a:spcPts val="0"/>
              </a:spcBef>
              <a:buFont typeface="Arial" panose="020B0604020202020204" pitchFamily="34" charset="0"/>
              <a:buChar char="•"/>
            </a:pPr>
            <a:r>
              <a:rPr lang="en-US" sz="1400" dirty="0">
                <a:solidFill>
                  <a:schemeClr val="tx1"/>
                </a:solidFill>
              </a:rPr>
              <a:t>Now a rapporteur for TR 103 721 5.8 GHz coexistence </a:t>
            </a:r>
          </a:p>
          <a:p>
            <a:pPr lvl="2">
              <a:spcBef>
                <a:spcPts val="0"/>
              </a:spcBef>
              <a:buFont typeface="Arial" panose="020B0604020202020204" pitchFamily="34" charset="0"/>
              <a:buChar char="•"/>
            </a:pPr>
            <a:r>
              <a:rPr lang="en-US" sz="1400" dirty="0">
                <a:solidFill>
                  <a:schemeClr val="tx1"/>
                </a:solidFill>
              </a:rPr>
              <a:t>EN 303 753 3</a:t>
            </a:r>
            <a:r>
              <a:rPr lang="en-US" sz="1400" baseline="30000" dirty="0">
                <a:solidFill>
                  <a:schemeClr val="tx1"/>
                </a:solidFill>
              </a:rPr>
              <a:t>rd</a:t>
            </a:r>
            <a:r>
              <a:rPr lang="en-US" sz="1400" dirty="0">
                <a:solidFill>
                  <a:schemeClr val="tx1"/>
                </a:solidFill>
              </a:rPr>
              <a:t> 60GHz std.  to address the C2 band. discussion LBT or beam forming antennas, </a:t>
            </a:r>
          </a:p>
          <a:p>
            <a:pPr lvl="2">
              <a:spcBef>
                <a:spcPts val="0"/>
              </a:spcBef>
              <a:buFont typeface="Arial" panose="020B0604020202020204" pitchFamily="34" charset="0"/>
              <a:buChar char="•"/>
            </a:pPr>
            <a:r>
              <a:rPr lang="en-US" sz="1400" dirty="0">
                <a:solidFill>
                  <a:schemeClr val="tx1"/>
                </a:solidFill>
              </a:rPr>
              <a:t>EN 303 722 2</a:t>
            </a:r>
            <a:r>
              <a:rPr lang="en-US" sz="1400" baseline="30000" dirty="0">
                <a:solidFill>
                  <a:schemeClr val="tx1"/>
                </a:solidFill>
              </a:rPr>
              <a:t>nd</a:t>
            </a:r>
            <a:r>
              <a:rPr lang="en-US" sz="1400" dirty="0">
                <a:solidFill>
                  <a:schemeClr val="tx1"/>
                </a:solidFill>
              </a:rPr>
              <a:t> 60GHz ENAP still ongoing  </a:t>
            </a:r>
          </a:p>
          <a:p>
            <a:pPr lvl="2">
              <a:spcBef>
                <a:spcPts val="0"/>
              </a:spcBef>
              <a:buFont typeface="Arial" panose="020B0604020202020204" pitchFamily="34" charset="0"/>
              <a:buChar char="•"/>
            </a:pPr>
            <a:r>
              <a:rPr lang="en-US" sz="1400" dirty="0">
                <a:solidFill>
                  <a:schemeClr val="tx1"/>
                </a:solidFill>
              </a:rPr>
              <a:t>BRAN is working on dates for 2023 and 2024 meetings.</a:t>
            </a:r>
          </a:p>
          <a:p>
            <a:pPr lvl="2">
              <a:spcBef>
                <a:spcPts val="0"/>
              </a:spcBef>
              <a:buFont typeface="Arial" panose="020B0604020202020204" pitchFamily="34" charset="0"/>
              <a:buChar char="•"/>
            </a:pPr>
            <a:r>
              <a:rPr lang="en-US" sz="1400" dirty="0">
                <a:solidFill>
                  <a:schemeClr val="tx1"/>
                </a:solidFill>
              </a:rPr>
              <a:t>EN 301 598 TVWS in EC assessment.  Results are in and waiting for them to be shared. </a:t>
            </a:r>
          </a:p>
          <a:p>
            <a:pPr lvl="2">
              <a:spcBef>
                <a:spcPts val="0"/>
              </a:spcBef>
              <a:buFont typeface="Arial" panose="020B0604020202020204" pitchFamily="34" charset="0"/>
              <a:buChar char="•"/>
            </a:pPr>
            <a:r>
              <a:rPr lang="en-US" sz="1400" dirty="0">
                <a:solidFill>
                  <a:schemeClr val="tx1"/>
                </a:solidFill>
              </a:rPr>
              <a:t>Administrations were clear to get the 6GHz std out soonest. </a:t>
            </a:r>
          </a:p>
          <a:p>
            <a:pPr lvl="2">
              <a:spcBef>
                <a:spcPts val="0"/>
              </a:spcBef>
              <a:buFont typeface="Arial" panose="020B0604020202020204" pitchFamily="34" charset="0"/>
              <a:buChar char="•"/>
            </a:pPr>
            <a:r>
              <a:rPr lang="en-US" sz="1400" dirty="0">
                <a:solidFill>
                  <a:schemeClr val="tx1"/>
                </a:solidFill>
              </a:rPr>
              <a:t>User Access Restrictions are pretty much agreed upon for 5 and 6 GHz, on the heels of TVWS. </a:t>
            </a:r>
          </a:p>
          <a:p>
            <a:pPr lvl="1">
              <a:spcBef>
                <a:spcPts val="0"/>
              </a:spcBef>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14oct21</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18786"/>
            <a:ext cx="11277600" cy="5791200"/>
          </a:xfrm>
        </p:spPr>
        <p:txBody>
          <a:bodyPr/>
          <a:lstStyle/>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more) next call, #57  02-05Nov21</a:t>
            </a:r>
          </a:p>
          <a:p>
            <a:pPr lvl="1">
              <a:spcBef>
                <a:spcPts val="0"/>
              </a:spcBef>
              <a:spcAft>
                <a:spcPts val="0"/>
              </a:spcAft>
              <a:buFont typeface="Arial" panose="020B0604020202020204" pitchFamily="34" charset="0"/>
              <a:buChar char="•"/>
            </a:pPr>
            <a:r>
              <a:rPr lang="en-US" sz="1800" dirty="0">
                <a:solidFill>
                  <a:schemeClr val="tx1"/>
                </a:solidFill>
              </a:rPr>
              <a:t>after the .18 call last week, ECC will take up discussion of a WI on upper 6GHz for RLAN. </a:t>
            </a:r>
          </a:p>
          <a:p>
            <a:pPr lvl="1">
              <a:spcBef>
                <a:spcPts val="0"/>
              </a:spcBef>
              <a:spcAft>
                <a:spcPts val="0"/>
              </a:spcAft>
              <a:buFont typeface="Arial" panose="020B0604020202020204" pitchFamily="34" charset="0"/>
              <a:buChar char="•"/>
            </a:pPr>
            <a:r>
              <a:rPr lang="en-US" sz="1800" dirty="0">
                <a:solidFill>
                  <a:schemeClr val="tx1"/>
                </a:solidFill>
              </a:rPr>
              <a:t>Anything else to share today? not today</a:t>
            </a:r>
          </a:p>
          <a:p>
            <a:pPr lvl="2">
              <a:spcBef>
                <a:spcPts val="0"/>
              </a:spcBef>
              <a:spcAft>
                <a:spcPts val="0"/>
              </a:spcAft>
              <a:buFont typeface="Arial" panose="020B0604020202020204" pitchFamily="34" charset="0"/>
              <a:buChar char="•"/>
            </a:pPr>
            <a:r>
              <a:rPr lang="en-US" sz="1400" dirty="0">
                <a:solidFill>
                  <a:schemeClr val="tx1"/>
                </a:solidFill>
              </a:rPr>
              <a:t> </a:t>
            </a:r>
          </a:p>
          <a:p>
            <a:pPr>
              <a:spcBef>
                <a:spcPts val="0"/>
              </a:spcBef>
              <a:spcAft>
                <a:spcPts val="0"/>
              </a:spcAft>
              <a:buFont typeface="Arial" panose="020B0604020202020204" pitchFamily="34" charset="0"/>
              <a:buChar char="•"/>
            </a:pPr>
            <a:endParaRPr lang="en-US" sz="1600" dirty="0">
              <a:solidFill>
                <a:schemeClr val="tx1"/>
              </a:solidFill>
            </a:endParaRPr>
          </a:p>
          <a:p>
            <a:pPr>
              <a:spcBef>
                <a:spcPts val="0"/>
              </a:spcBef>
              <a:spcAft>
                <a:spcPts val="0"/>
              </a:spcAft>
              <a:buFont typeface="Arial" panose="020B0604020202020204" pitchFamily="34" charset="0"/>
              <a:buChar char="•"/>
            </a:pP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call #14 28-29Oct21</a:t>
            </a:r>
          </a:p>
          <a:p>
            <a:pPr lvl="1">
              <a:spcBef>
                <a:spcPts val="0"/>
              </a:spcBef>
              <a:buFont typeface="Arial" panose="020B0604020202020204" pitchFamily="34" charset="0"/>
              <a:buChar char="•"/>
            </a:pPr>
            <a:r>
              <a:rPr lang="en-US" sz="1600" dirty="0">
                <a:solidFill>
                  <a:schemeClr val="tx1"/>
                </a:solidFill>
              </a:rPr>
              <a:t>Anything to share today?  not today</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07oct: Last time only took 1</a:t>
            </a:r>
            <a:r>
              <a:rPr lang="en-US" sz="1600" baseline="30000" dirty="0">
                <a:solidFill>
                  <a:schemeClr val="tx1"/>
                </a:solidFill>
              </a:rPr>
              <a:t>st</a:t>
            </a:r>
            <a:r>
              <a:rPr lang="en-US" sz="1600" dirty="0">
                <a:solidFill>
                  <a:schemeClr val="tx1"/>
                </a:solidFill>
              </a:rPr>
              <a:t> day, may happen again.  Be there on 28th if you want to hear what is going on.  </a:t>
            </a:r>
          </a:p>
          <a:p>
            <a:pPr lvl="1">
              <a:spcBef>
                <a:spcPts val="0"/>
              </a:spcBef>
              <a:buFont typeface="Arial" panose="020B0604020202020204" pitchFamily="34" charset="0"/>
              <a:buChar char="•"/>
            </a:pPr>
            <a:endParaRPr lang="en-US" sz="1600" dirty="0">
              <a:solidFill>
                <a:schemeClr val="bg1">
                  <a:lumMod val="75000"/>
                </a:schemeClr>
              </a:solidFill>
            </a:endParaRPr>
          </a:p>
          <a:p>
            <a:pPr marL="0">
              <a:spcBef>
                <a:spcPts val="0"/>
              </a:spcBef>
              <a:spcAft>
                <a:spcPts val="0"/>
              </a:spcAft>
              <a:buFont typeface="Arial" panose="020B0604020202020204" pitchFamily="34" charset="0"/>
              <a:buChar char="•"/>
            </a:pPr>
            <a:endParaRPr lang="en-US" sz="1600" dirty="0">
              <a:solidFill>
                <a:schemeClr val="bg1">
                  <a:lumMod val="75000"/>
                </a:schemeClr>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5"/>
              </a:rPr>
              <a:t>&lt;WGFM&gt; </a:t>
            </a:r>
            <a:r>
              <a:rPr lang="en-US" sz="1800" dirty="0">
                <a:solidFill>
                  <a:schemeClr val="tx1"/>
                </a:solidFill>
              </a:rPr>
              <a:t> next meeting #101 07-11Feb22,  Tentative, ECO (no virtual)</a:t>
            </a:r>
          </a:p>
          <a:p>
            <a:pPr lvl="1">
              <a:spcBef>
                <a:spcPts val="0"/>
              </a:spcBef>
              <a:spcAft>
                <a:spcPts val="0"/>
              </a:spcAft>
              <a:buFont typeface="Arial" panose="020B0604020202020204" pitchFamily="34" charset="0"/>
              <a:buChar char="•"/>
            </a:pPr>
            <a:r>
              <a:rPr lang="en-US" sz="1600" dirty="0">
                <a:solidFill>
                  <a:schemeClr val="tx1"/>
                </a:solidFill>
              </a:rPr>
              <a:t>Anything to share today? not today</a:t>
            </a:r>
          </a:p>
          <a:p>
            <a:pPr lvl="1">
              <a:spcBef>
                <a:spcPts val="0"/>
              </a:spcBef>
              <a:spcAft>
                <a:spcPts val="0"/>
              </a:spcAft>
              <a:buFont typeface="Arial" panose="020B0604020202020204" pitchFamily="34" charset="0"/>
              <a:buChar char="•"/>
            </a:pPr>
            <a:endParaRPr lang="en-US" sz="1600" dirty="0">
              <a:solidFill>
                <a:schemeClr val="tx1"/>
              </a:solidFill>
            </a:endParaRPr>
          </a:p>
          <a:p>
            <a:pPr lvl="1">
              <a:spcBef>
                <a:spcPts val="0"/>
              </a:spcBef>
              <a:spcAft>
                <a:spcPts val="0"/>
              </a:spcAft>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14oct21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A9314D99-1E67-41EA-9858-9E2427F3B8F5}"/>
              </a:ext>
            </a:extLst>
          </p:cNvPr>
          <p:cNvSpPr txBox="1"/>
          <p:nvPr/>
        </p:nvSpPr>
        <p:spPr>
          <a:xfrm>
            <a:off x="914400" y="6149709"/>
            <a:ext cx="9217267" cy="369332"/>
          </a:xfrm>
          <a:prstGeom prst="rect">
            <a:avLst/>
          </a:prstGeom>
          <a:noFill/>
        </p:spPr>
        <p:txBody>
          <a:bodyPr wrap="none" rtlCol="0">
            <a:spAutoFit/>
          </a:bodyPr>
          <a:lstStyle/>
          <a:p>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7"/>
              </a:rPr>
              <a:t>https://docdb.cept.org/implementation/16737</a:t>
            </a:r>
            <a:endParaRPr lang="en-US" dirty="0"/>
          </a:p>
        </p:txBody>
      </p:sp>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endParaRPr lang="en-US" sz="1800" dirty="0">
              <a:solidFill>
                <a:schemeClr val="tx1"/>
              </a:solidFill>
              <a:ea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18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a:t>
            </a:r>
            <a:r>
              <a:rPr lang="en-US" sz="1800" b="0" dirty="0">
                <a:effectLst/>
                <a:latin typeface="Times New Roman" panose="02020603050405020304" pitchFamily="18" charset="0"/>
                <a:ea typeface="Calibri" panose="020F0502020204030204" pitchFamily="34" charset="0"/>
              </a:rPr>
              <a:t>nything to share today?  yes: </a:t>
            </a:r>
          </a:p>
          <a:p>
            <a:pPr lvl="1">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rPr>
              <a:t>ISED, via RABC, looking like 6GHz equipment by Christmas with RSS 248 – issue 1, LPI. </a:t>
            </a:r>
          </a:p>
          <a:p>
            <a:pPr>
              <a:buFont typeface="Arial" panose="020B0604020202020204" pitchFamily="34" charset="0"/>
              <a:buChar char="•"/>
            </a:pPr>
            <a:endParaRPr lang="en-US" sz="1800" b="0" dirty="0">
              <a:latin typeface="Times New Roman" panose="02020603050405020304" pitchFamily="18" charset="0"/>
              <a:ea typeface="Calibri" panose="020F0502020204030204" pitchFamily="34" charset="0"/>
            </a:endParaRPr>
          </a:p>
          <a:p>
            <a:pPr>
              <a:buFont typeface="Arial" panose="020B0604020202020204" pitchFamily="34" charset="0"/>
              <a:buChar char="•"/>
            </a:pPr>
            <a:endParaRPr lang="en-US" sz="1800" b="0" dirty="0">
              <a:effectLst/>
              <a:latin typeface="Times New Roman" panose="02020603050405020304" pitchFamily="18" charset="0"/>
              <a:ea typeface="Calibri" panose="020F0502020204030204" pitchFamily="34" charset="0"/>
            </a:endParaRPr>
          </a:p>
          <a:p>
            <a:pPr>
              <a:buFont typeface="Arial" panose="020B0604020202020204" pitchFamily="34" charset="0"/>
              <a:buChar char="•"/>
            </a:pPr>
            <a:endParaRPr lang="en-US" sz="1800" b="0" dirty="0">
              <a:latin typeface="Times New Roman" panose="02020603050405020304" pitchFamily="18" charset="0"/>
              <a:ea typeface="Calibri" panose="020F0502020204030204" pitchFamily="34" charset="0"/>
            </a:endParaRPr>
          </a:p>
          <a:p>
            <a:pPr>
              <a:buFont typeface="Arial" panose="020B0604020202020204" pitchFamily="34" charset="0"/>
              <a:buChar char="•"/>
            </a:pPr>
            <a:endParaRPr lang="en-US" sz="1800" b="0" dirty="0">
              <a:effectLst/>
              <a:latin typeface="Times New Roman" panose="02020603050405020304" pitchFamily="18" charset="0"/>
              <a:ea typeface="Calibri" panose="020F0502020204030204" pitchFamily="34" charset="0"/>
            </a:endParaRPr>
          </a:p>
          <a:p>
            <a:pPr>
              <a:buFont typeface="Arial" panose="020B0604020202020204" pitchFamily="34" charset="0"/>
              <a:buChar char="•"/>
            </a:pPr>
            <a:endParaRPr lang="en-US" sz="1800" dirty="0">
              <a:effectLst/>
              <a:ea typeface="Calibri" panose="020F0502020204030204" pitchFamily="34" charset="0"/>
            </a:endParaRPr>
          </a:p>
          <a:p>
            <a:pPr marL="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ea typeface="Calibri" panose="020F0502020204030204" pitchFamily="34" charset="0"/>
              </a:rPr>
              <a:t>reminders: </a:t>
            </a:r>
          </a:p>
          <a:p>
            <a:pPr marL="400050" lvl="1">
              <a:spcBef>
                <a:spcPts val="0"/>
              </a:spcBef>
              <a:spcAft>
                <a:spcPts val="0"/>
              </a:spcAft>
              <a:buFont typeface="Arial" panose="020B0604020202020204" pitchFamily="34" charset="0"/>
              <a:buChar char="•"/>
            </a:pPr>
            <a:r>
              <a:rPr lang="en-US" sz="1600" dirty="0"/>
              <a:t>Brazil – ANATEL -   Public Consultation 46 </a:t>
            </a:r>
          </a:p>
          <a:p>
            <a:pPr lvl="1">
              <a:buFont typeface="Arial" panose="020B0604020202020204" pitchFamily="34" charset="0"/>
              <a:buChar char="•"/>
            </a:pPr>
            <a:r>
              <a:rPr lang="en-US" sz="1400" b="0" i="0" u="none" strike="noStrike" baseline="0" dirty="0">
                <a:solidFill>
                  <a:srgbClr val="000000"/>
                </a:solidFill>
              </a:rPr>
              <a:t>This public consultation aims to reassess the limits of undesirable emissions from very low power devices operating in the 5,925 MHz to 7,125 MHz band. </a:t>
            </a:r>
          </a:p>
          <a:p>
            <a:pPr lvl="1">
              <a:buFont typeface="Arial" panose="020B0604020202020204" pitchFamily="34" charset="0"/>
              <a:buChar char="•"/>
            </a:pPr>
            <a:r>
              <a:rPr lang="en-US" sz="1400" b="0" i="0" u="none" strike="noStrike" baseline="0" dirty="0">
                <a:solidFill>
                  <a:srgbClr val="000000"/>
                </a:solidFill>
              </a:rPr>
              <a:t>The deadline for submission of comments is 30th November 2021. For more information on this public consultation, please refer to this </a:t>
            </a:r>
            <a:r>
              <a:rPr lang="en-US" sz="1400" b="0" i="0" u="none" strike="noStrike" baseline="0" dirty="0">
                <a:solidFill>
                  <a:srgbClr val="0562C1"/>
                </a:solidFill>
                <a:hlinkClick r:id="rId3"/>
              </a:rPr>
              <a:t>link</a:t>
            </a:r>
            <a:r>
              <a:rPr lang="en-US" sz="1400" b="0" i="0" u="none" strike="noStrike" baseline="0" dirty="0">
                <a:solidFill>
                  <a:srgbClr val="0562C1"/>
                </a:solidFill>
              </a:rPr>
              <a:t> </a:t>
            </a:r>
            <a:r>
              <a:rPr lang="en-US" sz="1400" b="0" i="0" u="none" strike="noStrike" baseline="0" dirty="0">
                <a:solidFill>
                  <a:srgbClr val="000000"/>
                </a:solidFill>
              </a:rPr>
              <a:t>and is in Portuguese language only. </a:t>
            </a:r>
          </a:p>
          <a:p>
            <a:pPr>
              <a:buFont typeface="Arial" panose="020B0604020202020204" pitchFamily="34" charset="0"/>
              <a:buChar char="•"/>
            </a:pPr>
            <a:r>
              <a:rPr lang="en-US" sz="1600" b="0" dirty="0">
                <a:solidFill>
                  <a:schemeClr val="tx1"/>
                </a:solidFill>
                <a:effectLst/>
                <a:ea typeface="Calibri" panose="020F0502020204030204" pitchFamily="34" charset="0"/>
                <a:cs typeface="Times New Roman" panose="02020603050405020304" pitchFamily="18" charset="0"/>
              </a:rPr>
              <a:t>Tunisia – ANF – has a public consultation</a:t>
            </a:r>
            <a:r>
              <a:rPr lang="en-US" sz="1600" b="0" dirty="0">
                <a:solidFill>
                  <a:schemeClr val="tx1"/>
                </a:solidFill>
                <a:ea typeface="Calibri" panose="020F0502020204030204" pitchFamily="34" charset="0"/>
                <a:cs typeface="Times New Roman" panose="02020603050405020304" pitchFamily="18" charset="0"/>
              </a:rPr>
              <a:t> on allocating the lower part of the 6GHz band , 5925-6425Mz  for WLAN.  Comments due 30oct21.  </a:t>
            </a:r>
          </a:p>
          <a:p>
            <a:pPr lvl="1">
              <a:buFont typeface="Arial" panose="020B0604020202020204" pitchFamily="34" charset="0"/>
              <a:buChar char="•"/>
            </a:pPr>
            <a:r>
              <a:rPr lang="en-US" sz="1600" b="0" dirty="0">
                <a:solidFill>
                  <a:schemeClr val="tx1"/>
                </a:solidFill>
                <a:ea typeface="Calibri" panose="020F0502020204030204" pitchFamily="34" charset="0"/>
                <a:cs typeface="Times New Roman" panose="02020603050405020304" pitchFamily="18" charset="0"/>
              </a:rPr>
              <a:t>There are 4-5 questions, also includes asking about the upper band to 7125MHz, for the full 1200 </a:t>
            </a:r>
            <a:r>
              <a:rPr lang="en-US" sz="1600" b="0" dirty="0" err="1">
                <a:solidFill>
                  <a:schemeClr val="tx1"/>
                </a:solidFill>
                <a:ea typeface="Calibri" panose="020F0502020204030204" pitchFamily="34" charset="0"/>
                <a:cs typeface="Times New Roman" panose="02020603050405020304" pitchFamily="18" charset="0"/>
              </a:rPr>
              <a:t>MHz.</a:t>
            </a:r>
            <a:endParaRPr lang="en-US" sz="1600" b="0" dirty="0">
              <a:solidFill>
                <a:schemeClr val="tx1"/>
              </a:solidFill>
              <a:effectLst/>
              <a:ea typeface="Calibri" panose="020F0502020204030204" pitchFamily="34" charset="0"/>
              <a:cs typeface="Times New Roman" panose="02020603050405020304" pitchFamily="18" charset="0"/>
            </a:endParaRPr>
          </a:p>
          <a:p>
            <a:pPr>
              <a:buFont typeface="Arial" panose="020B0604020202020204" pitchFamily="34" charset="0"/>
              <a:buChar char="•"/>
            </a:pPr>
            <a:endParaRPr lang="en-US" sz="1600" b="0" dirty="0">
              <a:solidFill>
                <a:schemeClr val="tx1"/>
              </a:solidFill>
              <a:ea typeface="Calibri" panose="020F0502020204030204" pitchFamily="34" charset="0"/>
              <a:cs typeface="Times New Roman" panose="02020603050405020304" pitchFamily="18" charset="0"/>
            </a:endParaRPr>
          </a:p>
          <a:p>
            <a:pPr lvl="1">
              <a:buFont typeface="Arial" panose="020B0604020202020204" pitchFamily="34" charset="0"/>
              <a:buChar char="•"/>
            </a:pPr>
            <a:endParaRPr lang="en-US" sz="1400" b="0" dirty="0">
              <a:solidFill>
                <a:srgbClr val="222222"/>
              </a:solidFill>
            </a:endParaRPr>
          </a:p>
          <a:p>
            <a:pPr marL="400050" lvl="1">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14oct21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049000" cy="5481225"/>
          </a:xfrm>
        </p:spPr>
        <p:txBody>
          <a:bodyPr/>
          <a:lstStyle/>
          <a:p>
            <a:pPr>
              <a:buFont typeface="Arial" panose="020B0604020202020204" pitchFamily="34" charset="0"/>
              <a:buChar char="•"/>
            </a:pPr>
            <a:r>
              <a:rPr lang="en-GB" sz="1800" dirty="0">
                <a:latin typeface="Times New Roman" panose="02020603050405020304" pitchFamily="18" charset="0"/>
                <a:ea typeface="Calibri" panose="020F0502020204030204" pitchFamily="34" charset="0"/>
              </a:rPr>
              <a:t>Status on </a:t>
            </a:r>
            <a:r>
              <a:rPr lang="en-GB" sz="1800" dirty="0">
                <a:latin typeface="Times New Roman" panose="02020603050405020304" pitchFamily="18" charset="0"/>
                <a:ea typeface="Calibri" panose="020F0502020204030204" pitchFamily="34" charset="0"/>
                <a:hlinkClick r:id="rId3"/>
              </a:rPr>
              <a:t>ITU-R WP 1A submission </a:t>
            </a:r>
            <a:r>
              <a:rPr lang="en-GB" sz="1800" dirty="0">
                <a:latin typeface="Times New Roman" panose="02020603050405020304" pitchFamily="18" charset="0"/>
                <a:ea typeface="Calibri" panose="020F0502020204030204" pitchFamily="34" charset="0"/>
              </a:rPr>
              <a:t>on VLC, the EC approved.  w/ITU liaison now to upload.  </a:t>
            </a:r>
          </a:p>
          <a:p>
            <a:pPr lvl="1">
              <a:buFont typeface="Arial" panose="020B0604020202020204" pitchFamily="34" charset="0"/>
              <a:buChar char="•"/>
            </a:pPr>
            <a:r>
              <a:rPr lang="en-GB" sz="1800" dirty="0">
                <a:latin typeface="Times New Roman" panose="02020603050405020304" pitchFamily="18" charset="0"/>
                <a:ea typeface="Calibri" panose="020F0502020204030204" pitchFamily="34" charset="0"/>
              </a:rPr>
              <a:t>And do have someone </a:t>
            </a:r>
            <a:r>
              <a:rPr lang="en-GB" sz="1800" b="0" dirty="0">
                <a:latin typeface="Times New Roman" panose="02020603050405020304" pitchFamily="18" charset="0"/>
                <a:ea typeface="Calibri" panose="020F0502020204030204" pitchFamily="34" charset="0"/>
              </a:rPr>
              <a:t>to be on the </a:t>
            </a:r>
            <a:r>
              <a:rPr lang="en-GB" sz="1800" dirty="0">
                <a:latin typeface="Times New Roman" panose="02020603050405020304" pitchFamily="18" charset="0"/>
                <a:ea typeface="Calibri" panose="020F0502020204030204" pitchFamily="34" charset="0"/>
              </a:rPr>
              <a:t>WP 1A </a:t>
            </a:r>
            <a:r>
              <a:rPr lang="en-GB" sz="1800" b="0" dirty="0">
                <a:latin typeface="Times New Roman" panose="02020603050405020304" pitchFamily="18" charset="0"/>
                <a:ea typeface="Calibri" panose="020F0502020204030204" pitchFamily="34" charset="0"/>
              </a:rPr>
              <a:t>call. </a:t>
            </a:r>
          </a:p>
          <a:p>
            <a:pPr>
              <a:buFont typeface="Arial" panose="020B0604020202020204" pitchFamily="34" charset="0"/>
              <a:buChar char="•"/>
            </a:pPr>
            <a:r>
              <a:rPr lang="en-GB" sz="1800" dirty="0">
                <a:latin typeface="Times New Roman" panose="02020603050405020304" pitchFamily="18" charset="0"/>
                <a:ea typeface="Calibri" panose="020F0502020204030204" pitchFamily="34" charset="0"/>
              </a:rPr>
              <a:t>Status on ITU-R WP 5A submissions on </a:t>
            </a:r>
            <a:r>
              <a:rPr lang="en-GB" sz="1800" dirty="0">
                <a:latin typeface="Times New Roman" panose="02020603050405020304" pitchFamily="18" charset="0"/>
                <a:ea typeface="Calibri" panose="020F0502020204030204" pitchFamily="34" charset="0"/>
                <a:hlinkClick r:id="rId4"/>
              </a:rPr>
              <a:t>M.1450</a:t>
            </a:r>
            <a:r>
              <a:rPr lang="en-GB" sz="1800" dirty="0">
                <a:latin typeface="Times New Roman" panose="02020603050405020304" pitchFamily="18" charset="0"/>
                <a:ea typeface="Calibri" panose="020F0502020204030204" pitchFamily="34" charset="0"/>
              </a:rPr>
              <a:t>/</a:t>
            </a:r>
            <a:r>
              <a:rPr lang="en-GB" sz="1800" dirty="0">
                <a:latin typeface="Times New Roman" panose="02020603050405020304" pitchFamily="18" charset="0"/>
                <a:ea typeface="Calibri" panose="020F0502020204030204" pitchFamily="34" charset="0"/>
                <a:hlinkClick r:id="rId5"/>
              </a:rPr>
              <a:t>M.1801</a:t>
            </a:r>
            <a:r>
              <a:rPr lang="en-GB" sz="1800" dirty="0">
                <a:latin typeface="Times New Roman" panose="02020603050405020304" pitchFamily="18" charset="0"/>
                <a:ea typeface="Calibri" panose="020F0502020204030204" pitchFamily="34" charset="0"/>
              </a:rPr>
              <a:t> is in EC ballot, will close 21Oct21. </a:t>
            </a:r>
          </a:p>
          <a:p>
            <a:pPr lvl="1">
              <a:buFont typeface="Arial" panose="020B0604020202020204" pitchFamily="34" charset="0"/>
              <a:buChar char="•"/>
            </a:pPr>
            <a:r>
              <a:rPr lang="en-GB" sz="1800" b="0" dirty="0">
                <a:latin typeface="Times New Roman" panose="02020603050405020304" pitchFamily="18" charset="0"/>
                <a:ea typeface="Calibri" panose="020F0502020204030204" pitchFamily="34" charset="0"/>
              </a:rPr>
              <a:t>One EC member has disapproved with a number of questions, response on all questions was</a:t>
            </a:r>
            <a:r>
              <a:rPr lang="en-GB" sz="1800" dirty="0">
                <a:latin typeface="Times New Roman" panose="02020603050405020304" pitchFamily="18" charset="0"/>
                <a:ea typeface="Calibri" panose="020F0502020204030204" pitchFamily="34" charset="0"/>
              </a:rPr>
              <a:t> sent.      </a:t>
            </a:r>
            <a:endParaRPr lang="en-GB" sz="1800" b="0" dirty="0">
              <a:latin typeface="Times New Roman" panose="02020603050405020304" pitchFamily="18" charset="0"/>
              <a:ea typeface="Calibri" panose="020F0502020204030204" pitchFamily="34" charset="0"/>
            </a:endParaRPr>
          </a:p>
          <a:p>
            <a:pPr>
              <a:buFont typeface="Arial" panose="020B0604020202020204" pitchFamily="34" charset="0"/>
              <a:buChar char="•"/>
            </a:pPr>
            <a:endParaRPr lang="en-GB" sz="1800" b="0" dirty="0">
              <a:latin typeface="Times New Roman" panose="02020603050405020304" pitchFamily="18" charset="0"/>
              <a:ea typeface="Calibri" panose="020F0502020204030204" pitchFamily="34" charset="0"/>
            </a:endParaRPr>
          </a:p>
          <a:p>
            <a:pPr>
              <a:buFont typeface="Arial" panose="020B0604020202020204" pitchFamily="34" charset="0"/>
              <a:buChar char="•"/>
            </a:pPr>
            <a:r>
              <a:rPr lang="en-GB" sz="1800" b="0" dirty="0">
                <a:ea typeface="Calibri" panose="020F0502020204030204" pitchFamily="34" charset="0"/>
              </a:rPr>
              <a:t>Anything else to share today? nothing else</a:t>
            </a:r>
            <a:endParaRPr lang="en-US" sz="1800" b="0" dirty="0">
              <a:solidFill>
                <a:schemeClr val="tx1"/>
              </a:solidFill>
            </a:endParaRP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endParaRPr lang="en-US" sz="1800" dirty="0">
              <a:solidFill>
                <a:schemeClr val="tx1"/>
              </a:solidFill>
            </a:endParaRPr>
          </a:p>
          <a:p>
            <a:pPr lvl="0">
              <a:buFont typeface="Arial" panose="020B0604020202020204" pitchFamily="34" charset="0"/>
              <a:buChar char="•"/>
            </a:pPr>
            <a:r>
              <a:rPr lang="en-US" sz="1800" dirty="0">
                <a:solidFill>
                  <a:schemeClr val="tx1"/>
                </a:solidFill>
              </a:rPr>
              <a:t>WRC-23 agenda items, the list is on the ITU-R website at: </a:t>
            </a:r>
          </a:p>
          <a:p>
            <a:pPr lvl="2">
              <a:spcBef>
                <a:spcPts val="0"/>
              </a:spcBef>
              <a:buFont typeface="Arial" panose="020B0604020202020204" pitchFamily="34" charset="0"/>
              <a:buChar char="•"/>
            </a:pPr>
            <a:r>
              <a:rPr lang="en-US" sz="1600" dirty="0">
                <a:hlinkClick r:id="rId6"/>
              </a:rPr>
              <a:t>https://www.itu.int/en/ITU-R/study-groups/rcpm/Pages/wrc-23-studies.aspx</a:t>
            </a:r>
            <a:r>
              <a:rPr lang="en-US" sz="1600" dirty="0">
                <a:solidFill>
                  <a:srgbClr val="00B0F0"/>
                </a:solidFill>
              </a:rPr>
              <a:t>  </a:t>
            </a:r>
            <a:r>
              <a:rPr lang="en-US" sz="1600" dirty="0">
                <a:solidFill>
                  <a:srgbClr val="7030A0"/>
                </a:solidFill>
              </a:rPr>
              <a:t> (updated 26Aug20)</a:t>
            </a:r>
          </a:p>
          <a:p>
            <a:pPr lvl="2">
              <a:spcBef>
                <a:spcPts val="0"/>
              </a:spcBef>
              <a:buFont typeface="Arial" panose="020B0604020202020204" pitchFamily="34" charset="0"/>
              <a:buChar char="•"/>
            </a:pPr>
            <a:r>
              <a:rPr lang="en-US" sz="1600" dirty="0">
                <a:hlinkClick r:id="rId7"/>
              </a:rPr>
              <a:t>https://www.itu.int/dms_pub/itu-r/oth/0c/0a/R0C0A00000D0041PDFE.pdf</a:t>
            </a:r>
            <a:endParaRPr lang="en-US" sz="1600" dirty="0"/>
          </a:p>
          <a:p>
            <a:pPr lvl="1">
              <a:spcBef>
                <a:spcPts val="0"/>
              </a:spcBef>
              <a:buFont typeface="Arial" panose="020B0604020202020204" pitchFamily="34" charset="0"/>
              <a:buChar char="•"/>
            </a:pPr>
            <a:r>
              <a:rPr lang="en-US" sz="1600" dirty="0">
                <a:solidFill>
                  <a:srgbClr val="00B0F0"/>
                </a:solidFill>
                <a:hlinkClick r:id="rId8"/>
              </a:rPr>
              <a:t>https://mentor.ieee.org/802.18/dcn/20/18-20-0107-01-0000-res-811-wrc-19-wrc-23-agenda-items.docx</a:t>
            </a:r>
            <a:r>
              <a:rPr lang="en-US" sz="1600" dirty="0">
                <a:solidFill>
                  <a:srgbClr val="00B0F0"/>
                </a:solidFill>
              </a:rPr>
              <a:t> </a:t>
            </a:r>
            <a:r>
              <a:rPr lang="en-US" sz="1800" b="1" dirty="0">
                <a:solidFill>
                  <a:schemeClr val="tx1"/>
                </a:solidFill>
              </a:rPr>
              <a:t>	</a:t>
            </a:r>
            <a:r>
              <a:rPr lang="en-US" sz="1800" b="0" dirty="0">
                <a:solidFill>
                  <a:schemeClr val="tx1"/>
                </a:solidFill>
              </a:rPr>
              <a:t> </a:t>
            </a:r>
          </a:p>
          <a:p>
            <a:pPr marL="285750" indent="-285750">
              <a:spcBef>
                <a:spcPts val="0"/>
              </a:spcBef>
              <a:buFont typeface="Arial" panose="020B0604020202020204" pitchFamily="34" charset="0"/>
              <a:buChar char="•"/>
            </a:pPr>
            <a:r>
              <a:rPr lang="en-US" sz="1800" dirty="0">
                <a:solidFill>
                  <a:schemeClr val="tx1"/>
                </a:solidFill>
              </a:rPr>
              <a:t>IEEE 802 viewpoints on WRC-23 agenda items. </a:t>
            </a:r>
            <a:endParaRPr lang="en-US" sz="1800" b="0" dirty="0">
              <a:solidFill>
                <a:schemeClr val="tx1"/>
              </a:solidFill>
            </a:endParaRPr>
          </a:p>
          <a:p>
            <a:pPr lvl="1">
              <a:spcBef>
                <a:spcPts val="0"/>
              </a:spcBef>
              <a:buFont typeface="Arial" panose="020B0604020202020204" pitchFamily="34" charset="0"/>
              <a:buChar char="•"/>
            </a:pPr>
            <a:r>
              <a:rPr lang="en-US" sz="1800" dirty="0">
                <a:solidFill>
                  <a:schemeClr val="tx1"/>
                </a:solidFill>
              </a:rPr>
              <a:t>Doc for viewpoints updated (</a:t>
            </a:r>
            <a:r>
              <a:rPr lang="en-US" sz="1800" dirty="0">
                <a:solidFill>
                  <a:srgbClr val="00B0F0"/>
                </a:solidFill>
              </a:rPr>
              <a:t>actions items in notes on this slide</a:t>
            </a:r>
            <a:r>
              <a:rPr lang="en-US" sz="1800" dirty="0">
                <a:solidFill>
                  <a:schemeClr val="tx1"/>
                </a:solidFill>
              </a:rPr>
              <a:t>):  </a:t>
            </a:r>
            <a:r>
              <a:rPr lang="en-US" sz="1600" dirty="0">
                <a:solidFill>
                  <a:schemeClr val="tx1"/>
                </a:solidFill>
                <a:hlinkClick r:id="rId9"/>
              </a:rPr>
              <a:t>https://mentor.ieee.org/802.18/dcn/21/18-21-0039-01-0000-ieee-802-viewpoints-on-wrc-23-agenda-items.pptx</a:t>
            </a:r>
            <a:endParaRPr lang="en-US" sz="1600" dirty="0">
              <a:solidFill>
                <a:schemeClr val="tx1"/>
              </a:solidFill>
            </a:endParaRPr>
          </a:p>
          <a:p>
            <a:pPr>
              <a:spcBef>
                <a:spcPts val="0"/>
              </a:spcBef>
              <a:buFont typeface="Arial" panose="020B0604020202020204" pitchFamily="34" charset="0"/>
              <a:buChar char="•"/>
            </a:pPr>
            <a:r>
              <a:rPr lang="en-US" sz="1800" b="0" dirty="0">
                <a:solidFill>
                  <a:schemeClr val="tx1"/>
                </a:solidFill>
                <a:effectLst/>
                <a:ea typeface="Calibri" panose="020F0502020204030204" pitchFamily="34" charset="0"/>
              </a:rPr>
              <a:t>Soon, will review actions </a:t>
            </a:r>
            <a:r>
              <a:rPr lang="en-US" sz="1800" b="0" dirty="0">
                <a:solidFill>
                  <a:schemeClr val="tx1"/>
                </a:solidFill>
                <a:ea typeface="Calibri" panose="020F0502020204030204" pitchFamily="34" charset="0"/>
              </a:rPr>
              <a:t>noted at the July Plenary. </a:t>
            </a:r>
            <a:endParaRPr lang="en-US" sz="18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14oct21</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10480"/>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914400" y="1030458"/>
            <a:ext cx="11049000" cy="5477022"/>
          </a:xfrm>
        </p:spPr>
        <p:txBody>
          <a:bodyPr/>
          <a:lstStyle/>
          <a:p>
            <a:pPr marL="0">
              <a:spcBef>
                <a:spcPts val="0"/>
              </a:spcBef>
              <a:spcAft>
                <a:spcPts val="0"/>
              </a:spcAft>
              <a:buFont typeface="Arial" panose="020B0604020202020204" pitchFamily="34" charset="0"/>
              <a:buChar char="•"/>
            </a:pPr>
            <a:endParaRPr lang="en-US" sz="2000" dirty="0">
              <a:ea typeface="Calibri" panose="020F0502020204030204" pitchFamily="34" charset="0"/>
            </a:endParaRPr>
          </a:p>
          <a:p>
            <a:pPr marL="0">
              <a:spcBef>
                <a:spcPts val="0"/>
              </a:spcBef>
              <a:spcAft>
                <a:spcPts val="0"/>
              </a:spcAft>
              <a:buFont typeface="Arial" panose="020B0604020202020204" pitchFamily="34" charset="0"/>
              <a:buChar char="•"/>
            </a:pPr>
            <a:r>
              <a:rPr lang="en-US" sz="2000" dirty="0">
                <a:ea typeface="Calibri" panose="020F0502020204030204" pitchFamily="34" charset="0"/>
              </a:rPr>
              <a:t>FCC NPRM on 60GHz on </a:t>
            </a:r>
            <a:r>
              <a:rPr lang="en-US" sz="2000" dirty="0">
                <a:effectLst/>
                <a:ea typeface="Calibri" panose="020F0502020204030204" pitchFamily="34" charset="0"/>
              </a:rPr>
              <a:t>Radar Sensing Technology</a:t>
            </a:r>
            <a:r>
              <a:rPr lang="en-US" sz="2000" dirty="0">
                <a:ea typeface="Calibri" panose="020F0502020204030204" pitchFamily="34" charset="0"/>
              </a:rPr>
              <a:t> </a:t>
            </a:r>
            <a:r>
              <a:rPr lang="en-US" sz="2000" b="1" dirty="0">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400" b="0" dirty="0">
                <a:effectLst/>
                <a:ea typeface="Calibri" panose="020F0502020204030204" pitchFamily="34" charset="0"/>
              </a:rPr>
              <a:t>Allowing Expanded Flexibility and Opportunities for Radar Operation in the 57-64 GHz band</a:t>
            </a:r>
            <a:endParaRPr lang="en-US"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0" dirty="0">
                <a:solidFill>
                  <a:srgbClr val="191919"/>
                </a:solidFill>
                <a:effectLst/>
                <a:ea typeface="Calibri" panose="020F0502020204030204" pitchFamily="34" charset="0"/>
              </a:rPr>
              <a:t>Proceeding: </a:t>
            </a:r>
            <a:r>
              <a:rPr lang="en-US" sz="1400" b="0" dirty="0">
                <a:solidFill>
                  <a:srgbClr val="191919"/>
                </a:solidFill>
                <a:effectLst/>
                <a:ea typeface="Calibri" panose="020F0502020204030204" pitchFamily="34" charset="0"/>
                <a:hlinkClick r:id="rId3"/>
              </a:rPr>
              <a:t>https://www.fcc.gov/ecfs/search/filings?q=((proceedings.name:((21%5C-264*))%20OR%20proceedings.description:((21%5C-264*))))&amp;sort=date_disseminated,DESC</a:t>
            </a:r>
            <a:r>
              <a:rPr lang="en-US" sz="1400" b="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dirty="0">
                <a:solidFill>
                  <a:srgbClr val="191919"/>
                </a:solidFill>
                <a:ea typeface="Calibri" panose="020F0502020204030204" pitchFamily="34" charset="0"/>
              </a:rPr>
              <a:t>It is on Mentor:  r02 is the July OET versions (r01 is the later Federal Register version). </a:t>
            </a:r>
            <a:r>
              <a:rPr lang="en-US" sz="1400" dirty="0">
                <a:solidFill>
                  <a:srgbClr val="191919"/>
                </a:solidFill>
                <a:ea typeface="Calibri" panose="020F0502020204030204" pitchFamily="34" charset="0"/>
                <a:hlinkClick r:id="rId4"/>
              </a:rPr>
              <a:t>https://mentor.ieee.org/802.18/dcn/21/18-21-0079-02-0000-fcc-nprm-allowing-expanded-flexibility-for-radar-operation-in-57-64-ghz-band.docx</a:t>
            </a:r>
            <a:r>
              <a:rPr lang="en-US" sz="1400" dirty="0">
                <a:solidFill>
                  <a:srgbClr val="191919"/>
                </a:solidFill>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rPr>
              <a:t>Reply comments due 18Oct21,  draft reply comments are at: </a:t>
            </a:r>
            <a:r>
              <a:rPr lang="en-US" sz="1600" dirty="0">
                <a:solidFill>
                  <a:schemeClr val="tx1"/>
                </a:solidFill>
                <a:ea typeface="Calibri" panose="020F0502020204030204" pitchFamily="34" charset="0"/>
                <a:hlinkClick r:id="rId5"/>
              </a:rPr>
              <a:t>https://mentor.ieee.org/802.18/dcn/21/18-21-0110-09-0000-reply-comments-of-ieee-802-60-ghz-motion-sensing-fcc-nprm-et-21-264.docx</a:t>
            </a:r>
            <a:r>
              <a:rPr lang="en-US" sz="1600" dirty="0">
                <a:solidFill>
                  <a:schemeClr val="tx1"/>
                </a:solidFill>
                <a:ea typeface="Calibri" panose="020F0502020204030204" pitchFamily="34" charset="0"/>
              </a:rPr>
              <a:t> </a:t>
            </a:r>
          </a:p>
          <a:p>
            <a:pPr marL="0">
              <a:spcBef>
                <a:spcPts val="0"/>
              </a:spcBef>
              <a:spcAft>
                <a:spcPts val="0"/>
              </a:spcAft>
              <a:buFont typeface="Arial" panose="020B0604020202020204" pitchFamily="34" charset="0"/>
              <a:buChar char="•"/>
            </a:pPr>
            <a:endParaRPr lang="en-US" sz="2000" dirty="0">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ea typeface="Calibri" panose="020F0502020204030204" pitchFamily="34" charset="0"/>
              </a:rPr>
              <a:t>EC Ballot closed Tuesday (12</a:t>
            </a:r>
            <a:r>
              <a:rPr lang="en-US" sz="1800" baseline="30000" dirty="0">
                <a:ea typeface="Calibri" panose="020F0502020204030204" pitchFamily="34" charset="0"/>
              </a:rPr>
              <a:t>th</a:t>
            </a:r>
            <a:r>
              <a:rPr lang="en-US" sz="1800" dirty="0">
                <a:ea typeface="Calibri" panose="020F0502020204030204" pitchFamily="34" charset="0"/>
              </a:rPr>
              <a:t>) and results were: </a:t>
            </a:r>
          </a:p>
          <a:p>
            <a:pPr marL="400050" lvl="1">
              <a:spcBef>
                <a:spcPts val="0"/>
              </a:spcBef>
              <a:spcAft>
                <a:spcPts val="0"/>
              </a:spcAft>
              <a:buFont typeface="Arial" panose="020B0604020202020204" pitchFamily="34" charset="0"/>
              <a:buChar char="•"/>
            </a:pPr>
            <a:r>
              <a:rPr lang="en-US" sz="1600" dirty="0">
                <a:ea typeface="Calibri" panose="020F0502020204030204" pitchFamily="34" charset="0"/>
              </a:rPr>
              <a:t>10 approved, 0 disapproved, 3 DNV, the motion passed. </a:t>
            </a:r>
          </a:p>
          <a:p>
            <a:pPr marL="400050" lvl="1">
              <a:spcBef>
                <a:spcPts val="0"/>
              </a:spcBef>
              <a:spcAft>
                <a:spcPts val="0"/>
              </a:spcAft>
              <a:buFont typeface="Arial" panose="020B0604020202020204" pitchFamily="34" charset="0"/>
              <a:buChar char="•"/>
            </a:pPr>
            <a:r>
              <a:rPr lang="en-US" sz="1600" dirty="0">
                <a:ea typeface="Calibri" panose="020F0502020204030204" pitchFamily="34" charset="0"/>
              </a:rPr>
              <a:t>Preparing final version to upload tomorrow Friday (15</a:t>
            </a:r>
            <a:r>
              <a:rPr lang="en-US" sz="1600" baseline="30000" dirty="0">
                <a:ea typeface="Calibri" panose="020F0502020204030204" pitchFamily="34" charset="0"/>
              </a:rPr>
              <a:t>th</a:t>
            </a:r>
            <a:r>
              <a:rPr lang="en-US" sz="1600" dirty="0">
                <a:ea typeface="Calibri" panose="020F0502020204030204" pitchFamily="34" charset="0"/>
              </a:rPr>
              <a:t>). </a:t>
            </a:r>
            <a:endParaRPr lang="en-US" sz="2000" dirty="0">
              <a:ea typeface="Calibri" panose="020F0502020204030204" pitchFamily="34" charset="0"/>
            </a:endParaRPr>
          </a:p>
          <a:p>
            <a:pPr marL="0">
              <a:spcBef>
                <a:spcPts val="0"/>
              </a:spcBef>
              <a:spcAft>
                <a:spcPts val="0"/>
              </a:spcAft>
              <a:buFont typeface="Arial" panose="020B0604020202020204" pitchFamily="34" charset="0"/>
              <a:buChar char="•"/>
            </a:pPr>
            <a:endParaRPr lang="en-US" dirty="0">
              <a:ea typeface="Calibri" panose="020F0502020204030204" pitchFamily="34" charset="0"/>
            </a:endParaRPr>
          </a:p>
          <a:p>
            <a:pPr marL="0" marR="0" indent="0">
              <a:spcBef>
                <a:spcPts val="0"/>
              </a:spcBef>
              <a:spcAft>
                <a:spcPts val="0"/>
              </a:spcAft>
            </a:pPr>
            <a:endParaRPr lang="en-US" sz="2000" b="0" dirty="0">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14oct21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932301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631900"/>
            <a:ext cx="9067800" cy="464123"/>
          </a:xfrm>
        </p:spPr>
        <p:txBody>
          <a:bodyPr/>
          <a:lstStyle/>
          <a:p>
            <a:r>
              <a:rPr lang="en-US" altLang="en-US" sz="2400" dirty="0"/>
              <a:t>General Discussion Items – ongoing fyi  - MSGs 6 GHz</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14oct21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990600"/>
            <a:ext cx="11032375" cy="5379391"/>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endParaRPr lang="en-US" sz="1400" dirty="0">
              <a:solidFill>
                <a:schemeClr val="bg1">
                  <a:lumMod val="50000"/>
                </a:schemeClr>
              </a:solidFill>
            </a:endParaRPr>
          </a:p>
          <a:p>
            <a:pPr marL="866775" lvl="2">
              <a:spcBef>
                <a:spcPts val="0"/>
              </a:spcBef>
              <a:spcAft>
                <a:spcPts val="0"/>
              </a:spcAft>
              <a:buFont typeface="Arial" panose="020B0604020202020204" pitchFamily="34" charset="0"/>
              <a:buChar char="•"/>
            </a:pPr>
            <a:endParaRPr lang="en-US" sz="1600" dirty="0">
              <a:solidFill>
                <a:schemeClr val="tx1"/>
              </a:solidFill>
            </a:endParaRPr>
          </a:p>
          <a:p>
            <a:pPr marL="866775" lvl="2">
              <a:spcBef>
                <a:spcPts val="0"/>
              </a:spcBef>
              <a:spcAft>
                <a:spcPts val="0"/>
              </a:spcAft>
              <a:buFont typeface="Arial" panose="020B0604020202020204" pitchFamily="34" charset="0"/>
              <a:buChar char="•"/>
            </a:pPr>
            <a:r>
              <a:rPr lang="en-US" sz="1600" dirty="0">
                <a:solidFill>
                  <a:schemeClr val="tx1"/>
                </a:solidFill>
              </a:rPr>
              <a:t>Anything to share this week? Discussion on ant radiations patterns between WS1 and WS2. </a:t>
            </a:r>
          </a:p>
          <a:p>
            <a:pPr marL="1095375" lvl="3" indent="0">
              <a:spcBef>
                <a:spcPts val="0"/>
              </a:spcBef>
              <a:spcAft>
                <a:spcPts val="0"/>
              </a:spcAft>
            </a:pPr>
            <a:endParaRPr lang="en-US" sz="1400" b="1" dirty="0">
              <a:solidFill>
                <a:schemeClr val="tx1"/>
              </a:solidFill>
            </a:endParaRPr>
          </a:p>
          <a:p>
            <a:pPr marL="866775" lvl="2">
              <a:spcBef>
                <a:spcPts val="0"/>
              </a:spcBef>
              <a:spcAft>
                <a:spcPts val="0"/>
              </a:spcAft>
              <a:buFont typeface="Arial" panose="020B0604020202020204" pitchFamily="34" charset="0"/>
              <a:buChar char="•"/>
            </a:pPr>
            <a:r>
              <a:rPr lang="en-US" sz="1600" b="1" dirty="0">
                <a:solidFill>
                  <a:schemeClr val="tx1"/>
                </a:solidFill>
              </a:rPr>
              <a:t>07oct:</a:t>
            </a:r>
            <a:r>
              <a:rPr lang="en-US" sz="1600" dirty="0">
                <a:solidFill>
                  <a:schemeClr val="tx1"/>
                </a:solidFill>
              </a:rPr>
              <a:t> </a:t>
            </a:r>
            <a:r>
              <a:rPr lang="en-US" sz="1600" dirty="0" err="1">
                <a:solidFill>
                  <a:schemeClr val="tx1"/>
                </a:solidFill>
              </a:rPr>
              <a:t>WInnforum</a:t>
            </a:r>
            <a:r>
              <a:rPr lang="en-US" sz="1600" dirty="0">
                <a:solidFill>
                  <a:schemeClr val="tx1"/>
                </a:solidFill>
              </a:rPr>
              <a:t> met with FCC and WBT and delivered report RC-1010, and asking FCC when will the ULS database be updated?  and answer was don’t know.   could be late 2022 and maybe into 2023. </a:t>
            </a:r>
            <a:endParaRPr lang="en-US" dirty="0">
              <a:solidFill>
                <a:schemeClr val="tx1"/>
              </a:solidFill>
            </a:endParaRPr>
          </a:p>
          <a:p>
            <a:pPr marL="866775" lvl="2">
              <a:spcBef>
                <a:spcPts val="0"/>
              </a:spcBef>
              <a:spcAft>
                <a:spcPts val="0"/>
              </a:spcAft>
              <a:buFont typeface="Arial" panose="020B0604020202020204" pitchFamily="34" charset="0"/>
              <a:buChar char="•"/>
            </a:pPr>
            <a:r>
              <a:rPr lang="en-US" sz="1400" b="1" dirty="0">
                <a:effectLst/>
                <a:ea typeface="Calibri" panose="020F0502020204030204" pitchFamily="34" charset="0"/>
              </a:rPr>
              <a:t>16sep: </a:t>
            </a:r>
            <a:r>
              <a:rPr lang="en-US" sz="1400" dirty="0">
                <a:effectLst/>
                <a:ea typeface="Calibri" panose="020F0502020204030204" pitchFamily="34" charset="0"/>
              </a:rPr>
              <a:t>Approved: “Recommendations for Addressing Blank, Uncollected, Erroneous, or Conflicting Database Elements for Incumbent Systems in the U.S. U-NII 5 &amp; 7 Bands for the Purpose of Automated Frequency Coordination Systems” (document number WINNF-RC-1010-V1.0.0). This document and the associated appendix are publicly available:  </a:t>
            </a:r>
            <a:r>
              <a:rPr lang="en-US" sz="1400" u="sng" dirty="0">
                <a:solidFill>
                  <a:srgbClr val="0000FF"/>
                </a:solidFill>
                <a:effectLst/>
                <a:ea typeface="Calibri" panose="020F0502020204030204" pitchFamily="34" charset="0"/>
                <a:hlinkClick r:id="rId4"/>
              </a:rPr>
              <a:t>https://6ghz.wirelessinnovation.org/work-group-products</a:t>
            </a:r>
            <a:r>
              <a:rPr lang="en-US" sz="1400" u="sng" dirty="0">
                <a:solidFill>
                  <a:srgbClr val="0000FF"/>
                </a:solidFill>
                <a:effectLst/>
                <a:ea typeface="Calibri" panose="020F0502020204030204" pitchFamily="34" charset="0"/>
              </a:rPr>
              <a:t> </a:t>
            </a:r>
            <a:r>
              <a:rPr lang="en-US" sz="1200" dirty="0">
                <a:solidFill>
                  <a:schemeClr val="tx1"/>
                </a:solidFill>
                <a:effectLst/>
                <a:ea typeface="SimSun" panose="02010600030101010101" pitchFamily="2" charset="-122"/>
              </a:rPr>
              <a:t>  </a:t>
            </a: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5"/>
              </a:rPr>
              <a:t>https://groups.wirelessinnovation.org/wg/6MSG/dashboard</a:t>
            </a:r>
            <a:r>
              <a:rPr lang="en-US" sz="1600" dirty="0">
                <a:solidFill>
                  <a:srgbClr val="1155CC"/>
                </a:solidFill>
              </a:rPr>
              <a:t>. </a:t>
            </a:r>
            <a:endParaRPr lang="en-US" sz="1600" kern="1200" dirty="0">
              <a:cs typeface="+mn-cs"/>
            </a:endParaRPr>
          </a:p>
          <a:p>
            <a:pPr marL="1323975" lvl="3">
              <a:spcBef>
                <a:spcPts val="0"/>
              </a:spcBef>
              <a:spcAft>
                <a:spcPts val="0"/>
              </a:spcAft>
              <a:buFont typeface="Arial" panose="020B0604020202020204" pitchFamily="34" charset="0"/>
              <a:buChar char="•"/>
            </a:pPr>
            <a:r>
              <a:rPr lang="en-US" sz="1200" dirty="0">
                <a:solidFill>
                  <a:schemeClr val="tx1"/>
                </a:solidFill>
              </a:rPr>
              <a:t>Work stream 1 - interference protection and resolution (</a:t>
            </a:r>
            <a:r>
              <a:rPr lang="en-US" sz="1200" dirty="0" err="1">
                <a:solidFill>
                  <a:schemeClr val="tx1"/>
                </a:solidFill>
              </a:rPr>
              <a:t>CableLabs</a:t>
            </a:r>
            <a:r>
              <a:rPr lang="en-US" sz="1200" dirty="0">
                <a:solidFill>
                  <a:schemeClr val="tx1"/>
                </a:solidFill>
              </a:rPr>
              <a:t>, EPRI, Lake </a:t>
            </a:r>
            <a:r>
              <a:rPr lang="en-US" sz="1200" dirty="0" err="1">
                <a:solidFill>
                  <a:schemeClr val="tx1"/>
                </a:solidFill>
              </a:rPr>
              <a:t>Cty</a:t>
            </a:r>
            <a:r>
              <a:rPr lang="en-US" sz="12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200" dirty="0">
                <a:solidFill>
                  <a:schemeClr val="tx1"/>
                </a:solidFill>
              </a:rPr>
              <a:t>Work stream 2 - correct incumbent data (ULS) (</a:t>
            </a:r>
            <a:r>
              <a:rPr lang="en-US" sz="1200" dirty="0" err="1">
                <a:solidFill>
                  <a:schemeClr val="tx1"/>
                </a:solidFill>
              </a:rPr>
              <a:t>Comsearch</a:t>
            </a:r>
            <a:r>
              <a:rPr lang="en-US" sz="1200" dirty="0">
                <a:solidFill>
                  <a:schemeClr val="tx1"/>
                </a:solidFill>
              </a:rPr>
              <a:t>, APCO) </a:t>
            </a:r>
          </a:p>
          <a:p>
            <a:pPr marL="1323975" lvl="3">
              <a:spcBef>
                <a:spcPts val="0"/>
              </a:spcBef>
              <a:spcAft>
                <a:spcPts val="0"/>
              </a:spcAft>
              <a:buFont typeface="Arial" panose="020B0604020202020204" pitchFamily="34" charset="0"/>
              <a:buChar char="•"/>
            </a:pPr>
            <a:r>
              <a:rPr lang="en-US" sz="12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200" dirty="0">
                <a:solidFill>
                  <a:schemeClr val="tx1"/>
                </a:solidFill>
              </a:rPr>
              <a:t>Overall Co-chairs:  NPSTC, UTC, WFA, WISPA. </a:t>
            </a:r>
            <a:r>
              <a:rPr lang="en-US" sz="12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US" sz="1600" dirty="0">
                <a:solidFill>
                  <a:schemeClr val="tx1"/>
                </a:solidFill>
              </a:rPr>
              <a:t>Anything to share this week? Limited contributions on the final report.</a:t>
            </a:r>
          </a:p>
          <a:p>
            <a:pPr marL="866775" lvl="2">
              <a:spcBef>
                <a:spcPts val="0"/>
              </a:spcBef>
              <a:spcAft>
                <a:spcPts val="0"/>
              </a:spcAft>
              <a:buFont typeface="Arial" panose="020B0604020202020204" pitchFamily="34" charset="0"/>
              <a:buChar char="•"/>
            </a:pPr>
            <a:endParaRPr lang="en-US" sz="1400" dirty="0">
              <a:solidFill>
                <a:schemeClr val="tx1"/>
              </a:solidFill>
            </a:endParaRPr>
          </a:p>
          <a:p>
            <a:pPr marL="866775" lvl="2">
              <a:spcBef>
                <a:spcPts val="0"/>
              </a:spcBef>
              <a:spcAft>
                <a:spcPts val="0"/>
              </a:spcAft>
              <a:buFont typeface="Arial" panose="020B0604020202020204" pitchFamily="34" charset="0"/>
              <a:buChar char="•"/>
            </a:pPr>
            <a:r>
              <a:rPr lang="en-US" sz="1400" b="1" dirty="0">
                <a:solidFill>
                  <a:schemeClr val="tx1"/>
                </a:solidFill>
              </a:rPr>
              <a:t>23sep: </a:t>
            </a:r>
            <a:r>
              <a:rPr lang="en-US" sz="1400" dirty="0">
                <a:solidFill>
                  <a:schemeClr val="tx1"/>
                </a:solidFill>
              </a:rPr>
              <a:t>Work stream 1 – draft final report is still in 0.x revs, indicating the final v1.0 is a ways out and the schedule is heading right. </a:t>
            </a:r>
          </a:p>
          <a:p>
            <a:pPr marL="0" indent="0"/>
            <a:endParaRPr lang="en-US" sz="1600" dirty="0">
              <a:ea typeface="Calibri" panose="020F0502020204030204" pitchFamily="34" charset="0"/>
            </a:endParaRPr>
          </a:p>
        </p:txBody>
      </p:sp>
    </p:spTree>
    <p:extLst>
      <p:ext uri="{BB962C8B-B14F-4D97-AF65-F5344CB8AC3E}">
        <p14:creationId xmlns:p14="http://schemas.microsoft.com/office/powerpoint/2010/main" val="1385928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31898"/>
            <a:ext cx="11125200" cy="464123"/>
          </a:xfrm>
        </p:spPr>
        <p:txBody>
          <a:bodyPr/>
          <a:lstStyle/>
          <a:p>
            <a:r>
              <a:rPr lang="en-US" altLang="en-US" sz="2400" dirty="0"/>
              <a:t>General Discussion Items – ongoing fyi  - </a:t>
            </a:r>
            <a:r>
              <a:rPr lang="en-US" sz="2400" dirty="0"/>
              <a:t>IEEE 802 Stds Table of Frequency Ranges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14oct21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863960"/>
            <a:ext cx="10439400" cy="5611453"/>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https://mentor.ieee.org/802.18/dcn/21/18-21-0036-08-0000-frequency-table-template.xlsx</a:t>
            </a:r>
            <a:endParaRPr lang="en-US" sz="1800" dirty="0">
              <a:solidFill>
                <a:srgbClr val="0070C0"/>
              </a:solidFill>
              <a:ea typeface="Times New Roman" panose="02020603050405020304" pitchFamily="18" charset="0"/>
            </a:endParaRPr>
          </a:p>
          <a:p>
            <a:pPr lvl="1">
              <a:spcBef>
                <a:spcPts val="0"/>
              </a:spcBef>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800" dirty="0">
                <a:ea typeface="Calibri" panose="020F0502020204030204" pitchFamily="34" charset="0"/>
              </a:rPr>
              <a:t>From ad hoc call on 28sept21</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Updated most of the 802.15 cells/rows, less UWB ones. </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And proposing to swap columns D&amp;E to get the clause numbers for the current standard by the current standards. and clarified what goes in the clause cell.  </a:t>
            </a:r>
            <a:endParaRPr lang="en-US"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1085850" lvl="2">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Times New Roman" panose="02020603050405020304" pitchFamily="18" charset="0"/>
              </a:rPr>
              <a:t>The activity is entering the phase to fill in the sheet now, so more intense and time consuming.</a:t>
            </a:r>
            <a:endParaRPr lang="en-US" sz="18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26oct21.  </a:t>
            </a:r>
            <a:r>
              <a:rPr lang="en-US" sz="1800" b="0" dirty="0">
                <a:solidFill>
                  <a:schemeClr val="tx1"/>
                </a:solidFill>
                <a:ea typeface="Times New Roman" panose="02020603050405020304" pitchFamily="18" charset="0"/>
              </a:rPr>
              <a:t>(call-in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648812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0475383" cy="3469327"/>
          </a:xfrm>
        </p:spPr>
        <p:txBody>
          <a:bodyPr/>
          <a:lstStyle/>
          <a:p>
            <a:pPr marL="285750" indent="-285750">
              <a:buClr>
                <a:srgbClr val="00B0F0"/>
              </a:buClr>
              <a:buFont typeface="Wingdings" panose="05000000000000000000" pitchFamily="2" charset="2"/>
              <a:buChar char="q"/>
            </a:pPr>
            <a:r>
              <a:rPr lang="en-US" altLang="en-US" sz="1800" dirty="0">
                <a:solidFill>
                  <a:srgbClr val="00B0F0"/>
                </a:solidFill>
              </a:rPr>
              <a:t>ITU-R WP 5A LMSC/EC submissions ballot </a:t>
            </a:r>
          </a:p>
          <a:p>
            <a:pPr marL="285750" indent="-285750">
              <a:buClr>
                <a:srgbClr val="00B0F0"/>
              </a:buClr>
              <a:buFont typeface="Wingdings" panose="05000000000000000000" pitchFamily="2" charset="2"/>
              <a:buChar char="q"/>
            </a:pPr>
            <a:r>
              <a:rPr lang="en-US" altLang="en-US" sz="1800" dirty="0">
                <a:solidFill>
                  <a:srgbClr val="00B0F0"/>
                </a:solidFill>
              </a:rPr>
              <a:t>FCC NPRM 60GHz, upload reply comments</a:t>
            </a:r>
          </a:p>
          <a:p>
            <a:pPr marL="285750" indent="-285750">
              <a:buClr>
                <a:srgbClr val="00B0F0"/>
              </a:buClr>
              <a:buFont typeface="Wingdings" panose="05000000000000000000" pitchFamily="2" charset="2"/>
              <a:buChar char="q"/>
            </a:pPr>
            <a:r>
              <a:rPr lang="en-US" alt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r>
              <a:rPr lang="en-US" altLang="en-US" sz="1800" dirty="0">
                <a:solidFill>
                  <a:srgbClr val="00B0F0"/>
                </a:solidFill>
                <a:latin typeface="Times New Roman" panose="02020603050405020304" pitchFamily="18" charset="0"/>
                <a:ea typeface="SimSun" panose="02010600030101010101" pitchFamily="2" charset="-122"/>
              </a:rPr>
              <a:t> </a:t>
            </a: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14oct21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914400" y="4572001"/>
            <a:ext cx="10260694" cy="1846659"/>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none heard  </a:t>
            </a: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14oct21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744200" cy="5378451"/>
          </a:xfrm>
        </p:spPr>
        <p:txBody>
          <a:bodyPr/>
          <a:lstStyle/>
          <a:p>
            <a:pPr marL="285750" indent="-285750">
              <a:buFont typeface="Arial" panose="020B0604020202020204" pitchFamily="34" charset="0"/>
              <a:buChar char="•"/>
            </a:pPr>
            <a:r>
              <a:rPr lang="en-US" sz="2000" b="0" dirty="0">
                <a:solidFill>
                  <a:schemeClr val="tx1"/>
                </a:solidFill>
              </a:rPr>
              <a:t>Attendance on-line today: _16_ and voters on-line: _12_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13jan22):</a:t>
            </a:r>
            <a:r>
              <a:rPr lang="en-US" sz="1800" dirty="0"/>
              <a:t>   21oct  –</a:t>
            </a:r>
            <a:r>
              <a:rPr lang="en-US" sz="1800" i="1" u="sng" dirty="0"/>
              <a:t>15:00–&lt;15:55</a:t>
            </a:r>
            <a:r>
              <a:rPr lang="en-US" sz="1800" dirty="0"/>
              <a:t> et </a:t>
            </a: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https://mentor.ieee.org/802.18/dcn/16/18-16-0038-19-0000-teleconference-call-in-info.pptx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lvl="2">
              <a:buFont typeface="Arial" panose="020B0604020202020204" pitchFamily="34" charset="0"/>
              <a:buChar char="•"/>
            </a:pPr>
            <a:endParaRPr lang="en-US" sz="12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802.18’s: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15:21et</a:t>
            </a:r>
          </a:p>
          <a:p>
            <a:pPr lvl="3">
              <a:buFont typeface="Arial" panose="020B0604020202020204" pitchFamily="34" charset="0"/>
              <a:buChar char="•"/>
            </a:pPr>
            <a:endParaRPr lang="en-US" sz="1400" dirty="0"/>
          </a:p>
          <a:p>
            <a:pPr>
              <a:spcBef>
                <a:spcPts val="0"/>
              </a:spcBef>
              <a:buFont typeface="Arial" panose="020B0604020202020204" pitchFamily="34" charset="0"/>
              <a:buChar char="•"/>
            </a:pPr>
            <a:r>
              <a:rPr lang="en-US" sz="1800" dirty="0"/>
              <a:t>The next IEEE 802 plenary will be electronic in November 2021</a:t>
            </a:r>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IEEE 802.18 (wireless) interim will be electronic in Jan 2022</a:t>
            </a: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14oct21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3"/>
              </a:rPr>
              <a:t>Stuart Kerry (OK-Brit/Self)</a:t>
            </a:r>
            <a:r>
              <a:rPr lang="en-US" sz="1600" dirty="0"/>
              <a:t> and </a:t>
            </a:r>
            <a:r>
              <a:rPr lang="en-US" sz="1600" dirty="0">
                <a:hlinkClick r:id="rId4"/>
              </a:rPr>
              <a:t>Al Petrick (Skyworks Solutions) </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38 (8 on LMSC); Nearly Voters: 2; Aspirant members: 10</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is an announced Plenary and Thursdays 15:00et meetings were announced more then 45 days ago.</a:t>
            </a:r>
          </a:p>
          <a:p>
            <a:pPr eaLnBrk="1" hangingPunct="1">
              <a:buFont typeface="Arial" panose="020B0604020202020204" pitchFamily="34" charset="0"/>
              <a:buChar char="•"/>
              <a:defRPr/>
            </a:pPr>
            <a:endParaRPr lang="en-US" sz="2000" dirty="0"/>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5"/>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6"/>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7"/>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8"/>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9"/>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does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10"/>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14oct21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035017111"/>
              </p:ext>
            </p:extLst>
          </p:nvPr>
        </p:nvGraphicFramePr>
        <p:xfrm>
          <a:off x="7925668" y="4929329"/>
          <a:ext cx="2390775" cy="498475"/>
        </p:xfrm>
        <a:graphic>
          <a:graphicData uri="http://schemas.openxmlformats.org/presentationml/2006/ole">
            <mc:AlternateContent xmlns:mc="http://schemas.openxmlformats.org/markup-compatibility/2006">
              <mc:Choice xmlns:v="urn:schemas-microsoft-com:vml" Requires="v">
                <p:oleObj spid="_x0000_s2094" name="Packager Shell Object" showAsIcon="1" r:id="rId11" imgW="2391120" imgH="534600" progId="Package">
                  <p:embed/>
                </p:oleObj>
              </mc:Choice>
              <mc:Fallback>
                <p:oleObj name="Packager Shell Object" showAsIcon="1" r:id="rId11"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2"/>
                      <a:stretch>
                        <a:fillRect/>
                      </a:stretch>
                    </p:blipFill>
                    <p:spPr>
                      <a:xfrm>
                        <a:off x="7925668" y="4929329"/>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spid="_x0000_s2095" name="Acrobat Document" showAsIcon="1" r:id="rId13" imgW="914400" imgH="771822" progId="AcroExch.Document.DC">
                  <p:embed/>
                </p:oleObj>
              </mc:Choice>
              <mc:Fallback>
                <p:oleObj name="Acrobat Document" showAsIcon="1" r:id="rId13"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4"/>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14oct21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1447800" y="2362200"/>
            <a:ext cx="4038600" cy="400110"/>
          </a:xfrm>
          <a:prstGeom prst="rect">
            <a:avLst/>
          </a:prstGeom>
          <a:noFill/>
        </p:spPr>
        <p:txBody>
          <a:bodyPr wrap="square" rtlCol="0">
            <a:spAutoFit/>
          </a:bodyPr>
          <a:lstStyle/>
          <a:p>
            <a:pPr marL="457200" indent="-457200">
              <a:buFont typeface="Arial" panose="020B0604020202020204" pitchFamily="34" charset="0"/>
              <a:buChar char="•"/>
            </a:pPr>
            <a:r>
              <a:rPr lang="en-US" sz="2000" dirty="0">
                <a:solidFill>
                  <a:schemeClr val="tx1"/>
                </a:solidFill>
              </a:rPr>
              <a:t>thank you</a:t>
            </a:r>
          </a:p>
        </p:txBody>
      </p:sp>
    </p:spTree>
    <p:extLst>
      <p:ext uri="{BB962C8B-B14F-4D97-AF65-F5344CB8AC3E}">
        <p14:creationId xmlns:p14="http://schemas.microsoft.com/office/powerpoint/2010/main" val="436787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14oct21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09-Sep-21 until 13-Jan-22 from 15:00 to 16:00 America/</a:t>
            </a:r>
            <a:r>
              <a:rPr lang="en-US" sz="11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Holcomb(Itron) is inviting you to a scheduled Webex meeting.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September 9, 2021 until Thursday, January 13, 2022 from 3:00 PM to 4:00 PM, (UTC-04:00) Eastern Time (US &amp; Canada)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8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548235"/>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8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179 033 9055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rrtag21c</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1790339055@ieeesa.webex.com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5DFFF"/>
                </a:highlight>
              </a:rPr>
              <a:t>weekly </a:t>
            </a:r>
            <a:r>
              <a:rPr lang="en-US" sz="2400" dirty="0"/>
              <a:t>teleconference call-in, </a:t>
            </a:r>
            <a:r>
              <a:rPr lang="en-US" sz="2400" dirty="0">
                <a:highlight>
                  <a:srgbClr val="85DFFF"/>
                </a:highlight>
              </a:rPr>
              <a:t>09sep21-13jan22</a:t>
            </a:r>
          </a:p>
        </p:txBody>
      </p:sp>
    </p:spTree>
    <p:extLst>
      <p:ext uri="{BB962C8B-B14F-4D97-AF65-F5344CB8AC3E}">
        <p14:creationId xmlns:p14="http://schemas.microsoft.com/office/powerpoint/2010/main" val="6846296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833973" y="317270"/>
            <a:ext cx="2211387" cy="273050"/>
          </a:xfrm>
        </p:spPr>
        <p:txBody>
          <a:bodyPr/>
          <a:lstStyle/>
          <a:p>
            <a:r>
              <a:rPr lang="en-US" dirty="0"/>
              <a:t>14oct21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When: Occurs the fourth Tuesday of every 1 month(s) effective 22-Jun-21 until 23-Nov-21 from 15:00 to 16:00 America/</a:t>
            </a:r>
            <a:r>
              <a:rPr lang="en-US" sz="11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latin typeface="Consolas" panose="020B0609020204030204" pitchFamily="49" charset="0"/>
                <a:ea typeface="Times New Roman" panose="02020603050405020304" pitchFamily="18" charset="0"/>
                <a:cs typeface="Times New Roman" panose="02020603050405020304" pitchFamily="18" charset="0"/>
              </a:rPr>
              <a:t>.</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Where: https://ieeesa.webex.com/ieeesa/j.php?MTID=m8a25dd8187a6f955433573a347cf4daa</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100" dirty="0">
                <a:solidFill>
                  <a:schemeClr val="tx1"/>
                </a:solidFill>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a:spcBef>
                <a:spcPts val="0"/>
              </a:spcBef>
              <a:spcAft>
                <a:spcPts val="0"/>
              </a:spcAft>
            </a:pP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1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14oct21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0536837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14oct21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14oct21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25</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14oct21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26</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1828800" y="57629"/>
            <a:ext cx="8534399" cy="664883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14oct21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14oct21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14oct21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14oct21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867141" y="253721"/>
            <a:ext cx="2198688" cy="304800"/>
          </a:xfrm>
          <a:prstGeom prst="rect">
            <a:avLst/>
          </a:prstGeom>
        </p:spPr>
        <p:txBody>
          <a:bodyPr/>
          <a:lstStyle/>
          <a:p>
            <a:pPr>
              <a:defRPr/>
            </a:pPr>
            <a:r>
              <a:rPr lang="en-US"/>
              <a:t>14oct21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59908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not on IMAT</a:t>
            </a:r>
            <a:r>
              <a:rPr lang="en-US" altLang="en-US" sz="1400" b="1" dirty="0">
                <a:solidFill>
                  <a:schemeClr val="tx1"/>
                </a:solidFill>
              </a:rPr>
              <a:t>  (</a:t>
            </a:r>
            <a:r>
              <a:rPr lang="en-US" altLang="en-US" sz="1400" dirty="0">
                <a:solidFill>
                  <a:schemeClr val="tx1"/>
                </a:solidFill>
              </a:rPr>
              <a:t>w/VC &amp; </a:t>
            </a:r>
            <a:r>
              <a:rPr lang="en-US" altLang="en-US" sz="1400" dirty="0" err="1">
                <a:solidFill>
                  <a:schemeClr val="tx1"/>
                </a:solidFill>
              </a:rPr>
              <a:t>webex</a:t>
            </a:r>
            <a:r>
              <a:rPr lang="en-US" altLang="en-US" sz="1400" dirty="0">
                <a:solidFill>
                  <a:schemeClr val="tx1"/>
                </a:solidFill>
              </a:rPr>
              <a:t>)</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__</a:t>
            </a:r>
            <a:r>
              <a:rPr lang="en-US" altLang="en-US" sz="1400" dirty="0" err="1">
                <a:solidFill>
                  <a:schemeClr val="tx1"/>
                </a:solidFill>
              </a:rPr>
              <a:t>PeterE</a:t>
            </a:r>
            <a:r>
              <a:rPr lang="en-US" altLang="en-US" sz="1400" dirty="0">
                <a:solidFill>
                  <a:schemeClr val="tx1"/>
                </a:solidFill>
              </a:rPr>
              <a:t>__</a:t>
            </a:r>
          </a:p>
          <a:p>
            <a:pPr lvl="1">
              <a:spcBef>
                <a:spcPts val="0"/>
              </a:spcBef>
              <a:buFont typeface="Arial" panose="020B0604020202020204" pitchFamily="34" charset="0"/>
              <a:buChar char="•"/>
            </a:pPr>
            <a:r>
              <a:rPr lang="en-US" altLang="en-US" sz="1400" dirty="0">
                <a:solidFill>
                  <a:schemeClr val="tx1"/>
                </a:solidFill>
              </a:rPr>
              <a:t>Attendance &amp; monitor chat window, </a:t>
            </a:r>
            <a:r>
              <a:rPr lang="en-US" altLang="en-US" sz="1400" dirty="0" err="1">
                <a:solidFill>
                  <a:schemeClr val="tx1"/>
                </a:solidFill>
              </a:rPr>
              <a:t>StuartK</a:t>
            </a:r>
            <a:r>
              <a:rPr lang="en-US" altLang="en-US" sz="1400" dirty="0">
                <a:solidFill>
                  <a:schemeClr val="tx1"/>
                </a:solidFill>
              </a:rPr>
              <a:t>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 </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altLang="en-US" sz="1400" dirty="0">
                <a:solidFill>
                  <a:schemeClr val="tx1"/>
                </a:solidFill>
              </a:rPr>
              <a:t>ITU-R WP 5A LMSC/EC submissions ballot </a:t>
            </a:r>
          </a:p>
          <a:p>
            <a:pPr lvl="1">
              <a:spcBef>
                <a:spcPts val="0"/>
              </a:spcBef>
              <a:buFont typeface="Arial" panose="020B0604020202020204" pitchFamily="34" charset="0"/>
              <a:buChar char="•"/>
            </a:pPr>
            <a:r>
              <a:rPr lang="en-US" altLang="en-US" sz="1400" dirty="0">
                <a:solidFill>
                  <a:schemeClr val="tx1"/>
                </a:solidFill>
              </a:rPr>
              <a:t>FCC NPRM 60GHz, upload reply comments</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lvl="1">
              <a:spcBef>
                <a:spcPts val="0"/>
              </a:spcBef>
              <a:buFont typeface="Arial" panose="020B0604020202020204" pitchFamily="34" charset="0"/>
              <a:buChar char="•"/>
            </a:pPr>
            <a:r>
              <a:rPr lang="en-US" altLang="en-US" sz="1200" dirty="0">
                <a:solidFill>
                  <a:schemeClr val="tx1"/>
                </a:solidFill>
              </a:rPr>
              <a:t>ongoing: WRC-23 AI Viewpoints &amp; Freq. table fill in</a:t>
            </a:r>
            <a:endParaRPr lang="en-US" altLang="en-US" sz="1400" dirty="0">
              <a:solidFill>
                <a:schemeClr val="tx1"/>
              </a:solidFill>
            </a:endParaRP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20962"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marL="457200" lvl="1" indent="0">
              <a:spcBef>
                <a:spcPts val="0"/>
              </a:spcBef>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Status on WP 5A liaisons EC approval</a:t>
            </a:r>
          </a:p>
          <a:p>
            <a:pPr lvl="1">
              <a:spcBef>
                <a:spcPts val="0"/>
              </a:spcBef>
              <a:buFont typeface="Arial" panose="020B0604020202020204" pitchFamily="34" charset="0"/>
              <a:buChar char="•"/>
            </a:pPr>
            <a:r>
              <a:rPr lang="en-US" altLang="en-US" sz="1400" dirty="0">
                <a:solidFill>
                  <a:schemeClr val="tx1"/>
                </a:solidFill>
              </a:rPr>
              <a:t>General items </a:t>
            </a:r>
          </a:p>
          <a:p>
            <a:pPr lvl="1">
              <a:spcBef>
                <a:spcPts val="0"/>
              </a:spcBef>
              <a:buFont typeface="Arial" panose="020B0604020202020204" pitchFamily="34" charset="0"/>
              <a:buChar char="•"/>
            </a:pPr>
            <a:r>
              <a:rPr lang="en-US" altLang="en-US" sz="1400" dirty="0">
                <a:solidFill>
                  <a:schemeClr val="tx1"/>
                </a:solidFill>
              </a:rPr>
              <a:t>ongoing: IEEE 802 viewpoints on WRC-23 AIs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status on FCC NPRM on 60GHz  reply comment</a:t>
            </a:r>
          </a:p>
          <a:p>
            <a:pPr lvl="1">
              <a:spcBef>
                <a:spcPts val="0"/>
              </a:spcBef>
              <a:buFont typeface="Arial" panose="020B0604020202020204" pitchFamily="34" charset="0"/>
              <a:buChar char="•"/>
            </a:pPr>
            <a:r>
              <a:rPr lang="en-US" altLang="en-US" sz="1400" kern="0" dirty="0">
                <a:solidFill>
                  <a:schemeClr val="tx1"/>
                </a:solidFill>
              </a:rPr>
              <a:t>ongoing: MSGs &amp; Stds Frequency table</a:t>
            </a: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Stuart K. </a:t>
            </a:r>
          </a:p>
          <a:p>
            <a:pPr>
              <a:spcBef>
                <a:spcPts val="0"/>
              </a:spcBef>
            </a:pPr>
            <a:r>
              <a:rPr lang="en-US" altLang="en-US" sz="1800" b="0" dirty="0">
                <a:solidFill>
                  <a:schemeClr val="tx1"/>
                </a:solidFill>
              </a:rPr>
              <a:t>		Seconded by:  Hassan  Y. </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solidFill>
                <a:schemeClr val="tx1"/>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https://mentor.ieee.org/802.18/dcn/21/18-21-0123-00-0000-minutes-07oct21-rrtag-teleconference.docx</a:t>
            </a:r>
            <a:r>
              <a:rPr lang="en-GB" sz="1800" b="0" dirty="0">
                <a:ea typeface="SimSun" panose="02010600030101010101" pitchFamily="2" charset="-122"/>
              </a:rPr>
              <a:t>  </a:t>
            </a:r>
            <a:r>
              <a:rPr lang="en-US" sz="1800" b="0" i="0" dirty="0">
                <a:solidFill>
                  <a:srgbClr val="000000"/>
                </a:solidFill>
                <a:effectLst/>
              </a:rPr>
              <a:t>08-Oct-2021 10:33:57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Al P.  </a:t>
            </a:r>
          </a:p>
          <a:p>
            <a:pPr marL="0" indent="0">
              <a:spcBef>
                <a:spcPts val="0"/>
              </a:spcBef>
            </a:pPr>
            <a:r>
              <a:rPr lang="en-US" altLang="en-US" sz="1800" b="0" dirty="0">
                <a:solidFill>
                  <a:schemeClr val="tx1"/>
                </a:solidFill>
              </a:rPr>
              <a:t>	Seconded by:  Stuart K. </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dirty="0">
              <a:solidFill>
                <a:schemeClr val="bg1">
                  <a:lumMod val="75000"/>
                </a:schemeClr>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14oct21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1004222"/>
            <a:ext cx="11049000" cy="5529913"/>
          </a:xfrm>
        </p:spPr>
        <p:txBody>
          <a:bodyPr/>
          <a:lstStyle/>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Nov 2021 </a:t>
            </a:r>
            <a:r>
              <a:rPr lang="en-US" altLang="en-US" sz="1800" b="0" dirty="0">
                <a:solidFill>
                  <a:schemeClr val="tx1"/>
                </a:solidFill>
              </a:rPr>
              <a:t>Plenary – (was Vancouver) – EC call on 07Sep21 </a:t>
            </a:r>
            <a:r>
              <a:rPr lang="en-US" sz="1600" b="0" dirty="0">
                <a:ea typeface="Calibri" panose="020F0502020204030204" pitchFamily="34" charset="0"/>
              </a:rPr>
              <a:t>approved to be e</a:t>
            </a:r>
            <a:r>
              <a:rPr lang="en-US" sz="1600" b="0" dirty="0">
                <a:solidFill>
                  <a:schemeClr val="tx1"/>
                </a:solidFill>
                <a:ea typeface="Calibri" panose="020F0502020204030204" pitchFamily="34" charset="0"/>
              </a:rPr>
              <a:t>lectronic/virtual</a:t>
            </a:r>
            <a:r>
              <a:rPr lang="en-US" sz="1600" b="0" dirty="0">
                <a:solidFill>
                  <a:schemeClr val="bg1">
                    <a:lumMod val="75000"/>
                  </a:schemeClr>
                </a:solidFill>
                <a:ea typeface="Calibri" panose="020F0502020204030204" pitchFamily="34" charset="0"/>
              </a:rPr>
              <a:t>.</a:t>
            </a:r>
          </a:p>
          <a:p>
            <a:pPr lvl="2">
              <a:spcBef>
                <a:spcPts val="0"/>
              </a:spcBef>
              <a:spcAft>
                <a:spcPts val="0"/>
              </a:spcAft>
              <a:buFont typeface="Arial" panose="020B0604020202020204" pitchFamily="34" charset="0"/>
              <a:buChar char="•"/>
            </a:pPr>
            <a:r>
              <a:rPr lang="en-US" sz="1600" b="0" dirty="0">
                <a:solidFill>
                  <a:schemeClr val="tx1"/>
                </a:solidFill>
                <a:effectLst/>
                <a:ea typeface="Calibri" panose="020F0502020204030204" pitchFamily="34" charset="0"/>
              </a:rPr>
              <a:t>Also approved was the $50 / $75 / $125 meeting fee like we have been doing.</a:t>
            </a:r>
          </a:p>
          <a:p>
            <a:pPr marL="685800" lvl="1">
              <a:spcBef>
                <a:spcPts val="0"/>
              </a:spcBef>
              <a:spcAft>
                <a:spcPts val="0"/>
              </a:spcAft>
              <a:buFont typeface="Arial" panose="020B0604020202020204" pitchFamily="34" charset="0"/>
              <a:buChar char="•"/>
            </a:pPr>
            <a:r>
              <a:rPr lang="en-US" sz="1600" b="1" dirty="0">
                <a:effectLst/>
                <a:latin typeface="Tahoma" panose="020B0604030504040204" pitchFamily="34" charset="0"/>
                <a:ea typeface="Calibri" panose="020F0502020204030204" pitchFamily="34" charset="0"/>
              </a:rPr>
              <a:t>Early Registration:  </a:t>
            </a:r>
            <a:r>
              <a:rPr lang="en-US" sz="1600" b="1" dirty="0">
                <a:effectLst/>
                <a:highlight>
                  <a:srgbClr val="FFFF00"/>
                </a:highlight>
                <a:latin typeface="Tahoma" panose="020B0604030504040204" pitchFamily="34" charset="0"/>
                <a:ea typeface="Calibri" panose="020F0502020204030204" pitchFamily="34" charset="0"/>
              </a:rPr>
              <a:t>Until Thursday 11:59 PM UTC October 21, 2021 </a:t>
            </a:r>
            <a:r>
              <a:rPr lang="en-US" sz="1600" b="1" dirty="0">
                <a:effectLst/>
                <a:latin typeface="Tahoma" panose="020B0604030504040204" pitchFamily="34" charset="0"/>
                <a:ea typeface="Calibri" panose="020F0502020204030204" pitchFamily="34" charset="0"/>
              </a:rPr>
              <a:t>		</a:t>
            </a:r>
            <a:r>
              <a:rPr lang="en-US" sz="1600" dirty="0">
                <a:effectLst/>
                <a:latin typeface="Tahoma" panose="020B0604030504040204" pitchFamily="34" charset="0"/>
                <a:ea typeface="Calibri" panose="020F0502020204030204" pitchFamily="34" charset="0"/>
              </a:rPr>
              <a:t>* $US 50.00 for all attendees</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Standard Registration:  Until Friday 11:59 PM UTC November 5, 2021 			* $US 75.00 for all attendees </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Late Registration:  After Friday 11:59 PM UTC November 5, 2021 				* $US 125.00 for all attendees </a:t>
            </a:r>
          </a:p>
          <a:p>
            <a:pPr marL="685800" lvl="1">
              <a:spcBef>
                <a:spcPts val="0"/>
              </a:spcBef>
              <a:spcAft>
                <a:spcPts val="0"/>
              </a:spcAft>
              <a:buFont typeface="Arial" panose="020B0604020202020204" pitchFamily="34" charset="0"/>
              <a:buChar char="•"/>
            </a:pPr>
            <a:r>
              <a:rPr lang="en-US" sz="1600" dirty="0">
                <a:effectLst/>
                <a:latin typeface="Tahoma" panose="020B0604030504040204" pitchFamily="34" charset="0"/>
                <a:ea typeface="Calibri" panose="020F0502020204030204" pitchFamily="34" charset="0"/>
              </a:rPr>
              <a:t>Registration Fees are Non-Transferable and Non-Refundable</a:t>
            </a:r>
            <a:endParaRPr lang="en-US" sz="1600" dirty="0">
              <a:latin typeface="Tahoma" panose="020B0604030504040204" pitchFamily="34" charset="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b="1" dirty="0">
                <a:effectLst/>
                <a:latin typeface="Tahoma" panose="020B0604030504040204" pitchFamily="34" charset="0"/>
                <a:ea typeface="Calibri" panose="020F0502020204030204" pitchFamily="34" charset="0"/>
              </a:rPr>
              <a:t>REGISTRATION WEBSITE:        </a:t>
            </a:r>
            <a:r>
              <a:rPr lang="en-US" sz="1600" b="1" u="sng" dirty="0">
                <a:solidFill>
                  <a:srgbClr val="0000FF"/>
                </a:solidFill>
                <a:effectLst/>
                <a:latin typeface="Tahoma" panose="020B0604030504040204" pitchFamily="34" charset="0"/>
                <a:ea typeface="Calibri" panose="020F0502020204030204" pitchFamily="34" charset="0"/>
                <a:hlinkClick r:id="rId3"/>
              </a:rPr>
              <a:t>https://cvent.me/4xn8Ql</a:t>
            </a:r>
            <a:endParaRPr lang="en-US" sz="1600" u="sng" dirty="0">
              <a:solidFill>
                <a:srgbClr val="0000FF"/>
              </a:solidFill>
              <a:latin typeface="Tahoma" panose="020B0604030504040204" pitchFamily="34"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Meetings will take place between November 5-19, 2021.</a:t>
            </a:r>
            <a:endParaRPr lang="en-US" sz="1600" dirty="0">
              <a:effectLst/>
              <a:latin typeface="Times New Roman" panose="02020603050405020304" pitchFamily="18"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The dates and times of specific WG and TAG meetings will be provided by the Working Group Chairs. </a:t>
            </a:r>
          </a:p>
          <a:p>
            <a:pPr marL="685800" lvl="1">
              <a:spcBef>
                <a:spcPts val="0"/>
              </a:spcBef>
              <a:spcAft>
                <a:spcPts val="0"/>
              </a:spcAft>
              <a:buSzPts val="1000"/>
              <a:buFont typeface="Arial" panose="020B0604020202020204" pitchFamily="34" charset="0"/>
              <a:buChar char="•"/>
              <a:tabLst>
                <a:tab pos="457200" algn="l"/>
              </a:tabLst>
            </a:pPr>
            <a:r>
              <a:rPr lang="en-US" sz="1600" dirty="0">
                <a:effectLst/>
                <a:latin typeface="Tahoma" panose="020B0604030504040204" pitchFamily="34" charset="0"/>
                <a:ea typeface="Calibri" panose="020F0502020204030204" pitchFamily="34" charset="0"/>
              </a:rPr>
              <a:t>Information is available at </a:t>
            </a:r>
            <a:r>
              <a:rPr lang="en-US" sz="1600" u="sng" dirty="0">
                <a:solidFill>
                  <a:srgbClr val="0000FF"/>
                </a:solidFill>
                <a:effectLst/>
                <a:latin typeface="Tahoma" panose="020B0604030504040204" pitchFamily="34" charset="0"/>
                <a:ea typeface="Calibri" panose="020F0502020204030204" pitchFamily="34" charset="0"/>
                <a:hlinkClick r:id="rId4"/>
              </a:rPr>
              <a:t>https://ieee802.org/802tele_calendar.html</a:t>
            </a:r>
            <a:endParaRPr lang="en-US" sz="1600" u="sng" dirty="0">
              <a:solidFill>
                <a:srgbClr val="0000FF"/>
              </a:solidFill>
              <a:effectLst/>
              <a:latin typeface="Tahoma" panose="020B0604030504040204" pitchFamily="34" charset="0"/>
              <a:ea typeface="Calibri" panose="020F0502020204030204" pitchFamily="34" charset="0"/>
            </a:endParaRPr>
          </a:p>
          <a:p>
            <a:pPr marL="685800" lvl="1">
              <a:spcBef>
                <a:spcPts val="0"/>
              </a:spcBef>
              <a:spcAft>
                <a:spcPts val="0"/>
              </a:spcAft>
              <a:buSzPts val="1000"/>
              <a:buFont typeface="Arial" panose="020B0604020202020204" pitchFamily="34" charset="0"/>
              <a:buChar char="•"/>
              <a:tabLst>
                <a:tab pos="457200" algn="l"/>
              </a:tabLst>
            </a:pPr>
            <a:r>
              <a:rPr lang="en-US" sz="1800" dirty="0">
                <a:ea typeface="Calibri" panose="020F0502020204030204" pitchFamily="34" charset="0"/>
              </a:rPr>
              <a:t>.18 at this point will be our normal weekly times and call-in, Thursday's 11</a:t>
            </a:r>
            <a:r>
              <a:rPr lang="en-US" sz="1800" baseline="30000" dirty="0">
                <a:ea typeface="Calibri" panose="020F0502020204030204" pitchFamily="34" charset="0"/>
              </a:rPr>
              <a:t>th</a:t>
            </a:r>
            <a:r>
              <a:rPr lang="en-US" sz="1800" dirty="0">
                <a:ea typeface="Calibri" panose="020F0502020204030204" pitchFamily="34" charset="0"/>
              </a:rPr>
              <a:t> and 18</a:t>
            </a:r>
            <a:r>
              <a:rPr lang="en-US" sz="1800" baseline="30000" dirty="0">
                <a:ea typeface="Calibri" panose="020F0502020204030204" pitchFamily="34" charset="0"/>
              </a:rPr>
              <a:t>th</a:t>
            </a:r>
            <a:r>
              <a:rPr lang="en-US" sz="1800" dirty="0">
                <a:ea typeface="Calibri" panose="020F0502020204030204" pitchFamily="34" charset="0"/>
              </a:rPr>
              <a:t> Nov21.</a:t>
            </a:r>
            <a:endParaRPr lang="en-US" sz="1800" dirty="0">
              <a:effectLst/>
              <a:ea typeface="Calibri" panose="020F0502020204030204" pitchFamily="34" charset="0"/>
            </a:endParaRPr>
          </a:p>
          <a:p>
            <a:pPr lvl="3">
              <a:spcBef>
                <a:spcPts val="0"/>
              </a:spcBef>
              <a:spcAft>
                <a:spcPts val="0"/>
              </a:spcAft>
              <a:buFont typeface="Arial" panose="020B0604020202020204" pitchFamily="34" charset="0"/>
              <a:buChar char="•"/>
            </a:pPr>
            <a:endParaRPr lang="en-US" altLang="en-US" sz="1000" b="0" dirty="0">
              <a:solidFill>
                <a:schemeClr val="tx1"/>
              </a:solidFill>
            </a:endParaRPr>
          </a:p>
          <a:p>
            <a:pPr>
              <a:spcBef>
                <a:spcPts val="0"/>
              </a:spcBef>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 2022 Electronic </a:t>
            </a:r>
            <a:r>
              <a:rPr lang="en-US" altLang="en-US" sz="1800" b="0" dirty="0">
                <a:solidFill>
                  <a:schemeClr val="tx1"/>
                </a:solidFill>
              </a:rPr>
              <a:t>Wireless Interim – (was Panama)  - Opening is Friday 14Jan21 10:00et</a:t>
            </a:r>
          </a:p>
          <a:p>
            <a:pPr marL="685800" lvl="1">
              <a:spcBef>
                <a:spcPts val="0"/>
              </a:spcBef>
              <a:buFont typeface="Arial" panose="020B0604020202020204" pitchFamily="34" charset="0"/>
              <a:buChar char="•"/>
            </a:pPr>
            <a:r>
              <a:rPr lang="en-US" sz="1800" b="0" dirty="0">
                <a:ea typeface="Calibri" panose="020F0502020204030204" pitchFamily="34" charset="0"/>
              </a:rPr>
              <a:t>WCSC Sept. call, the Jan 2022 Wireless Interim will be electronic/virtual.</a:t>
            </a:r>
          </a:p>
          <a:p>
            <a:pPr marL="685800" lvl="1">
              <a:spcBef>
                <a:spcPts val="0"/>
              </a:spcBef>
              <a:buFont typeface="Arial" panose="020B0604020202020204" pitchFamily="34" charset="0"/>
              <a:buChar char="•"/>
            </a:pPr>
            <a:r>
              <a:rPr lang="en-US" sz="1800" b="0" dirty="0">
                <a:effectLst/>
                <a:ea typeface="Calibri" panose="020F0502020204030204" pitchFamily="34" charset="0"/>
              </a:rPr>
              <a:t>Also approved was the $50 / $75 / $125 meeting fee like coming up at the Sept. Wireless Interim</a:t>
            </a:r>
          </a:p>
          <a:p>
            <a:pPr marL="685800" lvl="1">
              <a:spcBef>
                <a:spcPts val="0"/>
              </a:spcBef>
              <a:buFont typeface="Arial" panose="020B0604020202020204" pitchFamily="34" charset="0"/>
              <a:buChar char="•"/>
            </a:pPr>
            <a:r>
              <a:rPr lang="en-US" sz="1800" dirty="0">
                <a:ea typeface="Calibri" panose="020F0502020204030204" pitchFamily="34" charset="0"/>
              </a:rPr>
              <a:t>.18 will be our normal weekly times and call-in, Thursday’s 20</a:t>
            </a:r>
            <a:r>
              <a:rPr lang="en-US" sz="1800" baseline="30000" dirty="0">
                <a:ea typeface="Calibri" panose="020F0502020204030204" pitchFamily="34" charset="0"/>
              </a:rPr>
              <a:t>th</a:t>
            </a:r>
            <a:r>
              <a:rPr lang="en-US" sz="1800" dirty="0">
                <a:ea typeface="Calibri" panose="020F0502020204030204" pitchFamily="34" charset="0"/>
              </a:rPr>
              <a:t> and 27</a:t>
            </a:r>
            <a:r>
              <a:rPr lang="en-US" sz="1800" baseline="30000" dirty="0">
                <a:ea typeface="Calibri" panose="020F0502020204030204" pitchFamily="34" charset="0"/>
              </a:rPr>
              <a:t>th</a:t>
            </a:r>
            <a:r>
              <a:rPr lang="en-US" sz="1800" dirty="0">
                <a:ea typeface="Calibri" panose="020F0502020204030204" pitchFamily="34" charset="0"/>
              </a:rPr>
              <a:t> Jan21, </a:t>
            </a:r>
          </a:p>
          <a:p>
            <a:pPr marL="1085850" lvl="2">
              <a:spcBef>
                <a:spcPts val="0"/>
              </a:spcBef>
              <a:buFont typeface="Arial" panose="020B0604020202020204" pitchFamily="34" charset="0"/>
              <a:buChar char="•"/>
            </a:pPr>
            <a:r>
              <a:rPr lang="en-US" dirty="0">
                <a:ea typeface="Calibri" panose="020F0502020204030204" pitchFamily="34" charset="0"/>
              </a:rPr>
              <a:t>and will have voting participation credit. </a:t>
            </a:r>
            <a:endParaRPr lang="en-US" dirty="0">
              <a:effectLst/>
              <a:ea typeface="Calibri" panose="020F0502020204030204" pitchFamily="34" charset="0"/>
            </a:endParaRPr>
          </a:p>
          <a:p>
            <a:pPr marL="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2022 </a:t>
            </a:r>
            <a:r>
              <a:rPr lang="en-US" altLang="en-US" sz="1800" b="0" dirty="0">
                <a:solidFill>
                  <a:schemeClr val="tx1"/>
                </a:solidFill>
              </a:rPr>
              <a:t>Plenary – Orlando</a:t>
            </a:r>
          </a:p>
          <a:p>
            <a:pPr marL="685800" lvl="1">
              <a:spcBef>
                <a:spcPts val="0"/>
              </a:spcBef>
              <a:buFont typeface="Arial" panose="020B0604020202020204" pitchFamily="34" charset="0"/>
              <a:buChar char="•"/>
            </a:pPr>
            <a:r>
              <a:rPr lang="en-US" sz="1800" dirty="0">
                <a:ea typeface="Calibri" panose="020F0502020204030204" pitchFamily="34" charset="0"/>
              </a:rPr>
              <a:t>Decision point will be EC call 07dec21.  </a:t>
            </a:r>
          </a:p>
          <a:p>
            <a:pPr marL="685800" lvl="1">
              <a:spcBef>
                <a:spcPts val="0"/>
              </a:spcBef>
              <a:buFont typeface="Arial" panose="020B0604020202020204" pitchFamily="34" charset="0"/>
              <a:buChar char="•"/>
            </a:pPr>
            <a:r>
              <a:rPr lang="en-US" sz="1800" dirty="0">
                <a:ea typeface="Calibri" panose="020F0502020204030204" pitchFamily="34" charset="0"/>
              </a:rPr>
              <a:t>Will have a poll during November plenary like before, if it is a face-to-face would you go?</a:t>
            </a:r>
            <a:endParaRPr lang="en-US" sz="1800" b="0" dirty="0">
              <a:effectLst/>
              <a:ea typeface="Calibri" panose="020F0502020204030204" pitchFamily="34" charset="0"/>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14oct21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3807694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62638</TotalTime>
  <Words>6539</Words>
  <Application>Microsoft Office PowerPoint</Application>
  <PresentationFormat>Widescreen</PresentationFormat>
  <Paragraphs>671</Paragraphs>
  <Slides>26</Slides>
  <Notes>16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3</vt:i4>
      </vt:variant>
      <vt:variant>
        <vt:lpstr>Slide Titles</vt:lpstr>
      </vt:variant>
      <vt:variant>
        <vt:i4>26</vt:i4>
      </vt:variant>
    </vt:vector>
  </HeadingPairs>
  <TitlesOfParts>
    <vt:vector size="38" baseType="lpstr">
      <vt:lpstr>Arial</vt:lpstr>
      <vt:lpstr>Calibri</vt:lpstr>
      <vt:lpstr>Consolas</vt:lpstr>
      <vt:lpstr>Helvetica</vt:lpstr>
      <vt:lpstr>Monotype Sorts</vt:lpstr>
      <vt:lpstr>Tahoma</vt:lpstr>
      <vt:lpstr>Times New Roman</vt:lpstr>
      <vt:lpstr>Wingdings</vt:lpstr>
      <vt:lpstr>Office Theme</vt:lpstr>
      <vt:lpstr>Document</vt:lpstr>
      <vt:lpstr>Packager Shell Object</vt:lpstr>
      <vt:lpstr>Acrobat Document</vt:lpstr>
      <vt:lpstr>IEEE 802.18 RR-TAG Weekly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EU items to share -1</vt:lpstr>
      <vt:lpstr>EU items to share -2</vt:lpstr>
      <vt:lpstr>Other regions (outside EU-Stds and USA), items to share</vt:lpstr>
      <vt:lpstr>ITU-R items to share  -</vt:lpstr>
      <vt:lpstr>General Discussion Items</vt:lpstr>
      <vt:lpstr>General Discussion Items – ongoing fyi  - MSGs 6 GHz</vt:lpstr>
      <vt:lpstr>General Discussion Items – ongoing fyi  - IEEE 802 Stds Table of Frequency Ranges </vt:lpstr>
      <vt:lpstr>Actions Required</vt:lpstr>
      <vt:lpstr>Any Other Business</vt:lpstr>
      <vt:lpstr>Adjourn</vt:lpstr>
      <vt:lpstr>PowerPoint Presentation</vt:lpstr>
      <vt:lpstr>PowerPoint Presentation</vt:lpstr>
      <vt:lpstr>PowerPoint Presentation</vt:lpstr>
      <vt:lpstr>General Discussion</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author</cp:lastModifiedBy>
  <cp:revision>3951</cp:revision>
  <cp:lastPrinted>1601-01-01T00:00:00Z</cp:lastPrinted>
  <dcterms:created xsi:type="dcterms:W3CDTF">2016-03-03T14:54:45Z</dcterms:created>
  <dcterms:modified xsi:type="dcterms:W3CDTF">2021-10-14T21:50:25Z</dcterms:modified>
</cp:coreProperties>
</file>