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742" r:id="rId16"/>
    <p:sldId id="743" r:id="rId17"/>
    <p:sldId id="650" r:id="rId18"/>
    <p:sldId id="498" r:id="rId19"/>
    <p:sldId id="402" r:id="rId20"/>
    <p:sldId id="403" r:id="rId21"/>
    <p:sldId id="797" r:id="rId22"/>
    <p:sldId id="778" r:id="rId23"/>
    <p:sldId id="795" r:id="rId24"/>
    <p:sldId id="728" r:id="rId25"/>
    <p:sldId id="656" r:id="rId26"/>
    <p:sldId id="65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5030" autoAdjust="0"/>
  </p:normalViewPr>
  <p:slideViewPr>
    <p:cSldViewPr>
      <p:cViewPr varScale="1">
        <p:scale>
          <a:sx n="66" d="100"/>
          <a:sy n="66" d="100"/>
        </p:scale>
        <p:origin x="66" y="11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14oct21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istemas.anatel.gov.br/SACP/Contribuicoes/TextoConsulta.asp?CodProcesso=C2513&amp;Tipo=1&amp;Opcao=andamento"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107-01-0000-res-811-wrc-19-wrc-23-agenda-items.docx" TargetMode="External"/><Relationship Id="rId3" Type="http://schemas.openxmlformats.org/officeDocument/2006/relationships/hyperlink" Target="https://mentor.ieee.org/802.18/dcn/21/18-21-0109-08-0000-liaison-response-to-itu-r-wp-1a-on-vlc-standards.docx" TargetMode="External"/><Relationship Id="rId7" Type="http://schemas.openxmlformats.org/officeDocument/2006/relationships/hyperlink" Target="https://www.itu.int/dms_pub/itu-r/oth/0c/0a/R0C0A00000D0041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cpm/Pages/wrc-23-studies.aspx" TargetMode="External"/><Relationship Id="rId5" Type="http://schemas.openxmlformats.org/officeDocument/2006/relationships/hyperlink" Target="https://mentor.ieee.org/802.18/dcn/21/18-21-0117-03-0000-proposed-modifications-to-itu-r-m-1801-2.docx" TargetMode="External"/><Relationship Id="rId4" Type="http://schemas.openxmlformats.org/officeDocument/2006/relationships/hyperlink" Target="https://mentor.ieee.org/802.18/dcn/21/18-21-0116-03-0000-proposed-modifications-to-itu-r-m-1450-5.docx" TargetMode="External"/><Relationship Id="rId9" Type="http://schemas.openxmlformats.org/officeDocument/2006/relationships/hyperlink" Target="https://mentor.ieee.org/802.18/dcn/21/18-21-0039-01-0000-ieee-802-viewpoints-on-wrc-23-agenda-items.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1/18-21-0110-09-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3-00-0000-minutes-07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14oct21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43"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before then.</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After the call, last week:  2 rapporteur meetings on 13&amp;20oct21, to discuss HS EN 303 687 and NB FH w/adaptivity (LBT)</a:t>
            </a:r>
          </a:p>
          <a:p>
            <a:pPr lvl="1">
              <a:spcBef>
                <a:spcPts val="0"/>
              </a:spcBef>
              <a:buFont typeface="Arial" panose="020B0604020202020204" pitchFamily="34" charset="0"/>
              <a:buChar char="•"/>
            </a:pPr>
            <a:r>
              <a:rPr lang="en-US" sz="1800" dirty="0">
                <a:solidFill>
                  <a:schemeClr val="tx1"/>
                </a:solidFill>
              </a:rPr>
              <a:t>Anything else to share today?</a:t>
            </a:r>
          </a:p>
          <a:p>
            <a:pPr lvl="1">
              <a:spcBef>
                <a:spcPts val="0"/>
              </a:spcBef>
              <a:buFont typeface="Arial" panose="020B0604020202020204" pitchFamily="34" charset="0"/>
              <a:buChar char="•"/>
            </a:pPr>
            <a:endParaRPr lang="en-US" sz="1800"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b="1" dirty="0">
                <a:solidFill>
                  <a:schemeClr val="tx1"/>
                </a:solidFill>
              </a:rPr>
              <a:t>07oct: </a:t>
            </a:r>
            <a:r>
              <a:rPr lang="en-US" sz="1800" dirty="0">
                <a:solidFill>
                  <a:schemeClr val="tx1"/>
                </a:solidFill>
              </a:rPr>
              <a:t>Had a compromise on 6GHz, EN 303 687.  see BRAN (21)111033r3. NB FH would be included in the standard.  Will continue discussions on channel access requirements. </a:t>
            </a:r>
          </a:p>
          <a:p>
            <a:pPr lvl="2">
              <a:spcBef>
                <a:spcPts val="0"/>
              </a:spcBef>
              <a:buFont typeface="Arial" panose="020B0604020202020204" pitchFamily="34" charset="0"/>
              <a:buChar char="•"/>
            </a:pPr>
            <a:r>
              <a:rPr lang="en-US" sz="1600" dirty="0">
                <a:solidFill>
                  <a:schemeClr val="tx1"/>
                </a:solidFill>
              </a:rPr>
              <a:t>There are 10 ad hoc meetings before the next plenary, 3 of the them on the NB FH discussion. </a:t>
            </a:r>
          </a:p>
          <a:p>
            <a:pPr lvl="2">
              <a:spcBef>
                <a:spcPts val="0"/>
              </a:spcBef>
              <a:buFont typeface="Arial" panose="020B0604020202020204" pitchFamily="34" charset="0"/>
              <a:buChar char="•"/>
            </a:pPr>
            <a:r>
              <a:rPr lang="en-US" sz="1600" dirty="0">
                <a:solidFill>
                  <a:schemeClr val="tx1"/>
                </a:solidFill>
              </a:rPr>
              <a:t>EN 301 893 5 GHz  had a nice cleanup of the standard. </a:t>
            </a:r>
          </a:p>
          <a:p>
            <a:pPr lvl="2">
              <a:spcBef>
                <a:spcPts val="0"/>
              </a:spcBef>
              <a:buFont typeface="Arial" panose="020B0604020202020204" pitchFamily="34" charset="0"/>
              <a:buChar char="•"/>
            </a:pPr>
            <a:r>
              <a:rPr lang="en-US" sz="1600" dirty="0">
                <a:solidFill>
                  <a:schemeClr val="tx1"/>
                </a:solidFill>
              </a:rPr>
              <a:t>Now a rapporteur for TR 103 721 5.8 GHz coexistence </a:t>
            </a:r>
          </a:p>
          <a:p>
            <a:pPr lvl="2">
              <a:spcBef>
                <a:spcPts val="0"/>
              </a:spcBef>
              <a:buFont typeface="Arial" panose="020B0604020202020204" pitchFamily="34" charset="0"/>
              <a:buChar char="•"/>
            </a:pPr>
            <a:r>
              <a:rPr lang="en-US" sz="1600" dirty="0">
                <a:solidFill>
                  <a:schemeClr val="tx1"/>
                </a:solidFill>
              </a:rPr>
              <a:t>EN 303 753 3</a:t>
            </a:r>
            <a:r>
              <a:rPr lang="en-US" sz="1600" baseline="30000" dirty="0">
                <a:solidFill>
                  <a:schemeClr val="tx1"/>
                </a:solidFill>
              </a:rPr>
              <a:t>rd</a:t>
            </a:r>
            <a:r>
              <a:rPr lang="en-US" sz="1600" dirty="0">
                <a:solidFill>
                  <a:schemeClr val="tx1"/>
                </a:solidFill>
              </a:rPr>
              <a:t> 60GHz std.  to address the C2 band. discussion LBT or beam forming antennas, </a:t>
            </a:r>
          </a:p>
          <a:p>
            <a:pPr lvl="2">
              <a:spcBef>
                <a:spcPts val="0"/>
              </a:spcBef>
              <a:buFont typeface="Arial" panose="020B0604020202020204" pitchFamily="34" charset="0"/>
              <a:buChar char="•"/>
            </a:pPr>
            <a:r>
              <a:rPr lang="en-US" sz="1600" dirty="0">
                <a:solidFill>
                  <a:schemeClr val="tx1"/>
                </a:solidFill>
              </a:rPr>
              <a:t>EN 303 722 2</a:t>
            </a:r>
            <a:r>
              <a:rPr lang="en-US" sz="1600" baseline="30000" dirty="0">
                <a:solidFill>
                  <a:schemeClr val="tx1"/>
                </a:solidFill>
              </a:rPr>
              <a:t>nd</a:t>
            </a:r>
            <a:r>
              <a:rPr lang="en-US" sz="1600" dirty="0">
                <a:solidFill>
                  <a:schemeClr val="tx1"/>
                </a:solidFill>
              </a:rPr>
              <a:t> 60GHz ENAP still ongoing  </a:t>
            </a:r>
          </a:p>
          <a:p>
            <a:pPr lvl="2">
              <a:spcBef>
                <a:spcPts val="0"/>
              </a:spcBef>
              <a:buFont typeface="Arial" panose="020B0604020202020204" pitchFamily="34" charset="0"/>
              <a:buChar char="•"/>
            </a:pPr>
            <a:r>
              <a:rPr lang="en-US" sz="1600" dirty="0">
                <a:solidFill>
                  <a:schemeClr val="tx1"/>
                </a:solidFill>
              </a:rPr>
              <a:t>BRAN is working on dates for 2023 and 2024 meetings.</a:t>
            </a:r>
          </a:p>
          <a:p>
            <a:pPr lvl="2">
              <a:spcBef>
                <a:spcPts val="0"/>
              </a:spcBef>
              <a:buFont typeface="Arial" panose="020B0604020202020204" pitchFamily="34" charset="0"/>
              <a:buChar char="•"/>
            </a:pPr>
            <a:r>
              <a:rPr lang="en-US" sz="1600" dirty="0">
                <a:solidFill>
                  <a:schemeClr val="tx1"/>
                </a:solidFill>
              </a:rPr>
              <a:t>EN 301 598 TVWS in EC assessment.  Results are in and waiting for them to be shared. </a:t>
            </a:r>
          </a:p>
          <a:p>
            <a:pPr lvl="2">
              <a:spcBef>
                <a:spcPts val="0"/>
              </a:spcBef>
              <a:buFont typeface="Arial" panose="020B0604020202020204" pitchFamily="34" charset="0"/>
              <a:buChar char="•"/>
            </a:pPr>
            <a:r>
              <a:rPr lang="en-US" sz="1600" dirty="0">
                <a:solidFill>
                  <a:schemeClr val="tx1"/>
                </a:solidFill>
              </a:rPr>
              <a:t>Administrations were clear to get the 6GHz std out soonest. </a:t>
            </a:r>
          </a:p>
          <a:p>
            <a:pPr lvl="2">
              <a:spcBef>
                <a:spcPts val="0"/>
              </a:spcBef>
              <a:buFont typeface="Arial" panose="020B0604020202020204" pitchFamily="34" charset="0"/>
              <a:buChar char="•"/>
            </a:pPr>
            <a:r>
              <a:rPr lang="en-US" sz="1600" dirty="0">
                <a:solidFill>
                  <a:schemeClr val="tx1"/>
                </a:solidFill>
              </a:rPr>
              <a:t>User Access Restrictions are pretty much agreed upon for 5 and 6 GHz, on the heels of TVWS.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after the .18 call last week, ECC will take up discussion of a WI on upper 6GHz for RLAN. </a:t>
            </a:r>
          </a:p>
          <a:p>
            <a:pPr lvl="1">
              <a:spcBef>
                <a:spcPts val="0"/>
              </a:spcBef>
              <a:spcAft>
                <a:spcPts val="0"/>
              </a:spcAft>
              <a:buFont typeface="Arial" panose="020B0604020202020204" pitchFamily="34" charset="0"/>
              <a:buChar char="•"/>
            </a:pPr>
            <a:r>
              <a:rPr lang="en-US" sz="1800" dirty="0">
                <a:solidFill>
                  <a:schemeClr val="tx1"/>
                </a:solidFill>
              </a:rPr>
              <a:t>Anything else to share today? </a:t>
            </a:r>
          </a:p>
          <a:p>
            <a:pPr lvl="2">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07oct: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p>
          <a:p>
            <a:pPr lvl="1">
              <a:spcBef>
                <a:spcPts val="0"/>
              </a:spcBef>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149709"/>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to share today?  </a:t>
            </a:r>
          </a:p>
          <a:p>
            <a:pPr>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3"/>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p>
          <a:p>
            <a:pPr>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Tunisia – ANF – has a public consultation</a:t>
            </a:r>
            <a:r>
              <a:rPr lang="en-US" sz="1600" b="0" dirty="0">
                <a:solidFill>
                  <a:schemeClr val="tx1"/>
                </a:solidFill>
                <a:ea typeface="Calibri" panose="020F0502020204030204" pitchFamily="34" charset="0"/>
                <a:cs typeface="Times New Roman" panose="02020603050405020304" pitchFamily="18" charset="0"/>
              </a:rPr>
              <a:t> on allocating the lower part of the 6GHz band , 5925-6425Mz  for WLAN.  Comments due 30oct21.  </a:t>
            </a:r>
          </a:p>
          <a:p>
            <a:pPr lvl="1">
              <a:buFont typeface="Arial" panose="020B0604020202020204" pitchFamily="34" charset="0"/>
              <a:buChar char="•"/>
            </a:pPr>
            <a:r>
              <a:rPr lang="en-US" sz="1600" b="0" dirty="0">
                <a:solidFill>
                  <a:schemeClr val="tx1"/>
                </a:solidFill>
                <a:ea typeface="Calibri" panose="020F0502020204030204" pitchFamily="34" charset="0"/>
                <a:cs typeface="Times New Roman" panose="02020603050405020304" pitchFamily="18" charset="0"/>
              </a:rPr>
              <a:t>There are 4-5 questions, also includes asking about the upper band to 7125MHz, for the full 1200 </a:t>
            </a:r>
            <a:r>
              <a:rPr lang="en-US" sz="1600" b="0" dirty="0" err="1">
                <a:solidFill>
                  <a:schemeClr val="tx1"/>
                </a:solidFill>
                <a:ea typeface="Calibri" panose="020F0502020204030204" pitchFamily="34" charset="0"/>
                <a:cs typeface="Times New Roman" panose="02020603050405020304" pitchFamily="18" charset="0"/>
              </a:rPr>
              <a:t>MHz.</a:t>
            </a:r>
            <a:endParaRPr lang="en-US" sz="1600" b="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1600" b="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a:t>
            </a:r>
            <a:r>
              <a:rPr lang="en-GB" sz="1800" dirty="0">
                <a:latin typeface="Times New Roman" panose="02020603050405020304" pitchFamily="18" charset="0"/>
                <a:ea typeface="Calibri" panose="020F0502020204030204" pitchFamily="34" charset="0"/>
                <a:hlinkClick r:id="rId3"/>
              </a:rPr>
              <a:t>ITU-R WP 1A submission </a:t>
            </a:r>
            <a:r>
              <a:rPr lang="en-GB" sz="1800" dirty="0">
                <a:latin typeface="Times New Roman" panose="02020603050405020304" pitchFamily="18" charset="0"/>
                <a:ea typeface="Calibri" panose="020F0502020204030204" pitchFamily="34" charset="0"/>
              </a:rPr>
              <a:t>on VLC, the EC approved.  w/ITU liaison now to upload.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And do have someone </a:t>
            </a:r>
            <a:r>
              <a:rPr lang="en-GB" sz="1800" b="0" dirty="0">
                <a:latin typeface="Times New Roman" panose="02020603050405020304" pitchFamily="18" charset="0"/>
                <a:ea typeface="Calibri" panose="020F0502020204030204" pitchFamily="34" charset="0"/>
              </a:rPr>
              <a:t>to be on the </a:t>
            </a:r>
            <a:r>
              <a:rPr lang="en-GB" sz="1800" dirty="0">
                <a:latin typeface="Times New Roman" panose="02020603050405020304" pitchFamily="18" charset="0"/>
                <a:ea typeface="Calibri" panose="020F0502020204030204" pitchFamily="34" charset="0"/>
              </a:rPr>
              <a:t>WP 1A </a:t>
            </a:r>
            <a:r>
              <a:rPr lang="en-GB" sz="1800" b="0" dirty="0">
                <a:latin typeface="Times New Roman" panose="02020603050405020304" pitchFamily="18" charset="0"/>
                <a:ea typeface="Calibri" panose="020F0502020204030204" pitchFamily="34" charset="0"/>
              </a:rPr>
              <a:t>call. </a:t>
            </a:r>
          </a:p>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4"/>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5"/>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One EC member has disapproved with a number of questions, response on all questions was</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sen</a:t>
            </a:r>
            <a:r>
              <a:rPr lang="en-GB" sz="1800" dirty="0">
                <a:latin typeface="Times New Roman" panose="02020603050405020304" pitchFamily="18" charset="0"/>
                <a:ea typeface="Calibri" panose="020F0502020204030204" pitchFamily="34" charset="0"/>
              </a:rPr>
              <a:t> 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 </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6"/>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7"/>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8"/>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9"/>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r>
              <a:rPr lang="en-US" sz="20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https://mentor.ieee.org/802.18/dcn/21/18-21-0110-09-0000-reply-comments-of-ieee-802-60-ghz-motion-sensing-fcc-nprm-et-21-264.docx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EC Ballot closed Tuesday (12</a:t>
            </a:r>
            <a:r>
              <a:rPr lang="en-US" sz="1800" baseline="30000" dirty="0">
                <a:ea typeface="Calibri" panose="020F0502020204030204" pitchFamily="34" charset="0"/>
              </a:rPr>
              <a:t>th</a:t>
            </a:r>
            <a:r>
              <a:rPr lang="en-US" sz="1800" dirty="0">
                <a:ea typeface="Calibri" panose="020F0502020204030204" pitchFamily="34" charset="0"/>
              </a:rPr>
              <a:t>) and results were: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10 approved, 0 disapproved, 3 DNV, the motion passed.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Preparing final version to upload tomorrow Friday (15</a:t>
            </a:r>
            <a:r>
              <a:rPr lang="en-US" sz="1600" baseline="30000" dirty="0">
                <a:ea typeface="Calibri" panose="020F0502020204030204" pitchFamily="34" charset="0"/>
              </a:rPr>
              <a:t>th</a:t>
            </a:r>
            <a:r>
              <a:rPr lang="en-US" sz="1600" dirty="0">
                <a:ea typeface="Calibri" panose="020F0502020204030204" pitchFamily="34" charset="0"/>
              </a:rPr>
              <a:t>). </a:t>
            </a: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1323975" lvl="3">
              <a:spcBef>
                <a:spcPts val="0"/>
              </a:spcBef>
              <a:spcAft>
                <a:spcPts val="0"/>
              </a:spcAft>
              <a:buFont typeface="Arial" panose="020B0604020202020204" pitchFamily="34" charset="0"/>
              <a:buChar char="•"/>
            </a:pPr>
            <a:r>
              <a:rPr lang="en-US" sz="1400" b="1" dirty="0">
                <a:solidFill>
                  <a:schemeClr val="tx1"/>
                </a:solidFill>
              </a:rPr>
              <a:t> </a:t>
            </a:r>
          </a:p>
          <a:p>
            <a:pPr marL="866775" lvl="2">
              <a:spcBef>
                <a:spcPts val="0"/>
              </a:spcBef>
              <a:spcAft>
                <a:spcPts val="0"/>
              </a:spcAft>
              <a:buFont typeface="Arial" panose="020B0604020202020204" pitchFamily="34" charset="0"/>
              <a:buChar char="•"/>
            </a:pPr>
            <a:r>
              <a:rPr lang="en-US" sz="1600" b="1" dirty="0">
                <a:solidFill>
                  <a:schemeClr val="tx1"/>
                </a:solidFill>
              </a:rPr>
              <a:t>07oct:</a:t>
            </a:r>
            <a:r>
              <a:rPr lang="en-US" sz="1600" dirty="0">
                <a:solidFill>
                  <a:schemeClr val="tx1"/>
                </a:solidFill>
              </a:rPr>
              <a:t> </a:t>
            </a:r>
            <a:r>
              <a:rPr lang="en-US" sz="1600" dirty="0" err="1">
                <a:solidFill>
                  <a:schemeClr val="tx1"/>
                </a:solidFill>
              </a:rPr>
              <a:t>WInnforum</a:t>
            </a:r>
            <a:r>
              <a:rPr lang="en-US" sz="1600" dirty="0">
                <a:solidFill>
                  <a:schemeClr val="tx1"/>
                </a:solidFill>
              </a:rPr>
              <a:t> met with FCC and WBT and delivered report RC-1010, and asking FCC when will the ULS database be updated?  and answer was don’t know.   could be late 2022 and maybe into 2023. </a:t>
            </a:r>
            <a:endParaRPr lang="en-US" dirty="0">
              <a:solidFill>
                <a:schemeClr val="tx1"/>
              </a:solidFill>
            </a:endParaRP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Approved: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p>
          <a:p>
            <a:pPr marL="1323975" lvl="3">
              <a:spcBef>
                <a:spcPts val="0"/>
              </a:spcBef>
              <a:spcAft>
                <a:spcPts val="0"/>
              </a:spcAft>
              <a:buFont typeface="Arial" panose="020B0604020202020204" pitchFamily="34" charset="0"/>
              <a:buChar char="•"/>
            </a:pPr>
            <a:r>
              <a:rPr lang="en-US" sz="1400"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ITU-R WP 5A LMSC/EC submissions ballot </a:t>
            </a:r>
          </a:p>
          <a:p>
            <a:pPr marL="285750" indent="-285750">
              <a:buClr>
                <a:srgbClr val="00B0F0"/>
              </a:buClr>
              <a:buFont typeface="Wingdings" panose="05000000000000000000" pitchFamily="2" charset="2"/>
              <a:buChar char="q"/>
            </a:pPr>
            <a:r>
              <a:rPr lang="en-US" altLang="en-US" sz="1800" dirty="0">
                <a:solidFill>
                  <a:srgbClr val="00B0F0"/>
                </a:solidFill>
              </a:rPr>
              <a:t>FCC NPRM 60GHz, upload reply comments</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14oct21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21oct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15:______________________54et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14oct21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08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08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dirty="0"/>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14oct21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14oct21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ITU-R WP 5A LMSC/EC submissions ballot </a:t>
            </a:r>
          </a:p>
          <a:p>
            <a:pPr lvl="1">
              <a:spcBef>
                <a:spcPts val="0"/>
              </a:spcBef>
              <a:buFont typeface="Arial" panose="020B0604020202020204" pitchFamily="34" charset="0"/>
              <a:buChar char="•"/>
            </a:pPr>
            <a:r>
              <a:rPr lang="en-US" altLang="en-US" sz="1400" dirty="0">
                <a:solidFill>
                  <a:schemeClr val="tx1"/>
                </a:solidFill>
              </a:rPr>
              <a:t>FCC NPRM 60GHz, upload reply comments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Status on WP 5A liaisons EC approval</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status on FCC NPRM on 60GHz  reply comment</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https://mentor.ieee.org/802.18/dcn/21/18-21-0123-00-0000-minutes-07oct21-rrtag-teleconference.docx</a:t>
            </a:r>
            <a:r>
              <a:rPr lang="en-GB" sz="1800" b="0" dirty="0">
                <a:ea typeface="SimSun" panose="02010600030101010101" pitchFamily="2" charset="-122"/>
              </a:rPr>
              <a:t>  </a:t>
            </a:r>
            <a:r>
              <a:rPr lang="en-US" sz="1800" b="0" i="0" dirty="0">
                <a:solidFill>
                  <a:srgbClr val="000000"/>
                </a:solidFill>
                <a:effectLst/>
              </a:rPr>
              <a:t>08-Oct-2021 10:33:57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Ben R.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face-to-face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62580</TotalTime>
  <Words>6446</Words>
  <Application>Microsoft Office PowerPoint</Application>
  <PresentationFormat>Widescreen</PresentationFormat>
  <Paragraphs>672</Paragraphs>
  <Slides>26</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8"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3946</cp:revision>
  <cp:lastPrinted>1601-01-01T00:00:00Z</cp:lastPrinted>
  <dcterms:created xsi:type="dcterms:W3CDTF">2016-03-03T14:54:45Z</dcterms:created>
  <dcterms:modified xsi:type="dcterms:W3CDTF">2021-10-14T13:23:19Z</dcterms:modified>
</cp:coreProperties>
</file>