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781" r:id="rId15"/>
    <p:sldId id="603" r:id="rId16"/>
    <p:sldId id="796" r:id="rId17"/>
    <p:sldId id="804" r:id="rId18"/>
    <p:sldId id="742" r:id="rId19"/>
    <p:sldId id="743" r:id="rId20"/>
    <p:sldId id="650" r:id="rId21"/>
    <p:sldId id="498" r:id="rId22"/>
    <p:sldId id="402" r:id="rId23"/>
    <p:sldId id="403" r:id="rId24"/>
    <p:sldId id="797" r:id="rId25"/>
    <p:sldId id="778" r:id="rId26"/>
    <p:sldId id="803" r:id="rId27"/>
    <p:sldId id="795"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5030" autoAdjust="0"/>
  </p:normalViewPr>
  <p:slideViewPr>
    <p:cSldViewPr>
      <p:cViewPr varScale="1">
        <p:scale>
          <a:sx n="107" d="100"/>
          <a:sy n="107" d="100"/>
        </p:scale>
        <p:origin x="810" y="10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6.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521609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450358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54230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07oct21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11" Type="http://schemas.openxmlformats.org/officeDocument/2006/relationships/hyperlink" Target="https://docdb.cept.org/implementation/16737" TargetMode="External"/><Relationship Id="rId5" Type="http://schemas.openxmlformats.org/officeDocument/2006/relationships/hyperlink" Target="https://cept.org/ecc/groups/ecc/wg-se/se-45/client/introduction/" TargetMode="External"/><Relationship Id="rId10" Type="http://schemas.openxmlformats.org/officeDocument/2006/relationships/image" Target="../media/image4.wmf"/><Relationship Id="rId4" Type="http://schemas.openxmlformats.org/officeDocument/2006/relationships/hyperlink" Target="https://cept.org/ecc/groups/ecc/wg-se/se-24/client/introduction/" TargetMode="External"/><Relationship Id="rId9"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sistemas.anatel.gov.br/SACP/Contribuicoes/TextoConsulta.asp?CodProcesso=C2513&amp;Tipo=1&amp;Opcao=andamento" TargetMode="External"/><Relationship Id="rId4" Type="http://schemas.openxmlformats.org/officeDocument/2006/relationships/hyperlink" Target="https://mentor.ieee.org/802.18/dcn/21/18-21-0103-00-0000-malaysia-mcmc-consultation-wlan-in-the-6ghz-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109-06-0000-liaison-response-to-itu-r-wp-1a-on-vlc-standards.docx" TargetMode="External"/><Relationship Id="rId7" Type="http://schemas.openxmlformats.org/officeDocument/2006/relationships/hyperlink" Target="https://mentor.ieee.org/802.18/dcn/21/18-21-0039-01-0000-ieee-802-viewpoints-on-wrc-23-agenda-items.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0/18-20-0107-01-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go/ITU-R/wp5a" TargetMode="External"/><Relationship Id="rId7" Type="http://schemas.openxmlformats.org/officeDocument/2006/relationships/hyperlink" Target="https://mentor.ieee.org/802.18/dcn/21/18-21-0117-02-0000-proposed-modifications-to-itu-r-m-1801-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116-01-0000-proposed-modifications-to-itu-r-m-1450-5.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16-03-0000-proposed-modifications-to-itu-r-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117-03-0000-proposed-modifications-to-itu-r-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spectrum-requirements-internet-thing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1/18-21-0108-01-0000-fcc-noi-on-spectrum-for-the-internet-of-things.docx" TargetMode="External"/><Relationship Id="rId4" Type="http://schemas.openxmlformats.org/officeDocument/2006/relationships/hyperlink" Target="https://docs.fcc.gov/public/attachments/DOC-375610A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21/18-21-0110-08-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1-00-0000-minutes-30sep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07oct21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07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38"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b="0" dirty="0">
                <a:solidFill>
                  <a:schemeClr val="tx1"/>
                </a:solidFill>
                <a:sym typeface="Wingdings" panose="05000000000000000000" pitchFamily="2" charset="2"/>
              </a:rPr>
              <a:t>l</a:t>
            </a:r>
            <a:r>
              <a:rPr lang="en-US" altLang="en-US" sz="1800" dirty="0">
                <a:solidFill>
                  <a:schemeClr val="tx1"/>
                </a:solidFill>
                <a:sym typeface="Wingdings" panose="05000000000000000000" pitchFamily="2" charset="2"/>
              </a:rPr>
              <a:t>ast meeting </a:t>
            </a:r>
            <a:r>
              <a:rPr lang="en-US" sz="1800" dirty="0">
                <a:solidFill>
                  <a:schemeClr val="tx1"/>
                </a:solidFill>
                <a:sym typeface="Wingdings" panose="05000000000000000000" pitchFamily="2" charset="2"/>
              </a:rPr>
              <a:t>#111 27sep-01oct21; next meeting #112 13-17dec21;  lots of  before then.</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yes</a:t>
            </a:r>
          </a:p>
          <a:p>
            <a:pPr lvl="2">
              <a:spcBef>
                <a:spcPts val="0"/>
              </a:spcBef>
              <a:buFont typeface="Arial" panose="020B0604020202020204" pitchFamily="34" charset="0"/>
              <a:buChar char="•"/>
            </a:pPr>
            <a:r>
              <a:rPr lang="en-US" dirty="0">
                <a:solidFill>
                  <a:schemeClr val="tx1"/>
                </a:solidFill>
              </a:rPr>
              <a:t>Had a compromise on 6GHz, EN 303 687.  see BRAN (21)111033r3. NB FH would be included in the standard.  Will continue discussions on channel access requirements. </a:t>
            </a:r>
          </a:p>
          <a:p>
            <a:pPr lvl="2">
              <a:spcBef>
                <a:spcPts val="0"/>
              </a:spcBef>
              <a:buFont typeface="Arial" panose="020B0604020202020204" pitchFamily="34" charset="0"/>
              <a:buChar char="•"/>
            </a:pPr>
            <a:r>
              <a:rPr lang="en-US" dirty="0">
                <a:solidFill>
                  <a:schemeClr val="tx1"/>
                </a:solidFill>
              </a:rPr>
              <a:t>There are 10 ad hoc meetings before the next plenary, 3 of the them on the NB FH discussion. </a:t>
            </a:r>
          </a:p>
          <a:p>
            <a:pPr lvl="2">
              <a:spcBef>
                <a:spcPts val="0"/>
              </a:spcBef>
              <a:buFont typeface="Arial" panose="020B0604020202020204" pitchFamily="34" charset="0"/>
              <a:buChar char="•"/>
            </a:pPr>
            <a:r>
              <a:rPr lang="en-US" dirty="0">
                <a:solidFill>
                  <a:schemeClr val="tx1"/>
                </a:solidFill>
              </a:rPr>
              <a:t>EN 301 893 5 GHz  had a nice cleanup of the standard. </a:t>
            </a:r>
          </a:p>
          <a:p>
            <a:pPr lvl="2">
              <a:spcBef>
                <a:spcPts val="0"/>
              </a:spcBef>
              <a:buFont typeface="Arial" panose="020B0604020202020204" pitchFamily="34" charset="0"/>
              <a:buChar char="•"/>
            </a:pPr>
            <a:r>
              <a:rPr lang="en-US" dirty="0">
                <a:solidFill>
                  <a:schemeClr val="tx1"/>
                </a:solidFill>
              </a:rPr>
              <a:t>Now a rapporteur for TR 103 721 5.8 GHz coexistence </a:t>
            </a:r>
          </a:p>
          <a:p>
            <a:pPr lvl="2">
              <a:spcBef>
                <a:spcPts val="0"/>
              </a:spcBef>
              <a:buFont typeface="Arial" panose="020B0604020202020204" pitchFamily="34" charset="0"/>
              <a:buChar char="•"/>
            </a:pPr>
            <a:r>
              <a:rPr lang="en-US" dirty="0">
                <a:solidFill>
                  <a:schemeClr val="tx1"/>
                </a:solidFill>
              </a:rPr>
              <a:t>EN 303 753 3</a:t>
            </a:r>
            <a:r>
              <a:rPr lang="en-US" baseline="30000" dirty="0">
                <a:solidFill>
                  <a:schemeClr val="tx1"/>
                </a:solidFill>
              </a:rPr>
              <a:t>rd</a:t>
            </a:r>
            <a:r>
              <a:rPr lang="en-US" dirty="0">
                <a:solidFill>
                  <a:schemeClr val="tx1"/>
                </a:solidFill>
              </a:rPr>
              <a:t> 60GHz std.  to address the C2 band. discussion LBT or beam forming antennas, </a:t>
            </a:r>
          </a:p>
          <a:p>
            <a:pPr lvl="2">
              <a:spcBef>
                <a:spcPts val="0"/>
              </a:spcBef>
              <a:buFont typeface="Arial" panose="020B0604020202020204" pitchFamily="34" charset="0"/>
              <a:buChar char="•"/>
            </a:pPr>
            <a:r>
              <a:rPr lang="en-US" dirty="0">
                <a:solidFill>
                  <a:schemeClr val="tx1"/>
                </a:solidFill>
              </a:rPr>
              <a:t>EN 303 722 2</a:t>
            </a:r>
            <a:r>
              <a:rPr lang="en-US" baseline="30000" dirty="0">
                <a:solidFill>
                  <a:schemeClr val="tx1"/>
                </a:solidFill>
              </a:rPr>
              <a:t>nd</a:t>
            </a:r>
            <a:r>
              <a:rPr lang="en-US" dirty="0">
                <a:solidFill>
                  <a:schemeClr val="tx1"/>
                </a:solidFill>
              </a:rPr>
              <a:t> 60GHz ENAP still ongoing  </a:t>
            </a:r>
          </a:p>
          <a:p>
            <a:pPr lvl="2">
              <a:spcBef>
                <a:spcPts val="0"/>
              </a:spcBef>
              <a:buFont typeface="Arial" panose="020B0604020202020204" pitchFamily="34" charset="0"/>
              <a:buChar char="•"/>
            </a:pPr>
            <a:r>
              <a:rPr lang="en-US" dirty="0">
                <a:solidFill>
                  <a:schemeClr val="tx1"/>
                </a:solidFill>
              </a:rPr>
              <a:t>BRAN is working on dates for 2023 and 2024 meetings.</a:t>
            </a:r>
          </a:p>
          <a:p>
            <a:pPr lvl="2">
              <a:spcBef>
                <a:spcPts val="0"/>
              </a:spcBef>
              <a:buFont typeface="Arial" panose="020B0604020202020204" pitchFamily="34" charset="0"/>
              <a:buChar char="•"/>
            </a:pPr>
            <a:r>
              <a:rPr lang="en-US" dirty="0">
                <a:solidFill>
                  <a:schemeClr val="tx1"/>
                </a:solidFill>
              </a:rPr>
              <a:t>EN 301 598 TVWS in EC assessment.  Results are in and waiting for them to be shared. </a:t>
            </a:r>
          </a:p>
          <a:p>
            <a:pPr lvl="2">
              <a:spcBef>
                <a:spcPts val="0"/>
              </a:spcBef>
              <a:buFont typeface="Arial" panose="020B0604020202020204" pitchFamily="34" charset="0"/>
              <a:buChar char="•"/>
            </a:pPr>
            <a:r>
              <a:rPr lang="en-US" dirty="0">
                <a:solidFill>
                  <a:schemeClr val="tx1"/>
                </a:solidFill>
              </a:rPr>
              <a:t>Administrations were clear to get the 6GHz std out soonest. </a:t>
            </a:r>
          </a:p>
          <a:p>
            <a:pPr lvl="2">
              <a:spcBef>
                <a:spcPts val="0"/>
              </a:spcBef>
              <a:buFont typeface="Arial" panose="020B0604020202020204" pitchFamily="34" charset="0"/>
              <a:buChar char="•"/>
            </a:pPr>
            <a:r>
              <a:rPr lang="en-US" dirty="0">
                <a:solidFill>
                  <a:schemeClr val="tx1"/>
                </a:solidFill>
              </a:rPr>
              <a:t>User Access Restrictions are pretty much agreed upon for 5 and 6 GHz, on the heels of TVWS.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after the call, for next week:  2 rapporteur meetings on 13&amp;20oct21, to discuss HS EN 303 687 and NB FH w/adaptivity (LBT)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(and more) 	next calls, #57  02-05Nov21</a:t>
            </a:r>
          </a:p>
          <a:p>
            <a:pPr lvl="1">
              <a:spcBef>
                <a:spcPts val="0"/>
              </a:spcBef>
              <a:spcAft>
                <a:spcPts val="0"/>
              </a:spcAft>
              <a:buFont typeface="Arial" panose="020B0604020202020204" pitchFamily="34" charset="0"/>
              <a:buChar char="•"/>
            </a:pPr>
            <a:r>
              <a:rPr lang="en-US" sz="1200" dirty="0">
                <a:solidFill>
                  <a:schemeClr val="tx1"/>
                </a:solidFill>
              </a:rPr>
              <a:t>after the .18 call, so for next week, ECC will take up discussion of a WI on upper 6GHz for RLAN.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4"/>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Anything to share today? </a:t>
            </a:r>
          </a:p>
          <a:p>
            <a:pPr lvl="1">
              <a:spcBef>
                <a:spcPts val="0"/>
              </a:spcBef>
              <a:spcAft>
                <a:spcPts val="0"/>
              </a:spcAft>
              <a:buFont typeface="Arial" panose="020B0604020202020204" pitchFamily="34" charset="0"/>
              <a:buChar char="•"/>
            </a:pPr>
            <a:r>
              <a:rPr lang="en-US" sz="1400" b="1" dirty="0">
                <a:solidFill>
                  <a:schemeClr val="tx1"/>
                </a:solidFill>
              </a:rPr>
              <a:t>16sep:</a:t>
            </a:r>
            <a:r>
              <a:rPr lang="en-US" sz="1400" dirty="0">
                <a:solidFill>
                  <a:schemeClr val="tx1"/>
                </a:solidFill>
              </a:rPr>
              <a:t> ECC report 327 is back from public review and will be will agreed upon at next SE meetings. Proposed changes will be in the regulations, just how is tbd.  Expected by early 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2">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yes, Last time only took 1</a:t>
            </a:r>
            <a:r>
              <a:rPr lang="en-US" sz="1600" baseline="30000" dirty="0">
                <a:solidFill>
                  <a:schemeClr val="tx1"/>
                </a:solidFill>
              </a:rPr>
              <a:t>st</a:t>
            </a:r>
            <a:r>
              <a:rPr lang="en-US" sz="1600" dirty="0">
                <a:solidFill>
                  <a:schemeClr val="tx1"/>
                </a:solidFill>
              </a:rPr>
              <a:t> day, may happen again.  Be there on 28th if you want to hear what is going on.  </a:t>
            </a: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web meeting #100 04-08Oct21</a:t>
            </a:r>
          </a:p>
          <a:p>
            <a:pPr lvl="1">
              <a:spcBef>
                <a:spcPts val="0"/>
              </a:spcBef>
              <a:spcAft>
                <a:spcPts val="0"/>
              </a:spcAft>
              <a:buFont typeface="Arial" panose="020B0604020202020204" pitchFamily="34" charset="0"/>
              <a:buChar char="•"/>
            </a:pPr>
            <a:r>
              <a:rPr lang="en-US" sz="1600" b="1" dirty="0">
                <a:solidFill>
                  <a:schemeClr val="tx1"/>
                </a:solidFill>
              </a:rPr>
              <a:t>At the end of the WGFM meeting, 08Oct21, FM 57 will be dissolved.</a:t>
            </a:r>
            <a:endParaRPr lang="en-US" sz="10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last call </a:t>
            </a:r>
            <a:r>
              <a:rPr lang="en-US" sz="1800" dirty="0">
                <a:sym typeface="Wingdings" panose="05000000000000000000" pitchFamily="2" charset="2"/>
              </a:rPr>
              <a:t>#16 14-15Sep21; next call: _n/a _</a:t>
            </a:r>
          </a:p>
          <a:p>
            <a:pPr marL="800100" lvl="2">
              <a:spcBef>
                <a:spcPts val="0"/>
              </a:spcBef>
              <a:spcAft>
                <a:spcPts val="0"/>
              </a:spcAft>
              <a:buFont typeface="Arial" panose="020B0604020202020204" pitchFamily="34" charset="0"/>
              <a:buChar char="•"/>
            </a:pPr>
            <a:r>
              <a:rPr lang="en-US" b="1" dirty="0">
                <a:solidFill>
                  <a:schemeClr val="tx1"/>
                </a:solidFill>
                <a:latin typeface="Times New Roman" panose="02020603050405020304" pitchFamily="18" charset="0"/>
                <a:ea typeface="SimSun" panose="02010600030101010101" pitchFamily="2" charset="-122"/>
              </a:rPr>
              <a:t>Will remove FM57 from agenda after today, as it is to be dissolved in a few hours. </a:t>
            </a:r>
          </a:p>
          <a:p>
            <a:pPr marL="800100" lvl="2">
              <a:spcBef>
                <a:spcPts val="0"/>
              </a:spcBef>
              <a:spcAft>
                <a:spcPts val="0"/>
              </a:spcAft>
              <a:buFont typeface="Arial" panose="020B0604020202020204" pitchFamily="34" charset="0"/>
              <a:buChar char="•"/>
            </a:pPr>
            <a:r>
              <a:rPr lang="en-US" sz="1200" b="1" dirty="0">
                <a:effectLst/>
                <a:ea typeface="Calibri" panose="020F0502020204030204" pitchFamily="34" charset="0"/>
              </a:rPr>
              <a:t>16sep:  </a:t>
            </a:r>
            <a:r>
              <a:rPr lang="en-US" sz="1200" b="0" dirty="0">
                <a:effectLst/>
                <a:ea typeface="Calibri" panose="020F0502020204030204" pitchFamily="34" charset="0"/>
              </a:rPr>
              <a:t>1) Resolution of public consultation comments on Draft ECC report 330; re: WAS/RLAN use of the 5725-5850MHz band (CEPT work item FM57_03).   		</a:t>
            </a:r>
            <a:r>
              <a:rPr lang="en-GB" sz="1200" b="0" dirty="0">
                <a:effectLst/>
                <a:ea typeface="Calibri" panose="020F0502020204030204" pitchFamily="34" charset="0"/>
              </a:rPr>
              <a:t>Output of the resolution meeting </a:t>
            </a:r>
            <a:r>
              <a:rPr lang="en-GB" sz="1200" b="0" u="sng" dirty="0">
                <a:solidFill>
                  <a:srgbClr val="0000FF"/>
                </a:solidFill>
                <a:effectLst/>
                <a:ea typeface="Calibri" panose="020F0502020204030204" pitchFamily="34" charset="0"/>
                <a:hlinkClick r:id="rId8"/>
              </a:rPr>
              <a:t>TEMP01R3</a:t>
            </a:r>
            <a:r>
              <a:rPr lang="en-GB" sz="1200" b="0" dirty="0">
                <a:effectLst/>
                <a:ea typeface="Calibri" panose="020F0502020204030204" pitchFamily="34" charset="0"/>
              </a:rPr>
              <a:t>  will be sent to the next WGFM meeting.</a:t>
            </a:r>
            <a:endParaRPr lang="en-US" sz="12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b="0" dirty="0">
                <a:effectLst/>
                <a:ea typeface="Calibri" panose="020F0502020204030204" pitchFamily="34" charset="0"/>
              </a:rPr>
              <a:t>2) A request from WGFM on how to establish</a:t>
            </a:r>
            <a:r>
              <a:rPr lang="en-GB" sz="12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200" dirty="0">
              <a:ea typeface="Calibri" panose="020F0502020204030204" pitchFamily="34" charset="0"/>
            </a:endParaRPr>
          </a:p>
          <a:p>
            <a:pPr marL="1714500" lvl="4">
              <a:spcBef>
                <a:spcPts val="0"/>
              </a:spcBef>
              <a:spcAft>
                <a:spcPts val="0"/>
              </a:spcAft>
              <a:buFont typeface="Arial" panose="020B0604020202020204" pitchFamily="34" charset="0"/>
              <a:buChar char="•"/>
            </a:pPr>
            <a:r>
              <a:rPr lang="en-US" sz="1200" b="0" u="sng" dirty="0">
                <a:solidFill>
                  <a:srgbClr val="0000FF"/>
                </a:solidFill>
                <a:effectLst/>
                <a:ea typeface="Calibri" panose="020F0502020204030204" pitchFamily="34" charset="0"/>
                <a:hlinkClick r:id="rId9"/>
              </a:rPr>
              <a:t>TEMP02R2</a:t>
            </a:r>
            <a:r>
              <a:rPr lang="en-US" sz="12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1257300" lvl="3">
              <a:spcBef>
                <a:spcPts val="0"/>
              </a:spcBef>
              <a:spcAft>
                <a:spcPts val="0"/>
              </a:spcAft>
              <a:buFont typeface="Arial" panose="020B0604020202020204" pitchFamily="34" charset="0"/>
              <a:buChar char="•"/>
            </a:pPr>
            <a:r>
              <a:rPr lang="en-US" sz="1200" b="0" dirty="0">
                <a:effectLst/>
                <a:ea typeface="Calibri" panose="020F0502020204030204" pitchFamily="34" charset="0"/>
              </a:rPr>
              <a:t>The work that FM57 was created for (e.g. 6GHz Regulation and 5.8GHz ECC report) is now complete and the FM57 group will be closed at the next WGFM meeting.</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149709"/>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1"/>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Tunisia – ANF – has a public consultation</a:t>
            </a:r>
            <a:r>
              <a:rPr lang="en-US" sz="1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on allocating the lower part of the 6GHz band , 5925-6425Mz  for WLAN.  Comments due 30oct21.  </a:t>
            </a:r>
          </a:p>
          <a:p>
            <a:pPr lvl="1">
              <a:buFont typeface="Arial" panose="020B0604020202020204" pitchFamily="34" charset="0"/>
              <a:buChar char="•"/>
            </a:pPr>
            <a:r>
              <a:rPr lang="en-US" sz="1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There are 4-5 questions, also includes asking about the upper band to 7125MHz, for the full 1200 </a:t>
            </a:r>
            <a:r>
              <a:rPr lang="en-US" sz="1800" b="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MHz.</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1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else to share today?  </a:t>
            </a:r>
            <a:r>
              <a:rPr lang="en-US" sz="1800" b="0" dirty="0">
                <a:solidFill>
                  <a:schemeClr val="tx1"/>
                </a:solidFill>
                <a:effectLst/>
                <a:latin typeface="Times New Roman" panose="02020603050405020304" pitchFamily="18" charset="0"/>
                <a:ea typeface="Calibri" panose="020F0502020204030204" pitchFamily="34" charset="0"/>
              </a:rPr>
              <a:t>nothing heard</a:t>
            </a: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Malaysia MCMC has recently begun a public consultation that seeks public view on the possibility of 	allocating 6 GHz spectrum to unlicensed use.</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D</a:t>
            </a:r>
            <a:r>
              <a:rPr lang="en-US" sz="1400" dirty="0">
                <a:effectLst/>
                <a:ea typeface="Calibri" panose="020F0502020204030204" pitchFamily="34" charset="0"/>
              </a:rPr>
              <a:t>eadline for submitting comments is 5:00pm Selangor </a:t>
            </a:r>
            <a:r>
              <a:rPr lang="en-US" sz="1400" dirty="0" err="1">
                <a:effectLst/>
                <a:ea typeface="Calibri" panose="020F0502020204030204" pitchFamily="34" charset="0"/>
              </a:rPr>
              <a:t>Darul</a:t>
            </a:r>
            <a:r>
              <a:rPr lang="en-US" sz="1400" dirty="0">
                <a:effectLst/>
                <a:ea typeface="Calibri" panose="020F0502020204030204" pitchFamily="34" charset="0"/>
              </a:rPr>
              <a:t> Ehsan local time, </a:t>
            </a:r>
            <a:r>
              <a:rPr lang="en-US" sz="1400" b="1" dirty="0">
                <a:effectLst/>
                <a:ea typeface="Calibri" panose="020F0502020204030204" pitchFamily="34" charset="0"/>
              </a:rPr>
              <a:t>October 11, 2021.  (23sept out of .18)</a:t>
            </a:r>
            <a:endParaRPr lang="en-US" sz="1400" b="1"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For details, you would refer to the 15-page document at:</a:t>
            </a:r>
          </a:p>
          <a:p>
            <a:pPr marL="80010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400" dirty="0">
                <a:solidFill>
                  <a:schemeClr val="tx1"/>
                </a:solidFill>
                <a:ea typeface="Times New Roman" panose="02020603050405020304" pitchFamily="18" charset="0"/>
                <a:cs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b="0" dirty="0">
                <a:solidFill>
                  <a:srgbClr val="222222"/>
                </a:solidFill>
              </a:rPr>
              <a:t>Consultation is in mentor:  </a:t>
            </a:r>
            <a:r>
              <a:rPr lang="en-US" sz="1400" b="0" dirty="0">
                <a:solidFill>
                  <a:srgbClr val="222222"/>
                </a:solidFill>
                <a:hlinkClick r:id="rId4"/>
              </a:rPr>
              <a:t>https://mentor.ieee.org/802.18/dcn/21/18-21-0103-00-0000-malaysia-mcmc-consultation-wlan-in-the-6ghz-band.docx</a:t>
            </a:r>
            <a:endParaRPr lang="en-US" sz="140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t>Brazil – ANATEL -   Public Consultation 46 </a:t>
            </a:r>
          </a:p>
          <a:p>
            <a:pPr lvl="1">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5"/>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endParaRPr lang="en-US" sz="1400" b="0" dirty="0">
              <a:solidFill>
                <a:srgbClr val="222222"/>
              </a:solidFill>
            </a:endParaRPr>
          </a:p>
          <a:p>
            <a:pPr marL="40005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Status on Liaison to ITU-R WP 1A on VLC, the EC approved on Tuesday.  Wednesday did have an editorial request from an EC member which will be done.  Then will make clean copy for Mentor and the ITU-R liaison to upload to WP 1A.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Will do quick review of editorial:   </a:t>
            </a:r>
            <a:r>
              <a:rPr lang="en-GB" sz="1800" dirty="0">
                <a:latin typeface="Times New Roman" panose="02020603050405020304" pitchFamily="18" charset="0"/>
                <a:ea typeface="Calibri" panose="020F0502020204030204" pitchFamily="34" charset="0"/>
                <a:hlinkClick r:id="rId3"/>
              </a:rPr>
              <a:t>https://mentor.ieee.org/802.18/dcn/21/18-21-0109-07-0000-liaison-response-to-itu-r-wp-1a-on-vlc-standards.docx</a:t>
            </a:r>
            <a:r>
              <a:rPr lang="en-GB" sz="1800" dirty="0">
                <a:latin typeface="Times New Roman" panose="02020603050405020304" pitchFamily="18" charset="0"/>
                <a:ea typeface="Calibri" panose="020F0502020204030204" pitchFamily="34" charset="0"/>
              </a:rPr>
              <a:t>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else to share today? </a:t>
            </a:r>
            <a:r>
              <a:rPr lang="en-US" sz="1800" b="0" dirty="0">
                <a:solidFill>
                  <a:schemeClr val="tx1"/>
                </a:solidFill>
                <a:effectLst/>
                <a:latin typeface="Times New Roman" panose="02020603050405020304" pitchFamily="18" charset="0"/>
                <a:ea typeface="Calibri" panose="020F0502020204030204" pitchFamily="34" charset="0"/>
              </a:rPr>
              <a:t>nothing heard</a:t>
            </a:r>
            <a:endParaRPr lang="en-US" sz="1800" dirty="0">
              <a:solidFill>
                <a:schemeClr val="tx1"/>
              </a:solidFill>
              <a:ea typeface="Times New Roman" panose="02020603050405020304" pitchFamily="18" charset="0"/>
              <a:cs typeface="Times New Roman" panose="02020603050405020304" pitchFamily="18" charset="0"/>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4"/>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5"/>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6"/>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7"/>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indent="0"/>
            <a:endParaRPr lang="en-US" sz="1200" dirty="0"/>
          </a:p>
          <a:p>
            <a:pPr marL="514350" indent="-514350">
              <a:spcBef>
                <a:spcPts val="0"/>
              </a:spcBef>
              <a:buFont typeface="+mj-lt"/>
              <a:buAutoNum type="romanLcPeriod"/>
            </a:pPr>
            <a:r>
              <a:rPr lang="en-US" sz="1800" dirty="0"/>
              <a:t>Liaison from </a:t>
            </a:r>
            <a:r>
              <a:rPr lang="en-US" sz="1800" dirty="0">
                <a:hlinkClick r:id="rId3"/>
              </a:rPr>
              <a:t>ITU-R WP5A</a:t>
            </a:r>
            <a:r>
              <a:rPr lang="en-US" sz="1800" dirty="0"/>
              <a:t> re: M.1801-2, see </a:t>
            </a:r>
            <a:r>
              <a:rPr lang="en-US" sz="1800" dirty="0">
                <a:hlinkClick r:id="rId4"/>
              </a:rPr>
              <a:t>https://mentor.ieee.org/802.18/dcn/21/18-21-0058-00-0000-request-for-input-itu-r-m-1801-2.docx</a:t>
            </a:r>
            <a:r>
              <a:rPr lang="en-US" sz="1800" dirty="0"/>
              <a:t> </a:t>
            </a:r>
          </a:p>
          <a:p>
            <a:pPr marL="514350" indent="-514350">
              <a:spcBef>
                <a:spcPts val="0"/>
              </a:spcBef>
              <a:buFont typeface="+mj-lt"/>
              <a:buAutoNum type="romanLcPeriod"/>
            </a:pPr>
            <a:r>
              <a:rPr lang="en-US" sz="1800" dirty="0"/>
              <a:t>Liaison from ITU-R WP5A re: M.1450-5, see </a:t>
            </a:r>
            <a:r>
              <a:rPr lang="en-US" sz="1800" dirty="0">
                <a:hlinkClick r:id="rId5"/>
              </a:rPr>
              <a:t>https://mentor.ieee.org/802.18/dcn/21/18-21-0057-00-0000-request-for-input-itu-r-m-1450-5.docx</a:t>
            </a:r>
            <a:r>
              <a:rPr lang="en-US" sz="1800" dirty="0"/>
              <a:t> </a:t>
            </a:r>
          </a:p>
          <a:p>
            <a:pPr marL="914400" lvl="1" indent="-514350">
              <a:buFont typeface="+mj-lt"/>
              <a:buAutoNum type="romanLcPeriod"/>
            </a:pPr>
            <a:r>
              <a:rPr lang="en-US" sz="1800" dirty="0"/>
              <a:t>WP 5A next meeting is 15-26nov21 (probably upload to WP5A 26oct21+; </a:t>
            </a:r>
            <a:r>
              <a:rPr lang="en-US" sz="1800" b="1" u="sng" dirty="0"/>
              <a:t>out of .18 then 07oct</a:t>
            </a:r>
            <a:r>
              <a:rPr lang="en-US" sz="1800" dirty="0"/>
              <a:t> for EC 10 day)</a:t>
            </a:r>
          </a:p>
          <a:p>
            <a:pPr marL="1314450" lvl="2" indent="-514350">
              <a:buFont typeface="+mj-lt"/>
              <a:buAutoNum type="romanLcPeriod"/>
            </a:pPr>
            <a:r>
              <a:rPr lang="en-GB" b="1" dirty="0">
                <a:effectLst/>
                <a:ea typeface="Calibri" panose="020F0502020204030204" pitchFamily="34" charset="0"/>
                <a:cs typeface="Times New Roman" panose="02020603050405020304" pitchFamily="18" charset="0"/>
              </a:rPr>
              <a:t>Deadline for contribution 1600 hours UTC </a:t>
            </a:r>
            <a:r>
              <a:rPr lang="fr-CH" b="1" dirty="0">
                <a:effectLst/>
                <a:ea typeface="Calibri" panose="020F0502020204030204" pitchFamily="34" charset="0"/>
                <a:cs typeface="Times New Roman" panose="02020603050405020304" pitchFamily="18" charset="0"/>
              </a:rPr>
              <a:t>Monday, 8 </a:t>
            </a:r>
            <a:r>
              <a:rPr lang="fr-CH" b="1" dirty="0" err="1">
                <a:effectLst/>
                <a:ea typeface="Calibri" panose="020F0502020204030204" pitchFamily="34" charset="0"/>
                <a:cs typeface="Times New Roman" panose="02020603050405020304" pitchFamily="18" charset="0"/>
              </a:rPr>
              <a:t>November</a:t>
            </a:r>
            <a:r>
              <a:rPr lang="fr-CH" b="1" dirty="0">
                <a:effectLst/>
                <a:ea typeface="Calibri" panose="020F0502020204030204" pitchFamily="34" charset="0"/>
                <a:cs typeface="Times New Roman" panose="02020603050405020304" pitchFamily="18" charset="0"/>
              </a:rPr>
              <a:t> 2021</a:t>
            </a:r>
            <a:endParaRPr lang="en-US" b="1" dirty="0">
              <a:effectLst/>
              <a:ea typeface="Calibri" panose="020F0502020204030204" pitchFamily="34" charset="0"/>
              <a:cs typeface="Times New Roman" panose="02020603050405020304" pitchFamily="18" charset="0"/>
            </a:endParaRPr>
          </a:p>
          <a:p>
            <a:pPr marL="914400" lvl="1" indent="-514350">
              <a:buFont typeface="+mj-lt"/>
              <a:buAutoNum type="romanLcPeriod"/>
            </a:pPr>
            <a:r>
              <a:rPr lang="en-US" sz="18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800" dirty="0"/>
              <a:t>  ad hoc has met on these. </a:t>
            </a:r>
          </a:p>
          <a:p>
            <a:pPr marL="914400" lvl="1" indent="-514350">
              <a:buFont typeface="+mj-lt"/>
              <a:buAutoNum type="romanLcPeriod"/>
            </a:pPr>
            <a:r>
              <a:rPr lang="en-US" sz="1800" b="1" u="sng" dirty="0"/>
              <a:t>and from there the liaison contributions have been uploaded now to .18 mentor and .18 will vote on them today, 07oct. </a:t>
            </a:r>
          </a:p>
          <a:p>
            <a:pPr marL="914400" lvl="1" indent="-514350">
              <a:buFont typeface="+mj-lt"/>
              <a:buAutoNum type="romanLcPeriod"/>
            </a:pPr>
            <a:r>
              <a:rPr lang="en-US" sz="1600" dirty="0">
                <a:hlinkClick r:id="rId6"/>
              </a:rPr>
              <a:t>https://mentor.ieee.org/802.18/dcn/21/18-21-0116-02-0000-proposed-modifications-to-itu-r-m-1450-5.docx</a:t>
            </a:r>
            <a:r>
              <a:rPr lang="en-US" sz="1600" dirty="0"/>
              <a:t> </a:t>
            </a:r>
          </a:p>
          <a:p>
            <a:pPr marL="914400" lvl="1" indent="-514350">
              <a:buFont typeface="+mj-lt"/>
              <a:buAutoNum type="romanLcPeriod"/>
            </a:pPr>
            <a:r>
              <a:rPr lang="en-US" sz="1600" dirty="0">
                <a:hlinkClick r:id="rId7"/>
              </a:rPr>
              <a:t>https://mentor.ieee.org/802.18/dcn/21/18-21-0117-02-0000-proposed-modifications-to-itu-r-m-1801-2.docx</a:t>
            </a:r>
            <a:endParaRPr lang="en-US" sz="1600" dirty="0"/>
          </a:p>
          <a:p>
            <a:pPr marL="914400" lvl="1" indent="-514350">
              <a:buFont typeface="+mj-lt"/>
              <a:buAutoNum type="romanLcPeriod"/>
            </a:pPr>
            <a:r>
              <a:rPr lang="en-US" sz="1800" dirty="0"/>
              <a:t>Will review and have r03 clean versions for approval pending any other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solidFill>
                  <a:schemeClr val="tx1"/>
                </a:solidFill>
              </a:rPr>
              <a:t>ITU-R M.1450 &amp; M.1801 submissions</a:t>
            </a:r>
            <a:endParaRPr lang="en-US" sz="1200" dirty="0"/>
          </a:p>
        </p:txBody>
      </p:sp>
      <p:sp>
        <p:nvSpPr>
          <p:cNvPr id="3" name="Content Placeholder 2"/>
          <p:cNvSpPr>
            <a:spLocks noGrp="1"/>
          </p:cNvSpPr>
          <p:nvPr>
            <p:ph idx="1"/>
          </p:nvPr>
        </p:nvSpPr>
        <p:spPr>
          <a:xfrm>
            <a:off x="990600" y="990600"/>
            <a:ext cx="10820400" cy="5484814"/>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https://mentor.ieee.org/802.18/dcn/21/18-21-0116-03-0000-proposed-modifications-to-itu-r-m-1450-5.docx</a:t>
            </a:r>
            <a:r>
              <a:rPr lang="en-US" sz="1800" b="0" dirty="0"/>
              <a:t>  and </a:t>
            </a:r>
            <a:r>
              <a:rPr lang="en-US" sz="1800" b="0" dirty="0">
                <a:hlinkClick r:id="rId4"/>
              </a:rPr>
              <a:t>https://mentor.ieee.org/802.18/dcn/21/18-21-0117-03-0000-proposed-modifications-to-itu-r-m-1801-2.docx</a:t>
            </a:r>
            <a:r>
              <a:rPr lang="en-US" sz="1800" b="0" dirty="0"/>
              <a:t>  for ITU-R M.1450-5 and M.1801-2 updated edits, respectively. </a:t>
            </a:r>
            <a:r>
              <a:rPr lang="en-GB" sz="1800" b="0" dirty="0">
                <a:solidFill>
                  <a:schemeClr val="tx1"/>
                </a:solidFill>
              </a:rPr>
              <a:t>For review and approval by the LMSC (EC) for submission to ITU-R WP 5A via ITU-R Liaison before contribution deadline for WP 5A’s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b="1" dirty="0">
                <a:solidFill>
                  <a:schemeClr val="tx1"/>
                </a:solidFill>
              </a:rPr>
              <a:t>	Voters: __14__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__17__  on the call</a:t>
            </a:r>
          </a:p>
          <a:p>
            <a:endParaRPr lang="en-US" altLang="en-US" sz="1600" dirty="0"/>
          </a:p>
          <a:p>
            <a:r>
              <a:rPr lang="en-US" altLang="en-US" sz="1600" dirty="0"/>
              <a:t>	</a:t>
            </a:r>
            <a:r>
              <a:rPr lang="en-US" altLang="en-US" sz="1800" dirty="0"/>
              <a:t>	Moved by:  	</a:t>
            </a:r>
            <a:r>
              <a:rPr lang="en-US" altLang="en-US" sz="1800" dirty="0">
                <a:solidFill>
                  <a:schemeClr val="tx1"/>
                </a:solidFill>
              </a:rPr>
              <a:t>	Hassan Y. (Intel) 	</a:t>
            </a:r>
          </a:p>
          <a:p>
            <a:pPr lvl="1"/>
            <a:r>
              <a:rPr lang="en-US" altLang="en-US" sz="1800" b="1" dirty="0"/>
              <a:t>Seconded by:  	Dorothy S. (HPE)</a:t>
            </a:r>
          </a:p>
          <a:p>
            <a:pPr lvl="1"/>
            <a:r>
              <a:rPr lang="en-US" altLang="en-US" sz="1800" b="1" dirty="0"/>
              <a:t>Discussion?		none</a:t>
            </a:r>
          </a:p>
          <a:p>
            <a:pPr lvl="1"/>
            <a:endParaRPr lang="en-US" altLang="en-US" sz="1800" b="1" dirty="0">
              <a:solidFill>
                <a:schemeClr val="tx1"/>
              </a:solidFill>
            </a:endParaRPr>
          </a:p>
          <a:p>
            <a:pPr lvl="1"/>
            <a:r>
              <a:rPr lang="en-US" altLang="en-US" sz="1800" b="1" dirty="0">
                <a:solidFill>
                  <a:schemeClr val="tx1"/>
                </a:solidFill>
              </a:rPr>
              <a:t>Vote:  		_13_Y   /  _0_N   /  _0__A </a:t>
            </a:r>
          </a:p>
          <a:p>
            <a:pPr lvl="1"/>
            <a:r>
              <a:rPr lang="en-US" altLang="en-US" sz="1800" b="1" dirty="0">
                <a:solidFill>
                  <a:schemeClr val="tx1"/>
                </a:solidFill>
              </a:rPr>
              <a:t>Motion - Passes</a:t>
            </a: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a:t>
            </a:r>
            <a:endParaRPr lang="en-US" sz="2000" b="0" dirty="0">
              <a:solidFill>
                <a:srgbClr val="1D2B3E"/>
              </a:solidFill>
            </a:endParaRPr>
          </a:p>
          <a:p>
            <a:pPr marL="400050" lvl="1">
              <a:spcBef>
                <a:spcPts val="0"/>
              </a:spcBef>
              <a:spcAft>
                <a:spcPts val="0"/>
              </a:spcAft>
              <a:buFont typeface="Arial" panose="020B0604020202020204" pitchFamily="34" charset="0"/>
              <a:buChar char="•"/>
            </a:pPr>
            <a:r>
              <a:rPr lang="en-US" sz="1800" b="0" i="0" dirty="0">
                <a:solidFill>
                  <a:srgbClr val="1D2B3E"/>
                </a:solidFill>
                <a:effectLst/>
              </a:rPr>
              <a:t>The Commission adopted  a </a:t>
            </a:r>
            <a:r>
              <a:rPr lang="en-US" sz="1800" b="0" i="0" u="none" strike="noStrike" dirty="0">
                <a:solidFill>
                  <a:srgbClr val="2C75D6"/>
                </a:solidFill>
                <a:effectLst/>
                <a:hlinkClick r:id="rId3"/>
              </a:rPr>
              <a:t>Notice of Inquiry</a:t>
            </a:r>
            <a:r>
              <a:rPr lang="en-US" sz="1800" b="0" i="0" dirty="0">
                <a:solidFill>
                  <a:srgbClr val="1D2B3E"/>
                </a:solidFill>
                <a:effectLst/>
              </a:rPr>
              <a:t> seeking comment on current and future spectrum needs to enable better connectivity relating to the Internet of Things (IoT). (ET Docket No. 21-353)</a:t>
            </a: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4"/>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5"/>
              </a:rPr>
              <a:t>https://mentor.ieee.org/802.18/dcn/21/18-21-0108-01-0000-fcc-noi-on-spectrum-for-the-internet-of-things.docx</a:t>
            </a:r>
            <a:endParaRPr lang="en-US" sz="16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Dates have been set: </a:t>
            </a:r>
            <a:r>
              <a:rPr lang="en-US" sz="1600" b="1" dirty="0">
                <a:effectLst/>
                <a:ea typeface="Times New Roman" panose="02020603050405020304" pitchFamily="18" charset="0"/>
              </a:rPr>
              <a:t>Comment Date:  November 1, 2021</a:t>
            </a:r>
            <a:r>
              <a:rPr lang="en-US" sz="1600" dirty="0">
                <a:ea typeface="Times New Roman" panose="02020603050405020304" pitchFamily="18" charset="0"/>
              </a:rPr>
              <a:t>; </a:t>
            </a:r>
            <a:r>
              <a:rPr lang="en-US" sz="1600" b="1" dirty="0">
                <a:effectLst/>
                <a:ea typeface="Times New Roman" panose="02020603050405020304" pitchFamily="18" charset="0"/>
              </a:rPr>
              <a:t>Reply Comment Date:  November 16, 2021</a:t>
            </a:r>
            <a:endParaRPr lang="en-US" sz="16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802.18 would need to approve 14oct21, next week. </a:t>
            </a:r>
            <a:endParaRPr lang="en-US" sz="18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maybe of interest to IEEE 802, e.g.</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please refer to paragraphs 10 and 11 asking the role of unlicensed spectrum and whether additional unlicensed spectrum should be considered.</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dirty="0">
                <a:ea typeface="Calibri" panose="020F0502020204030204" pitchFamily="34" charset="0"/>
              </a:rPr>
              <a:t>Can someone get some text together and we could have some ad </a:t>
            </a:r>
            <a:r>
              <a:rPr lang="en-US" dirty="0" err="1">
                <a:ea typeface="Calibri" panose="020F0502020204030204" pitchFamily="34" charset="0"/>
              </a:rPr>
              <a:t>hocs</a:t>
            </a:r>
            <a:r>
              <a:rPr lang="en-US" dirty="0">
                <a:ea typeface="Calibri" panose="020F0502020204030204" pitchFamily="34" charset="0"/>
              </a:rPr>
              <a:t> next week?  no response</a:t>
            </a: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ea typeface="Calibri" panose="020F0502020204030204" pitchFamily="34" charset="0"/>
              </a:rPr>
              <a:t>FCC NPRM on 60GHz on </a:t>
            </a:r>
            <a:r>
              <a:rPr lang="en-US" sz="2000" dirty="0">
                <a:effectLst/>
                <a:ea typeface="Calibri" panose="020F0502020204030204" pitchFamily="34" charset="0"/>
              </a:rPr>
              <a:t>Radar Sensing Technology</a:t>
            </a:r>
            <a:r>
              <a:rPr lang="en-US" sz="2000" dirty="0">
                <a:ea typeface="Calibri" panose="020F0502020204030204" pitchFamily="34" charset="0"/>
              </a:rPr>
              <a:t> </a:t>
            </a:r>
            <a:r>
              <a:rPr lang="en-US" sz="20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https://mentor.ieee.org/802.18/dcn/21/18-21-0110-08-0000-reply-comments-of-ieee-802-60-ghz-motion-sensing-fcc-nprm-et-21-264.docx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EC Ballot started last Friday,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One EC member requested editorial updates. Updates reviewed and all are okay.  Will be posted as rev09.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Currently: 4 approved, 1 disapproved (need 50% return (need 2 more) and 2/3 approval)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Ballot closes next Monday the 11</a:t>
            </a:r>
            <a:r>
              <a:rPr lang="en-US" sz="1600" baseline="30000" dirty="0">
                <a:ea typeface="Calibri" panose="020F0502020204030204" pitchFamily="34" charset="0"/>
              </a:rPr>
              <a:t>th</a:t>
            </a:r>
            <a:r>
              <a:rPr lang="en-US" sz="1600" dirty="0">
                <a:ea typeface="Calibri" panose="020F0502020204030204" pitchFamily="34" charset="0"/>
              </a:rPr>
              <a:t>.  </a:t>
            </a:r>
          </a:p>
          <a:p>
            <a:pPr marL="0" indent="0">
              <a:spcBef>
                <a:spcPts val="0"/>
              </a:spcBef>
              <a:spcAft>
                <a:spcPts val="0"/>
              </a:spcAft>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endParaRPr lang="en-US" dirty="0">
              <a:ea typeface="Calibri" panose="020F0502020204030204" pitchFamily="34" charset="0"/>
            </a:endParaRP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yes.  </a:t>
            </a:r>
            <a:r>
              <a:rPr lang="en-US" sz="1600" dirty="0" err="1">
                <a:solidFill>
                  <a:schemeClr val="tx1"/>
                </a:solidFill>
              </a:rPr>
              <a:t>WInnforum</a:t>
            </a:r>
            <a:r>
              <a:rPr lang="en-US" sz="1600" dirty="0">
                <a:solidFill>
                  <a:schemeClr val="tx1"/>
                </a:solidFill>
              </a:rPr>
              <a:t> met with FCC and WBT and delivered report RC-1010, and asking FCC when will the ULS database be  updated?  and answer was don’t know.   could be late 2022 and maybe into 2023. </a:t>
            </a:r>
          </a:p>
          <a:p>
            <a:pPr marL="1323975" lvl="3">
              <a:spcBef>
                <a:spcPts val="0"/>
              </a:spcBef>
              <a:spcAft>
                <a:spcPts val="0"/>
              </a:spcAft>
              <a:buFont typeface="Arial" panose="020B0604020202020204" pitchFamily="34" charset="0"/>
              <a:buChar char="•"/>
            </a:pPr>
            <a:r>
              <a:rPr lang="en-US" dirty="0">
                <a:solidFill>
                  <a:schemeClr val="tx1"/>
                </a:solidFill>
              </a:rPr>
              <a:t> </a:t>
            </a: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200" dirty="0">
                <a:solidFill>
                  <a:schemeClr val="tx1"/>
                </a:solidFill>
                <a:effectLst/>
                <a:ea typeface="SimSun" panose="02010600030101010101" pitchFamily="2" charset="-122"/>
              </a:rPr>
              <a:t>  </a:t>
            </a:r>
          </a:p>
          <a:p>
            <a:pPr marL="1323975" lvl="3">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p>
          <a:p>
            <a:pPr marL="1323975" lvl="3">
              <a:spcBef>
                <a:spcPts val="0"/>
              </a:spcBef>
              <a:spcAft>
                <a:spcPts val="0"/>
              </a:spcAft>
              <a:buFont typeface="Arial" panose="020B0604020202020204" pitchFamily="34" charset="0"/>
              <a:buChar char="•"/>
            </a:pPr>
            <a:r>
              <a:rPr lang="en-US" sz="1400" dirty="0">
                <a:solidFill>
                  <a:schemeClr val="tx1"/>
                </a:solidFill>
              </a:rPr>
              <a:t> </a:t>
            </a: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1323975" lvl="3">
              <a:spcBef>
                <a:spcPts val="0"/>
              </a:spcBef>
              <a:spcAft>
                <a:spcPts val="0"/>
              </a:spcAft>
              <a:buFont typeface="Arial" panose="020B0604020202020204" pitchFamily="34" charset="0"/>
              <a:buChar char="•"/>
            </a:pPr>
            <a:r>
              <a:rPr lang="en-US" sz="1400" dirty="0">
                <a:effectLst/>
                <a:ea typeface="SimSun" panose="02010600030101010101" pitchFamily="2" charset="-122"/>
              </a:rPr>
              <a:t>This group met last week 24Sept21</a:t>
            </a:r>
            <a:endParaRPr lang="en-US" sz="14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t>
            </a:r>
            <a:r>
              <a:rPr lang="en-US" sz="1600"/>
              <a:t>and </a:t>
            </a:r>
            <a:r>
              <a:rPr lang="en-US" sz="1600">
                <a:hlinkClick r:id="rId4"/>
              </a:rPr>
              <a:t>Al Petrick (Skyworks Solutions) </a:t>
            </a:r>
            <a:endParaRPr lang="en-US" sz="1600"/>
          </a:p>
          <a:p>
            <a:pPr lvl="1">
              <a:defRPr/>
            </a:pPr>
            <a:r>
              <a:rPr lang="en-US" sz="1600"/>
              <a:t>Secretary</a:t>
            </a:r>
            <a:r>
              <a:rPr lang="en-US" sz="1600" dirty="0"/>
              <a:t>,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07oct21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074"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075"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Chair prep and start 10-day LMSC/EC ballot for ITU-R WP  5A Liaisons.</a:t>
            </a: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07oct21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_14_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14oct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15:54et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07oct21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07oct21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07oct21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562967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07oct21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07oct21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07oct21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07oct21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07oct21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_____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ITU-R WP 5A liaisons ballot</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600" dirty="0">
                <a:solidFill>
                  <a:schemeClr val="tx1"/>
                </a:solidFill>
              </a:rPr>
              <a:t>Start EC approvals on WP 5A Liaisons if approved</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Tunisia and 500MHz of 6GHz for WLAN</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The WP 5A liaisons need to approve this week., 07oct21</a:t>
            </a:r>
          </a:p>
          <a:p>
            <a:pPr lvl="1">
              <a:spcBef>
                <a:spcPts val="0"/>
              </a:spcBef>
              <a:buFont typeface="Arial" panose="020B0604020202020204" pitchFamily="34" charset="0"/>
              <a:buChar char="•"/>
            </a:pPr>
            <a:r>
              <a:rPr lang="en-US" altLang="en-US" sz="1400" dirty="0">
                <a:solidFill>
                  <a:schemeClr val="tx1"/>
                </a:solidFill>
              </a:rPr>
              <a:t>Status on WP 1A liaison EC approval and update</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2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a:t>
            </a:r>
            <a:r>
              <a:rPr lang="en-US" altLang="en-US" sz="1400" kern="0" dirty="0" err="1">
                <a:solidFill>
                  <a:schemeClr val="tx1"/>
                </a:solidFill>
              </a:rPr>
              <a:t>NoI</a:t>
            </a:r>
            <a:r>
              <a:rPr lang="en-US" altLang="en-US" sz="1400" kern="0" dirty="0">
                <a:solidFill>
                  <a:schemeClr val="tx1"/>
                </a:solidFill>
              </a:rPr>
              <a:t> on unlicensed spectrum for IoT.</a:t>
            </a:r>
          </a:p>
          <a:p>
            <a:pPr lvl="1">
              <a:spcBef>
                <a:spcPts val="0"/>
              </a:spcBef>
              <a:buFont typeface="Arial" panose="020B0604020202020204" pitchFamily="34" charset="0"/>
              <a:buChar char="•"/>
            </a:pPr>
            <a:r>
              <a:rPr lang="en-US" altLang="en-US" sz="1400" kern="0" dirty="0">
                <a:solidFill>
                  <a:schemeClr val="tx1"/>
                </a:solidFill>
              </a:rPr>
              <a:t>FCC NPRM on 60GHz  reply comment status</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https://mentor.ieee.org/802.18/dcn/21/18-21-0121-00-0000-minutes-30sep21-rrtag-teleconference.docx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01-Oct-2021 09:59:35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Ben R.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07oct21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and will have voting participation credit. </a:t>
            </a:r>
            <a:endParaRPr lang="en-US" sz="1800"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face-to-face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07oct21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62490</TotalTime>
  <Words>8536</Words>
  <Application>Microsoft Office PowerPoint</Application>
  <PresentationFormat>Widescreen</PresentationFormat>
  <Paragraphs>832</Paragraphs>
  <Slides>30</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43"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ITU-R liaisons</vt:lpstr>
      <vt:lpstr>ITU-R M.1450 &amp; M.1801 submissions</vt:lpstr>
      <vt:lpstr>General Discussion Items</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3941</cp:revision>
  <cp:lastPrinted>1601-01-01T00:00:00Z</cp:lastPrinted>
  <dcterms:created xsi:type="dcterms:W3CDTF">2016-03-03T14:54:45Z</dcterms:created>
  <dcterms:modified xsi:type="dcterms:W3CDTF">2021-10-08T15:04:18Z</dcterms:modified>
</cp:coreProperties>
</file>