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35"/>
  </p:notesMasterIdLst>
  <p:handoutMasterIdLst>
    <p:handoutMasterId r:id="rId36"/>
  </p:handoutMasterIdLst>
  <p:sldIdLst>
    <p:sldId id="256" r:id="rId2"/>
    <p:sldId id="341" r:id="rId3"/>
    <p:sldId id="329" r:id="rId4"/>
    <p:sldId id="604" r:id="rId5"/>
    <p:sldId id="624" r:id="rId6"/>
    <p:sldId id="605" r:id="rId7"/>
    <p:sldId id="776" r:id="rId8"/>
    <p:sldId id="596" r:id="rId9"/>
    <p:sldId id="799" r:id="rId10"/>
    <p:sldId id="798" r:id="rId11"/>
    <p:sldId id="606" r:id="rId12"/>
    <p:sldId id="735" r:id="rId13"/>
    <p:sldId id="608" r:id="rId14"/>
    <p:sldId id="781" r:id="rId15"/>
    <p:sldId id="800" r:id="rId16"/>
    <p:sldId id="801" r:id="rId17"/>
    <p:sldId id="774" r:id="rId18"/>
    <p:sldId id="802" r:id="rId19"/>
    <p:sldId id="796" r:id="rId20"/>
    <p:sldId id="742" r:id="rId21"/>
    <p:sldId id="743" r:id="rId22"/>
    <p:sldId id="650" r:id="rId23"/>
    <p:sldId id="498" r:id="rId24"/>
    <p:sldId id="402" r:id="rId25"/>
    <p:sldId id="403" r:id="rId26"/>
    <p:sldId id="797" r:id="rId27"/>
    <p:sldId id="778" r:id="rId28"/>
    <p:sldId id="603" r:id="rId29"/>
    <p:sldId id="803" r:id="rId30"/>
    <p:sldId id="795" r:id="rId31"/>
    <p:sldId id="728" r:id="rId32"/>
    <p:sldId id="656" r:id="rId33"/>
    <p:sldId id="655" r:id="rId3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DFFF"/>
    <a:srgbClr val="D5F4FF"/>
    <a:srgbClr val="FF9999"/>
    <a:srgbClr val="FF7C80"/>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680" autoAdjust="0"/>
    <p:restoredTop sz="96131" autoAdjust="0"/>
  </p:normalViewPr>
  <p:slideViewPr>
    <p:cSldViewPr>
      <p:cViewPr varScale="1">
        <p:scale>
          <a:sx n="91" d="100"/>
          <a:sy n="91" d="100"/>
        </p:scale>
        <p:origin x="1518" y="90"/>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varScale="1">
      <p:scale>
        <a:sx n="1" d="1"/>
        <a:sy n="1" d="1"/>
      </p:scale>
      <p:origin x="0" y="-5592"/>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01-Oct-21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8" Type="http://schemas.openxmlformats.org/officeDocument/2006/relationships/hyperlink" Target="https://portal.etsi.org/webapp/teldir/ListPersDetails.asp?PersId=6230" TargetMode="External"/><Relationship Id="rId13" Type="http://schemas.openxmlformats.org/officeDocument/2006/relationships/hyperlink" Target="https://portal.etsi.org/webapp/teldir/ListPersDetails.asp?PersId=33473" TargetMode="External"/><Relationship Id="rId18" Type="http://schemas.openxmlformats.org/officeDocument/2006/relationships/hyperlink" Target="https://portal.etsi.org/webapp/teldir/QueryOrgaInfo.asp?OrgaId=5" TargetMode="External"/><Relationship Id="rId26" Type="http://schemas.openxmlformats.org/officeDocument/2006/relationships/hyperlink" Target="https://portal.etsi.org/webapp/teldir/ListPersDetails.asp?PersId=34395" TargetMode="External"/><Relationship Id="rId39" Type="http://schemas.openxmlformats.org/officeDocument/2006/relationships/hyperlink" Target="https://portal.etsi.org/webapp/teldir/QueryOrgaInfo.asp?OrgaId=11945" TargetMode="External"/><Relationship Id="rId3" Type="http://schemas.openxmlformats.org/officeDocument/2006/relationships/hyperlink" Target="https://portal.etsi.org/tb.aspx?tbid=286&amp;SubTB=286" TargetMode="External"/><Relationship Id="rId21" Type="http://schemas.openxmlformats.org/officeDocument/2006/relationships/hyperlink" Target="https://portal.etsi.org/webapp/teldir/ListPersDetails.asp?PersId=79376" TargetMode="External"/><Relationship Id="rId34" Type="http://schemas.openxmlformats.org/officeDocument/2006/relationships/hyperlink" Target="https://portal.etsi.org/webapp/teldir/ListPersDetails.asp?PersId=78115" TargetMode="External"/><Relationship Id="rId7" Type="http://schemas.openxmlformats.org/officeDocument/2006/relationships/hyperlink" Target="https://portal.etsi.org/tb.aspx?tbid=287&amp;SubTB=287" TargetMode="External"/><Relationship Id="rId12" Type="http://schemas.openxmlformats.org/officeDocument/2006/relationships/hyperlink" Target="https://portal.etsi.org/webapp/teldir/QueryOrgaInfo.asp?OrgaId=13790" TargetMode="External"/><Relationship Id="rId17" Type="http://schemas.openxmlformats.org/officeDocument/2006/relationships/hyperlink" Target="https://portal.etsi.org/webapp/teldir/ListPersDetails.asp?PersId=26309" TargetMode="External"/><Relationship Id="rId25" Type="http://schemas.openxmlformats.org/officeDocument/2006/relationships/hyperlink" Target="https://portal.etsi.org/webapp/teldir/ListPersDetails.asp?PersId=10561" TargetMode="External"/><Relationship Id="rId33" Type="http://schemas.openxmlformats.org/officeDocument/2006/relationships/hyperlink" Target="https://portal.etsi.org/webapp/teldir/ListPersDetails.asp?PersId=61793" TargetMode="External"/><Relationship Id="rId38" Type="http://schemas.openxmlformats.org/officeDocument/2006/relationships/hyperlink" Target="https://portal.etsi.org/webapp/teldir/ListPersDetails.asp?PersId=26729" TargetMode="External"/><Relationship Id="rId2" Type="http://schemas.openxmlformats.org/officeDocument/2006/relationships/slide" Target="../slides/slide28.xml"/><Relationship Id="rId16" Type="http://schemas.openxmlformats.org/officeDocument/2006/relationships/hyperlink" Target="https://portal.etsi.org/webapp/teldir/QueryOrgaInfo.asp?OrgaId=1" TargetMode="External"/><Relationship Id="rId20" Type="http://schemas.openxmlformats.org/officeDocument/2006/relationships/hyperlink" Target="https://portal.etsi.org/webapp/teldir/QueryOrgaInfo.asp?OrgaId=15932" TargetMode="External"/><Relationship Id="rId29" Type="http://schemas.openxmlformats.org/officeDocument/2006/relationships/hyperlink" Target="https://portal.etsi.org/webapp/teldir/QueryOrgaInfo.asp?OrgaId=121" TargetMode="External"/><Relationship Id="rId1" Type="http://schemas.openxmlformats.org/officeDocument/2006/relationships/notesMaster" Target="../notesMasters/notesMaster1.xml"/><Relationship Id="rId6" Type="http://schemas.openxmlformats.org/officeDocument/2006/relationships/hyperlink" Target="https://portal.etsi.org/tb.aspx?tbid=729&amp;SubTB=729" TargetMode="External"/><Relationship Id="rId11" Type="http://schemas.openxmlformats.org/officeDocument/2006/relationships/hyperlink" Target="https://portal.etsi.org/webapp/teldir/ListPersDetails.asp?PersId=63180" TargetMode="External"/><Relationship Id="rId24" Type="http://schemas.openxmlformats.org/officeDocument/2006/relationships/hyperlink" Target="https://portal.etsi.org/webapp/teldir/ListPersDetails.asp?PersId=2582" TargetMode="External"/><Relationship Id="rId32" Type="http://schemas.openxmlformats.org/officeDocument/2006/relationships/hyperlink" Target="https://portal.etsi.org/webapp/teldir/QueryOrgaInfo.asp?OrgaId=7380" TargetMode="External"/><Relationship Id="rId37" Type="http://schemas.openxmlformats.org/officeDocument/2006/relationships/hyperlink" Target="https://portal.etsi.org/webapp/teldir/QueryOrgaInfo.asp?OrgaId=13818" TargetMode="External"/><Relationship Id="rId40" Type="http://schemas.openxmlformats.org/officeDocument/2006/relationships/hyperlink" Target="https://portal.etsi.org/webapp/teldir/ListPersDetails.asp?PersId=53812" TargetMode="External"/><Relationship Id="rId5" Type="http://schemas.openxmlformats.org/officeDocument/2006/relationships/hyperlink" Target="https://portal.etsi.org/tb.aspx?tbid=442&amp;SubTB=442" TargetMode="External"/><Relationship Id="rId15" Type="http://schemas.openxmlformats.org/officeDocument/2006/relationships/hyperlink" Target="https://portal.etsi.org/webapp/teldir/ListPersDetails.asp?PersId=26441" TargetMode="External"/><Relationship Id="rId23" Type="http://schemas.openxmlformats.org/officeDocument/2006/relationships/hyperlink" Target="https://portal.etsi.org/webapp/teldir/ListPersDetails.asp?PersId=13676" TargetMode="External"/><Relationship Id="rId28" Type="http://schemas.openxmlformats.org/officeDocument/2006/relationships/hyperlink" Target="https://portal.etsi.org/webapp/teldir/ListPersDetails.asp?PersId=54791" TargetMode="External"/><Relationship Id="rId36" Type="http://schemas.openxmlformats.org/officeDocument/2006/relationships/hyperlink" Target="https://portal.etsi.org/webapp/teldir/ListPersDetails.asp?PersId=60301" TargetMode="External"/><Relationship Id="rId10" Type="http://schemas.openxmlformats.org/officeDocument/2006/relationships/hyperlink" Target="https://portal.etsi.org/webapp/teldir/QueryOrgaInfo.asp?OrgaId=14953" TargetMode="External"/><Relationship Id="rId19" Type="http://schemas.openxmlformats.org/officeDocument/2006/relationships/hyperlink" Target="https://portal.etsi.org/webapp/teldir/ListPersDetails.asp?PersId=77968" TargetMode="External"/><Relationship Id="rId31" Type="http://schemas.openxmlformats.org/officeDocument/2006/relationships/hyperlink" Target="https://portal.etsi.org/webapp/teldir/QueryOrgaInfo.asp?OrgaId=8870" TargetMode="External"/><Relationship Id="rId4" Type="http://schemas.openxmlformats.org/officeDocument/2006/relationships/hyperlink" Target="https://portal.etsi.org/tb.aspx?tbid=286&amp;SubTB=286#/50610-contributions" TargetMode="External"/><Relationship Id="rId9" Type="http://schemas.openxmlformats.org/officeDocument/2006/relationships/hyperlink" Target="https://portal.etsi.org/webapp/teldir/ListPersDetails.asp?PersId=49485" TargetMode="External"/><Relationship Id="rId14" Type="http://schemas.openxmlformats.org/officeDocument/2006/relationships/hyperlink" Target="https://portal.etsi.org/webapp/teldir/QueryOrgaInfo.asp?OrgaId=9173" TargetMode="External"/><Relationship Id="rId22" Type="http://schemas.openxmlformats.org/officeDocument/2006/relationships/hyperlink" Target="https://portal.etsi.org/webapp/teldir/ListPersDetails.asp?PersId=80177" TargetMode="External"/><Relationship Id="rId27" Type="http://schemas.openxmlformats.org/officeDocument/2006/relationships/hyperlink" Target="https://portal.etsi.org/webapp/teldir/QueryOrgaInfo.asp?OrgaId=42" TargetMode="External"/><Relationship Id="rId30" Type="http://schemas.openxmlformats.org/officeDocument/2006/relationships/hyperlink" Target="https://portal.etsi.org/webapp/teldir/ListPersDetails.asp?PersId=72859" TargetMode="External"/><Relationship Id="rId35" Type="http://schemas.openxmlformats.org/officeDocument/2006/relationships/hyperlink" Target="https://portal.etsi.org/webapp/teldir/QueryOrgaInfo.asp?OrgaId=16055" TargetMode="External"/></Relationships>
</file>

<file path=ppt/notesSlides/_rels/notesSlide21.xml.rels><?xml version="1.0" encoding="UTF-8" standalone="yes"?>
<Relationships xmlns="http://schemas.openxmlformats.org/package/2006/relationships"><Relationship Id="rId8" Type="http://schemas.openxmlformats.org/officeDocument/2006/relationships/hyperlink" Target="https://portal.etsi.org/webapp/teldir/ListPersDetails.asp?PersId=6230" TargetMode="External"/><Relationship Id="rId13" Type="http://schemas.openxmlformats.org/officeDocument/2006/relationships/hyperlink" Target="https://portal.etsi.org/webapp/teldir/ListPersDetails.asp?PersId=33473" TargetMode="External"/><Relationship Id="rId18" Type="http://schemas.openxmlformats.org/officeDocument/2006/relationships/hyperlink" Target="https://portal.etsi.org/webapp/teldir/QueryOrgaInfo.asp?OrgaId=5" TargetMode="External"/><Relationship Id="rId26" Type="http://schemas.openxmlformats.org/officeDocument/2006/relationships/hyperlink" Target="https://portal.etsi.org/webapp/teldir/ListPersDetails.asp?PersId=34395" TargetMode="External"/><Relationship Id="rId39" Type="http://schemas.openxmlformats.org/officeDocument/2006/relationships/hyperlink" Target="https://portal.etsi.org/webapp/teldir/QueryOrgaInfo.asp?OrgaId=11945" TargetMode="External"/><Relationship Id="rId3" Type="http://schemas.openxmlformats.org/officeDocument/2006/relationships/hyperlink" Target="https://portal.etsi.org/tb.aspx?tbid=286&amp;SubTB=286" TargetMode="External"/><Relationship Id="rId21" Type="http://schemas.openxmlformats.org/officeDocument/2006/relationships/hyperlink" Target="https://portal.etsi.org/webapp/teldir/ListPersDetails.asp?PersId=79376" TargetMode="External"/><Relationship Id="rId34" Type="http://schemas.openxmlformats.org/officeDocument/2006/relationships/hyperlink" Target="https://portal.etsi.org/webapp/teldir/ListPersDetails.asp?PersId=78115" TargetMode="External"/><Relationship Id="rId7" Type="http://schemas.openxmlformats.org/officeDocument/2006/relationships/hyperlink" Target="https://portal.etsi.org/tb.aspx?tbid=287&amp;SubTB=287" TargetMode="External"/><Relationship Id="rId12" Type="http://schemas.openxmlformats.org/officeDocument/2006/relationships/hyperlink" Target="https://portal.etsi.org/webapp/teldir/QueryOrgaInfo.asp?OrgaId=13790" TargetMode="External"/><Relationship Id="rId17" Type="http://schemas.openxmlformats.org/officeDocument/2006/relationships/hyperlink" Target="https://portal.etsi.org/webapp/teldir/ListPersDetails.asp?PersId=26309" TargetMode="External"/><Relationship Id="rId25" Type="http://schemas.openxmlformats.org/officeDocument/2006/relationships/hyperlink" Target="https://portal.etsi.org/webapp/teldir/ListPersDetails.asp?PersId=10561" TargetMode="External"/><Relationship Id="rId33" Type="http://schemas.openxmlformats.org/officeDocument/2006/relationships/hyperlink" Target="https://portal.etsi.org/webapp/teldir/ListPersDetails.asp?PersId=61793" TargetMode="External"/><Relationship Id="rId38" Type="http://schemas.openxmlformats.org/officeDocument/2006/relationships/hyperlink" Target="https://portal.etsi.org/webapp/teldir/ListPersDetails.asp?PersId=26729" TargetMode="External"/><Relationship Id="rId2" Type="http://schemas.openxmlformats.org/officeDocument/2006/relationships/slide" Target="../slides/slide29.xml"/><Relationship Id="rId16" Type="http://schemas.openxmlformats.org/officeDocument/2006/relationships/hyperlink" Target="https://portal.etsi.org/webapp/teldir/QueryOrgaInfo.asp?OrgaId=1" TargetMode="External"/><Relationship Id="rId20" Type="http://schemas.openxmlformats.org/officeDocument/2006/relationships/hyperlink" Target="https://portal.etsi.org/webapp/teldir/QueryOrgaInfo.asp?OrgaId=15932" TargetMode="External"/><Relationship Id="rId29" Type="http://schemas.openxmlformats.org/officeDocument/2006/relationships/hyperlink" Target="https://portal.etsi.org/webapp/teldir/QueryOrgaInfo.asp?OrgaId=121" TargetMode="External"/><Relationship Id="rId1" Type="http://schemas.openxmlformats.org/officeDocument/2006/relationships/notesMaster" Target="../notesMasters/notesMaster1.xml"/><Relationship Id="rId6" Type="http://schemas.openxmlformats.org/officeDocument/2006/relationships/hyperlink" Target="https://portal.etsi.org/tb.aspx?tbid=729&amp;SubTB=729" TargetMode="External"/><Relationship Id="rId11" Type="http://schemas.openxmlformats.org/officeDocument/2006/relationships/hyperlink" Target="https://portal.etsi.org/webapp/teldir/ListPersDetails.asp?PersId=63180" TargetMode="External"/><Relationship Id="rId24" Type="http://schemas.openxmlformats.org/officeDocument/2006/relationships/hyperlink" Target="https://portal.etsi.org/webapp/teldir/ListPersDetails.asp?PersId=2582" TargetMode="External"/><Relationship Id="rId32" Type="http://schemas.openxmlformats.org/officeDocument/2006/relationships/hyperlink" Target="https://portal.etsi.org/webapp/teldir/QueryOrgaInfo.asp?OrgaId=7380" TargetMode="External"/><Relationship Id="rId37" Type="http://schemas.openxmlformats.org/officeDocument/2006/relationships/hyperlink" Target="https://portal.etsi.org/webapp/teldir/QueryOrgaInfo.asp?OrgaId=13818" TargetMode="External"/><Relationship Id="rId40" Type="http://schemas.openxmlformats.org/officeDocument/2006/relationships/hyperlink" Target="https://portal.etsi.org/webapp/teldir/ListPersDetails.asp?PersId=53812" TargetMode="External"/><Relationship Id="rId5" Type="http://schemas.openxmlformats.org/officeDocument/2006/relationships/hyperlink" Target="https://portal.etsi.org/tb.aspx?tbid=442&amp;SubTB=442" TargetMode="External"/><Relationship Id="rId15" Type="http://schemas.openxmlformats.org/officeDocument/2006/relationships/hyperlink" Target="https://portal.etsi.org/webapp/teldir/ListPersDetails.asp?PersId=26441" TargetMode="External"/><Relationship Id="rId23" Type="http://schemas.openxmlformats.org/officeDocument/2006/relationships/hyperlink" Target="https://portal.etsi.org/webapp/teldir/ListPersDetails.asp?PersId=13676" TargetMode="External"/><Relationship Id="rId28" Type="http://schemas.openxmlformats.org/officeDocument/2006/relationships/hyperlink" Target="https://portal.etsi.org/webapp/teldir/ListPersDetails.asp?PersId=54791" TargetMode="External"/><Relationship Id="rId36" Type="http://schemas.openxmlformats.org/officeDocument/2006/relationships/hyperlink" Target="https://portal.etsi.org/webapp/teldir/ListPersDetails.asp?PersId=60301" TargetMode="External"/><Relationship Id="rId10" Type="http://schemas.openxmlformats.org/officeDocument/2006/relationships/hyperlink" Target="https://portal.etsi.org/webapp/teldir/QueryOrgaInfo.asp?OrgaId=14953" TargetMode="External"/><Relationship Id="rId19" Type="http://schemas.openxmlformats.org/officeDocument/2006/relationships/hyperlink" Target="https://portal.etsi.org/webapp/teldir/ListPersDetails.asp?PersId=77968" TargetMode="External"/><Relationship Id="rId31" Type="http://schemas.openxmlformats.org/officeDocument/2006/relationships/hyperlink" Target="https://portal.etsi.org/webapp/teldir/QueryOrgaInfo.asp?OrgaId=8870" TargetMode="External"/><Relationship Id="rId4" Type="http://schemas.openxmlformats.org/officeDocument/2006/relationships/hyperlink" Target="https://portal.etsi.org/tb.aspx?tbid=286&amp;SubTB=286#/50610-contributions" TargetMode="External"/><Relationship Id="rId9" Type="http://schemas.openxmlformats.org/officeDocument/2006/relationships/hyperlink" Target="https://portal.etsi.org/webapp/teldir/ListPersDetails.asp?PersId=49485" TargetMode="External"/><Relationship Id="rId14" Type="http://schemas.openxmlformats.org/officeDocument/2006/relationships/hyperlink" Target="https://portal.etsi.org/webapp/teldir/QueryOrgaInfo.asp?OrgaId=9173" TargetMode="External"/><Relationship Id="rId22" Type="http://schemas.openxmlformats.org/officeDocument/2006/relationships/hyperlink" Target="https://portal.etsi.org/webapp/teldir/ListPersDetails.asp?PersId=80177" TargetMode="External"/><Relationship Id="rId27" Type="http://schemas.openxmlformats.org/officeDocument/2006/relationships/hyperlink" Target="https://portal.etsi.org/webapp/teldir/QueryOrgaInfo.asp?OrgaId=42" TargetMode="External"/><Relationship Id="rId30" Type="http://schemas.openxmlformats.org/officeDocument/2006/relationships/hyperlink" Target="https://portal.etsi.org/webapp/teldir/ListPersDetails.asp?PersId=72859" TargetMode="External"/><Relationship Id="rId35" Type="http://schemas.openxmlformats.org/officeDocument/2006/relationships/hyperlink" Target="https://portal.etsi.org/webapp/teldir/QueryOrgaInfo.asp?OrgaId=16055" TargetMode="Externa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8" Type="http://schemas.openxmlformats.org/officeDocument/2006/relationships/hyperlink" Target="https://portal.etsi.org/webapp/teldir/ListPersDetails.asp?PersId=6230" TargetMode="External"/><Relationship Id="rId13" Type="http://schemas.openxmlformats.org/officeDocument/2006/relationships/hyperlink" Target="https://portal.etsi.org/webapp/teldir/ListPersDetails.asp?PersId=33473" TargetMode="External"/><Relationship Id="rId18" Type="http://schemas.openxmlformats.org/officeDocument/2006/relationships/hyperlink" Target="https://portal.etsi.org/webapp/teldir/QueryOrgaInfo.asp?OrgaId=5" TargetMode="External"/><Relationship Id="rId26" Type="http://schemas.openxmlformats.org/officeDocument/2006/relationships/hyperlink" Target="https://portal.etsi.org/webapp/teldir/ListPersDetails.asp?PersId=34395" TargetMode="External"/><Relationship Id="rId39" Type="http://schemas.openxmlformats.org/officeDocument/2006/relationships/hyperlink" Target="https://portal.etsi.org/webapp/teldir/QueryOrgaInfo.asp?OrgaId=11945" TargetMode="External"/><Relationship Id="rId3" Type="http://schemas.openxmlformats.org/officeDocument/2006/relationships/hyperlink" Target="https://portal.etsi.org/tb.aspx?tbid=286&amp;SubTB=286" TargetMode="External"/><Relationship Id="rId21" Type="http://schemas.openxmlformats.org/officeDocument/2006/relationships/hyperlink" Target="https://portal.etsi.org/webapp/teldir/ListPersDetails.asp?PersId=79376" TargetMode="External"/><Relationship Id="rId34" Type="http://schemas.openxmlformats.org/officeDocument/2006/relationships/hyperlink" Target="https://portal.etsi.org/webapp/teldir/ListPersDetails.asp?PersId=78115" TargetMode="External"/><Relationship Id="rId7" Type="http://schemas.openxmlformats.org/officeDocument/2006/relationships/hyperlink" Target="https://portal.etsi.org/tb.aspx?tbid=287&amp;SubTB=287" TargetMode="External"/><Relationship Id="rId12" Type="http://schemas.openxmlformats.org/officeDocument/2006/relationships/hyperlink" Target="https://portal.etsi.org/webapp/teldir/QueryOrgaInfo.asp?OrgaId=13790" TargetMode="External"/><Relationship Id="rId17" Type="http://schemas.openxmlformats.org/officeDocument/2006/relationships/hyperlink" Target="https://portal.etsi.org/webapp/teldir/ListPersDetails.asp?PersId=26309" TargetMode="External"/><Relationship Id="rId25" Type="http://schemas.openxmlformats.org/officeDocument/2006/relationships/hyperlink" Target="https://portal.etsi.org/webapp/teldir/ListPersDetails.asp?PersId=10561" TargetMode="External"/><Relationship Id="rId33" Type="http://schemas.openxmlformats.org/officeDocument/2006/relationships/hyperlink" Target="https://portal.etsi.org/webapp/teldir/ListPersDetails.asp?PersId=61793" TargetMode="External"/><Relationship Id="rId38" Type="http://schemas.openxmlformats.org/officeDocument/2006/relationships/hyperlink" Target="https://portal.etsi.org/webapp/teldir/ListPersDetails.asp?PersId=26729" TargetMode="External"/><Relationship Id="rId2" Type="http://schemas.openxmlformats.org/officeDocument/2006/relationships/slide" Target="../slides/slide10.xml"/><Relationship Id="rId16" Type="http://schemas.openxmlformats.org/officeDocument/2006/relationships/hyperlink" Target="https://portal.etsi.org/webapp/teldir/QueryOrgaInfo.asp?OrgaId=1" TargetMode="External"/><Relationship Id="rId20" Type="http://schemas.openxmlformats.org/officeDocument/2006/relationships/hyperlink" Target="https://portal.etsi.org/webapp/teldir/QueryOrgaInfo.asp?OrgaId=15932" TargetMode="External"/><Relationship Id="rId29" Type="http://schemas.openxmlformats.org/officeDocument/2006/relationships/hyperlink" Target="https://portal.etsi.org/webapp/teldir/QueryOrgaInfo.asp?OrgaId=121" TargetMode="External"/><Relationship Id="rId1" Type="http://schemas.openxmlformats.org/officeDocument/2006/relationships/notesMaster" Target="../notesMasters/notesMaster1.xml"/><Relationship Id="rId6" Type="http://schemas.openxmlformats.org/officeDocument/2006/relationships/hyperlink" Target="https://portal.etsi.org/tb.aspx?tbid=729&amp;SubTB=729" TargetMode="External"/><Relationship Id="rId11" Type="http://schemas.openxmlformats.org/officeDocument/2006/relationships/hyperlink" Target="https://portal.etsi.org/webapp/teldir/ListPersDetails.asp?PersId=63180" TargetMode="External"/><Relationship Id="rId24" Type="http://schemas.openxmlformats.org/officeDocument/2006/relationships/hyperlink" Target="https://portal.etsi.org/webapp/teldir/ListPersDetails.asp?PersId=2582" TargetMode="External"/><Relationship Id="rId32" Type="http://schemas.openxmlformats.org/officeDocument/2006/relationships/hyperlink" Target="https://portal.etsi.org/webapp/teldir/QueryOrgaInfo.asp?OrgaId=7380" TargetMode="External"/><Relationship Id="rId37" Type="http://schemas.openxmlformats.org/officeDocument/2006/relationships/hyperlink" Target="https://portal.etsi.org/webapp/teldir/QueryOrgaInfo.asp?OrgaId=13818" TargetMode="External"/><Relationship Id="rId40" Type="http://schemas.openxmlformats.org/officeDocument/2006/relationships/hyperlink" Target="https://portal.etsi.org/webapp/teldir/ListPersDetails.asp?PersId=53812" TargetMode="External"/><Relationship Id="rId5" Type="http://schemas.openxmlformats.org/officeDocument/2006/relationships/hyperlink" Target="https://portal.etsi.org/tb.aspx?tbid=442&amp;SubTB=442" TargetMode="External"/><Relationship Id="rId15" Type="http://schemas.openxmlformats.org/officeDocument/2006/relationships/hyperlink" Target="https://portal.etsi.org/webapp/teldir/ListPersDetails.asp?PersId=26441" TargetMode="External"/><Relationship Id="rId23" Type="http://schemas.openxmlformats.org/officeDocument/2006/relationships/hyperlink" Target="https://portal.etsi.org/webapp/teldir/ListPersDetails.asp?PersId=13676" TargetMode="External"/><Relationship Id="rId28" Type="http://schemas.openxmlformats.org/officeDocument/2006/relationships/hyperlink" Target="https://portal.etsi.org/webapp/teldir/ListPersDetails.asp?PersId=54791" TargetMode="External"/><Relationship Id="rId36" Type="http://schemas.openxmlformats.org/officeDocument/2006/relationships/hyperlink" Target="https://portal.etsi.org/webapp/teldir/ListPersDetails.asp?PersId=60301" TargetMode="External"/><Relationship Id="rId10" Type="http://schemas.openxmlformats.org/officeDocument/2006/relationships/hyperlink" Target="https://portal.etsi.org/webapp/teldir/QueryOrgaInfo.asp?OrgaId=14953" TargetMode="External"/><Relationship Id="rId19" Type="http://schemas.openxmlformats.org/officeDocument/2006/relationships/hyperlink" Target="https://portal.etsi.org/webapp/teldir/ListPersDetails.asp?PersId=77968" TargetMode="External"/><Relationship Id="rId31" Type="http://schemas.openxmlformats.org/officeDocument/2006/relationships/hyperlink" Target="https://portal.etsi.org/webapp/teldir/QueryOrgaInfo.asp?OrgaId=8870" TargetMode="External"/><Relationship Id="rId4" Type="http://schemas.openxmlformats.org/officeDocument/2006/relationships/hyperlink" Target="https://portal.etsi.org/tb.aspx?tbid=286&amp;SubTB=286#/50610-contributions" TargetMode="External"/><Relationship Id="rId9" Type="http://schemas.openxmlformats.org/officeDocument/2006/relationships/hyperlink" Target="https://portal.etsi.org/webapp/teldir/ListPersDetails.asp?PersId=49485" TargetMode="External"/><Relationship Id="rId14" Type="http://schemas.openxmlformats.org/officeDocument/2006/relationships/hyperlink" Target="https://portal.etsi.org/webapp/teldir/QueryOrgaInfo.asp?OrgaId=9173" TargetMode="External"/><Relationship Id="rId22" Type="http://schemas.openxmlformats.org/officeDocument/2006/relationships/hyperlink" Target="https://portal.etsi.org/webapp/teldir/ListPersDetails.asp?PersId=80177" TargetMode="External"/><Relationship Id="rId27" Type="http://schemas.openxmlformats.org/officeDocument/2006/relationships/hyperlink" Target="https://portal.etsi.org/webapp/teldir/QueryOrgaInfo.asp?OrgaId=42" TargetMode="External"/><Relationship Id="rId30" Type="http://schemas.openxmlformats.org/officeDocument/2006/relationships/hyperlink" Target="https://portal.etsi.org/webapp/teldir/ListPersDetails.asp?PersId=72859" TargetMode="External"/><Relationship Id="rId35" Type="http://schemas.openxmlformats.org/officeDocument/2006/relationships/hyperlink" Target="https://portal.etsi.org/webapp/teldir/QueryOrgaInfo.asp?OrgaId=16055" TargetMode="Externa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cept.org/ecc/groups/ecc/wg-se/se-45/" TargetMode="External"/><Relationship Id="rId3" Type="http://schemas.openxmlformats.org/officeDocument/2006/relationships/hyperlink" Target="https://cept.org/ecc/groups/ecc/wg-se/se-21/client/introduction/" TargetMode="External"/><Relationship Id="rId7" Type="http://schemas.openxmlformats.org/officeDocument/2006/relationships/hyperlink" Target="https://cept.org/ecc/groups/ecc/wg-se/se-24/" TargetMode="External"/><Relationship Id="rId2" Type="http://schemas.openxmlformats.org/officeDocument/2006/relationships/slide" Target="../slides/slide11.xml"/><Relationship Id="rId1" Type="http://schemas.openxmlformats.org/officeDocument/2006/relationships/notesMaster" Target="../notesMasters/notesMaster1.xml"/><Relationship Id="rId6" Type="http://schemas.openxmlformats.org/officeDocument/2006/relationships/hyperlink" Target="https://cept.org/ecc/groups/ecc/wg-se/se-24/client/introduction/" TargetMode="External"/><Relationship Id="rId5" Type="http://schemas.openxmlformats.org/officeDocument/2006/relationships/hyperlink" Target="https://www.ecodocdb.dk/download/cc03c766-35f8/ECC%20Report%20302.pdf" TargetMode="External"/><Relationship Id="rId4" Type="http://schemas.openxmlformats.org/officeDocument/2006/relationships/hyperlink" Target="https://cept.org/ecc/groups/ecc/client/introduction/" TargetMode="External"/><Relationship Id="rId9" Type="http://schemas.openxmlformats.org/officeDocument/2006/relationships/hyperlink" Target="https://cept.org/ecc/groups/ecc/wg-fm/fm-57/"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slide" Target="../slides/slide31.xml"/><Relationship Id="rId2" Type="http://schemas.openxmlformats.org/officeDocument/2006/relationships/slide" Target="../slides/slide13.xml"/><Relationship Id="rId1" Type="http://schemas.openxmlformats.org/officeDocument/2006/relationships/notesMaster" Target="../notesMasters/notesMaster1.xml"/><Relationship Id="rId6" Type="http://schemas.openxmlformats.org/officeDocument/2006/relationships/hyperlink" Target="https://mentor.ieee.org/802.18/dcn/20/18-20-0107-00-0000-res-811-wrc-19-wrc-23-agenda-items.docx" TargetMode="External"/><Relationship Id="rId5" Type="http://schemas.openxmlformats.org/officeDocument/2006/relationships/hyperlink" Target="https://www.itu.int/dms_pub/itu-r/oth/0c/0a/R0C0A00000D0041PDFE.pdf" TargetMode="External"/><Relationship Id="rId4" Type="http://schemas.openxmlformats.org/officeDocument/2006/relationships/hyperlink" Target="https://www.itu.int/en/ITU-R/study-groups/rcpm/Pages/wrc-23-studies.aspx" TargetMode="Externa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3764244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3896362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400050" lvl="1">
              <a:spcBef>
                <a:spcPts val="0"/>
              </a:spcBef>
              <a:spcAft>
                <a:spcPts val="0"/>
              </a:spcAft>
              <a:buFont typeface="Arial" panose="020B0604020202020204" pitchFamily="34" charset="0"/>
              <a:buChar char="•"/>
            </a:pPr>
            <a:r>
              <a:rPr lang="en-US" sz="1200" b="0" dirty="0">
                <a:solidFill>
                  <a:srgbClr val="000000"/>
                </a:solidFill>
                <a:effectLst/>
                <a:ea typeface="Calibri" panose="020F0502020204030204" pitchFamily="34" charset="0"/>
              </a:rPr>
              <a:t> </a:t>
            </a:r>
            <a:r>
              <a:rPr lang="en-US" sz="1200" b="0" u="sng" dirty="0">
                <a:solidFill>
                  <a:srgbClr val="000000"/>
                </a:solidFill>
                <a:effectLst/>
                <a:ea typeface="Calibri" panose="020F0502020204030204" pitchFamily="34" charset="0"/>
              </a:rPr>
              <a:t>Background</a:t>
            </a:r>
            <a:r>
              <a:rPr lang="en-US" sz="1200" b="0" dirty="0">
                <a:solidFill>
                  <a:srgbClr val="000000"/>
                </a:solidFill>
                <a:effectLst/>
                <a:ea typeface="Calibri" panose="020F0502020204030204" pitchFamily="34" charset="0"/>
              </a:rPr>
              <a:t>: Section 15.255 of the Commission’s rules sets forth the operational policies and technical parameters for unlicensed device operation in </a:t>
            </a:r>
            <a:r>
              <a:rPr lang="en-US" sz="1200" dirty="0">
                <a:solidFill>
                  <a:srgbClr val="000000"/>
                </a:solidFill>
                <a:effectLst/>
                <a:ea typeface="Calibri" panose="020F0502020204030204" pitchFamily="34" charset="0"/>
              </a:rPr>
              <a:t>the 57-71 GHz band. </a:t>
            </a:r>
            <a:r>
              <a:rPr lang="en-US" sz="1200" b="0" dirty="0">
                <a:solidFill>
                  <a:srgbClr val="000000"/>
                </a:solidFill>
                <a:effectLst/>
                <a:ea typeface="Calibri" panose="020F0502020204030204" pitchFamily="34" charset="0"/>
              </a:rPr>
              <a:t>Unlicensed devices that operate here generally include indoor/outdoor communication devices such as </a:t>
            </a:r>
            <a:r>
              <a:rPr lang="en-US" sz="1200" b="0" dirty="0" err="1">
                <a:solidFill>
                  <a:srgbClr val="000000"/>
                </a:solidFill>
                <a:effectLst/>
                <a:ea typeface="Calibri" panose="020F0502020204030204" pitchFamily="34" charset="0"/>
              </a:rPr>
              <a:t>WiGig</a:t>
            </a:r>
            <a:r>
              <a:rPr lang="en-US" sz="1200" b="0" dirty="0">
                <a:solidFill>
                  <a:srgbClr val="000000"/>
                </a:solidFill>
                <a:effectLst/>
                <a:ea typeface="Calibri" panose="020F0502020204030204" pitchFamily="34" charset="0"/>
              </a:rPr>
              <a:t> wireless local area networking (WLAN) devices and outdoor fixed point-to-point communication links, as well as field disturbance sensors (FDS) (e.g., radar devices) that are used in fixed applications or operate on a mobile basis but are restricted to short-range interactive motion sensor (SRIMS) use. </a:t>
            </a:r>
            <a:endParaRPr lang="en-US" sz="1200" b="0"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200" b="0" dirty="0">
                <a:effectLst/>
                <a:ea typeface="Calibri" panose="020F0502020204030204" pitchFamily="34" charset="0"/>
              </a:rPr>
              <a:t>Recent technological advancements for FDS/radar devices has led to increased demand for unlicensed mobile radar operations in the 57-64 GHz portion of the band. However, FDS/radar deployment to date is limited because the current rules limit the power limit to 30 dB below that of unlicensed communication devices in the band and restrict mobile operation to SRIMS applications. The Office of Engineering and Technology previously granted waivers to Google in 2018 and to a number of parties in early 2021 to operate mobile radars at higher power than permitted in the rules, but only in specific, narrowly defined situations. Moreover, in its January 14, 2021 meeting, the FCC’s Technology Advisory Committee recommended that the Commission initiate a rulemaking proceeding to take a comprehensive review of unlicensed use under Section 15.255; other interested parties have also encouraged this approach.</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8548143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400050" lvl="1">
              <a:spcBef>
                <a:spcPts val="0"/>
              </a:spcBef>
              <a:spcAft>
                <a:spcPts val="0"/>
              </a:spcAft>
              <a:buFont typeface="Arial" panose="020B0604020202020204" pitchFamily="34" charset="0"/>
              <a:buChar char="•"/>
            </a:pPr>
            <a:r>
              <a:rPr lang="en-US" sz="1200" b="0" dirty="0">
                <a:solidFill>
                  <a:srgbClr val="000000"/>
                </a:solidFill>
                <a:effectLst/>
                <a:ea typeface="Calibri" panose="020F0502020204030204" pitchFamily="34" charset="0"/>
              </a:rPr>
              <a:t> </a:t>
            </a:r>
            <a:r>
              <a:rPr lang="en-US" sz="1200" b="0" u="sng" dirty="0">
                <a:solidFill>
                  <a:srgbClr val="000000"/>
                </a:solidFill>
                <a:effectLst/>
                <a:ea typeface="Calibri" panose="020F0502020204030204" pitchFamily="34" charset="0"/>
              </a:rPr>
              <a:t>Background</a:t>
            </a:r>
            <a:r>
              <a:rPr lang="en-US" sz="1200" b="0" dirty="0">
                <a:solidFill>
                  <a:srgbClr val="000000"/>
                </a:solidFill>
                <a:effectLst/>
                <a:ea typeface="Calibri" panose="020F0502020204030204" pitchFamily="34" charset="0"/>
              </a:rPr>
              <a:t>: Section 15.255 of the Commission’s rules sets forth the operational policies and technical parameters for unlicensed device operation in </a:t>
            </a:r>
            <a:r>
              <a:rPr lang="en-US" sz="1200" dirty="0">
                <a:solidFill>
                  <a:srgbClr val="000000"/>
                </a:solidFill>
                <a:effectLst/>
                <a:ea typeface="Calibri" panose="020F0502020204030204" pitchFamily="34" charset="0"/>
              </a:rPr>
              <a:t>the 57-71 GHz band. </a:t>
            </a:r>
            <a:r>
              <a:rPr lang="en-US" sz="1200" b="0" dirty="0">
                <a:solidFill>
                  <a:srgbClr val="000000"/>
                </a:solidFill>
                <a:effectLst/>
                <a:ea typeface="Calibri" panose="020F0502020204030204" pitchFamily="34" charset="0"/>
              </a:rPr>
              <a:t>Unlicensed devices that operate here generally include indoor/outdoor communication devices such as </a:t>
            </a:r>
            <a:r>
              <a:rPr lang="en-US" sz="1200" b="0" dirty="0" err="1">
                <a:solidFill>
                  <a:srgbClr val="000000"/>
                </a:solidFill>
                <a:effectLst/>
                <a:ea typeface="Calibri" panose="020F0502020204030204" pitchFamily="34" charset="0"/>
              </a:rPr>
              <a:t>WiGig</a:t>
            </a:r>
            <a:r>
              <a:rPr lang="en-US" sz="1200" b="0" dirty="0">
                <a:solidFill>
                  <a:srgbClr val="000000"/>
                </a:solidFill>
                <a:effectLst/>
                <a:ea typeface="Calibri" panose="020F0502020204030204" pitchFamily="34" charset="0"/>
              </a:rPr>
              <a:t> wireless local area networking (WLAN) devices and outdoor fixed point-to-point communication links, as well as field disturbance sensors (FDS) (e.g., radar devices) that are used in fixed applications or operate on a mobile basis but are restricted to short-range interactive motion sensor (SRIMS) use. </a:t>
            </a:r>
            <a:endParaRPr lang="en-US" sz="1200" b="0"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200" b="0" dirty="0">
                <a:effectLst/>
                <a:ea typeface="Calibri" panose="020F0502020204030204" pitchFamily="34" charset="0"/>
              </a:rPr>
              <a:t>Recent technological advancements for FDS/radar devices has led to increased demand for unlicensed mobile radar operations in the 57-64 GHz portion of the band. However, FDS/radar deployment to date is limited because the current rules limit the power limit to 30 dB below that of unlicensed communication devices in the band and restrict mobile operation to SRIMS applications. The Office of Engineering and Technology previously granted waivers to Google in 2018 and to a number of parties in early 2021 to operate mobile radars at higher power than permitted in the rules, but only in specific, narrowly defined situations. Moreover, in its January 14, 2021 meeting, the FCC’s Technology Advisory Committee recommended that the Commission initiate a rulemaking proceeding to take a comprehensive review of unlicensed use under Section 15.255; other interested parties have also encouraged this approach.</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9172344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114300" lvl="1" indent="0">
              <a:spcBef>
                <a:spcPts val="0"/>
              </a:spcBef>
              <a:spcAft>
                <a:spcPts val="0"/>
              </a:spcAft>
              <a:buFont typeface="Arial" panose="020B0604020202020204" pitchFamily="34" charset="0"/>
              <a:buNone/>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93682526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338531389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179231911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ea typeface="Calibri" panose="020F0502020204030204" pitchFamily="34" charset="0"/>
              </a:rPr>
              <a:t>15july:  yes:	19	no;	13	no result:	4		total  #: 36</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228131258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22654586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3"/>
              </a:rPr>
              <a:t>&lt;ERM&gt;</a:t>
            </a:r>
            <a:r>
              <a:rPr lang="en-US" sz="1600" b="0" dirty="0"/>
              <a:t> </a:t>
            </a:r>
            <a:r>
              <a:rPr lang="en-US" sz="1600" dirty="0">
                <a:solidFill>
                  <a:schemeClr val="tx1"/>
                </a:solidFill>
              </a:rPr>
              <a:t>next meeting #74b 23jun21-25oct21, correspondence ; #75 26-29oct21</a:t>
            </a:r>
          </a:p>
          <a:p>
            <a:pPr lvl="1">
              <a:spcBef>
                <a:spcPts val="0"/>
              </a:spcBef>
              <a:buFont typeface="Arial" panose="020B0604020202020204" pitchFamily="34" charset="0"/>
              <a:buChar char="•"/>
            </a:pPr>
            <a:r>
              <a:rPr lang="en-US" sz="1400" dirty="0">
                <a:solidFill>
                  <a:schemeClr val="tx1"/>
                </a:solidFill>
              </a:rPr>
              <a:t>04mar: ERM sent a Liaison Statement, ERM(21)000006r2, to SE21 on  their work  on a </a:t>
            </a:r>
            <a:r>
              <a:rPr lang="en-GB" sz="1400" dirty="0">
                <a:ea typeface="Times New Roman" panose="02020603050405020304" pitchFamily="18" charset="0"/>
              </a:rPr>
              <a:t>draft ECC Recommendation on “Receiver resilience to transmission on adjacent frequency ranges”</a:t>
            </a:r>
            <a:r>
              <a:rPr lang="en-US" sz="1400" dirty="0">
                <a:solidFill>
                  <a:schemeClr val="tx1"/>
                </a:solidFill>
                <a:ea typeface="Times New Roman" panose="02020603050405020304" pitchFamily="18" charset="0"/>
              </a:rPr>
              <a:t> (</a:t>
            </a:r>
            <a:r>
              <a:rPr lang="en-US" sz="1400" dirty="0">
                <a:solidFill>
                  <a:schemeClr val="tx1"/>
                </a:solidFill>
              </a:rPr>
              <a:t>may add  burden to some receivers for limited or no benefit.)</a:t>
            </a:r>
          </a:p>
          <a:p>
            <a:pPr lvl="1">
              <a:spcBef>
                <a:spcPts val="0"/>
              </a:spcBef>
              <a:buFont typeface="Arial" panose="020B0604020202020204" pitchFamily="34" charset="0"/>
              <a:buChar char="•"/>
            </a:pPr>
            <a:r>
              <a:rPr lang="en-US" sz="1400" dirty="0">
                <a:solidFill>
                  <a:schemeClr val="tx1"/>
                </a:solidFill>
                <a:hlinkClick r:id="rId4"/>
              </a:rPr>
              <a:t>https://portal.etsi.org/tb.aspx?tbid=286&amp;SubTB=286#/50610-contributions</a:t>
            </a:r>
            <a:r>
              <a:rPr lang="en-US" sz="1400" dirty="0">
                <a:solidFill>
                  <a:schemeClr val="tx1"/>
                </a:solidFill>
              </a:rPr>
              <a:t> </a:t>
            </a:r>
            <a:endParaRPr lang="en-US" sz="1600" dirty="0">
              <a:solidFill>
                <a:schemeClr val="tx1"/>
              </a:solidFill>
            </a:endParaRPr>
          </a:p>
          <a:p>
            <a:pPr marL="0" marR="0" lvl="0" indent="0" algn="l" defTabSz="449263" rtl="0" eaLnBrk="0" fontAlgn="base" latinLnBrk="0" hangingPunct="0">
              <a:lnSpc>
                <a:spcPct val="100000"/>
              </a:lnSpc>
              <a:spcBef>
                <a:spcPts val="0"/>
              </a:spcBef>
              <a:spcAft>
                <a:spcPct val="0"/>
              </a:spcAft>
              <a:buClr>
                <a:srgbClr val="000000"/>
              </a:buClr>
              <a:buSzPct val="100000"/>
              <a:buFont typeface="Arial" panose="020B0604020202020204" pitchFamily="34" charset="0"/>
              <a:buChar char="•"/>
              <a:tabLst/>
              <a:defRPr/>
            </a:pPr>
            <a:r>
              <a:rPr lang="en-US" sz="1400" dirty="0">
                <a:solidFill>
                  <a:schemeClr val="tx1"/>
                </a:solidFill>
              </a:rPr>
              <a:t>ETSI - ERM - </a:t>
            </a:r>
            <a:r>
              <a:rPr lang="en-US" altLang="en-US" sz="1400" b="0" dirty="0">
                <a:hlinkClick r:id="rId5"/>
              </a:rPr>
              <a:t>&lt;TG-11&gt;</a:t>
            </a:r>
            <a:r>
              <a:rPr lang="en-US" altLang="en-US" sz="1400" b="0" dirty="0"/>
              <a:t>  </a:t>
            </a:r>
            <a:r>
              <a:rPr lang="en-US" sz="1400" dirty="0">
                <a:solidFill>
                  <a:schemeClr val="tx1"/>
                </a:solidFill>
              </a:rPr>
              <a:t>next meeting #57</a:t>
            </a:r>
            <a:endParaRPr lang="en-US" sz="1400" dirty="0">
              <a:solidFill>
                <a:schemeClr val="tx1"/>
              </a:solidFill>
              <a:highlight>
                <a:srgbClr val="C0C0C0"/>
              </a:highlight>
            </a:endParaRP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6"/>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 </a:t>
            </a:r>
            <a:r>
              <a:rPr lang="en-US" sz="1400" dirty="0">
                <a:solidFill>
                  <a:schemeClr val="bg1">
                    <a:lumMod val="65000"/>
                  </a:schemeClr>
                </a:solidFill>
              </a:rPr>
              <a:t>nothing to share today</a:t>
            </a:r>
            <a:endParaRPr lang="en-US" sz="1400" dirty="0">
              <a:solidFill>
                <a:schemeClr val="tx1"/>
              </a:solidFill>
            </a:endParaRPr>
          </a:p>
          <a:p>
            <a:endParaRPr lang="en-US" altLang="en-US" sz="1200" b="0" dirty="0">
              <a:hlinkClick r:id="rId7"/>
            </a:endParaRPr>
          </a:p>
          <a:p>
            <a:r>
              <a:rPr lang="en-US" altLang="en-US" sz="1200" b="0" dirty="0">
                <a:hlinkClick r:id="rId7"/>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9"/>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10"/>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2"/>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3"/>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4"/>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17"/>
              </a:rPr>
              <a:t>Butscheidt </a:t>
            </a:r>
            <a:r>
              <a:rPr lang="en-US" sz="1200" kern="1200" dirty="0" err="1">
                <a:solidFill>
                  <a:srgbClr val="000000"/>
                </a:solidFill>
                <a:effectLst/>
                <a:latin typeface="Times New Roman" pitchFamily="16" charset="0"/>
                <a:ea typeface="+mn-ea"/>
                <a:cs typeface="+mn-cs"/>
                <a:hlinkClick r:id="rId17"/>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Marshall </a:t>
            </a:r>
            <a:r>
              <a:rPr lang="en-US" sz="1200" kern="1200" dirty="0" err="1">
                <a:solidFill>
                  <a:srgbClr val="000000"/>
                </a:solidFill>
                <a:effectLst/>
                <a:latin typeface="Times New Roman" pitchFamily="16" charset="0"/>
                <a:ea typeface="+mn-ea"/>
                <a:cs typeface="+mn-cs"/>
                <a:hlinkClick r:id="rId19"/>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0"/>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1"/>
              </a:rPr>
              <a:t>Mouquet </a:t>
            </a:r>
            <a:r>
              <a:rPr lang="en-US" sz="1200" kern="1200" dirty="0" err="1">
                <a:solidFill>
                  <a:srgbClr val="000000"/>
                </a:solidFill>
                <a:effectLst/>
                <a:latin typeface="Times New Roman" pitchFamily="16" charset="0"/>
                <a:ea typeface="+mn-ea"/>
                <a:cs typeface="+mn-cs"/>
                <a:hlinkClick r:id="rId21"/>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2"/>
              </a:rPr>
              <a:t>Vietti</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3"/>
              </a:rPr>
              <a:t>Pagnozzi</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15"/>
              </a:rPr>
              <a:t>Minaev</a:t>
            </a:r>
            <a:r>
              <a:rPr lang="en-US" sz="1200" kern="1200" dirty="0">
                <a:solidFill>
                  <a:srgbClr val="000000"/>
                </a:solidFill>
                <a:effectLst/>
                <a:latin typeface="Times New Roman" pitchFamily="16" charset="0"/>
                <a:ea typeface="+mn-ea"/>
                <a:cs typeface="+mn-cs"/>
                <a:hlinkClick r:id="rId15"/>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4"/>
              </a:rPr>
              <a:t>Forina</a:t>
            </a:r>
            <a:r>
              <a:rPr lang="en-US" sz="1200" kern="1200" dirty="0">
                <a:solidFill>
                  <a:srgbClr val="000000"/>
                </a:solidFill>
                <a:effectLst/>
                <a:latin typeface="Times New Roman" pitchFamily="16" charset="0"/>
                <a:ea typeface="+mn-ea"/>
                <a:cs typeface="+mn-cs"/>
                <a:hlinkClick r:id="rId24"/>
              </a:rPr>
              <a:t> </a:t>
            </a:r>
            <a:r>
              <a:rPr lang="en-US" sz="1200" kern="1200" dirty="0" err="1">
                <a:solidFill>
                  <a:srgbClr val="000000"/>
                </a:solidFill>
                <a:effectLst/>
                <a:latin typeface="Times New Roman" pitchFamily="16" charset="0"/>
                <a:ea typeface="+mn-ea"/>
                <a:cs typeface="+mn-cs"/>
                <a:hlinkClick r:id="rId24"/>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5"/>
              </a:rPr>
              <a:t>Schmidt</a:t>
            </a:r>
            <a:r>
              <a:rPr lang="en-US" sz="1200" kern="1200" dirty="0">
                <a:solidFill>
                  <a:srgbClr val="000000"/>
                </a:solidFill>
                <a:effectLst/>
                <a:latin typeface="Times New Roman" pitchFamily="16" charset="0"/>
                <a:ea typeface="+mn-ea"/>
                <a:cs typeface="+mn-cs"/>
                <a:hlinkClick r:id="rId25"/>
              </a:rPr>
              <a:t> </a:t>
            </a:r>
            <a:r>
              <a:rPr lang="en-US" sz="1200" kern="1200" dirty="0" err="1">
                <a:solidFill>
                  <a:srgbClr val="000000"/>
                </a:solidFill>
                <a:effectLst/>
                <a:latin typeface="Times New Roman" pitchFamily="16" charset="0"/>
                <a:ea typeface="+mn-ea"/>
                <a:cs typeface="+mn-cs"/>
                <a:hlinkClick r:id="rId25"/>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Chiara </a:t>
            </a:r>
            <a:r>
              <a:rPr lang="en-US" sz="1200" kern="1200" dirty="0" err="1">
                <a:solidFill>
                  <a:srgbClr val="000000"/>
                </a:solidFill>
                <a:effectLst/>
                <a:latin typeface="Times New Roman" pitchFamily="16" charset="0"/>
                <a:ea typeface="+mn-ea"/>
                <a:cs typeface="+mn-cs"/>
                <a:hlinkClick r:id="rId28"/>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TELECOM</a:t>
            </a:r>
            <a:r>
              <a:rPr lang="en-US" sz="1200" kern="1200" dirty="0">
                <a:solidFill>
                  <a:srgbClr val="000000"/>
                </a:solidFill>
                <a:effectLst/>
                <a:latin typeface="Times New Roman" pitchFamily="16" charset="0"/>
                <a:ea typeface="+mn-ea"/>
                <a:cs typeface="+mn-cs"/>
                <a:hlinkClick r:id="rId29"/>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Blue </a:t>
            </a:r>
            <a:r>
              <a:rPr lang="en-US" sz="1200" kern="1200" dirty="0" err="1">
                <a:solidFill>
                  <a:srgbClr val="000000"/>
                </a:solidFill>
                <a:effectLst/>
                <a:latin typeface="Times New Roman" pitchFamily="16" charset="0"/>
                <a:ea typeface="+mn-ea"/>
                <a:cs typeface="+mn-cs"/>
                <a:hlinkClick r:id="rId30"/>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1"/>
              </a:rPr>
              <a:t>Microsoft</a:t>
            </a:r>
            <a:r>
              <a:rPr lang="en-US" sz="1200" kern="1200" dirty="0">
                <a:solidFill>
                  <a:srgbClr val="000000"/>
                </a:solidFill>
                <a:effectLst/>
                <a:latin typeface="Times New Roman" pitchFamily="16" charset="0"/>
                <a:ea typeface="+mn-ea"/>
                <a:cs typeface="+mn-cs"/>
                <a:hlinkClick r:id="rId31"/>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hlinkClick r:id="rId8"/>
            </a:endParaRPr>
          </a:p>
          <a:p>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8"/>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8"/>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3"/>
              </a:rPr>
              <a:t>Prats </a:t>
            </a:r>
            <a:r>
              <a:rPr lang="en-US" sz="1200" kern="1200" dirty="0" err="1">
                <a:solidFill>
                  <a:srgbClr val="000000"/>
                </a:solidFill>
                <a:effectLst/>
                <a:latin typeface="Times New Roman" pitchFamily="16" charset="0"/>
                <a:ea typeface="+mn-ea"/>
                <a:cs typeface="+mn-cs"/>
                <a:hlinkClick r:id="rId33"/>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6"/>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4"/>
              </a:rPr>
              <a:t>Harrington </a:t>
            </a:r>
            <a:r>
              <a:rPr lang="en-US" sz="1200" kern="1200" dirty="0" err="1">
                <a:solidFill>
                  <a:srgbClr val="000000"/>
                </a:solidFill>
                <a:effectLst/>
                <a:latin typeface="Times New Roman" pitchFamily="16" charset="0"/>
                <a:ea typeface="+mn-ea"/>
                <a:cs typeface="+mn-cs"/>
                <a:hlinkClick r:id="rId34"/>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5"/>
              </a:rPr>
              <a:t>UWB</a:t>
            </a:r>
            <a:r>
              <a:rPr lang="en-US" sz="1200" kern="1200" dirty="0">
                <a:solidFill>
                  <a:srgbClr val="000000"/>
                </a:solidFill>
                <a:effectLst/>
                <a:latin typeface="Times New Roman" pitchFamily="16" charset="0"/>
                <a:ea typeface="+mn-ea"/>
                <a:cs typeface="+mn-cs"/>
                <a:hlinkClick r:id="rId35"/>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6"/>
              </a:rPr>
              <a:t>Neirynck</a:t>
            </a:r>
            <a:r>
              <a:rPr lang="en-US" sz="1200" kern="1200" dirty="0">
                <a:solidFill>
                  <a:srgbClr val="000000"/>
                </a:solidFill>
                <a:effectLst/>
                <a:latin typeface="Times New Roman" pitchFamily="16" charset="0"/>
                <a:ea typeface="+mn-ea"/>
                <a:cs typeface="+mn-cs"/>
                <a:hlinkClick r:id="rId36"/>
              </a:rPr>
              <a:t> </a:t>
            </a:r>
            <a:r>
              <a:rPr lang="en-US" sz="1200" kern="1200" dirty="0" err="1">
                <a:solidFill>
                  <a:srgbClr val="000000"/>
                </a:solidFill>
                <a:effectLst/>
                <a:latin typeface="Times New Roman" pitchFamily="16" charset="0"/>
                <a:ea typeface="+mn-ea"/>
                <a:cs typeface="+mn-cs"/>
                <a:hlinkClick r:id="rId36"/>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7"/>
              </a:rPr>
              <a:t>DecaWave</a:t>
            </a:r>
            <a:r>
              <a:rPr lang="en-US" sz="1200" kern="1200" dirty="0">
                <a:solidFill>
                  <a:srgbClr val="000000"/>
                </a:solidFill>
                <a:effectLst/>
                <a:latin typeface="Times New Roman" pitchFamily="16" charset="0"/>
                <a:ea typeface="+mn-ea"/>
                <a:cs typeface="+mn-cs"/>
                <a:hlinkClick r:id="rId37"/>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8"/>
              </a:rPr>
              <a:t>Johansson </a:t>
            </a:r>
            <a:r>
              <a:rPr lang="en-US" sz="1200" kern="1200" dirty="0" err="1">
                <a:solidFill>
                  <a:srgbClr val="000000"/>
                </a:solidFill>
                <a:effectLst/>
                <a:latin typeface="Times New Roman" pitchFamily="16" charset="0"/>
                <a:ea typeface="+mn-ea"/>
                <a:cs typeface="+mn-cs"/>
                <a:hlinkClick r:id="rId38"/>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9"/>
              </a:rPr>
              <a:t>Kapsch</a:t>
            </a:r>
            <a:r>
              <a:rPr lang="en-US" sz="1200" kern="1200" dirty="0">
                <a:solidFill>
                  <a:srgbClr val="000000"/>
                </a:solidFill>
                <a:effectLst/>
                <a:latin typeface="Times New Roman" pitchFamily="16" charset="0"/>
                <a:ea typeface="+mn-ea"/>
                <a:cs typeface="+mn-cs"/>
                <a:hlinkClick r:id="rId39"/>
              </a:rPr>
              <a:t> </a:t>
            </a:r>
            <a:r>
              <a:rPr lang="en-US" sz="1200" kern="1200" dirty="0" err="1">
                <a:solidFill>
                  <a:srgbClr val="000000"/>
                </a:solidFill>
                <a:effectLst/>
                <a:latin typeface="Times New Roman" pitchFamily="16" charset="0"/>
                <a:ea typeface="+mn-ea"/>
                <a:cs typeface="+mn-cs"/>
                <a:hlinkClick r:id="rId39"/>
              </a:rPr>
              <a:t>TrafficCom</a:t>
            </a:r>
            <a:r>
              <a:rPr lang="en-US" sz="1200" kern="1200" dirty="0">
                <a:solidFill>
                  <a:srgbClr val="000000"/>
                </a:solidFill>
                <a:effectLst/>
                <a:latin typeface="Times New Roman" pitchFamily="16" charset="0"/>
                <a:ea typeface="+mn-ea"/>
                <a:cs typeface="+mn-cs"/>
                <a:hlinkClick r:id="rId39"/>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0"/>
              </a:rPr>
              <a:t>Lorelli</a:t>
            </a:r>
            <a:r>
              <a:rPr lang="en-US" sz="1200" kern="1200" dirty="0">
                <a:solidFill>
                  <a:srgbClr val="000000"/>
                </a:solidFill>
                <a:effectLst/>
                <a:latin typeface="Times New Roman" pitchFamily="16" charset="0"/>
                <a:ea typeface="+mn-ea"/>
                <a:cs typeface="+mn-cs"/>
                <a:hlinkClick r:id="rId40"/>
              </a:rPr>
              <a:t> </a:t>
            </a:r>
            <a:r>
              <a:rPr lang="en-US" sz="1200" kern="1200" dirty="0" err="1">
                <a:solidFill>
                  <a:srgbClr val="000000"/>
                </a:solidFill>
                <a:effectLst/>
                <a:latin typeface="Times New Roman" pitchFamily="16" charset="0"/>
                <a:ea typeface="+mn-ea"/>
                <a:cs typeface="+mn-cs"/>
                <a:hlinkClick r:id="rId40"/>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6"/>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3"/>
              </a:rPr>
              <a:t>&lt;ERM&gt;</a:t>
            </a:r>
            <a:r>
              <a:rPr lang="en-US" sz="1600" b="0" dirty="0"/>
              <a:t> </a:t>
            </a:r>
            <a:r>
              <a:rPr lang="en-US" sz="1600" dirty="0">
                <a:solidFill>
                  <a:schemeClr val="tx1"/>
                </a:solidFill>
              </a:rPr>
              <a:t>next meeting #74b 23jun21-25oct21, correspondence ; #75 26-29oct21</a:t>
            </a:r>
          </a:p>
          <a:p>
            <a:pPr lvl="1">
              <a:spcBef>
                <a:spcPts val="0"/>
              </a:spcBef>
              <a:buFont typeface="Arial" panose="020B0604020202020204" pitchFamily="34" charset="0"/>
              <a:buChar char="•"/>
            </a:pPr>
            <a:r>
              <a:rPr lang="en-US" sz="1400" dirty="0">
                <a:solidFill>
                  <a:schemeClr val="tx1"/>
                </a:solidFill>
              </a:rPr>
              <a:t>04mar: ERM sent a Liaison Statement, ERM(21)000006r2, to SE21 on  their work  on a </a:t>
            </a:r>
            <a:r>
              <a:rPr lang="en-GB" sz="1400" dirty="0">
                <a:ea typeface="Times New Roman" panose="02020603050405020304" pitchFamily="18" charset="0"/>
              </a:rPr>
              <a:t>draft ECC Recommendation on “Receiver resilience to transmission on adjacent frequency ranges”</a:t>
            </a:r>
            <a:r>
              <a:rPr lang="en-US" sz="1400" dirty="0">
                <a:solidFill>
                  <a:schemeClr val="tx1"/>
                </a:solidFill>
                <a:ea typeface="Times New Roman" panose="02020603050405020304" pitchFamily="18" charset="0"/>
              </a:rPr>
              <a:t> (</a:t>
            </a:r>
            <a:r>
              <a:rPr lang="en-US" sz="1400" dirty="0">
                <a:solidFill>
                  <a:schemeClr val="tx1"/>
                </a:solidFill>
              </a:rPr>
              <a:t>may add  burden to some receivers for limited or no benefit.)</a:t>
            </a:r>
          </a:p>
          <a:p>
            <a:pPr lvl="1">
              <a:spcBef>
                <a:spcPts val="0"/>
              </a:spcBef>
              <a:buFont typeface="Arial" panose="020B0604020202020204" pitchFamily="34" charset="0"/>
              <a:buChar char="•"/>
            </a:pPr>
            <a:r>
              <a:rPr lang="en-US" sz="1400" dirty="0">
                <a:solidFill>
                  <a:schemeClr val="tx1"/>
                </a:solidFill>
                <a:hlinkClick r:id="rId4"/>
              </a:rPr>
              <a:t>https://portal.etsi.org/tb.aspx?tbid=286&amp;SubTB=286#/50610-contributions</a:t>
            </a:r>
            <a:r>
              <a:rPr lang="en-US" sz="1400" dirty="0">
                <a:solidFill>
                  <a:schemeClr val="tx1"/>
                </a:solidFill>
              </a:rPr>
              <a:t> </a:t>
            </a:r>
            <a:endParaRPr lang="en-US" sz="1600" dirty="0">
              <a:solidFill>
                <a:schemeClr val="tx1"/>
              </a:solidFill>
            </a:endParaRPr>
          </a:p>
          <a:p>
            <a:pPr marL="0" marR="0" lvl="0" indent="0" algn="l" defTabSz="449263" rtl="0" eaLnBrk="0" fontAlgn="base" latinLnBrk="0" hangingPunct="0">
              <a:lnSpc>
                <a:spcPct val="100000"/>
              </a:lnSpc>
              <a:spcBef>
                <a:spcPts val="0"/>
              </a:spcBef>
              <a:spcAft>
                <a:spcPct val="0"/>
              </a:spcAft>
              <a:buClr>
                <a:srgbClr val="000000"/>
              </a:buClr>
              <a:buSzPct val="100000"/>
              <a:buFont typeface="Arial" panose="020B0604020202020204" pitchFamily="34" charset="0"/>
              <a:buChar char="•"/>
              <a:tabLst/>
              <a:defRPr/>
            </a:pPr>
            <a:r>
              <a:rPr lang="en-US" sz="1400" dirty="0">
                <a:solidFill>
                  <a:schemeClr val="tx1"/>
                </a:solidFill>
              </a:rPr>
              <a:t>ETSI - ERM - </a:t>
            </a:r>
            <a:r>
              <a:rPr lang="en-US" altLang="en-US" sz="1400" b="0" dirty="0">
                <a:hlinkClick r:id="rId5"/>
              </a:rPr>
              <a:t>&lt;TG-11&gt;</a:t>
            </a:r>
            <a:r>
              <a:rPr lang="en-US" altLang="en-US" sz="1400" b="0" dirty="0"/>
              <a:t>  </a:t>
            </a:r>
            <a:r>
              <a:rPr lang="en-US" sz="1400" dirty="0">
                <a:solidFill>
                  <a:schemeClr val="tx1"/>
                </a:solidFill>
              </a:rPr>
              <a:t>next meeting #57</a:t>
            </a:r>
            <a:endParaRPr lang="en-US" sz="1400" dirty="0">
              <a:solidFill>
                <a:schemeClr val="tx1"/>
              </a:solidFill>
              <a:highlight>
                <a:srgbClr val="C0C0C0"/>
              </a:highlight>
            </a:endParaRP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6"/>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 </a:t>
            </a:r>
            <a:r>
              <a:rPr lang="en-US" sz="1400" dirty="0">
                <a:solidFill>
                  <a:schemeClr val="bg1">
                    <a:lumMod val="65000"/>
                  </a:schemeClr>
                </a:solidFill>
              </a:rPr>
              <a:t>nothing to share today</a:t>
            </a:r>
            <a:endParaRPr lang="en-US" sz="1400" dirty="0">
              <a:solidFill>
                <a:schemeClr val="tx1"/>
              </a:solidFill>
            </a:endParaRPr>
          </a:p>
          <a:p>
            <a:endParaRPr lang="en-US" altLang="en-US" sz="1200" b="0" dirty="0">
              <a:hlinkClick r:id="rId7"/>
            </a:endParaRPr>
          </a:p>
          <a:p>
            <a:r>
              <a:rPr lang="en-US" altLang="en-US" sz="1200" b="0" dirty="0">
                <a:hlinkClick r:id="rId7"/>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9"/>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10"/>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2"/>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3"/>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4"/>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17"/>
              </a:rPr>
              <a:t>Butscheidt </a:t>
            </a:r>
            <a:r>
              <a:rPr lang="en-US" sz="1200" kern="1200" dirty="0" err="1">
                <a:solidFill>
                  <a:srgbClr val="000000"/>
                </a:solidFill>
                <a:effectLst/>
                <a:latin typeface="Times New Roman" pitchFamily="16" charset="0"/>
                <a:ea typeface="+mn-ea"/>
                <a:cs typeface="+mn-cs"/>
                <a:hlinkClick r:id="rId17"/>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Marshall </a:t>
            </a:r>
            <a:r>
              <a:rPr lang="en-US" sz="1200" kern="1200" dirty="0" err="1">
                <a:solidFill>
                  <a:srgbClr val="000000"/>
                </a:solidFill>
                <a:effectLst/>
                <a:latin typeface="Times New Roman" pitchFamily="16" charset="0"/>
                <a:ea typeface="+mn-ea"/>
                <a:cs typeface="+mn-cs"/>
                <a:hlinkClick r:id="rId19"/>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0"/>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1"/>
              </a:rPr>
              <a:t>Mouquet </a:t>
            </a:r>
            <a:r>
              <a:rPr lang="en-US" sz="1200" kern="1200" dirty="0" err="1">
                <a:solidFill>
                  <a:srgbClr val="000000"/>
                </a:solidFill>
                <a:effectLst/>
                <a:latin typeface="Times New Roman" pitchFamily="16" charset="0"/>
                <a:ea typeface="+mn-ea"/>
                <a:cs typeface="+mn-cs"/>
                <a:hlinkClick r:id="rId21"/>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2"/>
              </a:rPr>
              <a:t>Vietti</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3"/>
              </a:rPr>
              <a:t>Pagnozzi</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15"/>
              </a:rPr>
              <a:t>Minaev</a:t>
            </a:r>
            <a:r>
              <a:rPr lang="en-US" sz="1200" kern="1200" dirty="0">
                <a:solidFill>
                  <a:srgbClr val="000000"/>
                </a:solidFill>
                <a:effectLst/>
                <a:latin typeface="Times New Roman" pitchFamily="16" charset="0"/>
                <a:ea typeface="+mn-ea"/>
                <a:cs typeface="+mn-cs"/>
                <a:hlinkClick r:id="rId15"/>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4"/>
              </a:rPr>
              <a:t>Forina</a:t>
            </a:r>
            <a:r>
              <a:rPr lang="en-US" sz="1200" kern="1200" dirty="0">
                <a:solidFill>
                  <a:srgbClr val="000000"/>
                </a:solidFill>
                <a:effectLst/>
                <a:latin typeface="Times New Roman" pitchFamily="16" charset="0"/>
                <a:ea typeface="+mn-ea"/>
                <a:cs typeface="+mn-cs"/>
                <a:hlinkClick r:id="rId24"/>
              </a:rPr>
              <a:t> </a:t>
            </a:r>
            <a:r>
              <a:rPr lang="en-US" sz="1200" kern="1200" dirty="0" err="1">
                <a:solidFill>
                  <a:srgbClr val="000000"/>
                </a:solidFill>
                <a:effectLst/>
                <a:latin typeface="Times New Roman" pitchFamily="16" charset="0"/>
                <a:ea typeface="+mn-ea"/>
                <a:cs typeface="+mn-cs"/>
                <a:hlinkClick r:id="rId24"/>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5"/>
              </a:rPr>
              <a:t>Schmidt</a:t>
            </a:r>
            <a:r>
              <a:rPr lang="en-US" sz="1200" kern="1200" dirty="0">
                <a:solidFill>
                  <a:srgbClr val="000000"/>
                </a:solidFill>
                <a:effectLst/>
                <a:latin typeface="Times New Roman" pitchFamily="16" charset="0"/>
                <a:ea typeface="+mn-ea"/>
                <a:cs typeface="+mn-cs"/>
                <a:hlinkClick r:id="rId25"/>
              </a:rPr>
              <a:t> </a:t>
            </a:r>
            <a:r>
              <a:rPr lang="en-US" sz="1200" kern="1200" dirty="0" err="1">
                <a:solidFill>
                  <a:srgbClr val="000000"/>
                </a:solidFill>
                <a:effectLst/>
                <a:latin typeface="Times New Roman" pitchFamily="16" charset="0"/>
                <a:ea typeface="+mn-ea"/>
                <a:cs typeface="+mn-cs"/>
                <a:hlinkClick r:id="rId25"/>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Chiara </a:t>
            </a:r>
            <a:r>
              <a:rPr lang="en-US" sz="1200" kern="1200" dirty="0" err="1">
                <a:solidFill>
                  <a:srgbClr val="000000"/>
                </a:solidFill>
                <a:effectLst/>
                <a:latin typeface="Times New Roman" pitchFamily="16" charset="0"/>
                <a:ea typeface="+mn-ea"/>
                <a:cs typeface="+mn-cs"/>
                <a:hlinkClick r:id="rId28"/>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TELECOM</a:t>
            </a:r>
            <a:r>
              <a:rPr lang="en-US" sz="1200" kern="1200" dirty="0">
                <a:solidFill>
                  <a:srgbClr val="000000"/>
                </a:solidFill>
                <a:effectLst/>
                <a:latin typeface="Times New Roman" pitchFamily="16" charset="0"/>
                <a:ea typeface="+mn-ea"/>
                <a:cs typeface="+mn-cs"/>
                <a:hlinkClick r:id="rId29"/>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Blue </a:t>
            </a:r>
            <a:r>
              <a:rPr lang="en-US" sz="1200" kern="1200" dirty="0" err="1">
                <a:solidFill>
                  <a:srgbClr val="000000"/>
                </a:solidFill>
                <a:effectLst/>
                <a:latin typeface="Times New Roman" pitchFamily="16" charset="0"/>
                <a:ea typeface="+mn-ea"/>
                <a:cs typeface="+mn-cs"/>
                <a:hlinkClick r:id="rId30"/>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1"/>
              </a:rPr>
              <a:t>Microsoft</a:t>
            </a:r>
            <a:r>
              <a:rPr lang="en-US" sz="1200" kern="1200" dirty="0">
                <a:solidFill>
                  <a:srgbClr val="000000"/>
                </a:solidFill>
                <a:effectLst/>
                <a:latin typeface="Times New Roman" pitchFamily="16" charset="0"/>
                <a:ea typeface="+mn-ea"/>
                <a:cs typeface="+mn-cs"/>
                <a:hlinkClick r:id="rId31"/>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hlinkClick r:id="rId8"/>
            </a:endParaRPr>
          </a:p>
          <a:p>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8"/>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8"/>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3"/>
              </a:rPr>
              <a:t>Prats </a:t>
            </a:r>
            <a:r>
              <a:rPr lang="en-US" sz="1200" kern="1200" dirty="0" err="1">
                <a:solidFill>
                  <a:srgbClr val="000000"/>
                </a:solidFill>
                <a:effectLst/>
                <a:latin typeface="Times New Roman" pitchFamily="16" charset="0"/>
                <a:ea typeface="+mn-ea"/>
                <a:cs typeface="+mn-cs"/>
                <a:hlinkClick r:id="rId33"/>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6"/>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4"/>
              </a:rPr>
              <a:t>Harrington </a:t>
            </a:r>
            <a:r>
              <a:rPr lang="en-US" sz="1200" kern="1200" dirty="0" err="1">
                <a:solidFill>
                  <a:srgbClr val="000000"/>
                </a:solidFill>
                <a:effectLst/>
                <a:latin typeface="Times New Roman" pitchFamily="16" charset="0"/>
                <a:ea typeface="+mn-ea"/>
                <a:cs typeface="+mn-cs"/>
                <a:hlinkClick r:id="rId34"/>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5"/>
              </a:rPr>
              <a:t>UWB</a:t>
            </a:r>
            <a:r>
              <a:rPr lang="en-US" sz="1200" kern="1200" dirty="0">
                <a:solidFill>
                  <a:srgbClr val="000000"/>
                </a:solidFill>
                <a:effectLst/>
                <a:latin typeface="Times New Roman" pitchFamily="16" charset="0"/>
                <a:ea typeface="+mn-ea"/>
                <a:cs typeface="+mn-cs"/>
                <a:hlinkClick r:id="rId35"/>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6"/>
              </a:rPr>
              <a:t>Neirynck</a:t>
            </a:r>
            <a:r>
              <a:rPr lang="en-US" sz="1200" kern="1200" dirty="0">
                <a:solidFill>
                  <a:srgbClr val="000000"/>
                </a:solidFill>
                <a:effectLst/>
                <a:latin typeface="Times New Roman" pitchFamily="16" charset="0"/>
                <a:ea typeface="+mn-ea"/>
                <a:cs typeface="+mn-cs"/>
                <a:hlinkClick r:id="rId36"/>
              </a:rPr>
              <a:t> </a:t>
            </a:r>
            <a:r>
              <a:rPr lang="en-US" sz="1200" kern="1200" dirty="0" err="1">
                <a:solidFill>
                  <a:srgbClr val="000000"/>
                </a:solidFill>
                <a:effectLst/>
                <a:latin typeface="Times New Roman" pitchFamily="16" charset="0"/>
                <a:ea typeface="+mn-ea"/>
                <a:cs typeface="+mn-cs"/>
                <a:hlinkClick r:id="rId36"/>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7"/>
              </a:rPr>
              <a:t>DecaWave</a:t>
            </a:r>
            <a:r>
              <a:rPr lang="en-US" sz="1200" kern="1200" dirty="0">
                <a:solidFill>
                  <a:srgbClr val="000000"/>
                </a:solidFill>
                <a:effectLst/>
                <a:latin typeface="Times New Roman" pitchFamily="16" charset="0"/>
                <a:ea typeface="+mn-ea"/>
                <a:cs typeface="+mn-cs"/>
                <a:hlinkClick r:id="rId37"/>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8"/>
              </a:rPr>
              <a:t>Johansson </a:t>
            </a:r>
            <a:r>
              <a:rPr lang="en-US" sz="1200" kern="1200" dirty="0" err="1">
                <a:solidFill>
                  <a:srgbClr val="000000"/>
                </a:solidFill>
                <a:effectLst/>
                <a:latin typeface="Times New Roman" pitchFamily="16" charset="0"/>
                <a:ea typeface="+mn-ea"/>
                <a:cs typeface="+mn-cs"/>
                <a:hlinkClick r:id="rId38"/>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9"/>
              </a:rPr>
              <a:t>Kapsch</a:t>
            </a:r>
            <a:r>
              <a:rPr lang="en-US" sz="1200" kern="1200" dirty="0">
                <a:solidFill>
                  <a:srgbClr val="000000"/>
                </a:solidFill>
                <a:effectLst/>
                <a:latin typeface="Times New Roman" pitchFamily="16" charset="0"/>
                <a:ea typeface="+mn-ea"/>
                <a:cs typeface="+mn-cs"/>
                <a:hlinkClick r:id="rId39"/>
              </a:rPr>
              <a:t> </a:t>
            </a:r>
            <a:r>
              <a:rPr lang="en-US" sz="1200" kern="1200" dirty="0" err="1">
                <a:solidFill>
                  <a:srgbClr val="000000"/>
                </a:solidFill>
                <a:effectLst/>
                <a:latin typeface="Times New Roman" pitchFamily="16" charset="0"/>
                <a:ea typeface="+mn-ea"/>
                <a:cs typeface="+mn-cs"/>
                <a:hlinkClick r:id="rId39"/>
              </a:rPr>
              <a:t>TrafficCom</a:t>
            </a:r>
            <a:r>
              <a:rPr lang="en-US" sz="1200" kern="1200" dirty="0">
                <a:solidFill>
                  <a:srgbClr val="000000"/>
                </a:solidFill>
                <a:effectLst/>
                <a:latin typeface="Times New Roman" pitchFamily="16" charset="0"/>
                <a:ea typeface="+mn-ea"/>
                <a:cs typeface="+mn-cs"/>
                <a:hlinkClick r:id="rId39"/>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0"/>
              </a:rPr>
              <a:t>Lorelli</a:t>
            </a:r>
            <a:r>
              <a:rPr lang="en-US" sz="1200" kern="1200" dirty="0">
                <a:solidFill>
                  <a:srgbClr val="000000"/>
                </a:solidFill>
                <a:effectLst/>
                <a:latin typeface="Times New Roman" pitchFamily="16" charset="0"/>
                <a:ea typeface="+mn-ea"/>
                <a:cs typeface="+mn-cs"/>
                <a:hlinkClick r:id="rId40"/>
              </a:rPr>
              <a:t> </a:t>
            </a:r>
            <a:r>
              <a:rPr lang="en-US" sz="1200" kern="1200" dirty="0" err="1">
                <a:solidFill>
                  <a:srgbClr val="000000"/>
                </a:solidFill>
                <a:effectLst/>
                <a:latin typeface="Times New Roman" pitchFamily="16" charset="0"/>
                <a:ea typeface="+mn-ea"/>
                <a:cs typeface="+mn-cs"/>
                <a:hlinkClick r:id="rId40"/>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6"/>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245035830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115178882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ts val="0"/>
              </a:spcBef>
              <a:spcAft>
                <a:spcPts val="0"/>
              </a:spcAft>
              <a:buClr>
                <a:srgbClr val="000000"/>
              </a:buClr>
              <a:buSzPct val="100000"/>
              <a:buFont typeface="Times New Roman" pitchFamily="16" charset="0"/>
              <a:buNone/>
              <a:tabLst/>
              <a:defRPr/>
            </a:pPr>
            <a:r>
              <a:rPr lang="en-US" sz="1200" dirty="0">
                <a:effectLst/>
                <a:latin typeface="Calibri" panose="020F0502020204030204" pitchFamily="34" charset="0"/>
                <a:ea typeface="Calibri" panose="020F0502020204030204" pitchFamily="34" charset="0"/>
              </a:rPr>
              <a:t>proposed:  WG P&amp;P – 4.2 - </a:t>
            </a:r>
            <a:r>
              <a:rPr lang="en-US" sz="1800" dirty="0">
                <a:effectLst/>
                <a:latin typeface="Times New Roman" panose="02020603050405020304" pitchFamily="18" charset="0"/>
                <a:ea typeface="Times New Roman" panose="02020603050405020304" pitchFamily="18" charset="0"/>
              </a:rPr>
              <a:t>A credited interim session (an interim session with attendance credit) is a one that has been declared by the Working Group Chair or Technical Advisory Group Chair.</a:t>
            </a:r>
          </a:p>
          <a:p>
            <a:pPr marL="0" marR="0" lvl="0" indent="0" algn="l" defTabSz="449263" rtl="0" eaLnBrk="0" fontAlgn="base" latinLnBrk="0" hangingPunct="0">
              <a:lnSpc>
                <a:spcPct val="100000"/>
              </a:lnSpc>
              <a:spcBef>
                <a:spcPts val="0"/>
              </a:spcBef>
              <a:spcAft>
                <a:spcPts val="0"/>
              </a:spcAft>
              <a:buClr>
                <a:srgbClr val="000000"/>
              </a:buClr>
              <a:buSzPct val="100000"/>
              <a:buFont typeface="Times New Roman" pitchFamily="16" charset="0"/>
              <a:buNone/>
              <a:tabLst/>
              <a:defRPr/>
            </a:pPr>
            <a:r>
              <a:rPr lang="en-US" sz="1200" dirty="0">
                <a:effectLst/>
                <a:latin typeface="Calibri" panose="020F0502020204030204" pitchFamily="34" charset="0"/>
                <a:ea typeface="Calibri" panose="020F0502020204030204" pitchFamily="34" charset="0"/>
              </a:rPr>
              <a:t>4.2.1 - </a:t>
            </a:r>
            <a:r>
              <a:rPr lang="en-US" sz="1800" b="0" dirty="0">
                <a:solidFill>
                  <a:srgbClr val="FF0000"/>
                </a:solidFill>
                <a:effectLst/>
                <a:latin typeface="Times New Roman" panose="02020603050405020304" pitchFamily="18" charset="0"/>
                <a:ea typeface="Times New Roman" panose="02020603050405020304" pitchFamily="18" charset="0"/>
              </a:rPr>
              <a:t>Membership is retained by attaining Session Attendance Credit in at least two of the last four plenary sessions. One duly constituted recent interim Working Group or Task Group session may be substituted for one of the two plenary sessions.</a:t>
            </a:r>
            <a:endParaRPr lang="en-US" sz="1800" b="1" dirty="0">
              <a:solidFill>
                <a:srgbClr val="FF0000"/>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0246111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3"/>
              </a:rPr>
              <a:t>&lt;ERM&gt;</a:t>
            </a:r>
            <a:r>
              <a:rPr lang="en-US" sz="1600" b="0" dirty="0"/>
              <a:t> </a:t>
            </a:r>
            <a:r>
              <a:rPr lang="en-US" sz="1600" dirty="0">
                <a:solidFill>
                  <a:schemeClr val="tx1"/>
                </a:solidFill>
              </a:rPr>
              <a:t>next meeting #74b 23jun21-25oct21, correspondence ; #75 26-29oct21</a:t>
            </a:r>
          </a:p>
          <a:p>
            <a:pPr lvl="1">
              <a:spcBef>
                <a:spcPts val="0"/>
              </a:spcBef>
              <a:buFont typeface="Arial" panose="020B0604020202020204" pitchFamily="34" charset="0"/>
              <a:buChar char="•"/>
            </a:pPr>
            <a:r>
              <a:rPr lang="en-US" sz="1400" dirty="0">
                <a:solidFill>
                  <a:schemeClr val="tx1"/>
                </a:solidFill>
              </a:rPr>
              <a:t>04mar: ERM sent a Liaison Statement, ERM(21)000006r2, to SE21 on  their work  on a </a:t>
            </a:r>
            <a:r>
              <a:rPr lang="en-GB" sz="1400" dirty="0">
                <a:ea typeface="Times New Roman" panose="02020603050405020304" pitchFamily="18" charset="0"/>
              </a:rPr>
              <a:t>draft ECC Recommendation on “Receiver resilience to transmission on adjacent frequency ranges”</a:t>
            </a:r>
            <a:r>
              <a:rPr lang="en-US" sz="1400" dirty="0">
                <a:solidFill>
                  <a:schemeClr val="tx1"/>
                </a:solidFill>
                <a:ea typeface="Times New Roman" panose="02020603050405020304" pitchFamily="18" charset="0"/>
              </a:rPr>
              <a:t> (</a:t>
            </a:r>
            <a:r>
              <a:rPr lang="en-US" sz="1400" dirty="0">
                <a:solidFill>
                  <a:schemeClr val="tx1"/>
                </a:solidFill>
              </a:rPr>
              <a:t>may add  burden to some receivers for limited or no benefit.)</a:t>
            </a:r>
          </a:p>
          <a:p>
            <a:pPr lvl="1">
              <a:spcBef>
                <a:spcPts val="0"/>
              </a:spcBef>
              <a:buFont typeface="Arial" panose="020B0604020202020204" pitchFamily="34" charset="0"/>
              <a:buChar char="•"/>
            </a:pPr>
            <a:r>
              <a:rPr lang="en-US" sz="1400" dirty="0">
                <a:solidFill>
                  <a:schemeClr val="tx1"/>
                </a:solidFill>
                <a:hlinkClick r:id="rId4"/>
              </a:rPr>
              <a:t>https://portal.etsi.org/tb.aspx?tbid=286&amp;SubTB=286#/50610-contributions</a:t>
            </a:r>
            <a:r>
              <a:rPr lang="en-US" sz="1400" dirty="0">
                <a:solidFill>
                  <a:schemeClr val="tx1"/>
                </a:solidFill>
              </a:rPr>
              <a:t> </a:t>
            </a:r>
            <a:endParaRPr lang="en-US" sz="1600" dirty="0">
              <a:solidFill>
                <a:schemeClr val="tx1"/>
              </a:solidFill>
            </a:endParaRPr>
          </a:p>
          <a:p>
            <a:pPr marL="0" marR="0" lvl="0" indent="0" algn="l" defTabSz="449263" rtl="0" eaLnBrk="0" fontAlgn="base" latinLnBrk="0" hangingPunct="0">
              <a:lnSpc>
                <a:spcPct val="100000"/>
              </a:lnSpc>
              <a:spcBef>
                <a:spcPts val="0"/>
              </a:spcBef>
              <a:spcAft>
                <a:spcPct val="0"/>
              </a:spcAft>
              <a:buClr>
                <a:srgbClr val="000000"/>
              </a:buClr>
              <a:buSzPct val="100000"/>
              <a:buFont typeface="Arial" panose="020B0604020202020204" pitchFamily="34" charset="0"/>
              <a:buChar char="•"/>
              <a:tabLst/>
              <a:defRPr/>
            </a:pPr>
            <a:r>
              <a:rPr lang="en-US" sz="1400" dirty="0">
                <a:solidFill>
                  <a:schemeClr val="tx1"/>
                </a:solidFill>
              </a:rPr>
              <a:t>ETSI - ERM - </a:t>
            </a:r>
            <a:r>
              <a:rPr lang="en-US" altLang="en-US" sz="1400" b="0" dirty="0">
                <a:hlinkClick r:id="rId5"/>
              </a:rPr>
              <a:t>&lt;TG-11&gt;</a:t>
            </a:r>
            <a:r>
              <a:rPr lang="en-US" altLang="en-US" sz="1400" b="0" dirty="0"/>
              <a:t>  </a:t>
            </a:r>
            <a:r>
              <a:rPr lang="en-US" sz="1400" dirty="0">
                <a:solidFill>
                  <a:schemeClr val="tx1"/>
                </a:solidFill>
              </a:rPr>
              <a:t>next meeting #57</a:t>
            </a:r>
            <a:endParaRPr lang="en-US" sz="1400" dirty="0">
              <a:solidFill>
                <a:schemeClr val="tx1"/>
              </a:solidFill>
              <a:highlight>
                <a:srgbClr val="C0C0C0"/>
              </a:highlight>
            </a:endParaRP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6"/>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 </a:t>
            </a:r>
            <a:r>
              <a:rPr lang="en-US" sz="1400" dirty="0">
                <a:solidFill>
                  <a:schemeClr val="bg1">
                    <a:lumMod val="65000"/>
                  </a:schemeClr>
                </a:solidFill>
              </a:rPr>
              <a:t>nothing to share today</a:t>
            </a:r>
            <a:endParaRPr lang="en-US" sz="1400" dirty="0">
              <a:solidFill>
                <a:schemeClr val="tx1"/>
              </a:solidFill>
            </a:endParaRPr>
          </a:p>
          <a:p>
            <a:endParaRPr lang="en-US" altLang="en-US" sz="1200" b="0" dirty="0">
              <a:hlinkClick r:id="rId7"/>
            </a:endParaRPr>
          </a:p>
          <a:p>
            <a:r>
              <a:rPr lang="en-US" altLang="en-US" sz="1200" b="0" dirty="0">
                <a:hlinkClick r:id="rId7"/>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9"/>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10"/>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2"/>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3"/>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4"/>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17"/>
              </a:rPr>
              <a:t>Butscheidt </a:t>
            </a:r>
            <a:r>
              <a:rPr lang="en-US" sz="1200" kern="1200" dirty="0" err="1">
                <a:solidFill>
                  <a:srgbClr val="000000"/>
                </a:solidFill>
                <a:effectLst/>
                <a:latin typeface="Times New Roman" pitchFamily="16" charset="0"/>
                <a:ea typeface="+mn-ea"/>
                <a:cs typeface="+mn-cs"/>
                <a:hlinkClick r:id="rId17"/>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Marshall </a:t>
            </a:r>
            <a:r>
              <a:rPr lang="en-US" sz="1200" kern="1200" dirty="0" err="1">
                <a:solidFill>
                  <a:srgbClr val="000000"/>
                </a:solidFill>
                <a:effectLst/>
                <a:latin typeface="Times New Roman" pitchFamily="16" charset="0"/>
                <a:ea typeface="+mn-ea"/>
                <a:cs typeface="+mn-cs"/>
                <a:hlinkClick r:id="rId19"/>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0"/>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1"/>
              </a:rPr>
              <a:t>Mouquet </a:t>
            </a:r>
            <a:r>
              <a:rPr lang="en-US" sz="1200" kern="1200" dirty="0" err="1">
                <a:solidFill>
                  <a:srgbClr val="000000"/>
                </a:solidFill>
                <a:effectLst/>
                <a:latin typeface="Times New Roman" pitchFamily="16" charset="0"/>
                <a:ea typeface="+mn-ea"/>
                <a:cs typeface="+mn-cs"/>
                <a:hlinkClick r:id="rId21"/>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2"/>
              </a:rPr>
              <a:t>Vietti</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3"/>
              </a:rPr>
              <a:t>Pagnozzi</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15"/>
              </a:rPr>
              <a:t>Minaev</a:t>
            </a:r>
            <a:r>
              <a:rPr lang="en-US" sz="1200" kern="1200" dirty="0">
                <a:solidFill>
                  <a:srgbClr val="000000"/>
                </a:solidFill>
                <a:effectLst/>
                <a:latin typeface="Times New Roman" pitchFamily="16" charset="0"/>
                <a:ea typeface="+mn-ea"/>
                <a:cs typeface="+mn-cs"/>
                <a:hlinkClick r:id="rId15"/>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4"/>
              </a:rPr>
              <a:t>Forina</a:t>
            </a:r>
            <a:r>
              <a:rPr lang="en-US" sz="1200" kern="1200" dirty="0">
                <a:solidFill>
                  <a:srgbClr val="000000"/>
                </a:solidFill>
                <a:effectLst/>
                <a:latin typeface="Times New Roman" pitchFamily="16" charset="0"/>
                <a:ea typeface="+mn-ea"/>
                <a:cs typeface="+mn-cs"/>
                <a:hlinkClick r:id="rId24"/>
              </a:rPr>
              <a:t> </a:t>
            </a:r>
            <a:r>
              <a:rPr lang="en-US" sz="1200" kern="1200" dirty="0" err="1">
                <a:solidFill>
                  <a:srgbClr val="000000"/>
                </a:solidFill>
                <a:effectLst/>
                <a:latin typeface="Times New Roman" pitchFamily="16" charset="0"/>
                <a:ea typeface="+mn-ea"/>
                <a:cs typeface="+mn-cs"/>
                <a:hlinkClick r:id="rId24"/>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5"/>
              </a:rPr>
              <a:t>Schmidt</a:t>
            </a:r>
            <a:r>
              <a:rPr lang="en-US" sz="1200" kern="1200" dirty="0">
                <a:solidFill>
                  <a:srgbClr val="000000"/>
                </a:solidFill>
                <a:effectLst/>
                <a:latin typeface="Times New Roman" pitchFamily="16" charset="0"/>
                <a:ea typeface="+mn-ea"/>
                <a:cs typeface="+mn-cs"/>
                <a:hlinkClick r:id="rId25"/>
              </a:rPr>
              <a:t> </a:t>
            </a:r>
            <a:r>
              <a:rPr lang="en-US" sz="1200" kern="1200" dirty="0" err="1">
                <a:solidFill>
                  <a:srgbClr val="000000"/>
                </a:solidFill>
                <a:effectLst/>
                <a:latin typeface="Times New Roman" pitchFamily="16" charset="0"/>
                <a:ea typeface="+mn-ea"/>
                <a:cs typeface="+mn-cs"/>
                <a:hlinkClick r:id="rId25"/>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Chiara </a:t>
            </a:r>
            <a:r>
              <a:rPr lang="en-US" sz="1200" kern="1200" dirty="0" err="1">
                <a:solidFill>
                  <a:srgbClr val="000000"/>
                </a:solidFill>
                <a:effectLst/>
                <a:latin typeface="Times New Roman" pitchFamily="16" charset="0"/>
                <a:ea typeface="+mn-ea"/>
                <a:cs typeface="+mn-cs"/>
                <a:hlinkClick r:id="rId28"/>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TELECOM</a:t>
            </a:r>
            <a:r>
              <a:rPr lang="en-US" sz="1200" kern="1200" dirty="0">
                <a:solidFill>
                  <a:srgbClr val="000000"/>
                </a:solidFill>
                <a:effectLst/>
                <a:latin typeface="Times New Roman" pitchFamily="16" charset="0"/>
                <a:ea typeface="+mn-ea"/>
                <a:cs typeface="+mn-cs"/>
                <a:hlinkClick r:id="rId29"/>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Blue </a:t>
            </a:r>
            <a:r>
              <a:rPr lang="en-US" sz="1200" kern="1200" dirty="0" err="1">
                <a:solidFill>
                  <a:srgbClr val="000000"/>
                </a:solidFill>
                <a:effectLst/>
                <a:latin typeface="Times New Roman" pitchFamily="16" charset="0"/>
                <a:ea typeface="+mn-ea"/>
                <a:cs typeface="+mn-cs"/>
                <a:hlinkClick r:id="rId30"/>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1"/>
              </a:rPr>
              <a:t>Microsoft</a:t>
            </a:r>
            <a:r>
              <a:rPr lang="en-US" sz="1200" kern="1200" dirty="0">
                <a:solidFill>
                  <a:srgbClr val="000000"/>
                </a:solidFill>
                <a:effectLst/>
                <a:latin typeface="Times New Roman" pitchFamily="16" charset="0"/>
                <a:ea typeface="+mn-ea"/>
                <a:cs typeface="+mn-cs"/>
                <a:hlinkClick r:id="rId31"/>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hlinkClick r:id="rId8"/>
            </a:endParaRPr>
          </a:p>
          <a:p>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8"/>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8"/>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3"/>
              </a:rPr>
              <a:t>Prats </a:t>
            </a:r>
            <a:r>
              <a:rPr lang="en-US" sz="1200" kern="1200" dirty="0" err="1">
                <a:solidFill>
                  <a:srgbClr val="000000"/>
                </a:solidFill>
                <a:effectLst/>
                <a:latin typeface="Times New Roman" pitchFamily="16" charset="0"/>
                <a:ea typeface="+mn-ea"/>
                <a:cs typeface="+mn-cs"/>
                <a:hlinkClick r:id="rId33"/>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6"/>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4"/>
              </a:rPr>
              <a:t>Harrington </a:t>
            </a:r>
            <a:r>
              <a:rPr lang="en-US" sz="1200" kern="1200" dirty="0" err="1">
                <a:solidFill>
                  <a:srgbClr val="000000"/>
                </a:solidFill>
                <a:effectLst/>
                <a:latin typeface="Times New Roman" pitchFamily="16" charset="0"/>
                <a:ea typeface="+mn-ea"/>
                <a:cs typeface="+mn-cs"/>
                <a:hlinkClick r:id="rId34"/>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5"/>
              </a:rPr>
              <a:t>UWB</a:t>
            </a:r>
            <a:r>
              <a:rPr lang="en-US" sz="1200" kern="1200" dirty="0">
                <a:solidFill>
                  <a:srgbClr val="000000"/>
                </a:solidFill>
                <a:effectLst/>
                <a:latin typeface="Times New Roman" pitchFamily="16" charset="0"/>
                <a:ea typeface="+mn-ea"/>
                <a:cs typeface="+mn-cs"/>
                <a:hlinkClick r:id="rId35"/>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6"/>
              </a:rPr>
              <a:t>Neirynck</a:t>
            </a:r>
            <a:r>
              <a:rPr lang="en-US" sz="1200" kern="1200" dirty="0">
                <a:solidFill>
                  <a:srgbClr val="000000"/>
                </a:solidFill>
                <a:effectLst/>
                <a:latin typeface="Times New Roman" pitchFamily="16" charset="0"/>
                <a:ea typeface="+mn-ea"/>
                <a:cs typeface="+mn-cs"/>
                <a:hlinkClick r:id="rId36"/>
              </a:rPr>
              <a:t> </a:t>
            </a:r>
            <a:r>
              <a:rPr lang="en-US" sz="1200" kern="1200" dirty="0" err="1">
                <a:solidFill>
                  <a:srgbClr val="000000"/>
                </a:solidFill>
                <a:effectLst/>
                <a:latin typeface="Times New Roman" pitchFamily="16" charset="0"/>
                <a:ea typeface="+mn-ea"/>
                <a:cs typeface="+mn-cs"/>
                <a:hlinkClick r:id="rId36"/>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7"/>
              </a:rPr>
              <a:t>DecaWave</a:t>
            </a:r>
            <a:r>
              <a:rPr lang="en-US" sz="1200" kern="1200" dirty="0">
                <a:solidFill>
                  <a:srgbClr val="000000"/>
                </a:solidFill>
                <a:effectLst/>
                <a:latin typeface="Times New Roman" pitchFamily="16" charset="0"/>
                <a:ea typeface="+mn-ea"/>
                <a:cs typeface="+mn-cs"/>
                <a:hlinkClick r:id="rId37"/>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8"/>
              </a:rPr>
              <a:t>Johansson </a:t>
            </a:r>
            <a:r>
              <a:rPr lang="en-US" sz="1200" kern="1200" dirty="0" err="1">
                <a:solidFill>
                  <a:srgbClr val="000000"/>
                </a:solidFill>
                <a:effectLst/>
                <a:latin typeface="Times New Roman" pitchFamily="16" charset="0"/>
                <a:ea typeface="+mn-ea"/>
                <a:cs typeface="+mn-cs"/>
                <a:hlinkClick r:id="rId38"/>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9"/>
              </a:rPr>
              <a:t>Kapsch</a:t>
            </a:r>
            <a:r>
              <a:rPr lang="en-US" sz="1200" kern="1200" dirty="0">
                <a:solidFill>
                  <a:srgbClr val="000000"/>
                </a:solidFill>
                <a:effectLst/>
                <a:latin typeface="Times New Roman" pitchFamily="16" charset="0"/>
                <a:ea typeface="+mn-ea"/>
                <a:cs typeface="+mn-cs"/>
                <a:hlinkClick r:id="rId39"/>
              </a:rPr>
              <a:t> </a:t>
            </a:r>
            <a:r>
              <a:rPr lang="en-US" sz="1200" kern="1200" dirty="0" err="1">
                <a:solidFill>
                  <a:srgbClr val="000000"/>
                </a:solidFill>
                <a:effectLst/>
                <a:latin typeface="Times New Roman" pitchFamily="16" charset="0"/>
                <a:ea typeface="+mn-ea"/>
                <a:cs typeface="+mn-cs"/>
                <a:hlinkClick r:id="rId39"/>
              </a:rPr>
              <a:t>TrafficCom</a:t>
            </a:r>
            <a:r>
              <a:rPr lang="en-US" sz="1200" kern="1200" dirty="0">
                <a:solidFill>
                  <a:srgbClr val="000000"/>
                </a:solidFill>
                <a:effectLst/>
                <a:latin typeface="Times New Roman" pitchFamily="16" charset="0"/>
                <a:ea typeface="+mn-ea"/>
                <a:cs typeface="+mn-cs"/>
                <a:hlinkClick r:id="rId39"/>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0"/>
              </a:rPr>
              <a:t>Lorelli</a:t>
            </a:r>
            <a:r>
              <a:rPr lang="en-US" sz="1200" kern="1200" dirty="0">
                <a:solidFill>
                  <a:srgbClr val="000000"/>
                </a:solidFill>
                <a:effectLst/>
                <a:latin typeface="Times New Roman" pitchFamily="16" charset="0"/>
                <a:ea typeface="+mn-ea"/>
                <a:cs typeface="+mn-cs"/>
                <a:hlinkClick r:id="rId40"/>
              </a:rPr>
              <a:t> </a:t>
            </a:r>
            <a:r>
              <a:rPr lang="en-US" sz="1200" kern="1200" dirty="0" err="1">
                <a:solidFill>
                  <a:srgbClr val="000000"/>
                </a:solidFill>
                <a:effectLst/>
                <a:latin typeface="Times New Roman" pitchFamily="16" charset="0"/>
                <a:ea typeface="+mn-ea"/>
                <a:cs typeface="+mn-cs"/>
                <a:hlinkClick r:id="rId40"/>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6"/>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8989417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CEPT – ECC </a:t>
            </a:r>
            <a:r>
              <a:rPr lang="en-US" altLang="en-US" sz="1200" b="0" dirty="0">
                <a:hlinkClick r:id="rId3"/>
              </a:rPr>
              <a:t>&lt;SE21&gt; </a:t>
            </a:r>
            <a:r>
              <a:rPr lang="en-US" altLang="en-US" sz="1200" b="0" dirty="0"/>
              <a:t> </a:t>
            </a:r>
            <a:r>
              <a:rPr lang="en-US" altLang="en-US" sz="1200" dirty="0">
                <a:solidFill>
                  <a:schemeClr val="tx1"/>
                </a:solidFill>
              </a:rPr>
              <a:t>next call #113, 14-16Jul21</a:t>
            </a:r>
            <a:endParaRPr lang="en-US" sz="1200" dirty="0">
              <a:ea typeface="Calibri" panose="020F050202020403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CEPT – </a:t>
            </a:r>
            <a:r>
              <a:rPr lang="en-US" sz="1200" dirty="0">
                <a:solidFill>
                  <a:schemeClr val="tx1"/>
                </a:solidFill>
                <a:hlinkClick r:id="rId4"/>
              </a:rPr>
              <a:t>&lt;ECC&gt;</a:t>
            </a:r>
            <a:r>
              <a:rPr lang="en-US" sz="1200" dirty="0">
                <a:solidFill>
                  <a:schemeClr val="tx1"/>
                </a:solidFill>
              </a:rPr>
              <a:t>  (and more) 	next call</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5"/>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5"/>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spcAft>
                <a:spcPts val="0"/>
              </a:spcAft>
              <a:buFont typeface="Arial" panose="020B0604020202020204" pitchFamily="34" charset="0"/>
              <a:buChar char="•"/>
            </a:pPr>
            <a:r>
              <a:rPr lang="en-US" sz="1050" dirty="0">
                <a:solidFill>
                  <a:schemeClr val="tx1"/>
                </a:solidFill>
              </a:rPr>
              <a:t>CEPT–ECC  </a:t>
            </a:r>
            <a:r>
              <a:rPr lang="en-US" sz="1050" b="0" dirty="0">
                <a:solidFill>
                  <a:schemeClr val="tx1"/>
                </a:solidFill>
                <a:hlinkClick r:id="rId6"/>
              </a:rPr>
              <a:t>&lt;SE24&gt;</a:t>
            </a:r>
            <a:r>
              <a:rPr lang="en-US" sz="1050" b="0" dirty="0">
                <a:solidFill>
                  <a:schemeClr val="tx1"/>
                </a:solidFill>
              </a:rPr>
              <a:t> </a:t>
            </a:r>
            <a:r>
              <a:rPr lang="en-US" sz="1050" dirty="0">
                <a:solidFill>
                  <a:schemeClr val="tx1"/>
                </a:solidFill>
              </a:rPr>
              <a:t>next virtual meeting, #M105 10-12Jan22</a:t>
            </a:r>
            <a:endParaRPr lang="en-US" sz="1100" dirty="0">
              <a:solidFill>
                <a:schemeClr val="tx1"/>
              </a:solidFill>
            </a:endParaRP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7"/>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fr-FR" sz="1200" b="0" i="0" u="none" strike="noStrike" kern="1200" dirty="0">
                <a:solidFill>
                  <a:srgbClr val="000000"/>
                </a:solidFill>
                <a:effectLst/>
                <a:latin typeface="Times New Roman" pitchFamily="16" charset="0"/>
                <a:ea typeface="+mn-ea"/>
                <a:cs typeface="+mn-cs"/>
                <a:hlinkClick r:id="rId7"/>
              </a:rPr>
              <a:t>SE 24 - Short Range </a:t>
            </a:r>
            <a:r>
              <a:rPr lang="fr-FR" sz="1200" b="0" i="0" u="none" strike="noStrike" kern="1200" dirty="0" err="1">
                <a:solidFill>
                  <a:srgbClr val="000000"/>
                </a:solidFill>
                <a:effectLst/>
                <a:latin typeface="Times New Roman" pitchFamily="16" charset="0"/>
                <a:ea typeface="+mn-ea"/>
                <a:cs typeface="+mn-cs"/>
                <a:hlinkClick r:id="rId7"/>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9"/>
            </a:endParaRPr>
          </a:p>
          <a:p>
            <a:r>
              <a:rPr lang="en-US" sz="1200" b="0" i="0" u="none" strike="noStrike" kern="1200" dirty="0">
                <a:solidFill>
                  <a:srgbClr val="000000"/>
                </a:solidFill>
                <a:effectLst/>
                <a:latin typeface="Times New Roman" pitchFamily="16" charset="0"/>
                <a:ea typeface="+mn-ea"/>
                <a:cs typeface="+mn-cs"/>
                <a:hlinkClick r:id="rId9"/>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0103958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1200" dirty="0">
                <a:solidFill>
                  <a:schemeClr val="tx1"/>
                </a:solidFill>
              </a:rPr>
              <a:t>For miscellaneous links for ITU-R , SGs, WPs and calendars, </a:t>
            </a:r>
            <a:r>
              <a:rPr lang="en-US" sz="1200" dirty="0">
                <a:solidFill>
                  <a:schemeClr val="tx1"/>
                </a:solidFill>
                <a:hlinkClick r:id="rId3" action="ppaction://hlinksldjump"/>
              </a:rPr>
              <a:t>see back up slides later</a:t>
            </a:r>
            <a:r>
              <a:rPr lang="en-US" sz="1050" dirty="0">
                <a:solidFill>
                  <a:schemeClr val="tx1"/>
                </a:solidFill>
                <a:hlinkClick r:id="rId3" action="ppaction://hlinksldjump"/>
              </a:rPr>
              <a:t>. </a:t>
            </a:r>
            <a:endParaRPr lang="en-US" sz="100" dirty="0"/>
          </a:p>
          <a:p>
            <a:pPr>
              <a:buFont typeface="Arial" panose="020B0604020202020204" pitchFamily="34" charset="0"/>
              <a:buChar char="•"/>
            </a:pPr>
            <a:r>
              <a:rPr lang="en-US" sz="1200" b="0" dirty="0">
                <a:solidFill>
                  <a:schemeClr val="tx1"/>
                </a:solidFill>
              </a:rPr>
              <a:t>AI 1.2 - </a:t>
            </a:r>
            <a:r>
              <a:rPr lang="en-US" sz="1700" dirty="0">
                <a:solidFill>
                  <a:srgbClr val="00B050"/>
                </a:solidFill>
              </a:rPr>
              <a:t>We could point to FCC rules </a:t>
            </a:r>
            <a:r>
              <a:rPr lang="en-US" sz="1700" dirty="0">
                <a:solidFill>
                  <a:schemeClr val="tx1"/>
                </a:solidFill>
              </a:rPr>
              <a:t>now for the unlicensed over the entire band, and other countries are also. </a:t>
            </a:r>
          </a:p>
          <a:p>
            <a:pPr lvl="2">
              <a:buFont typeface="Arial" panose="020B0604020202020204" pitchFamily="34" charset="0"/>
              <a:buChar char="•"/>
            </a:pPr>
            <a:r>
              <a:rPr lang="en-US" sz="1600" dirty="0">
                <a:solidFill>
                  <a:srgbClr val="00B050"/>
                </a:solidFill>
              </a:rPr>
              <a:t>Australia-ACMA, New Zealand-RSM, etc.,  (and Saudi Arabia (CITC) that is coming… ) </a:t>
            </a:r>
          </a:p>
          <a:p>
            <a:pPr lvl="1">
              <a:buFont typeface="Arial" panose="020B0604020202020204" pitchFamily="34" charset="0"/>
              <a:buChar char="•"/>
            </a:pPr>
            <a:r>
              <a:rPr lang="en-US" sz="1700" dirty="0">
                <a:solidFill>
                  <a:schemeClr val="tx1"/>
                </a:solidFill>
              </a:rPr>
              <a:t>Best to add some justification of why FCC and other countries are looking at the entire band for WLAN. </a:t>
            </a:r>
          </a:p>
          <a:p>
            <a:pPr lvl="2">
              <a:buFont typeface="Arial" panose="020B0604020202020204" pitchFamily="34" charset="0"/>
              <a:buChar char="•"/>
            </a:pPr>
            <a:r>
              <a:rPr lang="en-US" sz="1700" dirty="0">
                <a:solidFill>
                  <a:srgbClr val="00B0F0"/>
                </a:solidFill>
              </a:rPr>
              <a:t>Start by looking at today’s FCC 6 GHz R&amp;O</a:t>
            </a:r>
            <a:r>
              <a:rPr lang="en-US" sz="1700" dirty="0">
                <a:solidFill>
                  <a:schemeClr val="tx1"/>
                </a:solidFill>
              </a:rPr>
              <a:t>, knowing FNPRMs and updates will be coming over time.   </a:t>
            </a:r>
          </a:p>
          <a:p>
            <a:pPr lvl="2">
              <a:buFont typeface="Arial" panose="020B0604020202020204" pitchFamily="34" charset="0"/>
              <a:buChar char="•"/>
            </a:pPr>
            <a:r>
              <a:rPr lang="en-US" sz="1700" dirty="0">
                <a:solidFill>
                  <a:srgbClr val="00B0F0"/>
                </a:solidFill>
              </a:rPr>
              <a:t>Watch </a:t>
            </a:r>
            <a:r>
              <a:rPr lang="en-US" sz="1700" dirty="0">
                <a:solidFill>
                  <a:schemeClr val="tx1"/>
                </a:solidFill>
              </a:rPr>
              <a:t>for other countries when they announce rules for the entire 6 GHz band-then look at their filing(s) for their justification. </a:t>
            </a:r>
          </a:p>
          <a:p>
            <a:pPr>
              <a:buFont typeface="Arial" panose="020B0604020202020204" pitchFamily="34" charset="0"/>
              <a:buChar char="•"/>
            </a:pPr>
            <a:r>
              <a:rPr lang="en-US" sz="1200" b="0" dirty="0">
                <a:solidFill>
                  <a:schemeClr val="tx1"/>
                </a:solidFill>
              </a:rPr>
              <a:t>AI 1.5 - </a:t>
            </a:r>
            <a:r>
              <a:rPr lang="en-US" sz="1600" dirty="0">
                <a:solidFill>
                  <a:schemeClr val="tx1"/>
                </a:solidFill>
              </a:rPr>
              <a:t>Could SG15.15 help with some input on this one, with some of the bands in the 802.15.4 standard?  </a:t>
            </a:r>
          </a:p>
          <a:p>
            <a:pPr lvl="1">
              <a:buFont typeface="Arial" panose="020B0604020202020204" pitchFamily="34" charset="0"/>
              <a:buChar char="•"/>
            </a:pPr>
            <a:r>
              <a:rPr lang="en-US" sz="1400" dirty="0">
                <a:solidFill>
                  <a:schemeClr val="tx1"/>
                </a:solidFill>
              </a:rPr>
              <a:t>The narrow band PHYs  in 802.15.4 are in some of these bands and going to be referenced in the 15.15 standard and there is an active SG (moving to TG) working on this standard.   </a:t>
            </a:r>
          </a:p>
          <a:p>
            <a:pPr lvl="1">
              <a:buFont typeface="Arial" panose="020B0604020202020204" pitchFamily="34" charset="0"/>
              <a:buChar char="•"/>
            </a:pPr>
            <a:r>
              <a:rPr lang="en-US" sz="1600" dirty="0">
                <a:solidFill>
                  <a:schemeClr val="tx1"/>
                </a:solidFill>
              </a:rPr>
              <a:t>This AI also includes TVWS bands, which .11,  .15,  .19 and .22 (15.22) are in some of these bands.  Could these WGs help with some input on this one? </a:t>
            </a:r>
          </a:p>
          <a:p>
            <a:pPr lvl="1">
              <a:buFont typeface="Arial" panose="020B0604020202020204" pitchFamily="34" charset="0"/>
              <a:buChar char="•"/>
            </a:pPr>
            <a:r>
              <a:rPr lang="en-US" sz="1600" dirty="0">
                <a:solidFill>
                  <a:srgbClr val="00B0F0"/>
                </a:solidFill>
              </a:rPr>
              <a:t>Send request to .11,  .15 (SG15.15 &amp; 15.22 (for .22)) and .19 for any contributions they can provide to help develop IEEE 802 viewpoints on WRC-23 AI 1.5.   </a:t>
            </a:r>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AI 10 - </a:t>
            </a:r>
            <a:r>
              <a:rPr lang="en-US" sz="1600" dirty="0">
                <a:solidFill>
                  <a:srgbClr val="00B0F0"/>
                </a:solidFill>
              </a:rPr>
              <a:t>Send request to .15 THz SC (active group heading for 802.15.3d revision) for any contributions they can provide to held develop IEEE 802 viewpoints on 	WRC-23 AI 1.10 – preliminary agenda for future conferences.) </a:t>
            </a:r>
          </a:p>
          <a:p>
            <a:pPr lvl="1">
              <a:buFont typeface="Arial" panose="020B0604020202020204" pitchFamily="34" charset="0"/>
              <a:buChar char="•"/>
            </a:pPr>
            <a:r>
              <a:rPr lang="en-US" sz="1400" b="0" dirty="0">
                <a:solidFill>
                  <a:srgbClr val="00B0F0"/>
                </a:solidFill>
              </a:rPr>
              <a:t>Watch </a:t>
            </a:r>
            <a:r>
              <a:rPr lang="en-US" sz="1400" b="0" dirty="0">
                <a:solidFill>
                  <a:schemeClr val="tx1"/>
                </a:solidFill>
              </a:rPr>
              <a:t>for regulatory bodies working on THz also and how their actions relate to our standards and a possible AI for future WRCs.. </a:t>
            </a:r>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4"/>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5"/>
              </a:rPr>
              <a:t>https://www.itu.int/dms_pub/itu-r/oth/0c/0a/R0C0A00000D0041PDFE.pdf</a:t>
            </a:r>
            <a:endParaRPr lang="en-US" sz="1200" dirty="0"/>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r>
              <a:rPr lang="en-US" sz="1200" b="0" dirty="0">
                <a:solidFill>
                  <a:schemeClr val="tx1"/>
                </a:solidFill>
              </a:rPr>
              <a:t> </a:t>
            </a:r>
          </a:p>
          <a:p>
            <a:pPr lvl="1">
              <a:spcBef>
                <a:spcPts val="0"/>
              </a:spcBef>
              <a:buFont typeface="Arial" panose="020B0604020202020204" pitchFamily="34" charset="0"/>
              <a:buChar char="•"/>
            </a:pPr>
            <a:r>
              <a:rPr lang="en-US" sz="1400" dirty="0">
                <a:solidFill>
                  <a:schemeClr val="tx1"/>
                </a:solidFill>
              </a:rPr>
              <a:t>Reference: </a:t>
            </a:r>
          </a:p>
          <a:p>
            <a:pPr lvl="1">
              <a:spcBef>
                <a:spcPts val="0"/>
              </a:spcBef>
              <a:buFont typeface="Arial" panose="020B0604020202020204" pitchFamily="34" charset="0"/>
              <a:buChar char="•"/>
            </a:pPr>
            <a:r>
              <a:rPr lang="en-US" sz="1200" dirty="0">
                <a:solidFill>
                  <a:schemeClr val="tx1"/>
                </a:solidFill>
              </a:rPr>
              <a:t>Updated WRC-23 AI list:  </a:t>
            </a:r>
            <a:r>
              <a:rPr lang="en-US" sz="1200" dirty="0">
                <a:solidFill>
                  <a:srgbClr val="00B0F0"/>
                </a:solidFill>
                <a:hlinkClick r:id="rId6"/>
              </a:rPr>
              <a:t>https://mentor.ieee.org/802.18/dcn/20/18-20-0107-01-0000-res-811-wrc-19-wrc-23-agenda-items.docx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dirty="0">
                <a:solidFill>
                  <a:schemeClr val="tx1"/>
                </a:solidFill>
              </a:rPr>
              <a:t>btw- the initial AIs to consider IEEE 802 viewpoints: </a:t>
            </a:r>
          </a:p>
          <a:p>
            <a:pPr lvl="1">
              <a:spcBef>
                <a:spcPts val="0"/>
              </a:spcBef>
              <a:spcAft>
                <a:spcPts val="0"/>
              </a:spcAft>
              <a:buFont typeface="+mj-lt"/>
              <a:buAutoNum type="arabicParenBoth"/>
            </a:pPr>
            <a:r>
              <a:rPr lang="en-US" sz="1200" dirty="0">
                <a:ea typeface="SimSun" panose="02010600030101010101" pitchFamily="2" charset="-122"/>
              </a:rPr>
              <a:t>1.1  -</a:t>
            </a:r>
            <a:r>
              <a:rPr lang="en-GB" sz="1200" dirty="0">
                <a:ea typeface="Times New Roman" panose="02020603050405020304" pitchFamily="18" charset="0"/>
              </a:rPr>
              <a:t>800-4 990 MHz and Resolution 223.  Connection w/ITS going there?</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1.2</a:t>
            </a:r>
            <a:r>
              <a:rPr lang="en-GB" sz="1200" dirty="0">
                <a:ea typeface="SimSun" panose="02010600030101010101" pitchFamily="2" charset="-122"/>
              </a:rPr>
              <a:t>  -</a:t>
            </a:r>
            <a:r>
              <a:rPr lang="en-GB" sz="1200" dirty="0">
                <a:ea typeface="Times New Roman" panose="02020603050405020304" pitchFamily="18" charset="0"/>
              </a:rPr>
              <a:t>300-3 400MHz, 3 600-3 800MHz, 6 425-7 025MHz, 7 025-7 125MHz and 10.0-10.5GHz for International Mobile Telecommunications (IMT) and resolution 245.</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1.5  -4</a:t>
            </a:r>
            <a:r>
              <a:rPr lang="en-GB" sz="1200" dirty="0">
                <a:ea typeface="Times New Roman" panose="02020603050405020304" pitchFamily="18" charset="0"/>
              </a:rPr>
              <a:t>70-960 MHz in Region 1-consider possible regulatory actions, Resolution</a:t>
            </a:r>
            <a:r>
              <a:rPr lang="en-GB" sz="1200" b="1" dirty="0">
                <a:ea typeface="Times New Roman" panose="02020603050405020304" pitchFamily="18" charset="0"/>
              </a:rPr>
              <a:t> 235.</a:t>
            </a:r>
            <a:endParaRPr lang="en-US" sz="1200" dirty="0">
              <a:ea typeface="SimSun" panose="02010600030101010101" pitchFamily="2" charset="-122"/>
            </a:endParaRPr>
          </a:p>
          <a:p>
            <a:pPr lvl="1">
              <a:spcBef>
                <a:spcPts val="0"/>
              </a:spcBef>
              <a:spcAft>
                <a:spcPts val="0"/>
              </a:spcAft>
              <a:buFont typeface="+mj-lt"/>
              <a:buAutoNum type="arabicParenBoth"/>
            </a:pPr>
            <a:r>
              <a:rPr lang="en-GB" sz="1200" dirty="0">
                <a:ea typeface="Times New Roman" panose="02020603050405020304" pitchFamily="18" charset="0"/>
              </a:rPr>
              <a:t>10</a:t>
            </a:r>
            <a:r>
              <a:rPr lang="en-GB" sz="1200" b="1" dirty="0">
                <a:ea typeface="Times New Roman" panose="02020603050405020304" pitchFamily="18" charset="0"/>
              </a:rPr>
              <a:t>   -</a:t>
            </a:r>
            <a:r>
              <a:rPr lang="en-GB" sz="1200" dirty="0">
                <a:solidFill>
                  <a:srgbClr val="444444"/>
                </a:solidFill>
                <a:ea typeface="Times New Roman" panose="02020603050405020304" pitchFamily="18" charset="0"/>
              </a:rPr>
              <a:t>recommend to the Council items for inclusion in the agenda for the next WRC</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1542304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30sep21</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a:t>30sep21</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30sep21</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802.18-21/0120r01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eur-lex.europa.eu/oj/direct-access.html"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portal.etsi.org/tb.aspx?tbid=287&amp;SubTB=287" TargetMode="External"/><Relationship Id="rId5" Type="http://schemas.openxmlformats.org/officeDocument/2006/relationships/hyperlink" Target="https://www.etsi.org/deliver/etsi_en/" TargetMode="External"/><Relationship Id="rId4" Type="http://schemas.openxmlformats.org/officeDocument/2006/relationships/hyperlink" Target="https://ec.europa.eu/growth/single-market/european-standards/harmonised-standards/"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urldefense.com/v3/__https:/cept.org/ecc/groups/ecc/wg-fm/fm-57/client/meeting-documents/file-history/?fid=66233__;!!F7jv3iA!mCTImXbqHUEmXdRE-Le21C7Pv9EfUbqFt7Qxar2NoKB6LSyy2y7L_Bb1pSbuZpWorA$" TargetMode="External"/><Relationship Id="rId3" Type="http://schemas.openxmlformats.org/officeDocument/2006/relationships/hyperlink" Target="https://cept.org/ecc/groups/ecc/wg-se/se-24/client/introduction/" TargetMode="External"/><Relationship Id="rId7" Type="http://schemas.openxmlformats.org/officeDocument/2006/relationships/hyperlink" Target="https://urldefense.com/v3/__https:/cept.org/ecc/groups/ecc/wg-fm/fm-57/client/meeting-documents/file-history/?fid=66192__;!!F7jv3iA!mCTImXbqHUEmXdRE-Le21C7Pv9EfUbqFt7Qxar2NoKB6LSyy2y7L_Bb1pSadyKV1TA$"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cept.org/ecc/groups/ecc/wg-fm/fm-57/client/introduction/" TargetMode="External"/><Relationship Id="rId5" Type="http://schemas.openxmlformats.org/officeDocument/2006/relationships/hyperlink" Target="https://cept.org/ecc/groups/ecc/wg-fm/client/introduction/" TargetMode="External"/><Relationship Id="rId10" Type="http://schemas.openxmlformats.org/officeDocument/2006/relationships/hyperlink" Target="https://docdb.cept.org/implementation/16737" TargetMode="External"/><Relationship Id="rId4" Type="http://schemas.openxmlformats.org/officeDocument/2006/relationships/hyperlink" Target="https://cept.org/ecc/groups/ecc/wg-se/se-45/client/introduction/" TargetMode="External"/><Relationship Id="rId9" Type="http://schemas.openxmlformats.org/officeDocument/2006/relationships/image" Target="../media/image4.wmf"/></Relationships>
</file>

<file path=ppt/slides/_rels/slide12.xml.rels><?xml version="1.0" encoding="UTF-8" standalone="yes"?>
<Relationships xmlns="http://schemas.openxmlformats.org/package/2006/relationships"><Relationship Id="rId3" Type="http://schemas.openxmlformats.org/officeDocument/2006/relationships/hyperlink" Target="https://www.mcmc.gov.my/skmmgovmy/media/General/pdf/PC_WiFi.pdf"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hyperlink" Target="https://mentor.ieee.org/802.18/dcn/21/18-21-0103-00-0000-malaysia-mcmc-consultation-wlan-in-the-6ghz-band.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tu.int/en/ITU-R/study-groups/rcpm/Pages/wrc-23-studies.asp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mentor.ieee.org/802.18/dcn/21/18-21-0039-01-0000-ieee-802-viewpoints-on-wrc-23-agenda-items.pptx" TargetMode="External"/><Relationship Id="rId5" Type="http://schemas.openxmlformats.org/officeDocument/2006/relationships/hyperlink" Target="https://mentor.ieee.org/802.18/dcn/20/18-20-0107-01-0000-res-811-wrc-19-wrc-23-agenda-items.docx" TargetMode="External"/><Relationship Id="rId4" Type="http://schemas.openxmlformats.org/officeDocument/2006/relationships/hyperlink" Target="https://www.itu.int/dms_pub/itu-r/oth/0c/0a/R0C0A00000D0041PDFE.pdf"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s://mentor.ieee.org/802.18/dcn/21/18-21-0117-00-0000-proposed-modifications-to-itu-r-m-1801-2.docx" TargetMode="External"/><Relationship Id="rId3" Type="http://schemas.openxmlformats.org/officeDocument/2006/relationships/hyperlink" Target="https://mentor.ieee.org/802.18/dcn/21/18-21-0059-00-0000-request-for-input-itu-r-m-2121-its.docx" TargetMode="External"/><Relationship Id="rId7" Type="http://schemas.openxmlformats.org/officeDocument/2006/relationships/hyperlink" Target="https://mentor.ieee.org/802.18/dcn/21/18-21-0116-00-0000-proposed-modifications-to-itu-r-m-1450-5.docx"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https://mentor.ieee.org/802.18/dcn/21/18-21-0057-00-0000-request-for-input-itu-r-m-1450-5.docx" TargetMode="External"/><Relationship Id="rId5" Type="http://schemas.openxmlformats.org/officeDocument/2006/relationships/hyperlink" Target="https://mentor.ieee.org/802.18/dcn/21/18-21-0058-00-0000-request-for-input-itu-r-m-1801-2.docx" TargetMode="External"/><Relationship Id="rId4" Type="http://schemas.openxmlformats.org/officeDocument/2006/relationships/hyperlink" Target="https://www.itu.int/go/ITU-R/wp5a"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itu.int/go/ITU-R/wp1a" TargetMode="External"/><Relationship Id="rId7" Type="http://schemas.openxmlformats.org/officeDocument/2006/relationships/hyperlink" Target="https://mentor.ieee.org/802.18/dcn/21/18-21-0109-02-0000-liaison-response-to-itu-r-wp-1a-on-vlc-standards.doc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hyperlink" Target="https://mentor.ieee.org/802.15/dcn/21/15-21-0434-01-0000-liaison-response-to-itu-r-wp-1a-on-vlc-standards.docx" TargetMode="External"/><Relationship Id="rId5" Type="http://schemas.openxmlformats.org/officeDocument/2006/relationships/hyperlink" Target="https://mentor.ieee.org/802.11/dcn/21/11-21-1457-02-0000-liaison-response-to-itu-r-wp-1a-on-vlc-standards.docx" TargetMode="External"/><Relationship Id="rId4" Type="http://schemas.openxmlformats.org/officeDocument/2006/relationships/hyperlink" Target="https://mentor.ieee.org/802.18/dcn/21/18-21-0080-00-0000-request-for-information-itu-r-wp-1a.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8/dcn/21/18-21-0109-05-0000-liaison-response-to-itu-r-wp-1a-on-vlc-standards.doc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www.fcc.gov/ecfs/search/filings?q=((proceedings.name:((21%5C-264*))%20OR%20proceedings.description:((21%5C-264*))))&amp;sort=date_disseminated,DESC"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s://mentor.ieee.org/802.18/dcn/21/18-21-0110-06-0000-reply-comments-of-ieee-802-60-ghz-motion-sensing-fcc-nprm-et-21-264.docx" TargetMode="External"/><Relationship Id="rId4" Type="http://schemas.openxmlformats.org/officeDocument/2006/relationships/hyperlink" Target="https://mentor.ieee.org/802.18/dcn/21/18-21-0079-02-0000-fcc-nprm-allowing-expanded-flexibility-for-radar-operation-in-57-64-ghz-band.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8/dcn/21/18-21-0110-07-0000-reply-comments-of-ieee-802-60-ghz-motion-sensing-fcc-nprm-et-21-264.docx"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8/dcn/21/18-21-0108-00-0000-fcc-pn-on-spectrum-for-the-internet-of-things.docx" TargetMode="External"/><Relationship Id="rId3" Type="http://schemas.openxmlformats.org/officeDocument/2006/relationships/hyperlink" Target="https://www.fcc.gov/news-events/events/2021/09/september-2021-open-commission-meeting" TargetMode="External"/><Relationship Id="rId7" Type="http://schemas.openxmlformats.org/officeDocument/2006/relationships/hyperlink" Target="https://docs.fcc.gov/public/attachments/DOC-375610A1.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hyperlink" Target="https://www.fcc.gov/document/spectrum-requirements-internet-things" TargetMode="External"/><Relationship Id="rId5" Type="http://schemas.openxmlformats.org/officeDocument/2006/relationships/hyperlink" Target="https://www.fcc.gov/document/authorizing-6-ghz-band-automated-frequency-coordination-systems" TargetMode="External"/><Relationship Id="rId4" Type="http://schemas.openxmlformats.org/officeDocument/2006/relationships/hyperlink" Target="https://www.fcc.gov/document/fcc-requests-6-ghz-automated-frequency-coordination-proposals"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https://standards.ieee.org/faqs/copyrights/index.html#1" TargetMode="External"/><Relationship Id="rId13" Type="http://schemas.openxmlformats.org/officeDocument/2006/relationships/image" Target="../media/image3.emf"/><Relationship Id="rId3" Type="http://schemas.openxmlformats.org/officeDocument/2006/relationships/hyperlink" Target="mailto:stuart@ok-brit.com" TargetMode="External"/><Relationship Id="rId7" Type="http://schemas.openxmlformats.org/officeDocument/2006/relationships/hyperlink" Target="https://standards.ieee.org/about/sasb/patcom/materials.html" TargetMode="External"/><Relationship Id="rId12" Type="http://schemas.openxmlformats.org/officeDocument/2006/relationships/oleObject" Target="../embeddings/oleObject3.bin"/><Relationship Id="rId2" Type="http://schemas.openxmlformats.org/officeDocument/2006/relationships/hyperlink" Target="mailto:apetrick@ieee.org" TargetMode="External"/><Relationship Id="rId1" Type="http://schemas.openxmlformats.org/officeDocument/2006/relationships/slideLayout" Target="../slideLayouts/slideLayout1.xml"/><Relationship Id="rId6" Type="http://schemas.openxmlformats.org/officeDocument/2006/relationships/hyperlink" Target="http://www.ieee802.org/devdocs.shtml" TargetMode="External"/><Relationship Id="rId11" Type="http://schemas.openxmlformats.org/officeDocument/2006/relationships/image" Target="../media/image2.wmf"/><Relationship Id="rId5" Type="http://schemas.openxmlformats.org/officeDocument/2006/relationships/hyperlink" Target="http://standards.ieee.org/resources/antitrust-guidelines.pdf" TargetMode="External"/><Relationship Id="rId10" Type="http://schemas.openxmlformats.org/officeDocument/2006/relationships/oleObject" Target="../embeddings/oleObject2.bin"/><Relationship Id="rId4" Type="http://schemas.openxmlformats.org/officeDocument/2006/relationships/hyperlink" Target="http://standards.ieee.org/faqs/affiliationFAQ.html" TargetMode="External"/><Relationship Id="rId9" Type="http://schemas.openxmlformats.org/officeDocument/2006/relationships/hyperlink" Target="http://standards.ieee.org/develop/policies/opman/sb_om.pdf"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www.wirelessinnovation.org/6ghz-multistakeholder-committee"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5" Type="http://schemas.openxmlformats.org/officeDocument/2006/relationships/hyperlink" Target="https://groups.wirelessinnovation.org/wg/6MSG/dashboard" TargetMode="External"/><Relationship Id="rId4" Type="http://schemas.openxmlformats.org/officeDocument/2006/relationships/hyperlink" Target="https://6ghz.wirelessinnovation.org/work-group-products"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8/dcn/21/18-21-0036-08-0000-frequency-table-template.xlsx"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s://www.imf.org/~/media/Files/Publications/WEO/2020/October/English/data/WEOOctober-2020Ch2.ashx?la=en"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n/Publications/WEO/Issues/2020/09/30/world-economic-outlook-october-2020"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slide" Target="slide31.xml"/><Relationship Id="rId2" Type="http://schemas.openxmlformats.org/officeDocument/2006/relationships/hyperlink" Target="https://mentor.ieee.org/802.18/dcn/16/18-16-0038-19-0000-teleconference-call-in-info.pptx" TargetMode="Externa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802tele_calendar.html"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8" Type="http://schemas.openxmlformats.org/officeDocument/2006/relationships/hyperlink" Target="https://urldefense.com/v3/__https:/help.webex.com__;!!F7jv3iA!jCBl5s5eGKzBF4MkDQTa2ChIH-WVjo5hkjsnCammh2xoSMGRlyzKtOZ0ZhPq5y5gPA$" TargetMode="External"/><Relationship Id="rId3" Type="http://schemas.openxmlformats.org/officeDocument/2006/relationships/hyperlink" Target="https://ieeesa.webex.com/ieeesa/j.php?MTID=mb227025e23b552d59ce66c69fe99c16c" TargetMode="External"/><Relationship Id="rId7" Type="http://schemas.openxmlformats.org/officeDocument/2006/relationships/hyperlink" Target="file:///C:\Users\jholcomb\OneDrive%20-%20Itron\Documents\2standards\+stuff_stds\%20sip:1790339055@ieeesa.webex.com"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0c0a99901c915619e327fd39faffe6a3__;!!F7jv3iA!jCBl5s5eGKzBF4MkDQTa2ChIH-WVjo5hkjsnCammh2xoSMGRlyzKtOZ0ZhNmaw_E8g$" TargetMode="External"/><Relationship Id="rId5" Type="http://schemas.openxmlformats.org/officeDocument/2006/relationships/hyperlink" Target="tel:%2B1-213-306-3065,,*01*1790339055%23%23*01*" TargetMode="External"/><Relationship Id="rId4" Type="http://schemas.openxmlformats.org/officeDocument/2006/relationships/hyperlink" Target="tel:%2B1-646-992-2010,,*01*1790339055%23%23*01*"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urldefense.com/v3/__https:/help.webex.com__;!!F7jv3iA!mGQNqkHGSIw6-M1sX5pS66B4EoUzxLumCcZcSOlL_65lM8-GGNb0Klny0H4tHWr2gQ$" TargetMode="External"/><Relationship Id="rId3" Type="http://schemas.openxmlformats.org/officeDocument/2006/relationships/hyperlink" Target="https://ieeesa.webex.com/ieeesa/j.php?MTID=m8a25dd8187a6f955433573a347cf4daa" TargetMode="External"/><Relationship Id="rId7" Type="http://schemas.openxmlformats.org/officeDocument/2006/relationships/hyperlink" Target="file:///C:\Users\jholcomb\OneDrive%20-%20Itron\Documents\2standards\+stuff_stds\%20sip:1735192199@ieeesa.webex.com"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5c86ac8d6043e0e4bf0c026bd4cff9f1__;!!F7jv3iA!mGQNqkHGSIw6-M1sX5pS66B4EoUzxLumCcZcSOlL_65lM8-GGNb0Klny0H7XPcRo4g$" TargetMode="External"/><Relationship Id="rId5" Type="http://schemas.openxmlformats.org/officeDocument/2006/relationships/hyperlink" Target="tel:%2B1-213-306-3065,,*01*1735192199%23%23*01*" TargetMode="External"/><Relationship Id="rId4" Type="http://schemas.openxmlformats.org/officeDocument/2006/relationships/hyperlink" Target="tel:%2B1-646-992-2010,,*01*1735192199%23%23*01*"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8/dcn/21/18-21-0116-00-0000-proposed-modifications-to-itu-r-m-1450-5.docx"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hyperlink" Target="https://mentor.ieee.org/802.18/dcn/21/18-21-0117-00-0000-proposed-modifications-to-itu-r-m-1801-2.doc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portal.etsi.org/tb.aspx?tbid=287&amp;SubTB=287"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openxmlformats.org/officeDocument/2006/relationships/hyperlink" Target="https://docdb.cept.org/implementation/16737"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myitu/Publications/2020/09/02/14/23/Radio-Regulations-2020" TargetMode="External"/><Relationship Id="rId18" Type="http://schemas.openxmlformats.org/officeDocument/2006/relationships/hyperlink" Target="https://www.itu.int/go/ITU-R/sg5" TargetMode="External"/><Relationship Id="rId3" Type="http://schemas.openxmlformats.org/officeDocument/2006/relationships/hyperlink" Target="https://www.itu.int/en/ITU-R/study-groups/rcpm/Pages/wrc-23-studies.aspx" TargetMode="External"/><Relationship Id="rId21" Type="http://schemas.openxmlformats.org/officeDocument/2006/relationships/hyperlink" Target="https://www.itu.int/events/eventdetails.asp?eventid=17206"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wp1c" TargetMode="External"/><Relationship Id="rId2" Type="http://schemas.openxmlformats.org/officeDocument/2006/relationships/notesSlide" Target="../notesSlides/notesSlide23.xml"/><Relationship Id="rId16" Type="http://schemas.openxmlformats.org/officeDocument/2006/relationships/hyperlink" Target="https://www.itu.int/go/ITU-R/wp1a" TargetMode="External"/><Relationship Id="rId20"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sg1"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go/ITU-R/wp5a"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en/events/Pages/Calendar-Events.aspx?sector=ITU-R" TargetMode="External"/></Relationships>
</file>

<file path=ppt/slides/_rels/slide3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1/18-21-0105-00-0000-minutes-09sep21-rrtag-teleconferenc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urldefense.com/v3/__https:/cvent.me/4xn8Ql__;!!F7jv3iA!mIj7hYJYj38R6agYT--N_zFo-0q_cZUBHvvk_La3dCCECpGaAxZZLZ_IZg53vVm76Q$"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ieee802.org/802tele_calendar.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22262"/>
            <a:ext cx="2303451" cy="273050"/>
          </a:xfrm>
        </p:spPr>
        <p:txBody>
          <a:bodyPr/>
          <a:lstStyle/>
          <a:p>
            <a:r>
              <a:rPr lang="en-US"/>
              <a:t>30sep21</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645666"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30 Sept 2021</a:t>
            </a:r>
          </a:p>
        </p:txBody>
      </p:sp>
      <p:graphicFrame>
        <p:nvGraphicFramePr>
          <p:cNvPr id="3075" name="Object 3"/>
          <p:cNvGraphicFramePr>
            <a:graphicFrameLocks noChangeAspect="1"/>
          </p:cNvGraphicFramePr>
          <p:nvPr>
            <p:extLst>
              <p:ext uri="{D42A27DB-BD31-4B8C-83A1-F6EECF244321}">
                <p14:modId xmlns:p14="http://schemas.microsoft.com/office/powerpoint/2010/main" val="1613229326"/>
              </p:ext>
            </p:extLst>
          </p:nvPr>
        </p:nvGraphicFramePr>
        <p:xfrm>
          <a:off x="2217209" y="5181600"/>
          <a:ext cx="7753350" cy="1384301"/>
        </p:xfrm>
        <a:graphic>
          <a:graphicData uri="http://schemas.openxmlformats.org/presentationml/2006/ole">
            <mc:AlternateContent xmlns:mc="http://schemas.openxmlformats.org/markup-compatibility/2006">
              <mc:Choice xmlns:v="urn:schemas-microsoft-com:vml" Requires="v">
                <p:oleObj name="Document" r:id="rId3" imgW="8338058" imgH="1347970" progId="Word.Document.8">
                  <p:embed/>
                </p:oleObj>
              </mc:Choice>
              <mc:Fallback>
                <p:oleObj name="Document" r:id="rId3" imgW="8338058" imgH="1347970" progId="Word.Document.8">
                  <p:embed/>
                  <p:pic>
                    <p:nvPicPr>
                      <p:cNvPr id="0" name="Picture 3"/>
                      <p:cNvPicPr>
                        <a:picLocks noChangeAspect="1" noChangeArrowheads="1"/>
                      </p:cNvPicPr>
                      <p:nvPr/>
                    </p:nvPicPr>
                    <p:blipFill>
                      <a:blip r:embed="rId4"/>
                      <a:srcRect/>
                      <a:stretch>
                        <a:fillRect/>
                      </a:stretch>
                    </p:blipFill>
                    <p:spPr bwMode="auto">
                      <a:xfrm>
                        <a:off x="2217209" y="5181600"/>
                        <a:ext cx="7753350" cy="1384301"/>
                      </a:xfrm>
                      <a:prstGeom prst="rect">
                        <a:avLst/>
                      </a:prstGeom>
                      <a:noFill/>
                    </p:spPr>
                  </p:pic>
                </p:oleObj>
              </mc:Fallback>
            </mc:AlternateContent>
          </a:graphicData>
        </a:graphic>
      </p:graphicFrame>
      <p:sp>
        <p:nvSpPr>
          <p:cNvPr id="3076" name="Rectangle 4"/>
          <p:cNvSpPr>
            <a:spLocks noChangeArrowheads="1"/>
          </p:cNvSpPr>
          <p:nvPr/>
        </p:nvSpPr>
        <p:spPr bwMode="auto">
          <a:xfrm>
            <a:off x="1066800" y="5181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914400" y="941390"/>
            <a:ext cx="10820400" cy="5534024"/>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r>
              <a:rPr lang="en-US" altLang="en-US" sz="1800" b="0" dirty="0">
                <a:hlinkClick r:id="rId5"/>
              </a:rPr>
              <a:t>https://www.etsi.org/deliver/etsi_en/</a:t>
            </a:r>
            <a:r>
              <a:rPr lang="en-US" altLang="en-US" sz="1800" b="0" dirty="0"/>
              <a:t> </a:t>
            </a:r>
            <a:endParaRPr lang="en-US" sz="1800" dirty="0">
              <a:solidFill>
                <a:schemeClr val="tx1"/>
              </a:solidFill>
            </a:endParaRPr>
          </a:p>
          <a:p>
            <a:pPr>
              <a:spcBef>
                <a:spcPts val="0"/>
              </a:spcBef>
              <a:buFont typeface="Arial" panose="020B0604020202020204" pitchFamily="34" charset="0"/>
              <a:buChar char="•"/>
            </a:pPr>
            <a:r>
              <a:rPr lang="en-US" sz="1800" dirty="0">
                <a:solidFill>
                  <a:srgbClr val="0070C0"/>
                </a:solidFill>
              </a:rPr>
              <a:t>Remember – BRAN documents can be found in the 802.11 private area documents (daily refresh)</a:t>
            </a:r>
            <a:endParaRPr lang="en-US" sz="1800" dirty="0">
              <a:solidFill>
                <a:schemeClr val="tx1"/>
              </a:solidFill>
            </a:endParaRPr>
          </a:p>
          <a:p>
            <a:pPr lvl="3">
              <a:spcBef>
                <a:spcPts val="0"/>
              </a:spcBef>
              <a:buFont typeface="Arial" panose="020B0604020202020204" pitchFamily="34" charset="0"/>
              <a:buChar char="•"/>
            </a:pPr>
            <a:endParaRPr lang="en-US" sz="10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6"/>
              </a:rPr>
              <a:t>&lt;BRAN&gt;</a:t>
            </a:r>
            <a:r>
              <a:rPr lang="en-US" altLang="en-US" sz="1800" b="0" dirty="0"/>
              <a:t> </a:t>
            </a:r>
            <a:r>
              <a:rPr lang="en-US" altLang="en-US" sz="1800" dirty="0">
                <a:solidFill>
                  <a:schemeClr val="tx1"/>
                </a:solidFill>
                <a:sym typeface="Wingdings" panose="05000000000000000000" pitchFamily="2" charset="2"/>
              </a:rPr>
              <a:t>next meeting </a:t>
            </a:r>
            <a:r>
              <a:rPr lang="en-US" sz="1800" dirty="0">
                <a:solidFill>
                  <a:schemeClr val="tx1"/>
                </a:solidFill>
                <a:sym typeface="Wingdings" panose="05000000000000000000" pitchFamily="2" charset="2"/>
              </a:rPr>
              <a:t>#111 27sep-01oct21</a:t>
            </a:r>
            <a:endParaRPr lang="en-US" sz="1600" b="0" dirty="0">
              <a:solidFill>
                <a:schemeClr val="tx1"/>
              </a:solidFill>
              <a:sym typeface="Wingdings" panose="05000000000000000000" pitchFamily="2" charset="2"/>
            </a:endParaRPr>
          </a:p>
          <a:p>
            <a:pPr lvl="1">
              <a:spcBef>
                <a:spcPts val="0"/>
              </a:spcBef>
              <a:buFont typeface="Arial" panose="020B0604020202020204" pitchFamily="34" charset="0"/>
              <a:buChar char="•"/>
            </a:pPr>
            <a:r>
              <a:rPr lang="en-US" sz="1800" dirty="0">
                <a:solidFill>
                  <a:schemeClr val="tx1"/>
                </a:solidFill>
              </a:rPr>
              <a:t> Anything to share today? at the end if time, next week is okay to get an update from the meeting this week. . </a:t>
            </a:r>
          </a:p>
          <a:p>
            <a:pPr lvl="2">
              <a:spcBef>
                <a:spcPts val="0"/>
              </a:spcBef>
              <a:buFont typeface="Arial" panose="020B0604020202020204" pitchFamily="34" charset="0"/>
              <a:buChar char="•"/>
            </a:pPr>
            <a:r>
              <a:rPr lang="en-US" sz="1400" dirty="0">
                <a:solidFill>
                  <a:schemeClr val="tx1"/>
                </a:solidFill>
              </a:rPr>
              <a:t> </a:t>
            </a:r>
          </a:p>
          <a:p>
            <a:pPr lvl="2">
              <a:spcBef>
                <a:spcPts val="0"/>
              </a:spcBef>
              <a:buFont typeface="Arial" panose="020B0604020202020204" pitchFamily="34" charset="0"/>
              <a:buChar char="•"/>
            </a:pPr>
            <a:r>
              <a:rPr lang="en-US" sz="1400" dirty="0">
                <a:solidFill>
                  <a:schemeClr val="tx1"/>
                </a:solidFill>
              </a:rPr>
              <a:t> </a:t>
            </a:r>
          </a:p>
          <a:p>
            <a:pPr lvl="2">
              <a:spcBef>
                <a:spcPts val="0"/>
              </a:spcBef>
              <a:buFont typeface="Arial" panose="020B0604020202020204" pitchFamily="34" charset="0"/>
              <a:buChar char="•"/>
            </a:pPr>
            <a:r>
              <a:rPr lang="en-US" sz="1400" dirty="0">
                <a:solidFill>
                  <a:schemeClr val="tx1"/>
                </a:solidFill>
              </a:rPr>
              <a:t> </a:t>
            </a:r>
          </a:p>
          <a:p>
            <a:pPr lvl="2">
              <a:spcBef>
                <a:spcPts val="0"/>
              </a:spcBef>
              <a:buFont typeface="Arial" panose="020B0604020202020204" pitchFamily="34" charset="0"/>
              <a:buChar char="•"/>
            </a:pPr>
            <a:endParaRPr lang="en-US" sz="1400" dirty="0">
              <a:solidFill>
                <a:schemeClr val="tx1"/>
              </a:solidFill>
            </a:endParaRPr>
          </a:p>
          <a:p>
            <a:pPr lvl="1">
              <a:spcBef>
                <a:spcPts val="0"/>
              </a:spcBef>
              <a:buFont typeface="Arial" panose="020B0604020202020204" pitchFamily="34" charset="0"/>
              <a:buChar char="•"/>
            </a:pPr>
            <a:r>
              <a:rPr lang="en-US" sz="1800" dirty="0">
                <a:solidFill>
                  <a:schemeClr val="tx1"/>
                </a:solidFill>
              </a:rPr>
              <a:t>16sep: One of the 60GHz standards, EN 303 753, rapporteur meeting on 21sep21</a:t>
            </a:r>
          </a:p>
          <a:p>
            <a:pPr lvl="2">
              <a:spcBef>
                <a:spcPts val="0"/>
              </a:spcBef>
              <a:buFont typeface="Arial" panose="020B0604020202020204" pitchFamily="34" charset="0"/>
              <a:buChar char="•"/>
            </a:pPr>
            <a:r>
              <a:rPr lang="en-US" sz="1600" dirty="0">
                <a:solidFill>
                  <a:schemeClr val="tx1"/>
                </a:solidFill>
              </a:rPr>
              <a:t>Agenda for #111 is on the BRAN site and the 802.11 members area. </a:t>
            </a:r>
          </a:p>
          <a:p>
            <a:pPr lvl="1">
              <a:spcBef>
                <a:spcPts val="0"/>
              </a:spcBef>
              <a:buFont typeface="Arial" panose="020B0604020202020204" pitchFamily="34" charset="0"/>
              <a:buChar char="•"/>
            </a:pPr>
            <a:r>
              <a:rPr lang="en-US" sz="1600" b="0" dirty="0">
                <a:solidFill>
                  <a:schemeClr val="tx1"/>
                </a:solidFill>
                <a:effectLst/>
                <a:ea typeface="Calibri" panose="020F0502020204030204" pitchFamily="34" charset="0"/>
                <a:sym typeface="Wingdings" panose="05000000000000000000" pitchFamily="2" charset="2"/>
              </a:rPr>
              <a:t>09sep: </a:t>
            </a:r>
          </a:p>
          <a:p>
            <a:pPr lvl="2">
              <a:spcBef>
                <a:spcPts val="0"/>
              </a:spcBef>
              <a:buFont typeface="Arial" panose="020B0604020202020204" pitchFamily="34" charset="0"/>
              <a:buChar char="•"/>
            </a:pPr>
            <a:r>
              <a:rPr lang="en-US" sz="1400" b="0" dirty="0">
                <a:solidFill>
                  <a:schemeClr val="tx1"/>
                </a:solidFill>
                <a:effectLst/>
                <a:ea typeface="Calibri" panose="020F0502020204030204" pitchFamily="34" charset="0"/>
                <a:sym typeface="Wingdings" panose="05000000000000000000" pitchFamily="2" charset="2"/>
              </a:rPr>
              <a:t>EN 301 598 – TVWS – approved</a:t>
            </a:r>
            <a:r>
              <a:rPr lang="en-US" sz="1400" dirty="0">
                <a:solidFill>
                  <a:schemeClr val="tx1"/>
                </a:solidFill>
                <a:ea typeface="Calibri" panose="020F0502020204030204" pitchFamily="34" charset="0"/>
                <a:sym typeface="Wingdings" panose="05000000000000000000" pitchFamily="2" charset="2"/>
              </a:rPr>
              <a:t> and </a:t>
            </a:r>
            <a:r>
              <a:rPr lang="en-US" sz="1400" b="0" dirty="0">
                <a:solidFill>
                  <a:schemeClr val="tx1"/>
                </a:solidFill>
                <a:effectLst/>
                <a:ea typeface="Calibri" panose="020F0502020204030204" pitchFamily="34" charset="0"/>
                <a:sym typeface="Wingdings" panose="05000000000000000000" pitchFamily="2" charset="2"/>
              </a:rPr>
              <a:t>next is EC assessment.  then to ENAP and heading for the OJEU. </a:t>
            </a:r>
          </a:p>
          <a:p>
            <a:pPr lvl="2">
              <a:spcBef>
                <a:spcPts val="0"/>
              </a:spcBef>
              <a:buFont typeface="Arial" panose="020B0604020202020204" pitchFamily="34" charset="0"/>
              <a:buChar char="•"/>
            </a:pPr>
            <a:r>
              <a:rPr lang="en-US" sz="1400" dirty="0">
                <a:solidFill>
                  <a:schemeClr val="tx1"/>
                </a:solidFill>
                <a:ea typeface="Calibri" panose="020F0502020204030204" pitchFamily="34" charset="0"/>
                <a:sym typeface="Wingdings" panose="05000000000000000000" pitchFamily="2" charset="2"/>
              </a:rPr>
              <a:t>EN 301 893 5 GHz - had 2 calls, cleaning up the standards. Working to conclude in meeting #112 in Dec. </a:t>
            </a:r>
          </a:p>
          <a:p>
            <a:pPr lvl="2">
              <a:spcBef>
                <a:spcPts val="0"/>
              </a:spcBef>
              <a:buFont typeface="Arial" panose="020B0604020202020204" pitchFamily="34" charset="0"/>
              <a:buChar char="•"/>
            </a:pPr>
            <a:r>
              <a:rPr lang="en-US" sz="1400" b="0" dirty="0">
                <a:solidFill>
                  <a:schemeClr val="tx1"/>
                </a:solidFill>
                <a:effectLst/>
                <a:ea typeface="Calibri" panose="020F0502020204030204" pitchFamily="34" charset="0"/>
                <a:sym typeface="Wingdings" panose="05000000000000000000" pitchFamily="2" charset="2"/>
              </a:rPr>
              <a:t>EN 303 687 6 GHz - </a:t>
            </a:r>
            <a:r>
              <a:rPr lang="en-US" sz="1400" dirty="0">
                <a:solidFill>
                  <a:schemeClr val="tx1"/>
                </a:solidFill>
                <a:ea typeface="Calibri" panose="020F0502020204030204" pitchFamily="34" charset="0"/>
                <a:sym typeface="Wingdings" panose="05000000000000000000" pitchFamily="2" charset="2"/>
              </a:rPr>
              <a:t> have had 3 ad hoc meetings, 1 was on client-to-client communications with some values still being discussed.  2 were on NB FH and discussions continue. </a:t>
            </a:r>
            <a:endParaRPr lang="en-US" sz="1400" b="0" dirty="0">
              <a:solidFill>
                <a:schemeClr val="tx1"/>
              </a:solidFill>
              <a:effectLst/>
              <a:ea typeface="Calibri" panose="020F0502020204030204" pitchFamily="34" charset="0"/>
              <a:sym typeface="Wingdings" panose="05000000000000000000" pitchFamily="2" charset="2"/>
            </a:endParaRPr>
          </a:p>
          <a:p>
            <a:pPr lvl="2">
              <a:spcBef>
                <a:spcPts val="0"/>
              </a:spcBef>
              <a:buFont typeface="Arial" panose="020B0604020202020204" pitchFamily="34" charset="0"/>
              <a:buChar char="•"/>
            </a:pPr>
            <a:r>
              <a:rPr lang="en-US" sz="1400" b="0" dirty="0">
                <a:solidFill>
                  <a:schemeClr val="tx1"/>
                </a:solidFill>
                <a:effectLst/>
                <a:ea typeface="Calibri" panose="020F0502020204030204" pitchFamily="34" charset="0"/>
                <a:sym typeface="Wingdings" panose="05000000000000000000" pitchFamily="2" charset="2"/>
              </a:rPr>
              <a:t>EN 303 753, 1 of the 60GHz stds has a call today/10</a:t>
            </a:r>
            <a:r>
              <a:rPr lang="en-US" sz="1400" b="0" baseline="30000" dirty="0">
                <a:solidFill>
                  <a:schemeClr val="tx1"/>
                </a:solidFill>
                <a:effectLst/>
                <a:ea typeface="Calibri" panose="020F0502020204030204" pitchFamily="34" charset="0"/>
                <a:sym typeface="Wingdings" panose="05000000000000000000" pitchFamily="2" charset="2"/>
              </a:rPr>
              <a:t>th</a:t>
            </a:r>
            <a:r>
              <a:rPr lang="en-US" sz="1400" b="0" dirty="0">
                <a:solidFill>
                  <a:schemeClr val="tx1"/>
                </a:solidFill>
                <a:effectLst/>
                <a:ea typeface="Calibri" panose="020F0502020204030204" pitchFamily="34" charset="0"/>
                <a:sym typeface="Wingdings" panose="05000000000000000000" pitchFamily="2" charset="2"/>
              </a:rPr>
              <a:t> and then #2 is 21sep21  </a:t>
            </a:r>
          </a:p>
          <a:p>
            <a:pPr lvl="3">
              <a:spcBef>
                <a:spcPts val="0"/>
              </a:spcBef>
              <a:buFont typeface="Arial" panose="020B0604020202020204" pitchFamily="34" charset="0"/>
              <a:buChar char="•"/>
            </a:pPr>
            <a:r>
              <a:rPr lang="en-US" sz="1200" dirty="0">
                <a:solidFill>
                  <a:schemeClr val="tx1"/>
                </a:solidFill>
                <a:ea typeface="Calibri" panose="020F0502020204030204" pitchFamily="34" charset="0"/>
                <a:sym typeface="Wingdings" panose="05000000000000000000" pitchFamily="2" charset="2"/>
              </a:rPr>
              <a:t>EN 303 722 another 60GHz standard is waiting on ENAP.</a:t>
            </a:r>
          </a:p>
          <a:p>
            <a:pPr lvl="3">
              <a:spcBef>
                <a:spcPts val="0"/>
              </a:spcBef>
              <a:buFont typeface="Arial" panose="020B0604020202020204" pitchFamily="34" charset="0"/>
              <a:buChar char="•"/>
            </a:pPr>
            <a:r>
              <a:rPr lang="en-US" sz="1200" dirty="0">
                <a:solidFill>
                  <a:schemeClr val="tx1"/>
                </a:solidFill>
              </a:rPr>
              <a:t>(not discussed though: EN 302 567 –  another 60GHz (.11ad and .11ay) has passed 2</a:t>
            </a:r>
            <a:r>
              <a:rPr lang="en-US" sz="1200" baseline="30000" dirty="0">
                <a:solidFill>
                  <a:schemeClr val="tx1"/>
                </a:solidFill>
              </a:rPr>
              <a:t>nd</a:t>
            </a:r>
            <a:r>
              <a:rPr lang="en-US" sz="1200" dirty="0">
                <a:solidFill>
                  <a:schemeClr val="tx1"/>
                </a:solidFill>
              </a:rPr>
              <a:t> ENAP, it is now an approved standard, next is to EC to approve for the OJEU.)</a:t>
            </a:r>
          </a:p>
          <a:p>
            <a:pPr lvl="2">
              <a:spcBef>
                <a:spcPts val="0"/>
              </a:spcBef>
              <a:buFont typeface="Arial" panose="020B0604020202020204" pitchFamily="34" charset="0"/>
              <a:buChar char="•"/>
            </a:pPr>
            <a:r>
              <a:rPr lang="en-US" sz="1400" b="0" dirty="0">
                <a:solidFill>
                  <a:schemeClr val="tx1"/>
                </a:solidFill>
                <a:effectLst/>
                <a:ea typeface="Calibri" panose="020F0502020204030204" pitchFamily="34" charset="0"/>
                <a:sym typeface="Wingdings" panose="05000000000000000000" pitchFamily="2" charset="2"/>
              </a:rPr>
              <a:t>Next plenary starts on 27sept.  Looking at 4 – 90min sessions each day. </a:t>
            </a:r>
            <a:r>
              <a:rPr lang="en-US" sz="1800" b="0" dirty="0">
                <a:solidFill>
                  <a:schemeClr val="tx1"/>
                </a:solidFill>
                <a:effectLst/>
                <a:ea typeface="Calibri" panose="020F0502020204030204" pitchFamily="34" charset="0"/>
                <a:sym typeface="Wingdings" panose="05000000000000000000" pitchFamily="2" charset="2"/>
              </a:rPr>
              <a:t> </a:t>
            </a:r>
          </a:p>
          <a:p>
            <a:pPr lvl="1">
              <a:spcBef>
                <a:spcPts val="0"/>
              </a:spcBef>
              <a:buFont typeface="Arial" panose="020B0604020202020204" pitchFamily="34" charset="0"/>
              <a:buChar char="•"/>
            </a:pPr>
            <a:endParaRPr lang="en-US" sz="1800" dirty="0">
              <a:solidFill>
                <a:schemeClr val="tx1"/>
              </a:solidFill>
              <a:ea typeface="Calibri" panose="020F0502020204030204" pitchFamily="34" charset="0"/>
              <a:sym typeface="Wingdings" panose="05000000000000000000" pitchFamily="2" charset="2"/>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30sep21</a:t>
            </a:r>
            <a:endParaRPr lang="en-GB" dirty="0"/>
          </a:p>
        </p:txBody>
      </p:sp>
    </p:spTree>
    <p:extLst>
      <p:ext uri="{BB962C8B-B14F-4D97-AF65-F5344CB8AC3E}">
        <p14:creationId xmlns:p14="http://schemas.microsoft.com/office/powerpoint/2010/main" val="37921192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914400" y="918786"/>
            <a:ext cx="11277600" cy="5791200"/>
          </a:xfrm>
        </p:spPr>
        <p:txBody>
          <a:bodyPr/>
          <a:lstStyle/>
          <a:p>
            <a:pPr>
              <a:spcBef>
                <a:spcPts val="0"/>
              </a:spcBef>
              <a:spcAft>
                <a:spcPts val="0"/>
              </a:spcAft>
              <a:buFont typeface="Arial" panose="020B0604020202020204" pitchFamily="34" charset="0"/>
              <a:buChar char="•"/>
            </a:pPr>
            <a:r>
              <a:rPr lang="en-US" sz="1600" dirty="0">
                <a:solidFill>
                  <a:schemeClr val="tx1"/>
                </a:solidFill>
              </a:rPr>
              <a:t>CEPT–ECC  </a:t>
            </a:r>
            <a:r>
              <a:rPr lang="en-US" sz="1600" b="0" dirty="0">
                <a:solidFill>
                  <a:schemeClr val="tx1"/>
                </a:solidFill>
                <a:hlinkClick r:id="rId3"/>
              </a:rPr>
              <a:t>&lt;SE24&gt;</a:t>
            </a:r>
            <a:r>
              <a:rPr lang="en-US" sz="1600" b="0" dirty="0">
                <a:solidFill>
                  <a:schemeClr val="tx1"/>
                </a:solidFill>
              </a:rPr>
              <a:t> </a:t>
            </a:r>
            <a:r>
              <a:rPr lang="en-US" sz="1600" dirty="0">
                <a:solidFill>
                  <a:schemeClr val="tx1"/>
                </a:solidFill>
              </a:rPr>
              <a:t>next virtual meeting, #M105 10-12Jan22</a:t>
            </a:r>
            <a:endParaRPr lang="en-US" sz="1800" dirty="0">
              <a:solidFill>
                <a:schemeClr val="tx1"/>
              </a:solidFill>
            </a:endParaRPr>
          </a:p>
          <a:p>
            <a:pPr lvl="1">
              <a:spcBef>
                <a:spcPts val="0"/>
              </a:spcBef>
              <a:spcAft>
                <a:spcPts val="0"/>
              </a:spcAft>
              <a:buFont typeface="Arial" panose="020B0604020202020204" pitchFamily="34" charset="0"/>
              <a:buChar char="•"/>
            </a:pPr>
            <a:r>
              <a:rPr lang="en-US" sz="1400" dirty="0">
                <a:solidFill>
                  <a:schemeClr val="tx1"/>
                </a:solidFill>
              </a:rPr>
              <a:t>Anything to share today? </a:t>
            </a:r>
          </a:p>
          <a:p>
            <a:pPr lvl="1">
              <a:spcBef>
                <a:spcPts val="0"/>
              </a:spcBef>
              <a:spcAft>
                <a:spcPts val="0"/>
              </a:spcAft>
              <a:buFont typeface="Arial" panose="020B0604020202020204" pitchFamily="34" charset="0"/>
              <a:buChar char="•"/>
            </a:pPr>
            <a:r>
              <a:rPr lang="en-US" sz="1400" b="1" dirty="0">
                <a:solidFill>
                  <a:schemeClr val="tx1"/>
                </a:solidFill>
              </a:rPr>
              <a:t>16sep:</a:t>
            </a:r>
            <a:r>
              <a:rPr lang="en-US" sz="1400" dirty="0">
                <a:solidFill>
                  <a:schemeClr val="tx1"/>
                </a:solidFill>
              </a:rPr>
              <a:t> ECC report 327 is back from public review and will be will agreed upon at next SE meetings. Proposed changes will be in the regulations, just how is tbd.  Expected by early 2022.</a:t>
            </a:r>
          </a:p>
          <a:p>
            <a:pPr lvl="1">
              <a:spcBef>
                <a:spcPts val="0"/>
              </a:spcBef>
              <a:spcAft>
                <a:spcPts val="0"/>
              </a:spcAft>
              <a:buFont typeface="Arial" panose="020B0604020202020204" pitchFamily="34" charset="0"/>
              <a:buChar char="•"/>
            </a:pPr>
            <a:r>
              <a:rPr lang="en-US" sz="1400" b="1" dirty="0">
                <a:solidFill>
                  <a:schemeClr val="tx1"/>
                </a:solidFill>
              </a:rPr>
              <a:t>02sep: </a:t>
            </a:r>
            <a:r>
              <a:rPr lang="en-US" sz="1400" dirty="0">
                <a:solidFill>
                  <a:schemeClr val="tx1"/>
                </a:solidFill>
              </a:rPr>
              <a:t>Looking at UWB radiodetermination applications in 116 – 260GHz for vehicular use.</a:t>
            </a:r>
            <a:endParaRPr lang="en-US" sz="1400" dirty="0">
              <a:solidFill>
                <a:schemeClr val="bg1">
                  <a:lumMod val="65000"/>
                </a:schemeClr>
              </a:solidFill>
            </a:endParaRPr>
          </a:p>
          <a:p>
            <a:pPr>
              <a:spcBef>
                <a:spcPts val="0"/>
              </a:spcBef>
              <a:spcAft>
                <a:spcPts val="0"/>
              </a:spcAft>
              <a:buFont typeface="Arial" panose="020B0604020202020204" pitchFamily="34" charset="0"/>
              <a:buChar char="•"/>
            </a:pPr>
            <a:endParaRPr lang="en-US" sz="18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4"/>
              </a:rPr>
              <a:t>&lt;SE45&gt;</a:t>
            </a:r>
            <a:r>
              <a:rPr lang="en-US" altLang="en-US" sz="1800" b="0" dirty="0"/>
              <a:t> 	</a:t>
            </a:r>
            <a:r>
              <a:rPr lang="en-US" altLang="en-US" sz="1800" dirty="0"/>
              <a:t>next call #14 28-29Oct21</a:t>
            </a:r>
          </a:p>
          <a:p>
            <a:pPr lvl="1">
              <a:spcBef>
                <a:spcPts val="0"/>
              </a:spcBef>
              <a:buFont typeface="Arial" panose="020B0604020202020204" pitchFamily="34" charset="0"/>
              <a:buChar char="•"/>
            </a:pPr>
            <a:r>
              <a:rPr lang="en-US" sz="1600" dirty="0">
                <a:solidFill>
                  <a:schemeClr val="tx1"/>
                </a:solidFill>
              </a:rPr>
              <a:t>Anything to share today? nothing today</a:t>
            </a:r>
          </a:p>
          <a:p>
            <a:pPr marL="0">
              <a:spcBef>
                <a:spcPts val="0"/>
              </a:spcBef>
              <a:spcAft>
                <a:spcPts val="0"/>
              </a:spcAft>
              <a:buFont typeface="Arial" panose="020B0604020202020204" pitchFamily="34" charset="0"/>
              <a:buChar char="•"/>
            </a:pPr>
            <a:endParaRPr lang="en-US" sz="1800" dirty="0">
              <a:solidFill>
                <a:schemeClr val="tx1"/>
              </a:solidFill>
            </a:endParaRPr>
          </a:p>
          <a:p>
            <a:pPr marL="0">
              <a:spcBef>
                <a:spcPts val="0"/>
              </a:spcBef>
              <a:spcAft>
                <a:spcPts val="0"/>
              </a:spcAft>
              <a:buFont typeface="Arial" panose="020B0604020202020204" pitchFamily="34" charset="0"/>
              <a:buChar char="•"/>
            </a:pPr>
            <a:r>
              <a:rPr lang="en-US" sz="1800" dirty="0">
                <a:solidFill>
                  <a:schemeClr val="tx1"/>
                </a:solidFill>
              </a:rPr>
              <a:t>CEPT – ECC </a:t>
            </a:r>
            <a:r>
              <a:rPr lang="en-US" sz="1800" dirty="0">
                <a:solidFill>
                  <a:schemeClr val="tx1"/>
                </a:solidFill>
                <a:hlinkClick r:id="rId5"/>
              </a:rPr>
              <a:t>&lt;WGFM&gt; </a:t>
            </a:r>
            <a:r>
              <a:rPr lang="en-US" sz="1800" dirty="0">
                <a:solidFill>
                  <a:schemeClr val="tx1"/>
                </a:solidFill>
              </a:rPr>
              <a:t> next web meeting #100 04-08Oct21</a:t>
            </a:r>
          </a:p>
          <a:p>
            <a:pPr lvl="1">
              <a:spcBef>
                <a:spcPts val="0"/>
              </a:spcBef>
              <a:spcAft>
                <a:spcPts val="0"/>
              </a:spcAft>
              <a:buFont typeface="Arial" panose="020B0604020202020204" pitchFamily="34" charset="0"/>
              <a:buChar char="•"/>
            </a:pPr>
            <a:r>
              <a:rPr lang="en-US" sz="1600" b="1" dirty="0">
                <a:solidFill>
                  <a:schemeClr val="tx1"/>
                </a:solidFill>
              </a:rPr>
              <a:t>At the end of the WGFM meeting, 08Oct21, FM 57 will be dissolved.</a:t>
            </a:r>
            <a:endParaRPr lang="en-US" sz="1000" dirty="0">
              <a:solidFill>
                <a:schemeClr val="tx1"/>
              </a:solidFill>
            </a:endParaRPr>
          </a:p>
          <a:p>
            <a:pPr marL="0">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6"/>
              </a:rPr>
              <a:t>&lt;FM57&gt;</a:t>
            </a:r>
            <a:r>
              <a:rPr lang="en-US" altLang="en-US" sz="1800" b="0" dirty="0"/>
              <a:t>  	</a:t>
            </a:r>
            <a:r>
              <a:rPr lang="en-US" altLang="en-US" sz="1800" dirty="0"/>
              <a:t>last call </a:t>
            </a:r>
            <a:r>
              <a:rPr lang="en-US" sz="1800" dirty="0">
                <a:sym typeface="Wingdings" panose="05000000000000000000" pitchFamily="2" charset="2"/>
              </a:rPr>
              <a:t>#16 14-15Sep21; next call: _n/a _</a:t>
            </a:r>
          </a:p>
          <a:p>
            <a:pPr marL="800100" lvl="2">
              <a:spcBef>
                <a:spcPts val="0"/>
              </a:spcBef>
              <a:spcAft>
                <a:spcPts val="0"/>
              </a:spcAft>
              <a:buFont typeface="Arial" panose="020B0604020202020204" pitchFamily="34" charset="0"/>
              <a:buChar char="•"/>
            </a:pPr>
            <a:r>
              <a:rPr lang="en-US" sz="1600" dirty="0">
                <a:effectLst/>
                <a:latin typeface="Times New Roman" panose="02020603050405020304" pitchFamily="18" charset="0"/>
                <a:ea typeface="SimSun" panose="02010600030101010101" pitchFamily="2" charset="-122"/>
              </a:rPr>
              <a:t>Anything to share today?</a:t>
            </a:r>
            <a:r>
              <a:rPr lang="en-US" sz="1600" dirty="0">
                <a:solidFill>
                  <a:schemeClr val="tx1"/>
                </a:solidFill>
              </a:rPr>
              <a:t> nothing today</a:t>
            </a:r>
            <a:endParaRPr lang="en-US" sz="1600" dirty="0">
              <a:effectLst/>
              <a:latin typeface="Times New Roman" panose="02020603050405020304" pitchFamily="18" charset="0"/>
              <a:ea typeface="SimSun" panose="02010600030101010101" pitchFamily="2" charset="-122"/>
            </a:endParaRPr>
          </a:p>
          <a:p>
            <a:pPr marL="800100" lvl="2">
              <a:spcBef>
                <a:spcPts val="0"/>
              </a:spcBef>
              <a:spcAft>
                <a:spcPts val="0"/>
              </a:spcAft>
              <a:buFont typeface="Arial" panose="020B0604020202020204" pitchFamily="34" charset="0"/>
              <a:buChar char="•"/>
            </a:pPr>
            <a:r>
              <a:rPr lang="en-US" sz="1400" b="1" dirty="0">
                <a:effectLst/>
                <a:ea typeface="Calibri" panose="020F0502020204030204" pitchFamily="34" charset="0"/>
              </a:rPr>
              <a:t>16sep:  </a:t>
            </a:r>
            <a:r>
              <a:rPr lang="en-US" sz="1400" b="0" dirty="0">
                <a:effectLst/>
                <a:ea typeface="Calibri" panose="020F0502020204030204" pitchFamily="34" charset="0"/>
              </a:rPr>
              <a:t>1) Resolution of public consultation comments on Draft ECC report 330; re: WAS/RLAN use of the 5725-5850MHz band (CEPT work item FM57_03).</a:t>
            </a:r>
          </a:p>
          <a:p>
            <a:pPr marL="1714500" lvl="4">
              <a:spcBef>
                <a:spcPts val="0"/>
              </a:spcBef>
              <a:spcAft>
                <a:spcPts val="0"/>
              </a:spcAft>
              <a:buFont typeface="Arial" panose="020B0604020202020204" pitchFamily="34" charset="0"/>
              <a:buChar char="•"/>
            </a:pPr>
            <a:r>
              <a:rPr lang="en-GB" sz="1400" b="0" dirty="0">
                <a:effectLst/>
                <a:ea typeface="Calibri" panose="020F0502020204030204" pitchFamily="34" charset="0"/>
              </a:rPr>
              <a:t>Output of the resolution meeting </a:t>
            </a:r>
            <a:r>
              <a:rPr lang="en-GB" sz="1400" b="0" u="sng" dirty="0">
                <a:solidFill>
                  <a:srgbClr val="0000FF"/>
                </a:solidFill>
                <a:effectLst/>
                <a:ea typeface="Calibri" panose="020F0502020204030204" pitchFamily="34" charset="0"/>
                <a:hlinkClick r:id="rId7"/>
              </a:rPr>
              <a:t>TEMP01R3</a:t>
            </a:r>
            <a:r>
              <a:rPr lang="en-GB" sz="1400" b="0" dirty="0">
                <a:effectLst/>
                <a:ea typeface="Calibri" panose="020F0502020204030204" pitchFamily="34" charset="0"/>
              </a:rPr>
              <a:t>  will be sent to the next WGFM meeting.</a:t>
            </a:r>
            <a:endParaRPr lang="en-US" sz="1400" dirty="0">
              <a:ea typeface="Calibri" panose="020F0502020204030204" pitchFamily="34" charset="0"/>
            </a:endParaRPr>
          </a:p>
          <a:p>
            <a:pPr marL="1257300" lvl="3">
              <a:spcBef>
                <a:spcPts val="0"/>
              </a:spcBef>
              <a:spcAft>
                <a:spcPts val="0"/>
              </a:spcAft>
              <a:buFont typeface="Arial" panose="020B0604020202020204" pitchFamily="34" charset="0"/>
              <a:buChar char="•"/>
            </a:pPr>
            <a:r>
              <a:rPr lang="en-US" sz="1400" b="0" dirty="0">
                <a:effectLst/>
                <a:ea typeface="Calibri" panose="020F0502020204030204" pitchFamily="34" charset="0"/>
              </a:rPr>
              <a:t>2) A request from WGFM on how to establish</a:t>
            </a:r>
            <a:r>
              <a:rPr lang="en-GB" sz="1400" b="0" dirty="0">
                <a:solidFill>
                  <a:srgbClr val="000000"/>
                </a:solidFill>
                <a:effectLst/>
                <a:ea typeface="Calibri" panose="020F0502020204030204" pitchFamily="34" charset="0"/>
              </a:rPr>
              <a:t> a list of countries that either do or do not permit the use of the band 5725-5850 MHz above 25mW EIRP for the purposes of CDC operation. </a:t>
            </a:r>
            <a:endParaRPr lang="en-US" sz="1400" dirty="0">
              <a:ea typeface="Calibri" panose="020F0502020204030204" pitchFamily="34" charset="0"/>
            </a:endParaRPr>
          </a:p>
          <a:p>
            <a:pPr marL="1714500" lvl="4">
              <a:spcBef>
                <a:spcPts val="0"/>
              </a:spcBef>
              <a:spcAft>
                <a:spcPts val="0"/>
              </a:spcAft>
              <a:buFont typeface="Arial" panose="020B0604020202020204" pitchFamily="34" charset="0"/>
              <a:buChar char="•"/>
            </a:pPr>
            <a:r>
              <a:rPr lang="en-US" sz="1400" b="0" u="sng" dirty="0">
                <a:solidFill>
                  <a:srgbClr val="0000FF"/>
                </a:solidFill>
                <a:effectLst/>
                <a:ea typeface="Calibri" panose="020F0502020204030204" pitchFamily="34" charset="0"/>
                <a:hlinkClick r:id="rId8"/>
              </a:rPr>
              <a:t>TEMP02R2</a:t>
            </a:r>
            <a:r>
              <a:rPr lang="en-US" sz="1400" b="0" dirty="0">
                <a:effectLst/>
                <a:ea typeface="Calibri" panose="020F0502020204030204" pitchFamily="34" charset="0"/>
              </a:rPr>
              <a:t> approved at FM57 and sent to WGFM in response detailing a template that could be used as part of an ECO table for enabling CDC operation whilst protecting incumbent services in countries where CDC is not allowed.</a:t>
            </a:r>
          </a:p>
          <a:p>
            <a:pPr marL="1257300" lvl="3">
              <a:spcBef>
                <a:spcPts val="0"/>
              </a:spcBef>
              <a:spcAft>
                <a:spcPts val="0"/>
              </a:spcAft>
              <a:buFont typeface="Arial" panose="020B0604020202020204" pitchFamily="34" charset="0"/>
              <a:buChar char="•"/>
            </a:pPr>
            <a:r>
              <a:rPr lang="en-US" sz="1400" b="0" dirty="0">
                <a:effectLst/>
                <a:ea typeface="Calibri" panose="020F0502020204030204" pitchFamily="34" charset="0"/>
              </a:rPr>
              <a:t>The work that FM57 was created for (e.g. 6GHz Regulation and 5.8GHz ECC report) is now complete and the FM57 group will be closed at the next WGFM meeting.</a:t>
            </a:r>
          </a:p>
          <a:p>
            <a:pPr lvl="1">
              <a:spcBef>
                <a:spcPts val="0"/>
              </a:spcBef>
              <a:spcAft>
                <a:spcPts val="0"/>
              </a:spcAft>
              <a:buFont typeface="Arial" panose="020B0604020202020204" pitchFamily="34" charset="0"/>
              <a:buChar char="•"/>
            </a:pPr>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30sep21</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9">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9">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a:extLst>
              <a:ext uri="{FF2B5EF4-FFF2-40B4-BE49-F238E27FC236}">
                <a16:creationId xmlns:a16="http://schemas.microsoft.com/office/drawing/2014/main" id="{A9314D99-1E67-41EA-9858-9E2427F3B8F5}"/>
              </a:ext>
            </a:extLst>
          </p:cNvPr>
          <p:cNvSpPr txBox="1"/>
          <p:nvPr/>
        </p:nvSpPr>
        <p:spPr>
          <a:xfrm>
            <a:off x="914400" y="6031826"/>
            <a:ext cx="9217267" cy="369332"/>
          </a:xfrm>
          <a:prstGeom prst="rect">
            <a:avLst/>
          </a:prstGeom>
          <a:noFill/>
        </p:spPr>
        <p:txBody>
          <a:bodyPr wrap="none" rtlCol="0">
            <a:spAutoFit/>
          </a:bodyPr>
          <a:lstStyle/>
          <a:p>
            <a:r>
              <a:rPr lang="en-US" sz="1800" dirty="0">
                <a:solidFill>
                  <a:schemeClr val="tx1"/>
                </a:solidFill>
                <a:effectLst/>
                <a:latin typeface="Times New Roman" panose="02020603050405020304" pitchFamily="18" charset="0"/>
                <a:ea typeface="SimSun" panose="02010600030101010101" pitchFamily="2" charset="-122"/>
              </a:rPr>
              <a:t>nice site:  CEPT 6 GHz status across the countries:    </a:t>
            </a:r>
            <a:r>
              <a:rPr lang="en-US" sz="1800" u="sng" dirty="0">
                <a:solidFill>
                  <a:srgbClr val="0000FF"/>
                </a:solidFill>
                <a:effectLst/>
                <a:latin typeface="Times New Roman" panose="02020603050405020304" pitchFamily="18" charset="0"/>
                <a:ea typeface="SimSun" panose="02010600030101010101" pitchFamily="2" charset="-122"/>
                <a:hlinkClick r:id="rId10"/>
              </a:rPr>
              <a:t>https://docdb.cept.org/implementation/16737</a:t>
            </a:r>
            <a:endParaRPr lang="en-US" dirty="0"/>
          </a:p>
        </p:txBody>
      </p:sp>
    </p:spTree>
    <p:extLst>
      <p:ext uri="{BB962C8B-B14F-4D97-AF65-F5344CB8AC3E}">
        <p14:creationId xmlns:p14="http://schemas.microsoft.com/office/powerpoint/2010/main" val="1131599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4400" y="615807"/>
            <a:ext cx="10475384" cy="5808785"/>
          </a:xfrm>
        </p:spPr>
        <p:txBody>
          <a:bodyPr/>
          <a:lstStyle/>
          <a:p>
            <a:pPr marL="800100" lvl="2">
              <a:spcBef>
                <a:spcPts val="0"/>
              </a:spcBef>
              <a:spcAft>
                <a:spcPts val="0"/>
              </a:spcAft>
              <a:buFont typeface="Arial" panose="020B0604020202020204" pitchFamily="34" charset="0"/>
              <a:buChar char="•"/>
            </a:pPr>
            <a:endParaRPr lang="en-US" sz="1000" dirty="0">
              <a:ea typeface="Calibri" panose="020F0502020204030204" pitchFamily="34" charset="0"/>
            </a:endParaRPr>
          </a:p>
          <a:p>
            <a:endParaRPr lang="en-US" sz="1800" dirty="0">
              <a:solidFill>
                <a:schemeClr val="tx1"/>
              </a:solidFill>
              <a:ea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sz="18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a:t>
            </a:r>
            <a:r>
              <a:rPr lang="en-US" sz="1800" b="0" dirty="0">
                <a:effectLst/>
                <a:latin typeface="Times New Roman" panose="02020603050405020304" pitchFamily="18" charset="0"/>
                <a:ea typeface="Calibri" panose="020F0502020204030204" pitchFamily="34" charset="0"/>
              </a:rPr>
              <a:t>nything to share today?  nothing heard</a:t>
            </a:r>
            <a:endParaRPr lang="en-US" sz="1800" dirty="0">
              <a:solidFill>
                <a:schemeClr val="tx1"/>
              </a:solidFill>
              <a:ea typeface="Times New Roman" panose="02020603050405020304" pitchFamily="18" charset="0"/>
              <a:cs typeface="Times New Roman" panose="02020603050405020304" pitchFamily="18" charset="0"/>
            </a:endParaRPr>
          </a:p>
          <a:p>
            <a:pPr marL="0">
              <a:spcBef>
                <a:spcPts val="0"/>
              </a:spcBef>
              <a:spcAft>
                <a:spcPts val="0"/>
              </a:spcAft>
              <a:buFont typeface="Arial" panose="020B0604020202020204" pitchFamily="34" charset="0"/>
              <a:buChar char="•"/>
            </a:pPr>
            <a:endParaRPr lang="en-US" sz="1800" dirty="0">
              <a:effectLst/>
              <a:ea typeface="Calibri" panose="020F0502020204030204" pitchFamily="34" charset="0"/>
            </a:endParaRPr>
          </a:p>
          <a:p>
            <a:pPr marL="0">
              <a:spcBef>
                <a:spcPts val="0"/>
              </a:spcBef>
              <a:spcAft>
                <a:spcPts val="0"/>
              </a:spcAft>
              <a:buFont typeface="Arial" panose="020B0604020202020204" pitchFamily="34" charset="0"/>
              <a:buChar char="•"/>
            </a:pPr>
            <a:endParaRPr lang="en-US" sz="1800" dirty="0">
              <a:ea typeface="Calibri" panose="020F0502020204030204" pitchFamily="34" charset="0"/>
            </a:endParaRPr>
          </a:p>
          <a:p>
            <a:pPr marL="0">
              <a:spcBef>
                <a:spcPts val="0"/>
              </a:spcBef>
              <a:spcAft>
                <a:spcPts val="0"/>
              </a:spcAft>
              <a:buFont typeface="Arial" panose="020B0604020202020204" pitchFamily="34" charset="0"/>
              <a:buChar char="•"/>
            </a:pPr>
            <a:endParaRPr lang="en-US" sz="1800" dirty="0">
              <a:effectLst/>
              <a:ea typeface="Calibri" panose="020F0502020204030204" pitchFamily="34" charset="0"/>
            </a:endParaRPr>
          </a:p>
          <a:p>
            <a:pPr marL="0">
              <a:spcBef>
                <a:spcPts val="0"/>
              </a:spcBef>
              <a:spcAft>
                <a:spcPts val="0"/>
              </a:spcAft>
              <a:buFont typeface="Arial" panose="020B0604020202020204" pitchFamily="34" charset="0"/>
              <a:buChar char="•"/>
            </a:pPr>
            <a:endParaRPr lang="en-US" sz="1800" dirty="0">
              <a:ea typeface="Calibri" panose="020F0502020204030204" pitchFamily="34" charset="0"/>
            </a:endParaRPr>
          </a:p>
          <a:p>
            <a:pPr marL="0">
              <a:spcBef>
                <a:spcPts val="0"/>
              </a:spcBef>
              <a:spcAft>
                <a:spcPts val="0"/>
              </a:spcAft>
              <a:buFont typeface="Arial" panose="020B0604020202020204" pitchFamily="34" charset="0"/>
              <a:buChar char="•"/>
            </a:pPr>
            <a:endParaRPr lang="en-US" sz="1800" dirty="0">
              <a:ea typeface="Calibri" panose="020F0502020204030204" pitchFamily="34" charset="0"/>
            </a:endParaRPr>
          </a:p>
          <a:p>
            <a:pPr marL="0">
              <a:spcBef>
                <a:spcPts val="0"/>
              </a:spcBef>
              <a:spcAft>
                <a:spcPts val="0"/>
              </a:spcAft>
              <a:buFont typeface="Arial" panose="020B0604020202020204" pitchFamily="34" charset="0"/>
              <a:buChar char="•"/>
            </a:pPr>
            <a:endParaRPr lang="en-US" sz="1800" dirty="0">
              <a:ea typeface="Calibri" panose="020F0502020204030204" pitchFamily="34" charset="0"/>
            </a:endParaRPr>
          </a:p>
          <a:p>
            <a:pPr marL="0">
              <a:spcBef>
                <a:spcPts val="0"/>
              </a:spcBef>
              <a:spcAft>
                <a:spcPts val="0"/>
              </a:spcAft>
              <a:buFont typeface="Arial" panose="020B0604020202020204" pitchFamily="34" charset="0"/>
              <a:buChar char="•"/>
            </a:pPr>
            <a:r>
              <a:rPr lang="en-US" sz="1800" dirty="0">
                <a:ea typeface="Calibri" panose="020F0502020204030204" pitchFamily="34" charset="0"/>
              </a:rPr>
              <a:t>reminders: </a:t>
            </a:r>
          </a:p>
          <a:p>
            <a:pPr marL="400050" lvl="1">
              <a:spcBef>
                <a:spcPts val="0"/>
              </a:spcBef>
              <a:spcAft>
                <a:spcPts val="0"/>
              </a:spcAft>
              <a:buFont typeface="Arial" panose="020B0604020202020204" pitchFamily="34" charset="0"/>
              <a:buChar char="•"/>
            </a:pPr>
            <a:r>
              <a:rPr lang="en-US" sz="1600" dirty="0">
                <a:effectLst/>
                <a:ea typeface="Calibri" panose="020F0502020204030204" pitchFamily="34" charset="0"/>
              </a:rPr>
              <a:t>Malaysia MCMC has recently begun a public consultation that seeks public view on the possibility of 	allocating 6 GHz spectrum to unlicensed use.</a:t>
            </a:r>
            <a:endParaRPr lang="en-US" sz="1600" dirty="0">
              <a:ea typeface="Calibri" panose="020F0502020204030204" pitchFamily="34" charset="0"/>
            </a:endParaRPr>
          </a:p>
          <a:p>
            <a:pPr marL="800100" lvl="2">
              <a:spcBef>
                <a:spcPts val="0"/>
              </a:spcBef>
              <a:spcAft>
                <a:spcPts val="0"/>
              </a:spcAft>
              <a:buFont typeface="Arial" panose="020B0604020202020204" pitchFamily="34" charset="0"/>
              <a:buChar char="•"/>
            </a:pPr>
            <a:r>
              <a:rPr lang="en-US" sz="1400" dirty="0">
                <a:ea typeface="Calibri" panose="020F0502020204030204" pitchFamily="34" charset="0"/>
              </a:rPr>
              <a:t>D</a:t>
            </a:r>
            <a:r>
              <a:rPr lang="en-US" sz="1400" dirty="0">
                <a:effectLst/>
                <a:ea typeface="Calibri" panose="020F0502020204030204" pitchFamily="34" charset="0"/>
              </a:rPr>
              <a:t>eadline for submitting comments is 5:00pm Selangor </a:t>
            </a:r>
            <a:r>
              <a:rPr lang="en-US" sz="1400" dirty="0" err="1">
                <a:effectLst/>
                <a:ea typeface="Calibri" panose="020F0502020204030204" pitchFamily="34" charset="0"/>
              </a:rPr>
              <a:t>Darul</a:t>
            </a:r>
            <a:r>
              <a:rPr lang="en-US" sz="1400" dirty="0">
                <a:effectLst/>
                <a:ea typeface="Calibri" panose="020F0502020204030204" pitchFamily="34" charset="0"/>
              </a:rPr>
              <a:t> Ehsan local time, </a:t>
            </a:r>
            <a:r>
              <a:rPr lang="en-US" sz="1400" b="1" dirty="0">
                <a:effectLst/>
                <a:ea typeface="Calibri" panose="020F0502020204030204" pitchFamily="34" charset="0"/>
              </a:rPr>
              <a:t>October 11, 2021.  (23sept out of .18)</a:t>
            </a:r>
            <a:endParaRPr lang="en-US" sz="1400" b="1" dirty="0">
              <a:ea typeface="Calibri" panose="020F0502020204030204" pitchFamily="34" charset="0"/>
            </a:endParaRPr>
          </a:p>
          <a:p>
            <a:pPr marL="800100" lvl="2">
              <a:spcBef>
                <a:spcPts val="0"/>
              </a:spcBef>
              <a:spcAft>
                <a:spcPts val="0"/>
              </a:spcAft>
              <a:buFont typeface="Arial" panose="020B0604020202020204" pitchFamily="34" charset="0"/>
              <a:buChar char="•"/>
            </a:pPr>
            <a:r>
              <a:rPr lang="en-US" sz="1400" dirty="0">
                <a:effectLst/>
                <a:ea typeface="Calibri" panose="020F0502020204030204" pitchFamily="34" charset="0"/>
              </a:rPr>
              <a:t>For details, you would refer to the 15-page document at:</a:t>
            </a:r>
          </a:p>
          <a:p>
            <a:pPr marL="800100" lvl="2">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cs typeface="Times New Roman" panose="02020603050405020304" pitchFamily="18" charset="0"/>
                <a:hlinkClick r:id="rId3"/>
              </a:rPr>
              <a:t>https://www.mcmc.gov.my/skmmgovmy/media/General/pdf/PC_WiFi.pdf</a:t>
            </a:r>
            <a:r>
              <a:rPr lang="en-US" sz="1400" dirty="0">
                <a:solidFill>
                  <a:schemeClr val="tx1"/>
                </a:solidFill>
                <a:ea typeface="Times New Roman" panose="02020603050405020304" pitchFamily="18" charset="0"/>
                <a:cs typeface="Times New Roman" panose="02020603050405020304" pitchFamily="18" charset="0"/>
              </a:rPr>
              <a:t> </a:t>
            </a:r>
          </a:p>
          <a:p>
            <a:pPr marL="800100" lvl="2">
              <a:spcBef>
                <a:spcPts val="0"/>
              </a:spcBef>
              <a:spcAft>
                <a:spcPts val="0"/>
              </a:spcAft>
              <a:buFont typeface="Arial" panose="020B0604020202020204" pitchFamily="34" charset="0"/>
              <a:buChar char="•"/>
            </a:pPr>
            <a:r>
              <a:rPr lang="en-US" sz="1400" b="0" dirty="0">
                <a:solidFill>
                  <a:srgbClr val="222222"/>
                </a:solidFill>
              </a:rPr>
              <a:t>Consultation is in mentor:  </a:t>
            </a:r>
            <a:r>
              <a:rPr lang="en-US" sz="1400" b="0" dirty="0">
                <a:solidFill>
                  <a:srgbClr val="222222"/>
                </a:solidFill>
                <a:hlinkClick r:id="rId4"/>
              </a:rPr>
              <a:t>https://mentor.ieee.org/802.18/dcn/21/18-21-0103-00-0000-malaysia-mcmc-consultation-wlan-in-the-6ghz-band.docx</a:t>
            </a:r>
            <a:endParaRPr lang="en-US" sz="1400" dirty="0">
              <a:solidFill>
                <a:schemeClr val="tx1"/>
              </a:solidFill>
              <a:ea typeface="Times New Roman" panose="02020603050405020304" pitchFamily="18" charset="0"/>
              <a:cs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600" dirty="0"/>
              <a:t>Brazil – ANATEL -   Public Consultation 46 </a:t>
            </a:r>
          </a:p>
          <a:p>
            <a:pPr lvl="1">
              <a:buFont typeface="Arial" panose="020B0604020202020204" pitchFamily="34" charset="0"/>
              <a:buChar char="•"/>
            </a:pPr>
            <a:r>
              <a:rPr lang="en-US" sz="1400" b="0" i="0" u="none" strike="noStrike" baseline="0" dirty="0">
                <a:solidFill>
                  <a:srgbClr val="000000"/>
                </a:solidFill>
              </a:rPr>
              <a:t>This public consultation aims to reassess the limits of undesirable emissions from very low power devices operating in the 5,925 MHz to 7,125 MHz band. </a:t>
            </a:r>
          </a:p>
          <a:p>
            <a:pPr lvl="1">
              <a:buFont typeface="Arial" panose="020B0604020202020204" pitchFamily="34" charset="0"/>
              <a:buChar char="•"/>
            </a:pPr>
            <a:r>
              <a:rPr lang="en-US" sz="1400" b="0" i="0" u="none" strike="noStrike" baseline="0" dirty="0">
                <a:solidFill>
                  <a:srgbClr val="000000"/>
                </a:solidFill>
              </a:rPr>
              <a:t>The deadline for submission of comments is 30th November 2021. For more information on this public consultation, please refer to this </a:t>
            </a:r>
            <a:r>
              <a:rPr lang="en-US" sz="1400" b="0" i="0" u="none" strike="noStrike" baseline="0" dirty="0">
                <a:solidFill>
                  <a:srgbClr val="0562C1"/>
                </a:solidFill>
              </a:rPr>
              <a:t>link </a:t>
            </a:r>
            <a:r>
              <a:rPr lang="en-US" sz="1400" b="0" i="0" u="none" strike="noStrike" baseline="0" dirty="0">
                <a:solidFill>
                  <a:srgbClr val="000000"/>
                </a:solidFill>
              </a:rPr>
              <a:t>and is in Portuguese language only. </a:t>
            </a:r>
            <a:endParaRPr lang="en-US" sz="1400" b="0" dirty="0">
              <a:solidFill>
                <a:srgbClr val="222222"/>
              </a:solidFill>
            </a:endParaRPr>
          </a:p>
          <a:p>
            <a:pPr marL="400050" lvl="1">
              <a:spcBef>
                <a:spcPts val="0"/>
              </a:spcBef>
              <a:spcAft>
                <a:spcPts val="0"/>
              </a:spcAft>
              <a:buFont typeface="Arial" panose="020B0604020202020204" pitchFamily="34" charset="0"/>
              <a:buChar char="•"/>
            </a:pPr>
            <a:endParaRPr lang="en-US" sz="1600" dirty="0">
              <a:solidFill>
                <a:schemeClr val="tx1"/>
              </a:solidFill>
              <a:ea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30sep21</a:t>
            </a:r>
            <a:endParaRPr lang="en-GB" dirty="0"/>
          </a:p>
        </p:txBody>
      </p:sp>
    </p:spTree>
    <p:extLst>
      <p:ext uri="{BB962C8B-B14F-4D97-AF65-F5344CB8AC3E}">
        <p14:creationId xmlns:p14="http://schemas.microsoft.com/office/powerpoint/2010/main" val="708012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914400" y="1026645"/>
            <a:ext cx="11049000" cy="5481225"/>
          </a:xfrm>
        </p:spPr>
        <p:txBody>
          <a:bodyPr/>
          <a:lstStyle/>
          <a:p>
            <a:pPr lvl="0">
              <a:buFont typeface="Arial" panose="020B0604020202020204" pitchFamily="34" charset="0"/>
              <a:buChar char="•"/>
            </a:pPr>
            <a:r>
              <a:rPr lang="en-GB" sz="1800" b="0" dirty="0">
                <a:latin typeface="Times New Roman" panose="02020603050405020304" pitchFamily="18" charset="0"/>
                <a:ea typeface="Calibri" panose="020F0502020204030204" pitchFamily="34" charset="0"/>
              </a:rPr>
              <a:t>Anything to share today? Just liaisons. </a:t>
            </a:r>
          </a:p>
          <a:p>
            <a:pPr lvl="0">
              <a:buFont typeface="Arial" panose="020B0604020202020204" pitchFamily="34" charset="0"/>
              <a:buChar char="•"/>
            </a:pPr>
            <a:endParaRPr lang="en-US" sz="1800" b="0" dirty="0">
              <a:solidFill>
                <a:schemeClr val="tx1"/>
              </a:solidFill>
            </a:endParaRPr>
          </a:p>
          <a:p>
            <a:pPr lvl="0">
              <a:buFont typeface="Arial" panose="020B0604020202020204" pitchFamily="34" charset="0"/>
              <a:buChar char="•"/>
            </a:pPr>
            <a:endParaRPr lang="en-US" sz="1800" b="0" dirty="0">
              <a:solidFill>
                <a:schemeClr val="tx1"/>
              </a:solidFill>
            </a:endParaRPr>
          </a:p>
          <a:p>
            <a:pPr lvl="0">
              <a:buFont typeface="Arial" panose="020B0604020202020204" pitchFamily="34" charset="0"/>
              <a:buChar char="•"/>
            </a:pPr>
            <a:endParaRPr lang="en-US" sz="1800" b="0" dirty="0">
              <a:solidFill>
                <a:schemeClr val="tx1"/>
              </a:solidFill>
            </a:endParaRPr>
          </a:p>
          <a:p>
            <a:pPr lvl="0">
              <a:buFont typeface="Arial" panose="020B0604020202020204" pitchFamily="34" charset="0"/>
              <a:buChar char="•"/>
            </a:pPr>
            <a:endParaRPr lang="en-US" sz="1800" b="0" dirty="0">
              <a:solidFill>
                <a:schemeClr val="tx1"/>
              </a:solidFill>
            </a:endParaRPr>
          </a:p>
          <a:p>
            <a:pPr lvl="0">
              <a:buFont typeface="Arial" panose="020B0604020202020204" pitchFamily="34" charset="0"/>
              <a:buChar char="•"/>
            </a:pPr>
            <a:endParaRPr lang="en-US" sz="1800" b="0" dirty="0">
              <a:solidFill>
                <a:schemeClr val="tx1"/>
              </a:solidFill>
            </a:endParaRPr>
          </a:p>
          <a:p>
            <a:pPr lvl="0">
              <a:buFont typeface="Arial" panose="020B0604020202020204" pitchFamily="34" charset="0"/>
              <a:buChar char="•"/>
            </a:pPr>
            <a:endParaRPr lang="en-US" sz="1800" b="0" dirty="0">
              <a:solidFill>
                <a:schemeClr val="tx1"/>
              </a:solidFill>
            </a:endParaRPr>
          </a:p>
          <a:p>
            <a:pPr lvl="0">
              <a:buFont typeface="Arial" panose="020B0604020202020204" pitchFamily="34" charset="0"/>
              <a:buChar char="•"/>
            </a:pPr>
            <a:r>
              <a:rPr lang="en-US" sz="1800" dirty="0">
                <a:solidFill>
                  <a:schemeClr val="tx1"/>
                </a:solidFill>
              </a:rPr>
              <a:t>WRC-23 agenda items, the list is on the ITU-R website at: </a:t>
            </a:r>
          </a:p>
          <a:p>
            <a:pPr lvl="2">
              <a:spcBef>
                <a:spcPts val="0"/>
              </a:spcBef>
              <a:buFont typeface="Arial" panose="020B0604020202020204" pitchFamily="34" charset="0"/>
              <a:buChar char="•"/>
            </a:pPr>
            <a:r>
              <a:rPr lang="en-US" sz="1600" dirty="0">
                <a:hlinkClick r:id="rId3"/>
              </a:rPr>
              <a:t>https://www.itu.int/en/ITU-R/study-groups/rcpm/Pages/wrc-23-studies.aspx</a:t>
            </a:r>
            <a:r>
              <a:rPr lang="en-US" sz="1600" dirty="0">
                <a:solidFill>
                  <a:srgbClr val="00B0F0"/>
                </a:solidFill>
              </a:rPr>
              <a:t>  </a:t>
            </a:r>
            <a:r>
              <a:rPr lang="en-US" sz="1600" dirty="0">
                <a:solidFill>
                  <a:srgbClr val="7030A0"/>
                </a:solidFill>
              </a:rPr>
              <a:t> (updated 26Aug20)</a:t>
            </a:r>
          </a:p>
          <a:p>
            <a:pPr lvl="2">
              <a:spcBef>
                <a:spcPts val="0"/>
              </a:spcBef>
              <a:buFont typeface="Arial" panose="020B0604020202020204" pitchFamily="34" charset="0"/>
              <a:buChar char="•"/>
            </a:pPr>
            <a:r>
              <a:rPr lang="en-US" sz="1600" dirty="0">
                <a:hlinkClick r:id="rId4"/>
              </a:rPr>
              <a:t>https://www.itu.int/dms_pub/itu-r/oth/0c/0a/R0C0A00000D0041PDFE.pdf</a:t>
            </a:r>
            <a:endParaRPr lang="en-US" sz="1600" dirty="0"/>
          </a:p>
          <a:p>
            <a:pPr lvl="1">
              <a:spcBef>
                <a:spcPts val="0"/>
              </a:spcBef>
              <a:buFont typeface="Arial" panose="020B0604020202020204" pitchFamily="34" charset="0"/>
              <a:buChar char="•"/>
            </a:pPr>
            <a:r>
              <a:rPr lang="en-US" sz="1600" dirty="0">
                <a:solidFill>
                  <a:srgbClr val="00B0F0"/>
                </a:solidFill>
                <a:hlinkClick r:id="rId5"/>
              </a:rPr>
              <a:t>https://mentor.ieee.org/802.18/dcn/20/18-20-0107-01-0000-res-811-wrc-19-wrc-23-agenda-items.docx</a:t>
            </a:r>
            <a:r>
              <a:rPr lang="en-US" sz="1600" dirty="0">
                <a:solidFill>
                  <a:srgbClr val="00B0F0"/>
                </a:solidFill>
              </a:rPr>
              <a:t> </a:t>
            </a:r>
            <a:r>
              <a:rPr lang="en-US" sz="1800" b="1" dirty="0">
                <a:solidFill>
                  <a:schemeClr val="tx1"/>
                </a:solidFill>
              </a:rPr>
              <a:t>	</a:t>
            </a:r>
            <a:r>
              <a:rPr lang="en-US" sz="1800" b="0" dirty="0">
                <a:solidFill>
                  <a:schemeClr val="tx1"/>
                </a:solidFill>
              </a:rPr>
              <a:t> </a:t>
            </a:r>
          </a:p>
          <a:p>
            <a:pPr marL="285750" indent="-285750">
              <a:spcBef>
                <a:spcPts val="0"/>
              </a:spcBef>
              <a:buFont typeface="Arial" panose="020B0604020202020204" pitchFamily="34" charset="0"/>
              <a:buChar char="•"/>
            </a:pPr>
            <a:r>
              <a:rPr lang="en-US" sz="1800" dirty="0">
                <a:solidFill>
                  <a:schemeClr val="tx1"/>
                </a:solidFill>
              </a:rPr>
              <a:t>IEEE 802 viewpoints on WRC-23 agenda items. </a:t>
            </a:r>
            <a:endParaRPr lang="en-US" sz="1800" b="0" dirty="0">
              <a:solidFill>
                <a:schemeClr val="tx1"/>
              </a:solidFill>
            </a:endParaRPr>
          </a:p>
          <a:p>
            <a:pPr lvl="1">
              <a:spcBef>
                <a:spcPts val="0"/>
              </a:spcBef>
              <a:buFont typeface="Arial" panose="020B0604020202020204" pitchFamily="34" charset="0"/>
              <a:buChar char="•"/>
            </a:pPr>
            <a:r>
              <a:rPr lang="en-US" sz="1800" dirty="0">
                <a:solidFill>
                  <a:schemeClr val="tx1"/>
                </a:solidFill>
              </a:rPr>
              <a:t>Doc for viewpoints updated (</a:t>
            </a:r>
            <a:r>
              <a:rPr lang="en-US" sz="1800" dirty="0">
                <a:solidFill>
                  <a:srgbClr val="00B0F0"/>
                </a:solidFill>
              </a:rPr>
              <a:t>actions items in notes on this slide</a:t>
            </a:r>
            <a:r>
              <a:rPr lang="en-US" sz="1800" dirty="0">
                <a:solidFill>
                  <a:schemeClr val="tx1"/>
                </a:solidFill>
              </a:rPr>
              <a:t>):  </a:t>
            </a:r>
            <a:r>
              <a:rPr lang="en-US" sz="1600" dirty="0">
                <a:solidFill>
                  <a:schemeClr val="tx1"/>
                </a:solidFill>
                <a:hlinkClick r:id="rId6"/>
              </a:rPr>
              <a:t>https://mentor.ieee.org/802.18/dcn/21/18-21-0039-01-0000-ieee-802-viewpoints-on-wrc-23-agenda-items.pptx</a:t>
            </a:r>
            <a:endParaRPr lang="en-US" sz="1600" dirty="0">
              <a:solidFill>
                <a:schemeClr val="tx1"/>
              </a:solidFill>
            </a:endParaRPr>
          </a:p>
          <a:p>
            <a:pPr>
              <a:spcBef>
                <a:spcPts val="0"/>
              </a:spcBef>
              <a:buFont typeface="Arial" panose="020B0604020202020204" pitchFamily="34" charset="0"/>
              <a:buChar char="•"/>
            </a:pPr>
            <a:endParaRPr lang="en-US" sz="1800" b="0" dirty="0">
              <a:solidFill>
                <a:schemeClr val="tx1"/>
              </a:solidFill>
              <a:effectLst/>
              <a:ea typeface="Calibri" panose="020F0502020204030204" pitchFamily="34" charset="0"/>
            </a:endParaRPr>
          </a:p>
          <a:p>
            <a:pPr>
              <a:spcBef>
                <a:spcPts val="0"/>
              </a:spcBef>
              <a:buFont typeface="Arial" panose="020B0604020202020204" pitchFamily="34" charset="0"/>
              <a:buChar char="•"/>
            </a:pPr>
            <a:r>
              <a:rPr lang="en-US" sz="1800" b="0" dirty="0">
                <a:solidFill>
                  <a:schemeClr val="tx1"/>
                </a:solidFill>
                <a:effectLst/>
                <a:ea typeface="Calibri" panose="020F0502020204030204" pitchFamily="34" charset="0"/>
              </a:rPr>
              <a:t>Soon, will review actions </a:t>
            </a:r>
            <a:r>
              <a:rPr lang="en-US" sz="1800" b="0" dirty="0">
                <a:solidFill>
                  <a:schemeClr val="tx1"/>
                </a:solidFill>
                <a:ea typeface="Calibri" panose="020F0502020204030204" pitchFamily="34" charset="0"/>
              </a:rPr>
              <a:t>noted at the July Plenary. </a:t>
            </a:r>
            <a:endParaRPr lang="en-US" sz="1800" b="0" dirty="0">
              <a:solidFill>
                <a:schemeClr val="tx1"/>
              </a:solidFill>
              <a:effectLst/>
              <a:ea typeface="Calibri" panose="020F050202020403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30sep21</a:t>
            </a:r>
            <a:endParaRPr lang="en-GB" dirty="0"/>
          </a:p>
        </p:txBody>
      </p:sp>
      <p:sp>
        <p:nvSpPr>
          <p:cNvPr id="8" name="TextBox 7">
            <a:extLst>
              <a:ext uri="{FF2B5EF4-FFF2-40B4-BE49-F238E27FC236}">
                <a16:creationId xmlns:a16="http://schemas.microsoft.com/office/drawing/2014/main" id="{62C06C0A-2D29-4970-B0C1-873AB854367E}"/>
              </a:ext>
            </a:extLst>
          </p:cNvPr>
          <p:cNvSpPr txBox="1"/>
          <p:nvPr/>
        </p:nvSpPr>
        <p:spPr>
          <a:xfrm>
            <a:off x="914400" y="6110480"/>
            <a:ext cx="10740044" cy="338554"/>
          </a:xfrm>
          <a:prstGeom prst="rect">
            <a:avLst/>
          </a:prstGeom>
          <a:noFill/>
        </p:spPr>
        <p:txBody>
          <a:bodyPr wrap="square" rtlCol="0">
            <a:spAutoFit/>
          </a:bodyPr>
          <a:lstStyle/>
          <a:p>
            <a:pPr>
              <a:spcBef>
                <a:spcPct val="30000"/>
              </a:spcBef>
              <a:buFont typeface="Arial" panose="020B0604020202020204" pitchFamily="34" charset="0"/>
              <a:buChar char="•"/>
              <a:defRPr/>
            </a:pPr>
            <a:r>
              <a:rPr lang="en-US" sz="1600" dirty="0">
                <a:solidFill>
                  <a:schemeClr val="tx1"/>
                </a:solidFill>
              </a:rPr>
              <a:t>For miscellaneous links for ITU-R, SGs, WPs and calendars, </a:t>
            </a:r>
            <a:r>
              <a:rPr lang="en-US" sz="1600" dirty="0">
                <a:solidFill>
                  <a:schemeClr val="tx1"/>
                </a:solidFill>
                <a:hlinkClick r:id="" action="ppaction://noaction"/>
              </a:rPr>
              <a:t>see back up slides later</a:t>
            </a:r>
            <a:r>
              <a:rPr lang="en-US" sz="1200" dirty="0">
                <a:solidFill>
                  <a:schemeClr val="tx1"/>
                </a:solidFill>
                <a:hlinkClick r:id="" action="ppaction://noaction"/>
              </a:rPr>
              <a:t>. </a:t>
            </a:r>
            <a:endParaRPr lang="en-US" sz="300" dirty="0"/>
          </a:p>
        </p:txBody>
      </p:sp>
    </p:spTree>
    <p:extLst>
      <p:ext uri="{BB962C8B-B14F-4D97-AF65-F5344CB8AC3E}">
        <p14:creationId xmlns:p14="http://schemas.microsoft.com/office/powerpoint/2010/main" val="10787814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096022"/>
            <a:ext cx="10475384" cy="5304778"/>
          </a:xfrm>
        </p:spPr>
        <p:txBody>
          <a:bodyPr/>
          <a:lstStyle/>
          <a:p>
            <a:pPr marL="514350" indent="-514350">
              <a:buFont typeface="+mj-lt"/>
              <a:buAutoNum type="romanLcPeriod"/>
            </a:pPr>
            <a:r>
              <a:rPr lang="en-US" sz="1600" dirty="0"/>
              <a:t>Liaison from ITU-R WP5A re: M.2121 ITS, see </a:t>
            </a:r>
            <a:r>
              <a:rPr lang="en-US" sz="1600" dirty="0">
                <a:hlinkClick r:id="rId3"/>
              </a:rPr>
              <a:t>https://mentor.ieee.org/802.18/dcn/21/18-21-0059-00-0000-request-for-input-itu-r-m-2121-its.docx</a:t>
            </a:r>
            <a:r>
              <a:rPr lang="en-US" sz="1600" dirty="0"/>
              <a:t> </a:t>
            </a:r>
          </a:p>
          <a:p>
            <a:pPr marL="914400" lvl="1" indent="-514350">
              <a:spcBef>
                <a:spcPts val="0"/>
              </a:spcBef>
              <a:buFont typeface="+mj-lt"/>
              <a:buAutoNum type="romanLcPeriod"/>
            </a:pPr>
            <a:r>
              <a:rPr lang="en-US" sz="1600" dirty="0"/>
              <a:t>WP 5A next __meeting is 15-26nov21</a:t>
            </a:r>
          </a:p>
          <a:p>
            <a:pPr marL="914400" lvl="1" indent="-514350">
              <a:spcBef>
                <a:spcPts val="0"/>
              </a:spcBef>
              <a:buFont typeface="+mj-lt"/>
              <a:buAutoNum type="romanLcPeriod"/>
            </a:pPr>
            <a:r>
              <a:rPr lang="en-US" sz="1600" dirty="0">
                <a:effectLst/>
                <a:ea typeface="Times New Roman" panose="02020603050405020304" pitchFamily="18" charset="0"/>
                <a:cs typeface="Times New Roman" panose="02020603050405020304" pitchFamily="18" charset="0"/>
              </a:rPr>
              <a:t>Document 59 is assigned to </a:t>
            </a:r>
            <a:r>
              <a:rPr lang="en-US" sz="1600" dirty="0" err="1">
                <a:effectLst/>
                <a:ea typeface="Times New Roman" panose="02020603050405020304" pitchFamily="18" charset="0"/>
                <a:cs typeface="Times New Roman" panose="02020603050405020304" pitchFamily="18" charset="0"/>
              </a:rPr>
              <a:t>TGbd</a:t>
            </a:r>
            <a:r>
              <a:rPr lang="en-US" sz="1600" dirty="0">
                <a:effectLst/>
                <a:ea typeface="Times New Roman" panose="02020603050405020304" pitchFamily="18" charset="0"/>
                <a:cs typeface="Times New Roman" panose="02020603050405020304" pitchFamily="18" charset="0"/>
              </a:rPr>
              <a:t> for consideration, as the document relates to ITS topics. </a:t>
            </a:r>
          </a:p>
          <a:p>
            <a:pPr marL="914400" lvl="1" indent="-514350">
              <a:spcBef>
                <a:spcPts val="0"/>
              </a:spcBef>
              <a:buFont typeface="+mj-lt"/>
              <a:buAutoNum type="romanLcPeriod"/>
            </a:pPr>
            <a:r>
              <a:rPr lang="en-US" sz="1600" dirty="0">
                <a:effectLst/>
                <a:ea typeface="Times New Roman" panose="02020603050405020304" pitchFamily="18" charset="0"/>
                <a:cs typeface="Times New Roman" panose="02020603050405020304" pitchFamily="18" charset="0"/>
              </a:rPr>
              <a:t>Is ther</a:t>
            </a:r>
            <a:r>
              <a:rPr lang="en-US" sz="1600" dirty="0">
                <a:ea typeface="Times New Roman" panose="02020603050405020304" pitchFamily="18" charset="0"/>
                <a:cs typeface="Times New Roman" panose="02020603050405020304" pitchFamily="18" charset="0"/>
              </a:rPr>
              <a:t>e a status from </a:t>
            </a:r>
            <a:r>
              <a:rPr lang="en-US" sz="1600" dirty="0" err="1">
                <a:ea typeface="Times New Roman" panose="02020603050405020304" pitchFamily="18" charset="0"/>
                <a:cs typeface="Times New Roman" panose="02020603050405020304" pitchFamily="18" charset="0"/>
              </a:rPr>
              <a:t>TGbd</a:t>
            </a:r>
            <a:r>
              <a:rPr lang="en-US" sz="1600" dirty="0">
                <a:ea typeface="Times New Roman" panose="02020603050405020304" pitchFamily="18" charset="0"/>
                <a:cs typeface="Times New Roman" panose="02020603050405020304" pitchFamily="18" charset="0"/>
              </a:rPr>
              <a:t>?  nothing heard, </a:t>
            </a:r>
            <a:r>
              <a:rPr lang="en-US" sz="1600" b="1" dirty="0">
                <a:ea typeface="Times New Roman" panose="02020603050405020304" pitchFamily="18" charset="0"/>
                <a:cs typeface="Times New Roman" panose="02020603050405020304" pitchFamily="18" charset="0"/>
              </a:rPr>
              <a:t>will drop this agenda item today, 30sep.</a:t>
            </a:r>
            <a:endParaRPr lang="en-US" sz="1600" b="1" dirty="0">
              <a:effectLst/>
              <a:ea typeface="Times New Roman" panose="02020603050405020304" pitchFamily="18" charset="0"/>
              <a:cs typeface="Times New Roman" panose="02020603050405020304" pitchFamily="18" charset="0"/>
            </a:endParaRPr>
          </a:p>
          <a:p>
            <a:pPr marL="400050" lvl="1" indent="0"/>
            <a:endParaRPr lang="en-US" sz="1200" dirty="0"/>
          </a:p>
          <a:p>
            <a:pPr marL="514350" indent="-514350">
              <a:spcBef>
                <a:spcPts val="0"/>
              </a:spcBef>
              <a:buFont typeface="+mj-lt"/>
              <a:buAutoNum type="romanLcPeriod"/>
            </a:pPr>
            <a:r>
              <a:rPr lang="en-US" sz="1600" dirty="0"/>
              <a:t>Liaison from </a:t>
            </a:r>
            <a:r>
              <a:rPr lang="en-US" sz="1600" dirty="0">
                <a:hlinkClick r:id="rId4"/>
              </a:rPr>
              <a:t>ITU-R WP5A</a:t>
            </a:r>
            <a:r>
              <a:rPr lang="en-US" sz="1600" dirty="0"/>
              <a:t> re: M.1801-2, see </a:t>
            </a:r>
            <a:r>
              <a:rPr lang="en-US" sz="1600" dirty="0">
                <a:hlinkClick r:id="rId5"/>
              </a:rPr>
              <a:t>https://mentor.ieee.org/802.18/dcn/21/18-21-0058-00-0000-request-for-input-itu-r-m-1801-2.docx</a:t>
            </a:r>
            <a:r>
              <a:rPr lang="en-US" sz="1600" dirty="0"/>
              <a:t> </a:t>
            </a:r>
          </a:p>
          <a:p>
            <a:pPr marL="514350" indent="-514350">
              <a:spcBef>
                <a:spcPts val="0"/>
              </a:spcBef>
              <a:buFont typeface="+mj-lt"/>
              <a:buAutoNum type="romanLcPeriod"/>
            </a:pPr>
            <a:r>
              <a:rPr lang="en-US" sz="1600" dirty="0"/>
              <a:t>Liaison from ITU-R WP5A re: M.1450-5, see </a:t>
            </a:r>
            <a:r>
              <a:rPr lang="en-US" sz="1600" dirty="0">
                <a:hlinkClick r:id="rId6"/>
              </a:rPr>
              <a:t>https://mentor.ieee.org/802.18/dcn/21/18-21-0057-00-0000-request-for-input-itu-r-m-1450-5.docx</a:t>
            </a:r>
            <a:r>
              <a:rPr lang="en-US" sz="1600" dirty="0"/>
              <a:t> </a:t>
            </a:r>
          </a:p>
          <a:p>
            <a:pPr marL="914400" lvl="1" indent="-514350">
              <a:buFont typeface="+mj-lt"/>
              <a:buAutoNum type="romanLcPeriod"/>
            </a:pPr>
            <a:r>
              <a:rPr lang="en-US" sz="1600" dirty="0"/>
              <a:t>WP 5A next meeting is 15-26nov21 (probably upload to WP5A 26oct21; </a:t>
            </a:r>
            <a:r>
              <a:rPr lang="en-US" sz="1600" b="1" u="sng" dirty="0"/>
              <a:t>out of .18 then 07oct</a:t>
            </a:r>
            <a:r>
              <a:rPr lang="en-US" sz="1600" dirty="0"/>
              <a:t> for EC 10 day)</a:t>
            </a:r>
          </a:p>
          <a:p>
            <a:pPr marL="1314450" lvl="2" indent="-514350">
              <a:buFont typeface="+mj-lt"/>
              <a:buAutoNum type="romanLcPeriod"/>
            </a:pPr>
            <a:r>
              <a:rPr lang="en-GB" sz="1600" b="1" dirty="0">
                <a:effectLst/>
                <a:latin typeface="Calibri" panose="020F0502020204030204" pitchFamily="34" charset="0"/>
                <a:ea typeface="Calibri" panose="020F0502020204030204" pitchFamily="34" charset="0"/>
                <a:cs typeface="Times New Roman" panose="02020603050405020304" pitchFamily="18" charset="0"/>
              </a:rPr>
              <a:t>Deadline for contribution 1600 hours UTC </a:t>
            </a:r>
            <a:r>
              <a:rPr lang="fr-CH" sz="1600" b="1" dirty="0">
                <a:effectLst/>
                <a:latin typeface="Calibri" panose="020F0502020204030204" pitchFamily="34" charset="0"/>
                <a:ea typeface="Calibri" panose="020F0502020204030204" pitchFamily="34" charset="0"/>
                <a:cs typeface="Times New Roman" panose="02020603050405020304" pitchFamily="18" charset="0"/>
              </a:rPr>
              <a:t>Monday, 8 </a:t>
            </a:r>
            <a:r>
              <a:rPr lang="fr-CH" sz="1600" b="1" dirty="0" err="1">
                <a:effectLst/>
                <a:latin typeface="Calibri" panose="020F0502020204030204" pitchFamily="34" charset="0"/>
                <a:ea typeface="Calibri" panose="020F0502020204030204" pitchFamily="34" charset="0"/>
                <a:cs typeface="Times New Roman" panose="02020603050405020304" pitchFamily="18" charset="0"/>
              </a:rPr>
              <a:t>November</a:t>
            </a:r>
            <a:r>
              <a:rPr lang="fr-CH" sz="1600" b="1" dirty="0">
                <a:effectLst/>
                <a:latin typeface="Calibri" panose="020F0502020204030204" pitchFamily="34" charset="0"/>
                <a:ea typeface="Calibri" panose="020F0502020204030204" pitchFamily="34" charset="0"/>
                <a:cs typeface="Times New Roman" panose="02020603050405020304" pitchFamily="18" charset="0"/>
              </a:rPr>
              <a:t> 2021</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p>
            <a:pPr marL="914400" lvl="1" indent="-514350">
              <a:buFont typeface="+mj-lt"/>
              <a:buAutoNum type="romanLcPeriod"/>
            </a:pPr>
            <a:r>
              <a:rPr lang="en-US" sz="1600" dirty="0">
                <a:effectLst/>
                <a:ea typeface="Times New Roman" panose="02020603050405020304" pitchFamily="18" charset="0"/>
                <a:cs typeface="Times New Roman" panose="02020603050405020304" pitchFamily="18" charset="0"/>
              </a:rPr>
              <a:t>Documents 57 and 58 are assigned to the ITU ad hoc group for processing.</a:t>
            </a:r>
            <a:r>
              <a:rPr lang="en-US" sz="1600" dirty="0"/>
              <a:t>  ad hoc has met on these. </a:t>
            </a:r>
          </a:p>
          <a:p>
            <a:pPr marL="914400" lvl="1" indent="-514350">
              <a:buFont typeface="+mj-lt"/>
              <a:buAutoNum type="romanLcPeriod"/>
            </a:pPr>
            <a:r>
              <a:rPr lang="en-US" sz="1600" b="1" u="sng" dirty="0"/>
              <a:t>and from there the liaison contributions have been uploaded now, .18 will vote to approve next week 07oct. </a:t>
            </a:r>
          </a:p>
          <a:p>
            <a:pPr marL="914400" lvl="1" indent="-514350">
              <a:buFont typeface="+mj-lt"/>
              <a:buAutoNum type="romanLcPeriod"/>
            </a:pPr>
            <a:r>
              <a:rPr lang="en-US" sz="1600" dirty="0">
                <a:hlinkClick r:id="rId7"/>
              </a:rPr>
              <a:t>https://mentor.ieee.org/802.18/dcn/21/18-21-0116-00-0000-proposed-modifications-to-itu-r-m-1450-5.docx</a:t>
            </a:r>
            <a:r>
              <a:rPr lang="en-US" sz="1600" dirty="0"/>
              <a:t> </a:t>
            </a:r>
          </a:p>
          <a:p>
            <a:pPr marL="914400" lvl="1" indent="-514350">
              <a:buFont typeface="+mj-lt"/>
              <a:buAutoNum type="romanLcPeriod"/>
            </a:pPr>
            <a:r>
              <a:rPr lang="en-US" sz="1600" dirty="0">
                <a:hlinkClick r:id="rId8"/>
              </a:rPr>
              <a:t>https://mentor.ieee.org/802.18/dcn/21/18-21-0117-00-0000-proposed-modifications-to-itu-r-m-1801-2.docx</a:t>
            </a:r>
            <a:endParaRPr lang="en-US" sz="1600" dirty="0"/>
          </a:p>
          <a:p>
            <a:pPr marL="914400" lvl="1" indent="-514350">
              <a:buFont typeface="+mj-lt"/>
              <a:buAutoNum type="romanLcPeriod"/>
            </a:pPr>
            <a:r>
              <a:rPr lang="en-US" sz="1600" dirty="0"/>
              <a:t> </a:t>
            </a:r>
            <a:endParaRPr 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30sep21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ITU-R liaisons -1</a:t>
            </a:r>
            <a:endParaRPr lang="en-US" sz="2000" dirty="0"/>
          </a:p>
        </p:txBody>
      </p:sp>
    </p:spTree>
    <p:extLst>
      <p:ext uri="{BB962C8B-B14F-4D97-AF65-F5344CB8AC3E}">
        <p14:creationId xmlns:p14="http://schemas.microsoft.com/office/powerpoint/2010/main" val="39767818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096022"/>
            <a:ext cx="10475384" cy="5304778"/>
          </a:xfrm>
        </p:spPr>
        <p:txBody>
          <a:bodyPr/>
          <a:lstStyle/>
          <a:p>
            <a:pPr marL="514350" indent="-514350">
              <a:spcBef>
                <a:spcPts val="0"/>
              </a:spcBef>
              <a:buFont typeface="+mj-lt"/>
              <a:buAutoNum type="romanLcPeriod" startAt="4"/>
            </a:pPr>
            <a:r>
              <a:rPr lang="en-US" sz="1600" dirty="0"/>
              <a:t>Liaison from </a:t>
            </a:r>
            <a:r>
              <a:rPr lang="en-US" sz="1600" dirty="0">
                <a:hlinkClick r:id="rId3"/>
              </a:rPr>
              <a:t>ITU-R WP 1A </a:t>
            </a:r>
            <a:r>
              <a:rPr lang="en-US" sz="1600" dirty="0"/>
              <a:t>re: Light Communications, see </a:t>
            </a:r>
            <a:r>
              <a:rPr lang="en-US" sz="1600" dirty="0">
                <a:hlinkClick r:id="rId4"/>
              </a:rPr>
              <a:t>https://mentor.ieee.org/802.18/dcn/21/18-21-0080-00-0000-request-for-information-itu-r-wp-1a.docx</a:t>
            </a:r>
            <a:r>
              <a:rPr lang="en-US" sz="1600" dirty="0"/>
              <a:t> </a:t>
            </a:r>
          </a:p>
          <a:p>
            <a:pPr marL="914400" lvl="1" indent="-514350">
              <a:spcBef>
                <a:spcPts val="0"/>
              </a:spcBef>
              <a:buFont typeface="+mj-lt"/>
              <a:buAutoNum type="romanLcPeriod"/>
            </a:pPr>
            <a:r>
              <a:rPr lang="en-US" sz="1600" dirty="0">
                <a:solidFill>
                  <a:schemeClr val="tx1"/>
                </a:solidFill>
              </a:rPr>
              <a:t>WP 1A next e-meeting is 03-12nov21 </a:t>
            </a:r>
            <a:r>
              <a:rPr lang="en-US" sz="1600" dirty="0"/>
              <a:t>(probably upload to WP5A 20oct21; </a:t>
            </a:r>
            <a:r>
              <a:rPr lang="en-US" sz="1600" b="1" dirty="0"/>
              <a:t>out of .18 then 30sep </a:t>
            </a:r>
            <a:r>
              <a:rPr lang="en-US" sz="1600" dirty="0"/>
              <a:t>for EC 10 day)</a:t>
            </a:r>
            <a:endParaRPr lang="en-US" sz="1600" dirty="0">
              <a:solidFill>
                <a:schemeClr val="tx1"/>
              </a:solidFill>
            </a:endParaRPr>
          </a:p>
          <a:p>
            <a:pPr marL="1314450" lvl="2" indent="-514350">
              <a:spcBef>
                <a:spcPts val="0"/>
              </a:spcBef>
              <a:buFont typeface="+mj-lt"/>
              <a:buAutoNum type="romanLcPeriod"/>
            </a:pPr>
            <a:r>
              <a:rPr lang="en-GB" sz="1400" b="1" dirty="0">
                <a:effectLst/>
                <a:ea typeface="Calibri" panose="020F0502020204030204" pitchFamily="34" charset="0"/>
                <a:cs typeface="Times New Roman" panose="02020603050405020304" pitchFamily="18" charset="0"/>
              </a:rPr>
              <a:t>Deadline for contributions 1600 hours UTC Wednesday, 27 October 2021</a:t>
            </a:r>
            <a:endParaRPr lang="en-US" sz="1400" b="1" dirty="0">
              <a:effectLst/>
              <a:ea typeface="Calibri" panose="020F0502020204030204" pitchFamily="34" charset="0"/>
              <a:cs typeface="Times New Roman" panose="02020603050405020304" pitchFamily="18" charset="0"/>
            </a:endParaRPr>
          </a:p>
          <a:p>
            <a:pPr marL="914400" lvl="1" indent="-514350">
              <a:spcBef>
                <a:spcPts val="0"/>
              </a:spcBef>
              <a:buFont typeface="+mj-lt"/>
              <a:buAutoNum type="romanLcPeriod"/>
            </a:pPr>
            <a:r>
              <a:rPr lang="en-US" sz="1600" dirty="0">
                <a:effectLst/>
                <a:ea typeface="Times New Roman" panose="02020603050405020304" pitchFamily="18" charset="0"/>
                <a:cs typeface="Times New Roman" panose="02020603050405020304" pitchFamily="18" charset="0"/>
              </a:rPr>
              <a:t>Reviewing the document </a:t>
            </a:r>
            <a:r>
              <a:rPr lang="en-US" sz="1600" dirty="0">
                <a:ea typeface="Times New Roman" panose="02020603050405020304" pitchFamily="18" charset="0"/>
                <a:cs typeface="Times New Roman" panose="02020603050405020304" pitchFamily="18" charset="0"/>
              </a:rPr>
              <a:t>to</a:t>
            </a:r>
            <a:r>
              <a:rPr lang="en-US" sz="1600" dirty="0">
                <a:effectLst/>
                <a:ea typeface="Times New Roman" panose="02020603050405020304" pitchFamily="18" charset="0"/>
                <a:cs typeface="Times New Roman" panose="02020603050405020304" pitchFamily="18" charset="0"/>
              </a:rPr>
              <a:t> develop recommended modifications to reflect the work underway </a:t>
            </a:r>
            <a:r>
              <a:rPr lang="en-US" sz="1600" dirty="0">
                <a:ea typeface="Times New Roman" panose="02020603050405020304" pitchFamily="18" charset="0"/>
                <a:cs typeface="Times New Roman" panose="02020603050405020304" pitchFamily="18" charset="0"/>
              </a:rPr>
              <a:t>with</a:t>
            </a:r>
            <a:r>
              <a:rPr lang="en-US" sz="1600" dirty="0">
                <a:effectLst/>
                <a:ea typeface="Times New Roman" panose="02020603050405020304" pitchFamily="18" charset="0"/>
                <a:cs typeface="Times New Roman" panose="02020603050405020304" pitchFamily="18" charset="0"/>
              </a:rPr>
              <a:t> P802.11bb </a:t>
            </a:r>
            <a:r>
              <a:rPr lang="en-US" sz="1600" dirty="0"/>
              <a:t>and 802.15.7a/802.15.13. </a:t>
            </a:r>
            <a:endParaRPr lang="en-US" sz="1400" dirty="0"/>
          </a:p>
          <a:p>
            <a:pPr marL="914400" lvl="1" indent="-514350">
              <a:spcBef>
                <a:spcPts val="0"/>
              </a:spcBef>
              <a:buFont typeface="+mj-lt"/>
              <a:buAutoNum type="romanLcPeriod"/>
            </a:pPr>
            <a:r>
              <a:rPr lang="en-US" sz="1800" b="1" u="sng" dirty="0"/>
              <a:t>.11 &amp; .15 worked on a responses </a:t>
            </a:r>
          </a:p>
          <a:p>
            <a:pPr marL="1314450" lvl="2" indent="-514350">
              <a:spcBef>
                <a:spcPts val="0"/>
              </a:spcBef>
              <a:buFont typeface="+mj-lt"/>
              <a:buAutoNum type="romanLcPeriod"/>
            </a:pPr>
            <a:r>
              <a:rPr lang="en-US" sz="1600" u="sng" dirty="0">
                <a:solidFill>
                  <a:srgbClr val="0000FF"/>
                </a:solidFill>
                <a:effectLst/>
                <a:latin typeface="Times New Roman" panose="02020603050405020304" pitchFamily="18" charset="0"/>
                <a:ea typeface="Calibri" panose="020F0502020204030204" pitchFamily="34" charset="0"/>
                <a:hlinkClick r:id="rId5"/>
              </a:rPr>
              <a:t>https://mentor.ieee.org/802.11/dcn/21/11-21-1457-02-0000-liaison-response-to-itu-r-wp-1a-on-vlc-standards.docx</a:t>
            </a:r>
            <a:r>
              <a:rPr lang="en-US" sz="1600" dirty="0">
                <a:effectLst/>
                <a:latin typeface="Times New Roman" panose="02020603050405020304" pitchFamily="18" charset="0"/>
                <a:ea typeface="Calibri" panose="020F0502020204030204" pitchFamily="34" charset="0"/>
              </a:rPr>
              <a:t>  </a:t>
            </a:r>
          </a:p>
          <a:p>
            <a:pPr marL="1314450" lvl="2" indent="-514350">
              <a:spcBef>
                <a:spcPts val="0"/>
              </a:spcBef>
              <a:buFont typeface="+mj-lt"/>
              <a:buAutoNum type="romanLcPeriod"/>
            </a:pPr>
            <a:r>
              <a:rPr lang="en-US" sz="1600" u="sng" dirty="0">
                <a:solidFill>
                  <a:srgbClr val="0000FF"/>
                </a:solidFill>
                <a:effectLst/>
                <a:latin typeface="Times New Roman" panose="02020603050405020304" pitchFamily="18" charset="0"/>
                <a:ea typeface="Calibri" panose="020F0502020204030204" pitchFamily="34" charset="0"/>
                <a:hlinkClick r:id="rId6"/>
              </a:rPr>
              <a:t>https://mentor.ieee.org/802.15/dcn/21/15-21-0434-01-0000-liaison-response-to-itu-r-wp-1a-on-vlc-standards.docx</a:t>
            </a:r>
            <a:endParaRPr lang="en-US" sz="1600" dirty="0">
              <a:effectLst/>
              <a:latin typeface="Times New Roman" panose="02020603050405020304" pitchFamily="18" charset="0"/>
              <a:ea typeface="Calibri" panose="020F0502020204030204" pitchFamily="34" charset="0"/>
            </a:endParaRPr>
          </a:p>
          <a:p>
            <a:pPr marL="914400" lvl="1" indent="-514350">
              <a:buFont typeface="+mj-lt"/>
              <a:buAutoNum type="romanLcPeriod"/>
            </a:pPr>
            <a:r>
              <a:rPr lang="en-US" sz="1800" b="1" u="sng" dirty="0"/>
              <a:t>and a draft merged version it is now updated in .18 mentor: </a:t>
            </a:r>
            <a:r>
              <a:rPr lang="en-US" sz="1600" dirty="0">
                <a:effectLst/>
                <a:latin typeface="Times New Roman" panose="02020603050405020304" pitchFamily="18" charset="0"/>
                <a:ea typeface="SimSun" panose="02010600030101010101" pitchFamily="2" charset="-122"/>
                <a:hlinkClick r:id="rId7"/>
              </a:rPr>
              <a:t>https://mentor.ieee.org/802.18/dcn/21/18-21-0109-02-0000-liaison-response-to-itu-r-wp-1a-on-vlc-standards.docx</a:t>
            </a:r>
            <a:r>
              <a:rPr lang="en-US" sz="1400" dirty="0">
                <a:latin typeface="Times New Roman" panose="02020603050405020304" pitchFamily="18" charset="0"/>
                <a:ea typeface="SimSun" panose="02010600030101010101" pitchFamily="2" charset="-122"/>
              </a:rPr>
              <a:t> </a:t>
            </a:r>
            <a:endParaRPr lang="en-US" sz="1600" dirty="0"/>
          </a:p>
          <a:p>
            <a:pPr marL="1314450" lvl="2" indent="-514350">
              <a:buFont typeface="+mj-lt"/>
              <a:buAutoNum type="romanLcPeriod"/>
            </a:pPr>
            <a:r>
              <a:rPr lang="en-US" dirty="0">
                <a:latin typeface="Times New Roman" panose="02020603050405020304" pitchFamily="18" charset="0"/>
                <a:ea typeface="SimSun" panose="02010600030101010101" pitchFamily="2" charset="-122"/>
              </a:rPr>
              <a:t>Note: a few more editorial edits were done to make rev03,  to have a clean copy, rev04, for approval and LMSC/EC. </a:t>
            </a:r>
            <a:r>
              <a:rPr lang="en-US" b="1" dirty="0">
                <a:latin typeface="Times New Roman" panose="02020603050405020304" pitchFamily="18" charset="0"/>
                <a:ea typeface="SimSun" panose="02010600030101010101" pitchFamily="2" charset="-122"/>
              </a:rPr>
              <a:t> </a:t>
            </a:r>
          </a:p>
          <a:p>
            <a:pPr marL="1314450" lvl="2" indent="-514350">
              <a:buFont typeface="+mj-lt"/>
              <a:buAutoNum type="romanLcPeriod"/>
            </a:pPr>
            <a:r>
              <a:rPr lang="en-US" dirty="0">
                <a:latin typeface="Times New Roman" panose="02020603050405020304" pitchFamily="18" charset="0"/>
                <a:ea typeface="SimSun" panose="02010600030101010101" pitchFamily="2" charset="-122"/>
              </a:rPr>
              <a:t>Will do final review and vote on it today, 30sep21, to send to LMSC/EC for their monthly teleconference next week, 05oct21.</a:t>
            </a:r>
          </a:p>
          <a:p>
            <a:pPr marL="1314450" lvl="2" indent="-514350">
              <a:buFont typeface="+mj-lt"/>
              <a:buAutoNum type="romanLcPeriod"/>
            </a:pPr>
            <a:r>
              <a:rPr lang="en-US" sz="1800" dirty="0">
                <a:effectLst/>
                <a:latin typeface="Times New Roman" panose="02020603050405020304" pitchFamily="18" charset="0"/>
                <a:ea typeface="SimSun" panose="02010600030101010101" pitchFamily="2" charset="-122"/>
              </a:rPr>
              <a:t>During review a few more editorial updates, marked up is r05 for .18 to approve.  </a:t>
            </a:r>
            <a:r>
              <a:rPr lang="en-US" sz="1800" dirty="0">
                <a:solidFill>
                  <a:srgbClr val="00B0F0"/>
                </a:solidFill>
                <a:effectLst/>
                <a:latin typeface="Times New Roman" panose="02020603050405020304" pitchFamily="18" charset="0"/>
                <a:ea typeface="SimSun" panose="02010600030101010101" pitchFamily="2" charset="-122"/>
              </a:rPr>
              <a:t>Then chair will make a clean r06 for EC ballot. </a:t>
            </a:r>
            <a:endParaRPr lang="en-US" dirty="0">
              <a:solidFill>
                <a:srgbClr val="00B0F0"/>
              </a:solidFill>
              <a:latin typeface="Times New Roman" panose="02020603050405020304" pitchFamily="18" charset="0"/>
              <a:ea typeface="SimSun" panose="02010600030101010101" pitchFamily="2" charset="-122"/>
            </a:endParaRPr>
          </a:p>
          <a:p>
            <a:pPr marL="1314450" lvl="2" indent="-514350">
              <a:buFont typeface="+mj-lt"/>
              <a:buAutoNum type="romanLcPeriod"/>
            </a:pPr>
            <a:endParaRPr lang="en-US" sz="1400" b="1" dirty="0">
              <a:latin typeface="Times New Roman" panose="02020603050405020304" pitchFamily="18" charset="0"/>
              <a:ea typeface="Calibri" panose="020F0502020204030204" pitchFamily="34" charset="0"/>
            </a:endParaRPr>
          </a:p>
          <a:p>
            <a:pPr marL="400050" lvl="1">
              <a:spcBef>
                <a:spcPts val="0"/>
              </a:spcBef>
              <a:spcAft>
                <a:spcPts val="0"/>
              </a:spcAft>
            </a:pPr>
            <a:endParaRPr lang="en-US" sz="1400" b="1" dirty="0">
              <a:effectLst/>
              <a:latin typeface="Times New Roman" panose="02020603050405020304" pitchFamily="18" charset="0"/>
              <a:ea typeface="Calibri" panose="020F0502020204030204" pitchFamily="34" charset="0"/>
            </a:endParaRPr>
          </a:p>
          <a:p>
            <a:pPr marL="400050" lvl="1">
              <a:spcBef>
                <a:spcPts val="0"/>
              </a:spcBef>
              <a:spcAft>
                <a:spcPts val="0"/>
              </a:spcAft>
            </a:pPr>
            <a:endParaRPr lang="en-US" sz="1400" b="1" dirty="0">
              <a:latin typeface="Times New Roman" panose="02020603050405020304" pitchFamily="18" charset="0"/>
              <a:ea typeface="Calibri" panose="020F0502020204030204" pitchFamily="34"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30sep21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ITU-R liaisons -2</a:t>
            </a:r>
            <a:endParaRPr lang="en-US" sz="2000" dirty="0"/>
          </a:p>
        </p:txBody>
      </p:sp>
    </p:spTree>
    <p:extLst>
      <p:ext uri="{BB962C8B-B14F-4D97-AF65-F5344CB8AC3E}">
        <p14:creationId xmlns:p14="http://schemas.microsoft.com/office/powerpoint/2010/main" val="2190889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096022"/>
            <a:ext cx="10475384" cy="5304778"/>
          </a:xfrm>
        </p:spPr>
        <p:txBody>
          <a:bodyPr/>
          <a:lstStyle/>
          <a:p>
            <a:pPr marL="400050" lvl="1">
              <a:spcBef>
                <a:spcPts val="0"/>
              </a:spcBef>
              <a:spcAft>
                <a:spcPts val="0"/>
              </a:spcAft>
              <a:buFont typeface="Arial" panose="020B0604020202020204" pitchFamily="34" charset="0"/>
              <a:buChar char="•"/>
            </a:pPr>
            <a:endParaRPr lang="en-US" b="1" u="sng"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b="1" u="sng" dirty="0">
                <a:effectLst/>
                <a:ea typeface="Calibri" panose="020F0502020204030204" pitchFamily="34" charset="0"/>
              </a:rPr>
              <a:t>Motion:</a:t>
            </a:r>
            <a:r>
              <a:rPr lang="en-US" b="1" dirty="0">
                <a:effectLst/>
                <a:ea typeface="Calibri" panose="020F0502020204030204" pitchFamily="34" charset="0"/>
              </a:rPr>
              <a:t> </a:t>
            </a:r>
            <a:r>
              <a:rPr lang="en-US" sz="2000" b="0" dirty="0">
                <a:solidFill>
                  <a:schemeClr val="tx1"/>
                </a:solidFill>
              </a:rPr>
              <a:t>Approve ITU-R WP 1A Liaison response in </a:t>
            </a:r>
            <a:r>
              <a:rPr lang="en-US" sz="2000" b="0" dirty="0">
                <a:solidFill>
                  <a:schemeClr val="tx1"/>
                </a:solidFill>
                <a:hlinkClick r:id="rId3"/>
              </a:rPr>
              <a:t>https://mentor.ieee.org/802.18/dcn/21/18-21-0109-05-0000-liaison-response-to-itu-r-wp-1a-on-vlc-standards.docx</a:t>
            </a:r>
            <a:r>
              <a:rPr lang="en-US" sz="2000" dirty="0"/>
              <a:t>, </a:t>
            </a:r>
            <a:r>
              <a:rPr lang="en-GB" sz="2000" b="0" dirty="0">
                <a:solidFill>
                  <a:schemeClr val="tx1"/>
                </a:solidFill>
              </a:rPr>
              <a:t>For review and approval by the LMSC (EC) for submission to ITU-R WP 1A via ITU-R Liaison before contribution deadline for WP 1A’s next meeting. With the Chair of 802.18 authorized to make editorial changes, as necessary.</a:t>
            </a:r>
            <a:endParaRPr lang="en-US" sz="2000" b="0" dirty="0">
              <a:solidFill>
                <a:schemeClr val="tx1"/>
              </a:solidFill>
            </a:endParaRPr>
          </a:p>
          <a:p>
            <a:r>
              <a:rPr lang="en-US" altLang="en-US" sz="1600" dirty="0"/>
              <a:t>		</a:t>
            </a:r>
            <a:r>
              <a:rPr lang="en-US" altLang="en-US" sz="1600" b="1" dirty="0">
                <a:solidFill>
                  <a:schemeClr val="tx1"/>
                </a:solidFill>
              </a:rPr>
              <a:t>Voters: _20_</a:t>
            </a:r>
            <a:r>
              <a:rPr lang="en-US" altLang="en-US" sz="1600" b="0" dirty="0">
                <a:solidFill>
                  <a:schemeClr val="tx1"/>
                </a:solidFill>
              </a:rPr>
              <a:t>(w/chair)</a:t>
            </a:r>
            <a:r>
              <a:rPr lang="en-US" altLang="en-US" sz="1600" b="1" dirty="0">
                <a:solidFill>
                  <a:schemeClr val="tx1"/>
                </a:solidFill>
              </a:rPr>
              <a:t>  </a:t>
            </a:r>
          </a:p>
          <a:p>
            <a:r>
              <a:rPr lang="en-US" altLang="en-US" sz="1600" b="1" dirty="0">
                <a:solidFill>
                  <a:schemeClr val="tx1"/>
                </a:solidFill>
              </a:rPr>
              <a:t>		_28_  on the call</a:t>
            </a:r>
          </a:p>
          <a:p>
            <a:endParaRPr lang="en-US" altLang="en-US" sz="1600" dirty="0"/>
          </a:p>
          <a:p>
            <a:r>
              <a:rPr lang="en-US" altLang="en-US" sz="1600" dirty="0"/>
              <a:t>	</a:t>
            </a:r>
            <a:r>
              <a:rPr lang="en-US" altLang="en-US" sz="1800" dirty="0"/>
              <a:t>	Moved by:  		Stuart K. </a:t>
            </a:r>
            <a:r>
              <a:rPr lang="en-US" altLang="en-US" sz="1800" dirty="0">
                <a:solidFill>
                  <a:schemeClr val="tx1"/>
                </a:solidFill>
              </a:rPr>
              <a:t>	</a:t>
            </a:r>
          </a:p>
          <a:p>
            <a:pPr lvl="1"/>
            <a:r>
              <a:rPr lang="en-US" altLang="en-US" sz="1800" b="1" dirty="0"/>
              <a:t>Seconded by:  	Vijay A. </a:t>
            </a:r>
          </a:p>
          <a:p>
            <a:pPr lvl="1"/>
            <a:r>
              <a:rPr lang="en-US" altLang="en-US" sz="1800" b="1" dirty="0"/>
              <a:t>Discussion?		none</a:t>
            </a:r>
          </a:p>
          <a:p>
            <a:pPr lvl="1"/>
            <a:endParaRPr lang="en-US" altLang="en-US" sz="1800" b="1" dirty="0">
              <a:solidFill>
                <a:schemeClr val="tx1"/>
              </a:solidFill>
            </a:endParaRPr>
          </a:p>
          <a:p>
            <a:pPr lvl="1"/>
            <a:r>
              <a:rPr lang="en-US" altLang="en-US" sz="1800" b="1" dirty="0">
                <a:solidFill>
                  <a:schemeClr val="tx1"/>
                </a:solidFill>
              </a:rPr>
              <a:t>Vote:  		_19_Y   /  _0__N   /  _0__A </a:t>
            </a:r>
          </a:p>
          <a:p>
            <a:pPr lvl="1"/>
            <a:r>
              <a:rPr lang="en-US" altLang="en-US" sz="1800" b="1" dirty="0">
                <a:solidFill>
                  <a:schemeClr val="tx1"/>
                </a:solidFill>
              </a:rPr>
              <a:t>Motion - Passes</a:t>
            </a:r>
          </a:p>
          <a:p>
            <a:pPr marL="400050" lvl="1">
              <a:spcBef>
                <a:spcPts val="0"/>
              </a:spcBef>
              <a:spcAft>
                <a:spcPts val="0"/>
              </a:spcAft>
            </a:pPr>
            <a:endParaRPr lang="en-US" sz="1400" b="1" dirty="0">
              <a:latin typeface="Times New Roman" panose="02020603050405020304" pitchFamily="18" charset="0"/>
              <a:ea typeface="Calibri" panose="020F0502020204030204" pitchFamily="34"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30sep21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ITU-R liaisons – Motion for WP 1A liaison </a:t>
            </a:r>
            <a:endParaRPr lang="en-US" sz="2000" dirty="0"/>
          </a:p>
        </p:txBody>
      </p:sp>
    </p:spTree>
    <p:extLst>
      <p:ext uri="{BB962C8B-B14F-4D97-AF65-F5344CB8AC3E}">
        <p14:creationId xmlns:p14="http://schemas.microsoft.com/office/powerpoint/2010/main" val="41890349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8477" y="511975"/>
            <a:ext cx="7770813" cy="464123"/>
          </a:xfrm>
        </p:spPr>
        <p:txBody>
          <a:bodyPr/>
          <a:lstStyle/>
          <a:p>
            <a:pPr marL="0" marR="0">
              <a:spcBef>
                <a:spcPts val="0"/>
              </a:spcBef>
              <a:spcAft>
                <a:spcPts val="0"/>
              </a:spcAft>
            </a:pPr>
            <a:r>
              <a:rPr lang="en-US" sz="2400" dirty="0">
                <a:ea typeface="Calibri" panose="020F0502020204030204" pitchFamily="34" charset="0"/>
              </a:rPr>
              <a:t>FCC NPRM on 60GHz on </a:t>
            </a:r>
            <a:r>
              <a:rPr lang="en-US" sz="2400" dirty="0">
                <a:effectLst/>
                <a:ea typeface="Calibri" panose="020F0502020204030204" pitchFamily="34" charset="0"/>
              </a:rPr>
              <a:t>Radar Sensing Technology</a:t>
            </a:r>
            <a:r>
              <a:rPr lang="en-US" sz="2400" dirty="0">
                <a:ea typeface="Calibri" panose="020F0502020204030204" pitchFamily="34" charset="0"/>
              </a:rPr>
              <a:t>  </a:t>
            </a:r>
          </a:p>
        </p:txBody>
      </p:sp>
      <p:sp>
        <p:nvSpPr>
          <p:cNvPr id="3" name="Content Placeholder 2"/>
          <p:cNvSpPr>
            <a:spLocks noGrp="1"/>
          </p:cNvSpPr>
          <p:nvPr>
            <p:ph idx="1"/>
          </p:nvPr>
        </p:nvSpPr>
        <p:spPr>
          <a:xfrm>
            <a:off x="762000" y="976098"/>
            <a:ext cx="11049000" cy="5577101"/>
          </a:xfrm>
        </p:spPr>
        <p:txBody>
          <a:bodyPr/>
          <a:lstStyle/>
          <a:p>
            <a:pPr marL="0" marR="0">
              <a:spcBef>
                <a:spcPts val="0"/>
              </a:spcBef>
              <a:spcAft>
                <a:spcPts val="0"/>
              </a:spcAft>
              <a:buFont typeface="Arial" panose="020B0604020202020204" pitchFamily="34" charset="0"/>
              <a:buChar char="•"/>
            </a:pPr>
            <a:r>
              <a:rPr lang="en-US" sz="1800" b="0" dirty="0">
                <a:effectLst/>
                <a:ea typeface="Calibri" panose="020F0502020204030204" pitchFamily="34" charset="0"/>
              </a:rPr>
              <a:t>Allowing Expanded Flexibility and Opportunities for Radar Operation in the 57-64 GHz band</a:t>
            </a:r>
            <a:endParaRPr lang="en-US" dirty="0">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b="0" dirty="0">
                <a:solidFill>
                  <a:srgbClr val="191919"/>
                </a:solidFill>
                <a:effectLst/>
                <a:ea typeface="Calibri" panose="020F0502020204030204" pitchFamily="34" charset="0"/>
              </a:rPr>
              <a:t>Proceeding: </a:t>
            </a:r>
            <a:r>
              <a:rPr lang="en-US" sz="1400" b="0" dirty="0">
                <a:solidFill>
                  <a:srgbClr val="191919"/>
                </a:solidFill>
                <a:effectLst/>
                <a:ea typeface="Calibri" panose="020F0502020204030204" pitchFamily="34" charset="0"/>
                <a:hlinkClick r:id="rId3"/>
              </a:rPr>
              <a:t>https://www.fcc.gov/ecfs/search/filings?q=((proceedings.name:((21%5C-264*))%20OR%20proceedings.description:((21%5C-264*))))&amp;sort=date_disseminated,DESC</a:t>
            </a:r>
            <a:r>
              <a:rPr lang="en-US" sz="1400" b="0" dirty="0">
                <a:solidFill>
                  <a:srgbClr val="191919"/>
                </a:solidFill>
                <a:effectLst/>
                <a:ea typeface="Calibri" panose="020F0502020204030204" pitchFamily="34" charset="0"/>
              </a:rPr>
              <a:t> </a:t>
            </a:r>
          </a:p>
          <a:p>
            <a:pPr marL="400050" lvl="1">
              <a:spcBef>
                <a:spcPts val="0"/>
              </a:spcBef>
              <a:spcAft>
                <a:spcPts val="0"/>
              </a:spcAft>
              <a:buFont typeface="Arial" panose="020B0604020202020204" pitchFamily="34" charset="0"/>
              <a:buChar char="•"/>
            </a:pPr>
            <a:r>
              <a:rPr lang="en-US" sz="1600" dirty="0">
                <a:solidFill>
                  <a:srgbClr val="191919"/>
                </a:solidFill>
                <a:ea typeface="Calibri" panose="020F0502020204030204" pitchFamily="34" charset="0"/>
              </a:rPr>
              <a:t>It is on Mentor:  r02 is the July OET versions (r01 is the later Federal Register version). </a:t>
            </a:r>
            <a:r>
              <a:rPr lang="en-US" sz="1400" dirty="0">
                <a:solidFill>
                  <a:srgbClr val="191919"/>
                </a:solidFill>
                <a:ea typeface="Calibri" panose="020F0502020204030204" pitchFamily="34" charset="0"/>
                <a:hlinkClick r:id="rId4"/>
              </a:rPr>
              <a:t>https://mentor.ieee.org/802.18/dcn/21/18-21-0079-02-0000-fcc-nprm-allowing-expanded-flexibility-for-radar-operation-in-57-64-ghz-band.docx</a:t>
            </a:r>
            <a:r>
              <a:rPr lang="en-US" sz="1400" dirty="0">
                <a:solidFill>
                  <a:srgbClr val="191919"/>
                </a:solidFill>
                <a:ea typeface="Calibri" panose="020F0502020204030204" pitchFamily="34" charset="0"/>
              </a:rPr>
              <a:t> </a:t>
            </a:r>
          </a:p>
          <a:p>
            <a:pPr marL="400050" lvl="1">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rPr>
              <a:t>Reply comments due 18Oct21,  draft reply comments are at: </a:t>
            </a:r>
            <a:r>
              <a:rPr lang="en-US" sz="1600" dirty="0">
                <a:solidFill>
                  <a:schemeClr val="tx1"/>
                </a:solidFill>
                <a:ea typeface="Calibri" panose="020F0502020204030204" pitchFamily="34" charset="0"/>
                <a:hlinkClick r:id="rId5"/>
              </a:rPr>
              <a:t>https://mentor.ieee.org/802.18/dcn/21/18-21-0110-06-0000-reply-comments-of-ieee-802-60-ghz-motion-sensing-fcc-nprm-et-21-264.docx</a:t>
            </a:r>
            <a:r>
              <a:rPr lang="en-US" sz="1600" dirty="0">
                <a:solidFill>
                  <a:schemeClr val="tx1"/>
                </a:solidFill>
                <a:ea typeface="Calibri" panose="020F0502020204030204" pitchFamily="34" charset="0"/>
              </a:rPr>
              <a:t> </a:t>
            </a:r>
          </a:p>
          <a:p>
            <a:pPr marL="1943100" lvl="5" indent="0">
              <a:spcBef>
                <a:spcPts val="0"/>
              </a:spcBef>
              <a:spcAft>
                <a:spcPts val="0"/>
              </a:spcAft>
            </a:pPr>
            <a:endParaRPr lang="en-US" dirty="0">
              <a:effectLst/>
              <a:ea typeface="SimSun" panose="02010600030101010101" pitchFamily="2" charset="-122"/>
            </a:endParaRPr>
          </a:p>
          <a:p>
            <a:pPr marL="0">
              <a:spcBef>
                <a:spcPts val="0"/>
              </a:spcBef>
              <a:spcAft>
                <a:spcPts val="0"/>
              </a:spcAft>
              <a:buFont typeface="Arial" panose="020B0604020202020204" pitchFamily="34" charset="0"/>
              <a:buChar char="•"/>
            </a:pPr>
            <a:r>
              <a:rPr lang="en-US" sz="1600" dirty="0">
                <a:ea typeface="SimSun" panose="02010600030101010101" pitchFamily="2" charset="-122"/>
              </a:rPr>
              <a:t>Had ad </a:t>
            </a:r>
            <a:r>
              <a:rPr lang="en-US" sz="1600" dirty="0" err="1">
                <a:ea typeface="SimSun" panose="02010600030101010101" pitchFamily="2" charset="-122"/>
              </a:rPr>
              <a:t>hocs</a:t>
            </a:r>
            <a:r>
              <a:rPr lang="en-US" sz="1600" dirty="0">
                <a:ea typeface="SimSun" panose="02010600030101010101" pitchFamily="2" charset="-122"/>
              </a:rPr>
              <a:t> this week.   Will review latest draft with plan to vote on it today, 30sep21.</a:t>
            </a:r>
          </a:p>
          <a:p>
            <a:pPr marL="0">
              <a:spcBef>
                <a:spcPts val="0"/>
              </a:spcBef>
              <a:spcAft>
                <a:spcPts val="0"/>
              </a:spcAft>
              <a:buFont typeface="Arial" panose="020B0604020202020204" pitchFamily="34" charset="0"/>
              <a:buChar char="•"/>
            </a:pPr>
            <a:r>
              <a:rPr lang="en-US" sz="1600" dirty="0">
                <a:effectLst/>
                <a:latin typeface="Times New Roman" panose="02020603050405020304" pitchFamily="18" charset="0"/>
                <a:ea typeface="SimSun" panose="02010600030101010101" pitchFamily="2" charset="-122"/>
              </a:rPr>
              <a:t>During review a few more editorial updates, marked up is r07 for .18 to approve.  Then chair will make a clean r08 for EC ballot. </a:t>
            </a:r>
            <a:endParaRPr lang="en-US" sz="1200" dirty="0">
              <a:latin typeface="Times New Roman" panose="02020603050405020304" pitchFamily="18" charset="0"/>
              <a:ea typeface="SimSun" panose="02010600030101010101" pitchFamily="2" charset="-122"/>
            </a:endParaRPr>
          </a:p>
          <a:p>
            <a:pPr marL="0">
              <a:spcBef>
                <a:spcPts val="0"/>
              </a:spcBef>
              <a:spcAft>
                <a:spcPts val="0"/>
              </a:spcAft>
              <a:buFont typeface="Arial" panose="020B0604020202020204" pitchFamily="34" charset="0"/>
              <a:buChar char="•"/>
            </a:pPr>
            <a:endParaRPr lang="en-US" sz="1600" dirty="0">
              <a:effectLst/>
              <a:ea typeface="SimSun" panose="02010600030101010101" pitchFamily="2" charset="-122"/>
            </a:endParaRPr>
          </a:p>
          <a:p>
            <a:pPr marL="1257300" lvl="3">
              <a:spcBef>
                <a:spcPts val="0"/>
              </a:spcBef>
              <a:spcAft>
                <a:spcPts val="0"/>
              </a:spcAft>
              <a:buFont typeface="Arial" panose="020B0604020202020204" pitchFamily="34" charset="0"/>
              <a:buChar char="•"/>
            </a:pPr>
            <a:endParaRPr lang="en-US"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rPr>
              <a:t>A timeline to work on: </a:t>
            </a:r>
          </a:p>
          <a:p>
            <a:pPr lvl="1" indent="-228600">
              <a:spcBef>
                <a:spcPts val="0"/>
              </a:spcBef>
              <a:spcAft>
                <a:spcPts val="0"/>
              </a:spcAft>
              <a:buFont typeface="Arial" panose="020B0604020202020204" pitchFamily="34" charset="0"/>
              <a:buChar char="•"/>
            </a:pPr>
            <a:r>
              <a:rPr lang="en-US" sz="1600" dirty="0">
                <a:effectLst/>
                <a:ea typeface="SimSun" panose="02010600030101010101" pitchFamily="2" charset="-122"/>
              </a:rPr>
              <a:t>21/22,  27,28,29Sept- ad hoc(s) to review/refine,.</a:t>
            </a:r>
          </a:p>
          <a:p>
            <a:pPr lvl="1" indent="-228600">
              <a:spcBef>
                <a:spcPts val="0"/>
              </a:spcBef>
              <a:spcAft>
                <a:spcPts val="0"/>
              </a:spcAft>
              <a:buFont typeface="Arial" panose="020B0604020202020204" pitchFamily="34" charset="0"/>
              <a:buChar char="•"/>
            </a:pPr>
            <a:r>
              <a:rPr lang="en-US" sz="1600" b="1" dirty="0">
                <a:effectLst/>
                <a:ea typeface="SimSun" panose="02010600030101010101" pitchFamily="2" charset="-122"/>
              </a:rPr>
              <a:t>29Sept – Wednesday – goal to have a final draft on list server </a:t>
            </a:r>
          </a:p>
          <a:p>
            <a:pPr lvl="1" indent="-228600">
              <a:spcBef>
                <a:spcPts val="0"/>
              </a:spcBef>
              <a:spcAft>
                <a:spcPts val="0"/>
              </a:spcAft>
              <a:buFont typeface="Arial" panose="020B0604020202020204" pitchFamily="34" charset="0"/>
              <a:buChar char="•"/>
            </a:pPr>
            <a:r>
              <a:rPr lang="en-US" sz="1600" b="1" dirty="0">
                <a:solidFill>
                  <a:schemeClr val="tx1"/>
                </a:solidFill>
                <a:ea typeface="Calibri" panose="020F0502020204030204" pitchFamily="34" charset="0"/>
              </a:rPr>
              <a:t>30Sept - .18 approves</a:t>
            </a:r>
            <a:r>
              <a:rPr lang="en-US" sz="1600" dirty="0">
                <a:solidFill>
                  <a:schemeClr val="tx1"/>
                </a:solidFill>
                <a:ea typeface="Calibri" panose="020F0502020204030204" pitchFamily="34" charset="0"/>
              </a:rPr>
              <a:t> </a:t>
            </a:r>
          </a:p>
          <a:p>
            <a:pPr marL="800100" lvl="2">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rPr>
              <a:t>01Oct - get approval to start EC ballot</a:t>
            </a:r>
          </a:p>
          <a:p>
            <a:pPr marL="800100" lvl="2">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rPr>
              <a:t>12 oct – EC ballot now closed, make revision to upload and get permission to upload by 18oct.</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30sep21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7703676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8477" y="511975"/>
            <a:ext cx="7770813" cy="464123"/>
          </a:xfrm>
        </p:spPr>
        <p:txBody>
          <a:bodyPr/>
          <a:lstStyle/>
          <a:p>
            <a:pPr marL="0" marR="0">
              <a:spcBef>
                <a:spcPts val="0"/>
              </a:spcBef>
              <a:spcAft>
                <a:spcPts val="0"/>
              </a:spcAft>
            </a:pPr>
            <a:r>
              <a:rPr lang="en-US" sz="2400" dirty="0">
                <a:ea typeface="Calibri" panose="020F0502020204030204" pitchFamily="34" charset="0"/>
              </a:rPr>
              <a:t>FCC NPRM on 60GHz on </a:t>
            </a:r>
            <a:r>
              <a:rPr lang="en-US" sz="2400" dirty="0">
                <a:effectLst/>
                <a:ea typeface="Calibri" panose="020F0502020204030204" pitchFamily="34" charset="0"/>
              </a:rPr>
              <a:t>Radar Sensing Technology</a:t>
            </a:r>
            <a:r>
              <a:rPr lang="en-US" sz="2400" dirty="0">
                <a:ea typeface="Calibri" panose="020F0502020204030204" pitchFamily="34" charset="0"/>
              </a:rPr>
              <a:t>  </a:t>
            </a:r>
          </a:p>
        </p:txBody>
      </p:sp>
      <p:sp>
        <p:nvSpPr>
          <p:cNvPr id="3" name="Content Placeholder 2"/>
          <p:cNvSpPr>
            <a:spLocks noGrp="1"/>
          </p:cNvSpPr>
          <p:nvPr>
            <p:ph idx="1"/>
          </p:nvPr>
        </p:nvSpPr>
        <p:spPr>
          <a:xfrm>
            <a:off x="762000" y="976098"/>
            <a:ext cx="11049000" cy="5577101"/>
          </a:xfrm>
        </p:spPr>
        <p:txBody>
          <a:bodyPr/>
          <a:lstStyle/>
          <a:p>
            <a:pPr>
              <a:buFont typeface="Arial" panose="020B0604020202020204" pitchFamily="34" charset="0"/>
              <a:buChar char="•"/>
            </a:pPr>
            <a:endParaRPr lang="en-US" sz="1800" u="sng" dirty="0">
              <a:solidFill>
                <a:schemeClr val="tx1"/>
              </a:solidFill>
            </a:endParaRPr>
          </a:p>
          <a:p>
            <a:pPr>
              <a:buFont typeface="Arial" panose="020B0604020202020204" pitchFamily="34" charset="0"/>
              <a:buChar char="•"/>
            </a:pPr>
            <a:r>
              <a:rPr lang="en-US" sz="1800" u="sng" dirty="0">
                <a:solidFill>
                  <a:schemeClr val="tx1"/>
                </a:solidFill>
              </a:rPr>
              <a:t>Motion:</a:t>
            </a:r>
            <a:r>
              <a:rPr lang="en-US" sz="1800" dirty="0">
                <a:solidFill>
                  <a:schemeClr val="tx1"/>
                </a:solidFill>
              </a:rPr>
              <a:t> </a:t>
            </a:r>
            <a:r>
              <a:rPr lang="en-US" sz="1800" b="0" dirty="0">
                <a:solidFill>
                  <a:schemeClr val="tx1"/>
                </a:solidFill>
              </a:rPr>
              <a:t>Approve reply comments in </a:t>
            </a:r>
            <a:r>
              <a:rPr lang="en-US" sz="1800" b="0" dirty="0">
                <a:solidFill>
                  <a:schemeClr val="tx1"/>
                </a:solidFill>
                <a:hlinkClick r:id="rId3"/>
              </a:rPr>
              <a:t>https://mentor.ieee.org/802.18/dcn/21/18-21-0110-07-0000-reply-comments-of-ieee-802-60-ghz-motion-sensing-fcc-nprm-et-21-264.docx</a:t>
            </a:r>
            <a:r>
              <a:rPr lang="en-US" sz="1800" b="0" dirty="0">
                <a:solidFill>
                  <a:schemeClr val="tx1"/>
                </a:solidFill>
              </a:rPr>
              <a:t>; to FCC NPRM (ET Docket No. 21-264) on </a:t>
            </a:r>
            <a:r>
              <a:rPr lang="en-US" sz="1800" b="0" dirty="0">
                <a:effectLst/>
                <a:ea typeface="Calibri" panose="020F0502020204030204" pitchFamily="34" charset="0"/>
                <a:cs typeface="Times New Roman" panose="02020603050405020304" pitchFamily="18" charset="0"/>
              </a:rPr>
              <a:t>Amendment</a:t>
            </a:r>
            <a:r>
              <a:rPr lang="en-US" sz="1800" b="0" spc="-75" dirty="0">
                <a:effectLst/>
                <a:ea typeface="Calibri" panose="020F0502020204030204" pitchFamily="34" charset="0"/>
                <a:cs typeface="Times New Roman" panose="02020603050405020304" pitchFamily="18" charset="0"/>
              </a:rPr>
              <a:t> </a:t>
            </a:r>
            <a:r>
              <a:rPr lang="en-US" sz="1800" b="0" dirty="0">
                <a:effectLst/>
                <a:ea typeface="Calibri" panose="020F0502020204030204" pitchFamily="34" charset="0"/>
                <a:cs typeface="Times New Roman" panose="02020603050405020304" pitchFamily="18" charset="0"/>
              </a:rPr>
              <a:t>of</a:t>
            </a:r>
            <a:r>
              <a:rPr lang="en-US" sz="1800" b="0" spc="-70" dirty="0">
                <a:effectLst/>
                <a:ea typeface="Calibri" panose="020F0502020204030204" pitchFamily="34" charset="0"/>
                <a:cs typeface="Times New Roman" panose="02020603050405020304" pitchFamily="18" charset="0"/>
              </a:rPr>
              <a:t> </a:t>
            </a:r>
            <a:r>
              <a:rPr lang="en-US" sz="1800" b="0" dirty="0">
                <a:effectLst/>
                <a:ea typeface="Calibri" panose="020F0502020204030204" pitchFamily="34" charset="0"/>
                <a:cs typeface="Times New Roman" panose="02020603050405020304" pitchFamily="18" charset="0"/>
              </a:rPr>
              <a:t>Section</a:t>
            </a:r>
            <a:r>
              <a:rPr lang="en-US" sz="1800" b="0" spc="-70" dirty="0">
                <a:effectLst/>
                <a:ea typeface="Calibri" panose="020F0502020204030204" pitchFamily="34" charset="0"/>
                <a:cs typeface="Times New Roman" panose="02020603050405020304" pitchFamily="18" charset="0"/>
              </a:rPr>
              <a:t> </a:t>
            </a:r>
            <a:r>
              <a:rPr lang="en-US" sz="1800" b="0" dirty="0">
                <a:effectLst/>
                <a:ea typeface="Calibri" panose="020F0502020204030204" pitchFamily="34" charset="0"/>
                <a:cs typeface="Times New Roman" panose="02020603050405020304" pitchFamily="18" charset="0"/>
              </a:rPr>
              <a:t>15.255</a:t>
            </a:r>
            <a:r>
              <a:rPr lang="en-US" sz="1800" b="0" spc="-75" dirty="0">
                <a:effectLst/>
                <a:ea typeface="Calibri" panose="020F0502020204030204" pitchFamily="34" charset="0"/>
                <a:cs typeface="Times New Roman" panose="02020603050405020304" pitchFamily="18" charset="0"/>
              </a:rPr>
              <a:t> </a:t>
            </a:r>
            <a:r>
              <a:rPr lang="en-US" sz="1800" b="0" dirty="0">
                <a:effectLst/>
                <a:ea typeface="Calibri" panose="020F0502020204030204" pitchFamily="34" charset="0"/>
                <a:cs typeface="Times New Roman" panose="02020603050405020304" pitchFamily="18" charset="0"/>
              </a:rPr>
              <a:t>of</a:t>
            </a:r>
            <a:r>
              <a:rPr lang="en-US" sz="1800" b="0" spc="-70" dirty="0">
                <a:effectLst/>
                <a:ea typeface="Calibri" panose="020F0502020204030204" pitchFamily="34" charset="0"/>
                <a:cs typeface="Times New Roman" panose="02020603050405020304" pitchFamily="18" charset="0"/>
              </a:rPr>
              <a:t> </a:t>
            </a:r>
            <a:r>
              <a:rPr lang="en-US" sz="1800" b="0" dirty="0">
                <a:effectLst/>
                <a:ea typeface="Calibri" panose="020F0502020204030204" pitchFamily="34" charset="0"/>
                <a:cs typeface="Times New Roman" panose="02020603050405020304" pitchFamily="18" charset="0"/>
              </a:rPr>
              <a:t>the Commission’s</a:t>
            </a:r>
            <a:r>
              <a:rPr lang="en-US" sz="1800" b="0" spc="-180" dirty="0">
                <a:effectLst/>
                <a:ea typeface="Calibri" panose="020F0502020204030204" pitchFamily="34" charset="0"/>
                <a:cs typeface="Times New Roman" panose="02020603050405020304" pitchFamily="18" charset="0"/>
              </a:rPr>
              <a:t> </a:t>
            </a:r>
            <a:r>
              <a:rPr lang="en-US" sz="1800" b="0" dirty="0">
                <a:effectLst/>
                <a:ea typeface="Calibri" panose="020F0502020204030204" pitchFamily="34" charset="0"/>
                <a:cs typeface="Times New Roman" panose="02020603050405020304" pitchFamily="18" charset="0"/>
              </a:rPr>
              <a:t>Rules for 60GHz Radar </a:t>
            </a:r>
            <a:r>
              <a:rPr lang="en-US" sz="1800" b="0" dirty="0">
                <a:ea typeface="Calibri" panose="020F0502020204030204" pitchFamily="34" charset="0"/>
                <a:cs typeface="Times New Roman" panose="02020603050405020304" pitchFamily="18" charset="0"/>
              </a:rPr>
              <a:t>Sensing Technology.</a:t>
            </a:r>
            <a:r>
              <a:rPr lang="en-US" sz="1800" b="0" dirty="0">
                <a:solidFill>
                  <a:schemeClr val="tx1"/>
                </a:solidFill>
              </a:rPr>
              <a:t> </a:t>
            </a:r>
            <a:r>
              <a:rPr lang="en-GB" sz="1800" b="0" dirty="0">
                <a:solidFill>
                  <a:schemeClr val="tx1"/>
                </a:solidFill>
              </a:rPr>
              <a:t> For review and approval by the LMSC (EC) for uploading to the FCC on or before 18Oct2021 or latest reply comment deadline. With the Chair of 802.18 authorized to make editorial changes, as necessary.</a:t>
            </a:r>
            <a:endParaRPr lang="en-US" sz="1800" b="0" dirty="0">
              <a:solidFill>
                <a:schemeClr val="tx1"/>
              </a:solidFill>
            </a:endParaRPr>
          </a:p>
          <a:p>
            <a:pPr marL="457200" lvl="1" indent="0"/>
            <a:endParaRPr lang="en-US" sz="1600" dirty="0">
              <a:solidFill>
                <a:schemeClr val="tx1"/>
              </a:solidFill>
            </a:endParaRPr>
          </a:p>
          <a:p>
            <a:pPr marL="457200" lvl="1" indent="0"/>
            <a:r>
              <a:rPr lang="en-US" altLang="en-US" sz="1600" b="1" dirty="0">
                <a:solidFill>
                  <a:schemeClr val="tx1"/>
                </a:solidFill>
              </a:rPr>
              <a:t>Voters:  </a:t>
            </a:r>
            <a:r>
              <a:rPr lang="en-US" altLang="en-US" sz="1600" dirty="0">
                <a:solidFill>
                  <a:schemeClr val="tx1"/>
                </a:solidFill>
              </a:rPr>
              <a:t>_20_</a:t>
            </a:r>
            <a:r>
              <a:rPr lang="en-US" altLang="en-US" sz="1600" b="0" dirty="0">
                <a:solidFill>
                  <a:schemeClr val="tx1"/>
                </a:solidFill>
              </a:rPr>
              <a:t>(w/chair)</a:t>
            </a:r>
            <a:endParaRPr lang="en-US" altLang="en-US" sz="1600" dirty="0">
              <a:solidFill>
                <a:schemeClr val="tx1"/>
              </a:solidFill>
            </a:endParaRPr>
          </a:p>
          <a:p>
            <a:pPr marL="457200" lvl="1" indent="0"/>
            <a:r>
              <a:rPr lang="en-US" altLang="en-US" sz="1600" dirty="0">
                <a:solidFill>
                  <a:schemeClr val="tx1"/>
                </a:solidFill>
              </a:rPr>
              <a:t>_28_ on the call</a:t>
            </a:r>
            <a:r>
              <a:rPr lang="en-US" sz="1600" b="0" dirty="0">
                <a:ea typeface="Calibri" panose="020F0502020204030204" pitchFamily="34" charset="0"/>
              </a:rPr>
              <a:t> </a:t>
            </a:r>
            <a:endParaRPr lang="en-US" sz="1600" b="0" dirty="0">
              <a:effectLst/>
              <a:ea typeface="Calibri" panose="020F0502020204030204" pitchFamily="34" charset="0"/>
            </a:endParaRPr>
          </a:p>
          <a:p>
            <a:pPr marL="457200" lvl="1" indent="0"/>
            <a:endParaRPr lang="en-US" sz="1600" dirty="0">
              <a:solidFill>
                <a:schemeClr val="tx1"/>
              </a:solidFill>
            </a:endParaRPr>
          </a:p>
          <a:p>
            <a:r>
              <a:rPr lang="en-US" altLang="en-US" sz="1600" dirty="0">
                <a:solidFill>
                  <a:schemeClr val="tx1"/>
                </a:solidFill>
              </a:rPr>
              <a:t>		</a:t>
            </a:r>
            <a:r>
              <a:rPr lang="en-US" altLang="en-US" sz="1800" dirty="0">
                <a:solidFill>
                  <a:schemeClr val="tx1"/>
                </a:solidFill>
              </a:rPr>
              <a:t>Moved by:  		Mike L. </a:t>
            </a:r>
          </a:p>
          <a:p>
            <a:r>
              <a:rPr lang="en-US" altLang="en-US" sz="1800" b="1" dirty="0">
                <a:solidFill>
                  <a:schemeClr val="tx1"/>
                </a:solidFill>
              </a:rPr>
              <a:t>	  Seconded by:	</a:t>
            </a:r>
            <a:r>
              <a:rPr lang="en-US" altLang="en-US" sz="1800" dirty="0">
                <a:solidFill>
                  <a:schemeClr val="tx1"/>
                </a:solidFill>
              </a:rPr>
              <a:t>	Dorothy S. </a:t>
            </a:r>
            <a:endParaRPr lang="en-US" altLang="en-US" sz="1800" b="1" dirty="0">
              <a:solidFill>
                <a:schemeClr val="tx1"/>
              </a:solidFill>
            </a:endParaRPr>
          </a:p>
          <a:p>
            <a:pPr lvl="1"/>
            <a:r>
              <a:rPr lang="en-US" altLang="en-US" sz="1800" b="1" dirty="0">
                <a:solidFill>
                  <a:schemeClr val="tx1"/>
                </a:solidFill>
              </a:rPr>
              <a:t>Discussion?		can have further discussions or ex </a:t>
            </a:r>
            <a:r>
              <a:rPr lang="en-US" altLang="en-US" sz="1800" b="1" dirty="0" err="1">
                <a:solidFill>
                  <a:schemeClr val="tx1"/>
                </a:solidFill>
              </a:rPr>
              <a:t>parte</a:t>
            </a:r>
            <a:r>
              <a:rPr lang="en-US" altLang="en-US" sz="1800" b="1" dirty="0">
                <a:solidFill>
                  <a:schemeClr val="tx1"/>
                </a:solidFill>
              </a:rPr>
              <a:t> if more input comes up later</a:t>
            </a:r>
            <a:endParaRPr lang="en-US" altLang="en-US" sz="1800" b="1" dirty="0">
              <a:solidFill>
                <a:schemeClr val="bg1">
                  <a:lumMod val="85000"/>
                </a:schemeClr>
              </a:solidFill>
            </a:endParaRPr>
          </a:p>
          <a:p>
            <a:pPr lvl="1"/>
            <a:r>
              <a:rPr lang="en-US" altLang="en-US" sz="1800" b="1" dirty="0">
                <a:solidFill>
                  <a:schemeClr val="tx1"/>
                </a:solidFill>
              </a:rPr>
              <a:t>Vote:  		 	_19_ Y   /  _0_N   /  _0_A </a:t>
            </a:r>
          </a:p>
          <a:p>
            <a:pPr lvl="1"/>
            <a:r>
              <a:rPr lang="en-US" altLang="en-US" sz="1800" b="1" dirty="0">
                <a:solidFill>
                  <a:schemeClr val="tx1"/>
                </a:solidFill>
              </a:rPr>
              <a:t>Motion - 		Passes</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30sep21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5570710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914400" y="1030458"/>
            <a:ext cx="11049000" cy="5477022"/>
          </a:xfrm>
        </p:spPr>
        <p:txBody>
          <a:bodyPr/>
          <a:lstStyle/>
          <a:p>
            <a:pPr marL="0" marR="0">
              <a:spcBef>
                <a:spcPts val="0"/>
              </a:spcBef>
              <a:spcAft>
                <a:spcPts val="0"/>
              </a:spcAft>
              <a:buFont typeface="Arial" panose="020B0604020202020204" pitchFamily="34" charset="0"/>
              <a:buChar char="•"/>
            </a:pPr>
            <a:r>
              <a:rPr lang="en-US" sz="1800" dirty="0">
                <a:solidFill>
                  <a:srgbClr val="1D2B3E"/>
                </a:solidFill>
              </a:rPr>
              <a:t>This morning: </a:t>
            </a:r>
          </a:p>
          <a:p>
            <a:pPr marL="0">
              <a:spcBef>
                <a:spcPts val="0"/>
              </a:spcBef>
              <a:spcAft>
                <a:spcPts val="0"/>
              </a:spcAft>
              <a:buFont typeface="Arial" panose="020B0604020202020204" pitchFamily="34" charset="0"/>
              <a:buChar char="•"/>
            </a:pPr>
            <a:r>
              <a:rPr lang="en-US" sz="1800" b="1" i="0" dirty="0">
                <a:solidFill>
                  <a:srgbClr val="1D2B3E"/>
                </a:solidFill>
                <a:effectLst/>
              </a:rPr>
              <a:t>The September 2021 FCC open commission meeting looks to be full, here are 2 of note. </a:t>
            </a:r>
          </a:p>
          <a:p>
            <a:pPr marL="800100" lvl="2">
              <a:spcBef>
                <a:spcPts val="0"/>
              </a:spcBef>
              <a:spcAft>
                <a:spcPts val="0"/>
              </a:spcAft>
              <a:buFont typeface="Arial" panose="020B0604020202020204" pitchFamily="34" charset="0"/>
              <a:buChar char="•"/>
            </a:pPr>
            <a:r>
              <a:rPr lang="en-US" sz="1400" b="1" i="0" dirty="0">
                <a:solidFill>
                  <a:srgbClr val="1D2B3E"/>
                </a:solidFill>
                <a:effectLst/>
                <a:hlinkClick r:id="rId3"/>
              </a:rPr>
              <a:t>https://www.fcc.gov/news-events/events/2021/09/september-2021-open-commission-meeting</a:t>
            </a:r>
            <a:r>
              <a:rPr lang="en-US" sz="1400" b="1" i="0" dirty="0">
                <a:solidFill>
                  <a:srgbClr val="1D2B3E"/>
                </a:solidFill>
                <a:effectLst/>
              </a:rPr>
              <a:t> </a:t>
            </a:r>
          </a:p>
          <a:p>
            <a:pPr marL="1257300" lvl="3">
              <a:spcBef>
                <a:spcPts val="0"/>
              </a:spcBef>
              <a:spcAft>
                <a:spcPts val="0"/>
              </a:spcAft>
              <a:buFont typeface="Arial" panose="020B0604020202020204" pitchFamily="34" charset="0"/>
              <a:buChar char="•"/>
            </a:pPr>
            <a:endParaRPr lang="en-US" sz="1400" dirty="0">
              <a:solidFill>
                <a:srgbClr val="1D2B3E"/>
              </a:solidFill>
            </a:endParaRPr>
          </a:p>
          <a:p>
            <a:pPr marL="400050" lvl="1">
              <a:spcBef>
                <a:spcPts val="0"/>
              </a:spcBef>
              <a:spcAft>
                <a:spcPts val="0"/>
              </a:spcAft>
              <a:buFont typeface="Arial" panose="020B0604020202020204" pitchFamily="34" charset="0"/>
              <a:buChar char="•"/>
            </a:pPr>
            <a:r>
              <a:rPr lang="en-US" sz="1400" b="1" i="0" dirty="0">
                <a:solidFill>
                  <a:srgbClr val="1D2B3E"/>
                </a:solidFill>
                <a:effectLst/>
              </a:rPr>
              <a:t>Authorizing 6 GHz Band Automated Frequency Coordination Systems</a:t>
            </a:r>
          </a:p>
          <a:p>
            <a:pPr marL="800100" lvl="2">
              <a:spcBef>
                <a:spcPts val="0"/>
              </a:spcBef>
              <a:spcAft>
                <a:spcPts val="0"/>
              </a:spcAft>
              <a:buFont typeface="Arial" panose="020B0604020202020204" pitchFamily="34" charset="0"/>
              <a:buChar char="•"/>
            </a:pPr>
            <a:r>
              <a:rPr lang="en-US" sz="1400" b="1" dirty="0">
                <a:solidFill>
                  <a:srgbClr val="1D2B3E"/>
                </a:solidFill>
                <a:highlight>
                  <a:srgbClr val="D5F4FF"/>
                </a:highlight>
              </a:rPr>
              <a:t>Update:  </a:t>
            </a:r>
            <a:r>
              <a:rPr lang="en-US" sz="1400" b="1" dirty="0">
                <a:solidFill>
                  <a:srgbClr val="1D2B3E"/>
                </a:solidFill>
              </a:rPr>
              <a:t>The Public Notice was approved Tuesday ahead of the Open Meeting.  </a:t>
            </a:r>
            <a:r>
              <a:rPr lang="en-US" sz="1400" b="1" dirty="0">
                <a:solidFill>
                  <a:srgbClr val="1D2B3E"/>
                </a:solidFill>
                <a:hlinkClick r:id="rId4"/>
              </a:rPr>
              <a:t>&lt;Latest link to adopted PN&gt;</a:t>
            </a:r>
            <a:endParaRPr lang="en-US" sz="1400" b="0" dirty="0">
              <a:solidFill>
                <a:srgbClr val="1D2B3E"/>
              </a:solidFill>
            </a:endParaRPr>
          </a:p>
          <a:p>
            <a:pPr marL="800100" lvl="2">
              <a:spcBef>
                <a:spcPts val="0"/>
              </a:spcBef>
              <a:spcAft>
                <a:spcPts val="0"/>
              </a:spcAft>
              <a:buFont typeface="Arial" panose="020B0604020202020204" pitchFamily="34" charset="0"/>
              <a:buChar char="•"/>
            </a:pPr>
            <a:r>
              <a:rPr lang="en-US" sz="1400" b="0" i="0" dirty="0">
                <a:solidFill>
                  <a:srgbClr val="1D2B3E"/>
                </a:solidFill>
                <a:effectLst/>
              </a:rPr>
              <a:t>The Commission will consider a </a:t>
            </a:r>
            <a:r>
              <a:rPr lang="en-US" sz="1400" b="0" i="0" u="none" strike="noStrike" dirty="0">
                <a:solidFill>
                  <a:srgbClr val="2C75D6"/>
                </a:solidFill>
                <a:effectLst/>
                <a:hlinkClick r:id="rId5"/>
              </a:rPr>
              <a:t>Public Notice</a:t>
            </a:r>
            <a:r>
              <a:rPr lang="en-US" sz="1400" b="0" i="0" dirty="0">
                <a:solidFill>
                  <a:srgbClr val="1D2B3E"/>
                </a:solidFill>
                <a:effectLst/>
              </a:rPr>
              <a:t> beginning the process for authorizing Automated Frequency Coordination Systems to govern the operation of standard-power devices in the 6 GHz band (5.925-7.125 GHz). (ET Docket No. 21-352)</a:t>
            </a:r>
          </a:p>
          <a:p>
            <a:pPr marL="1257300" lvl="3">
              <a:spcBef>
                <a:spcPts val="0"/>
              </a:spcBef>
              <a:spcAft>
                <a:spcPts val="0"/>
              </a:spcAft>
              <a:buFont typeface="Arial" panose="020B0604020202020204" pitchFamily="34" charset="0"/>
              <a:buChar char="•"/>
            </a:pPr>
            <a:endParaRPr lang="en-US" sz="1400" dirty="0">
              <a:ea typeface="Calibri" panose="020F0502020204030204" pitchFamily="34" charset="0"/>
            </a:endParaRPr>
          </a:p>
          <a:p>
            <a:pPr marL="400050" lvl="1">
              <a:spcBef>
                <a:spcPts val="0"/>
              </a:spcBef>
              <a:spcAft>
                <a:spcPts val="0"/>
              </a:spcAft>
              <a:buFont typeface="Arial" panose="020B0604020202020204" pitchFamily="34" charset="0"/>
              <a:buChar char="•"/>
            </a:pPr>
            <a:r>
              <a:rPr lang="en-US" sz="1400" dirty="0">
                <a:effectLst/>
                <a:ea typeface="Calibri" panose="020F0502020204030204" pitchFamily="34" charset="0"/>
              </a:rPr>
              <a:t> </a:t>
            </a:r>
            <a:r>
              <a:rPr lang="en-US" sz="1400" b="1" i="0" dirty="0">
                <a:solidFill>
                  <a:srgbClr val="1D2B3E"/>
                </a:solidFill>
                <a:effectLst/>
              </a:rPr>
              <a:t>Spectrum Requirements for the Internet of Things</a:t>
            </a:r>
            <a:endParaRPr lang="en-US" sz="1400" b="0" dirty="0">
              <a:solidFill>
                <a:srgbClr val="1D2B3E"/>
              </a:solidFill>
            </a:endParaRPr>
          </a:p>
          <a:p>
            <a:pPr marL="800100" lvl="2">
              <a:spcBef>
                <a:spcPts val="0"/>
              </a:spcBef>
              <a:spcAft>
                <a:spcPts val="0"/>
              </a:spcAft>
              <a:buFont typeface="Arial" panose="020B0604020202020204" pitchFamily="34" charset="0"/>
              <a:buChar char="•"/>
            </a:pPr>
            <a:r>
              <a:rPr lang="en-US" sz="1400" b="1" dirty="0">
                <a:solidFill>
                  <a:srgbClr val="1D2B3E"/>
                </a:solidFill>
                <a:highlight>
                  <a:srgbClr val="D5F4FF"/>
                </a:highlight>
              </a:rPr>
              <a:t>Update:  </a:t>
            </a:r>
            <a:r>
              <a:rPr lang="en-US" sz="1400" b="1" dirty="0">
                <a:solidFill>
                  <a:srgbClr val="1D2B3E"/>
                </a:solidFill>
              </a:rPr>
              <a:t>The NOI was approved just before the Open Meeting so pulled from agenda.  At time of Open Meeting still not showing adopted. </a:t>
            </a:r>
          </a:p>
          <a:p>
            <a:pPr marL="800100" lvl="2">
              <a:spcBef>
                <a:spcPts val="0"/>
              </a:spcBef>
              <a:spcAft>
                <a:spcPts val="0"/>
              </a:spcAft>
              <a:buFont typeface="Arial" panose="020B0604020202020204" pitchFamily="34" charset="0"/>
              <a:buChar char="•"/>
            </a:pPr>
            <a:r>
              <a:rPr lang="en-US" sz="1400" b="0" i="0" dirty="0">
                <a:solidFill>
                  <a:srgbClr val="1D2B3E"/>
                </a:solidFill>
                <a:effectLst/>
              </a:rPr>
              <a:t>The Commission will consider a </a:t>
            </a:r>
            <a:r>
              <a:rPr lang="en-US" sz="1400" b="0" i="0" u="none" strike="noStrike" dirty="0">
                <a:solidFill>
                  <a:srgbClr val="2C75D6"/>
                </a:solidFill>
                <a:effectLst/>
                <a:hlinkClick r:id="rId6"/>
              </a:rPr>
              <a:t>Notice of Inquiry</a:t>
            </a:r>
            <a:r>
              <a:rPr lang="en-US" sz="1400" b="0" i="0" dirty="0">
                <a:solidFill>
                  <a:srgbClr val="1D2B3E"/>
                </a:solidFill>
                <a:effectLst/>
              </a:rPr>
              <a:t> seeking comment on current and future spectrum needs to enable better connectivity relating to the Internet of Things (IoT). (ET Docket No. 21-353)</a:t>
            </a:r>
            <a:endParaRPr lang="en-US" sz="1400" dirty="0">
              <a:effectLst/>
              <a:ea typeface="Calibri" panose="020F0502020204030204" pitchFamily="34" charset="0"/>
            </a:endParaRPr>
          </a:p>
          <a:p>
            <a:pPr marL="1257300" lvl="3">
              <a:spcBef>
                <a:spcPts val="0"/>
              </a:spcBef>
              <a:spcAft>
                <a:spcPts val="0"/>
              </a:spcAft>
              <a:buFont typeface="Arial" panose="020B0604020202020204" pitchFamily="34" charset="0"/>
              <a:buChar char="•"/>
            </a:pPr>
            <a:r>
              <a:rPr lang="en-US" sz="1400" b="0" u="sng" dirty="0">
                <a:solidFill>
                  <a:srgbClr val="0000FF"/>
                </a:solidFill>
                <a:effectLst/>
                <a:ea typeface="Calibri" panose="020F0502020204030204" pitchFamily="34" charset="0"/>
                <a:hlinkClick r:id="rId7"/>
              </a:rPr>
              <a:t>https://docs.fcc.gov/public/attachments/DOC-375610A1.pdf</a:t>
            </a:r>
            <a:endParaRPr lang="en-US" sz="1400" b="0" dirty="0">
              <a:effectLst/>
              <a:ea typeface="Calibri" panose="020F0502020204030204" pitchFamily="34" charset="0"/>
            </a:endParaRPr>
          </a:p>
          <a:p>
            <a:pPr marL="1257300" lvl="3">
              <a:spcBef>
                <a:spcPts val="0"/>
              </a:spcBef>
              <a:spcAft>
                <a:spcPts val="0"/>
              </a:spcAft>
              <a:buFont typeface="Arial" panose="020B0604020202020204" pitchFamily="34" charset="0"/>
              <a:buChar char="•"/>
            </a:pPr>
            <a:r>
              <a:rPr lang="en-US" sz="1400" b="0" dirty="0">
                <a:ea typeface="Calibri" panose="020F0502020204030204" pitchFamily="34" charset="0"/>
              </a:rPr>
              <a:t>In mentor: </a:t>
            </a:r>
            <a:r>
              <a:rPr lang="en-US" sz="1400" b="0" u="sng" dirty="0">
                <a:solidFill>
                  <a:srgbClr val="0000FF"/>
                </a:solidFill>
                <a:effectLst/>
                <a:ea typeface="Calibri" panose="020F0502020204030204" pitchFamily="34" charset="0"/>
                <a:hlinkClick r:id="rId8"/>
              </a:rPr>
              <a:t>https://mentor.ieee.org/802.18/dcn/21/18-21-0108-00-0000-fcc-pn-on-spectrum-for-the-internet-of-things.docx</a:t>
            </a:r>
            <a:endParaRPr lang="en-US" sz="1400" b="0" dirty="0">
              <a:effectLst/>
              <a:ea typeface="Calibri" panose="020F0502020204030204" pitchFamily="34" charset="0"/>
            </a:endParaRPr>
          </a:p>
          <a:p>
            <a:pPr marL="800100" lvl="2">
              <a:spcBef>
                <a:spcPts val="0"/>
              </a:spcBef>
              <a:spcAft>
                <a:spcPts val="0"/>
              </a:spcAft>
              <a:buFont typeface="Arial" panose="020B0604020202020204" pitchFamily="34" charset="0"/>
              <a:buChar char="•"/>
            </a:pPr>
            <a:r>
              <a:rPr lang="en-US" sz="1400" b="1" dirty="0">
                <a:effectLst/>
                <a:ea typeface="Calibri" panose="020F0502020204030204" pitchFamily="34" charset="0"/>
              </a:rPr>
              <a:t>Some questions maybe of interest to IEEE 802, e.g.,</a:t>
            </a:r>
          </a:p>
          <a:p>
            <a:pPr marL="1257300" lvl="3">
              <a:spcBef>
                <a:spcPts val="0"/>
              </a:spcBef>
              <a:spcAft>
                <a:spcPts val="0"/>
              </a:spcAft>
            </a:pPr>
            <a:r>
              <a:rPr lang="en-US" sz="1400" b="0" dirty="0">
                <a:effectLst/>
                <a:ea typeface="Calibri" panose="020F0502020204030204" pitchFamily="34" charset="0"/>
              </a:rPr>
              <a:t> 1)  please refer to portions of paragraph 6 re IEEE:  	Standards groups such as 3GPP, IEEE, and others are also involved with IoT development. Are these standards providing sufficient guidance for IoT implementation in already existing spectrum bands?  </a:t>
            </a:r>
          </a:p>
          <a:p>
            <a:pPr marL="1257300" lvl="3">
              <a:spcBef>
                <a:spcPts val="0"/>
              </a:spcBef>
              <a:spcAft>
                <a:spcPts val="0"/>
              </a:spcAft>
            </a:pPr>
            <a:r>
              <a:rPr lang="en-US" sz="1400" b="0" dirty="0">
                <a:effectLst/>
                <a:ea typeface="Calibri" panose="020F0502020204030204" pitchFamily="34" charset="0"/>
              </a:rPr>
              <a:t>	If the growing need for IoT connectivity is not being met with the current and planned licensed spectrum resources, what steps can the Commission take to address this important use in the future? </a:t>
            </a:r>
          </a:p>
          <a:p>
            <a:pPr marL="1257300" lvl="3">
              <a:spcBef>
                <a:spcPts val="0"/>
              </a:spcBef>
              <a:spcAft>
                <a:spcPts val="0"/>
              </a:spcAft>
            </a:pPr>
            <a:endParaRPr lang="en-US" sz="1400" dirty="0">
              <a:ea typeface="Calibri" panose="020F0502020204030204" pitchFamily="34" charset="0"/>
            </a:endParaRPr>
          </a:p>
          <a:p>
            <a:pPr marL="1257300" lvl="3">
              <a:spcBef>
                <a:spcPts val="0"/>
              </a:spcBef>
              <a:spcAft>
                <a:spcPts val="0"/>
              </a:spcAft>
            </a:pPr>
            <a:r>
              <a:rPr lang="en-US" sz="1400" b="0" dirty="0">
                <a:effectLst/>
                <a:ea typeface="Calibri" panose="020F0502020204030204" pitchFamily="34" charset="0"/>
              </a:rPr>
              <a:t>2) please refer to paragraphs 10 and 11 asking the role of unlicensed spectrum and whether additional unlicensed spectrum should be considered.</a:t>
            </a:r>
            <a:r>
              <a:rPr lang="en-US" sz="1400" dirty="0">
                <a:ea typeface="Calibri" panose="020F0502020204030204" pitchFamily="34" charset="0"/>
              </a:rPr>
              <a:t> </a:t>
            </a:r>
          </a:p>
          <a:p>
            <a:pPr marL="0" marR="0" indent="0">
              <a:spcBef>
                <a:spcPts val="0"/>
              </a:spcBef>
              <a:spcAft>
                <a:spcPts val="0"/>
              </a:spcAft>
            </a:pPr>
            <a:endParaRPr lang="en-US" sz="2000" b="0" dirty="0">
              <a:ea typeface="Calibri" panose="020F0502020204030204" pitchFamily="34"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30sep21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28242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2259901" y="609603"/>
            <a:ext cx="7770813" cy="417602"/>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62000" y="914400"/>
            <a:ext cx="11277600" cy="5554946"/>
          </a:xfrm>
        </p:spPr>
        <p:txBody>
          <a:bodyPr/>
          <a:lstStyle/>
          <a:p>
            <a:pPr>
              <a:buFont typeface="Arial" panose="020B0604020202020204" pitchFamily="34" charset="0"/>
              <a:buChar char="•"/>
              <a:defRPr/>
            </a:pPr>
            <a:r>
              <a:rPr lang="en-US" sz="2000" dirty="0"/>
              <a:t>Officers for the RR-TAG / IEEE 802.18:				</a:t>
            </a:r>
          </a:p>
          <a:p>
            <a:pPr lvl="1">
              <a:spcBef>
                <a:spcPts val="0"/>
              </a:spcBef>
              <a:defRPr/>
            </a:pPr>
            <a:r>
              <a:rPr lang="en-US" sz="1600" dirty="0"/>
              <a:t>Chair is Jay Holcomb (Itron) 								</a:t>
            </a:r>
            <a:endParaRPr lang="en-US" sz="1600" b="1" dirty="0"/>
          </a:p>
          <a:p>
            <a:pPr lvl="1">
              <a:defRPr/>
            </a:pPr>
            <a:r>
              <a:rPr lang="en-US" sz="1600" dirty="0"/>
              <a:t>Co-Vice-chairs are </a:t>
            </a:r>
            <a:r>
              <a:rPr lang="en-US" sz="1600" dirty="0">
                <a:hlinkClick r:id="rId2"/>
              </a:rPr>
              <a:t>Al Petrick (Skyworks Solutions) </a:t>
            </a:r>
            <a:r>
              <a:rPr lang="en-US" sz="1600" dirty="0"/>
              <a:t>and </a:t>
            </a:r>
            <a:r>
              <a:rPr lang="en-US" sz="1600" dirty="0">
                <a:hlinkClick r:id="rId3"/>
              </a:rPr>
              <a:t>Stuart Kerry (OK-Brit/Self)</a:t>
            </a:r>
            <a:endParaRPr lang="en-US" sz="1600" dirty="0"/>
          </a:p>
          <a:p>
            <a:pPr lvl="1">
              <a:defRPr/>
            </a:pPr>
            <a:r>
              <a:rPr lang="en-US" sz="1600" dirty="0"/>
              <a:t>Secretary, need someone							</a:t>
            </a:r>
          </a:p>
          <a:p>
            <a:pPr>
              <a:buFont typeface="Arial" panose="020B0604020202020204" pitchFamily="34" charset="0"/>
              <a:buChar char="•"/>
            </a:pPr>
            <a:r>
              <a:rPr lang="en-US" altLang="en-US" sz="2000" dirty="0">
                <a:solidFill>
                  <a:schemeClr val="tx1"/>
                </a:solidFill>
              </a:rPr>
              <a:t>Voters: </a:t>
            </a:r>
            <a:r>
              <a:rPr lang="en-US" altLang="en-US" sz="1800" dirty="0">
                <a:solidFill>
                  <a:schemeClr val="tx1"/>
                </a:solidFill>
              </a:rPr>
              <a:t>38 (8 on LMSC); Nearly Voters: 2; Aspirant members: 10</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is an announced Plenary and Thursdays 15:00et meetings were announced more then 45 days ago.</a:t>
            </a:r>
          </a:p>
          <a:p>
            <a:pPr eaLnBrk="1" hangingPunct="1">
              <a:buFont typeface="Arial" panose="020B0604020202020204" pitchFamily="34" charset="0"/>
              <a:buChar char="•"/>
              <a:defRPr/>
            </a:pPr>
            <a:endParaRPr lang="en-US" sz="2000" dirty="0"/>
          </a:p>
          <a:p>
            <a:pPr eaLnBrk="1" hangingPunct="1">
              <a:buFont typeface="Arial" panose="020B0604020202020204" pitchFamily="34" charset="0"/>
              <a:buChar char="•"/>
              <a:defRPr/>
            </a:pPr>
            <a:r>
              <a:rPr lang="en-US" sz="2000" dirty="0"/>
              <a:t>IEEE 802 Required notices:</a:t>
            </a:r>
          </a:p>
          <a:p>
            <a:pPr lvl="1">
              <a:spcBef>
                <a:spcPts val="0"/>
              </a:spcBef>
              <a:defRPr/>
            </a:pPr>
            <a:r>
              <a:rPr lang="en-US" sz="1600" kern="1600" dirty="0"/>
              <a:t>Affiliation - </a:t>
            </a:r>
            <a:r>
              <a:rPr lang="en-US" sz="1600" u="sng" kern="1600" dirty="0">
                <a:hlinkClick r:id="rId4"/>
              </a:rPr>
              <a:t>http://standards.ieee.org/faqs/affiliationFAQ.html</a:t>
            </a:r>
            <a:endParaRPr lang="en-US" sz="1600" u="sng" kern="1600" dirty="0"/>
          </a:p>
          <a:p>
            <a:pPr>
              <a:spcBef>
                <a:spcPts val="0"/>
              </a:spcBef>
              <a:defRPr/>
            </a:pPr>
            <a:r>
              <a:rPr lang="en-US" sz="1600" i="1" u="sng" kern="1600" dirty="0">
                <a:solidFill>
                  <a:srgbClr val="FF0000"/>
                </a:solidFill>
              </a:rPr>
              <a:t>&gt; Be sure to announce you name, affiliation, employer and clients the first time you speak. </a:t>
            </a:r>
          </a:p>
          <a:p>
            <a:pPr lvl="1">
              <a:spcBef>
                <a:spcPts val="600"/>
              </a:spcBef>
              <a:defRPr/>
            </a:pPr>
            <a:r>
              <a:rPr lang="en-US" sz="1800" kern="1600" dirty="0"/>
              <a:t>Anti-Trust - </a:t>
            </a:r>
            <a:r>
              <a:rPr lang="en-US" sz="1800" u="sng" kern="1600" dirty="0">
                <a:hlinkClick r:id="rId5"/>
              </a:rPr>
              <a:t>http://standards.ieee.org/resources/antitrust-guidelines.pdf</a:t>
            </a:r>
            <a:endParaRPr lang="en-US" sz="1800" kern="1600" dirty="0"/>
          </a:p>
          <a:p>
            <a:pPr lvl="1">
              <a:spcBef>
                <a:spcPts val="600"/>
              </a:spcBef>
              <a:defRPr/>
            </a:pPr>
            <a:r>
              <a:rPr lang="en-US" sz="1800" kern="1600" dirty="0"/>
              <a:t>IEEE 802 WG Policies and Procedures - </a:t>
            </a:r>
            <a:r>
              <a:rPr lang="en-US" sz="1800" u="sng" kern="1600" dirty="0">
                <a:hlinkClick r:id="rId6"/>
              </a:rPr>
              <a:t>http://www.ieee802.org/devdocs.shtml</a:t>
            </a:r>
            <a:r>
              <a:rPr lang="en-US" sz="1800" u="sng" kern="1600" dirty="0"/>
              <a:t> </a:t>
            </a:r>
          </a:p>
          <a:p>
            <a:pPr lvl="1">
              <a:spcBef>
                <a:spcPts val="600"/>
              </a:spcBef>
              <a:defRPr/>
            </a:pPr>
            <a:r>
              <a:rPr lang="en-US" sz="1600" kern="1600" dirty="0"/>
              <a:t>Patent &amp; administration slides, </a:t>
            </a:r>
            <a:r>
              <a:rPr lang="en-US" sz="1600" kern="1600" dirty="0">
                <a:sym typeface="Wingdings" panose="05000000000000000000" pitchFamily="2" charset="2"/>
              </a:rPr>
              <a:t> jun21 </a:t>
            </a:r>
            <a:r>
              <a:rPr lang="en-US" sz="1400" dirty="0">
                <a:hlinkClick r:id="rId7"/>
              </a:rPr>
              <a:t>https://standards.ieee.org/about/sasb/patcom/materials.html</a:t>
            </a:r>
            <a:r>
              <a:rPr lang="en-US" sz="1400" dirty="0"/>
              <a:t> </a:t>
            </a:r>
            <a:endParaRPr lang="en-US" sz="1600" kern="1600" dirty="0">
              <a:sym typeface="Wingdings" panose="05000000000000000000" pitchFamily="2" charset="2"/>
            </a:endParaRPr>
          </a:p>
          <a:p>
            <a:pPr lvl="1">
              <a:spcBef>
                <a:spcPts val="600"/>
              </a:spcBef>
              <a:defRPr/>
            </a:pPr>
            <a:r>
              <a:rPr lang="en-US" sz="1600" kern="1600" dirty="0">
                <a:sym typeface="Wingdings" panose="05000000000000000000" pitchFamily="2" charset="2"/>
              </a:rPr>
              <a:t>Copyright notice slides,   nov19  </a:t>
            </a:r>
            <a:r>
              <a:rPr lang="en-US" sz="1200" dirty="0">
                <a:hlinkClick r:id="rId8"/>
              </a:rPr>
              <a:t>https://standards.ieee.org/faqs/copyrights/index.html#1</a:t>
            </a:r>
            <a:endParaRPr lang="en-US" sz="1200" kern="1600" dirty="0">
              <a:sym typeface="Wingdings" panose="05000000000000000000" pitchFamily="2" charset="2"/>
            </a:endParaRPr>
          </a:p>
          <a:p>
            <a:pPr lvl="1">
              <a:spcBef>
                <a:spcPts val="600"/>
              </a:spcBef>
              <a:defRPr/>
            </a:pPr>
            <a:r>
              <a:rPr lang="en-US" sz="1400" kern="1600" dirty="0"/>
              <a:t>(note; call for essential patents &amp; copy right notice: the RR-TAG does not do standards, though all should be aware.)</a:t>
            </a:r>
          </a:p>
          <a:p>
            <a:pPr lvl="1">
              <a:spcBef>
                <a:spcPts val="600"/>
              </a:spcBef>
              <a:defRPr/>
            </a:pPr>
            <a:r>
              <a:rPr lang="en-US" sz="1600" kern="1600" dirty="0"/>
              <a:t>For reference: </a:t>
            </a:r>
            <a:r>
              <a:rPr lang="en-US" sz="1600" dirty="0"/>
              <a:t>IEEE-SA Standards Board Operations Manual is available at: </a:t>
            </a:r>
            <a:r>
              <a:rPr lang="en-US" sz="1400" u="sng" dirty="0">
                <a:hlinkClick r:id="rId9"/>
              </a:rPr>
              <a:t>http://standards.ieee.org/develop/policies/opman/sb_om.pdf</a:t>
            </a:r>
            <a:endParaRPr lang="en-US" sz="1400" u="sng" dirty="0"/>
          </a:p>
          <a:p>
            <a:pPr lvl="1">
              <a:spcBef>
                <a:spcPts val="600"/>
              </a:spcBef>
              <a:defRPr/>
            </a:pPr>
            <a:r>
              <a:rPr lang="en-US" sz="1600" dirty="0"/>
              <a:t>https://standards.ieee.org/about/sasb/patcom/materials.html </a:t>
            </a:r>
          </a:p>
        </p:txBody>
      </p:sp>
      <p:sp>
        <p:nvSpPr>
          <p:cNvPr id="7" name="Date Placeholder 6"/>
          <p:cNvSpPr>
            <a:spLocks noGrp="1"/>
          </p:cNvSpPr>
          <p:nvPr>
            <p:ph type="dt" sz="quarter" idx="4294967295"/>
          </p:nvPr>
        </p:nvSpPr>
        <p:spPr>
          <a:xfrm>
            <a:off x="990600" y="381002"/>
            <a:ext cx="2579688" cy="228600"/>
          </a:xfrm>
          <a:prstGeom prst="rect">
            <a:avLst/>
          </a:prstGeom>
        </p:spPr>
        <p:txBody>
          <a:bodyPr/>
          <a:lstStyle/>
          <a:p>
            <a:pPr>
              <a:defRPr/>
            </a:pPr>
            <a:r>
              <a:rPr lang="en-US"/>
              <a:t>30sep21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8170552" y="6469346"/>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2035017111"/>
              </p:ext>
            </p:extLst>
          </p:nvPr>
        </p:nvGraphicFramePr>
        <p:xfrm>
          <a:off x="7925668" y="4929329"/>
          <a:ext cx="2390775" cy="498475"/>
        </p:xfrm>
        <a:graphic>
          <a:graphicData uri="http://schemas.openxmlformats.org/presentationml/2006/ole">
            <mc:AlternateContent xmlns:mc="http://schemas.openxmlformats.org/markup-compatibility/2006">
              <mc:Choice xmlns:v="urn:schemas-microsoft-com:vml" Requires="v">
                <p:oleObj name="Packager Shell Object" showAsIcon="1" r:id="rId10" imgW="2391120" imgH="534600" progId="Package">
                  <p:embed/>
                </p:oleObj>
              </mc:Choice>
              <mc:Fallback>
                <p:oleObj name="Packager Shell Object" showAsIcon="1" r:id="rId10" imgW="2391120" imgH="534600" progId="Package">
                  <p:embed/>
                  <p:pic>
                    <p:nvPicPr>
                      <p:cNvPr id="4" name="Object 3">
                        <a:extLst>
                          <a:ext uri="{FF2B5EF4-FFF2-40B4-BE49-F238E27FC236}">
                            <a16:creationId xmlns:a16="http://schemas.microsoft.com/office/drawing/2014/main" id="{A6AE33B4-0A9D-4FF1-827F-812D8ABA6391}"/>
                          </a:ext>
                        </a:extLst>
                      </p:cNvPr>
                      <p:cNvPicPr/>
                      <p:nvPr/>
                    </p:nvPicPr>
                    <p:blipFill>
                      <a:blip r:embed="rId11"/>
                      <a:stretch>
                        <a:fillRect/>
                      </a:stretch>
                    </p:blipFill>
                    <p:spPr>
                      <a:xfrm>
                        <a:off x="7925668" y="4929329"/>
                        <a:ext cx="2390775" cy="498475"/>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077EE942-5C0A-42F6-A8EA-3304D5D47EB5}"/>
              </a:ext>
            </a:extLst>
          </p:cNvPr>
          <p:cNvGraphicFramePr>
            <a:graphicFrameLocks noChangeAspect="1"/>
          </p:cNvGraphicFramePr>
          <p:nvPr>
            <p:extLst>
              <p:ext uri="{D42A27DB-BD31-4B8C-83A1-F6EECF244321}">
                <p14:modId xmlns:p14="http://schemas.microsoft.com/office/powerpoint/2010/main" val="1932007210"/>
              </p:ext>
            </p:extLst>
          </p:nvPr>
        </p:nvGraphicFramePr>
        <p:xfrm>
          <a:off x="9448800" y="4236794"/>
          <a:ext cx="990600" cy="835820"/>
        </p:xfrm>
        <a:graphic>
          <a:graphicData uri="http://schemas.openxmlformats.org/presentationml/2006/ole">
            <mc:AlternateContent xmlns:mc="http://schemas.openxmlformats.org/markup-compatibility/2006">
              <mc:Choice xmlns:v="urn:schemas-microsoft-com:vml" Requires="v">
                <p:oleObj name="Acrobat Document" showAsIcon="1" r:id="rId12" imgW="914400" imgH="771822" progId="AcroExch.Document.DC">
                  <p:embed/>
                </p:oleObj>
              </mc:Choice>
              <mc:Fallback>
                <p:oleObj name="Acrobat Document" showAsIcon="1" r:id="rId12" imgW="914400" imgH="771822" progId="AcroExch.Document.DC">
                  <p:embed/>
                  <p:pic>
                    <p:nvPicPr>
                      <p:cNvPr id="5" name="Object 4">
                        <a:extLst>
                          <a:ext uri="{FF2B5EF4-FFF2-40B4-BE49-F238E27FC236}">
                            <a16:creationId xmlns:a16="http://schemas.microsoft.com/office/drawing/2014/main" id="{3BC104E2-27D7-4988-B7F3-2D33801B66A6}"/>
                          </a:ext>
                        </a:extLst>
                      </p:cNvPr>
                      <p:cNvPicPr/>
                      <p:nvPr/>
                    </p:nvPicPr>
                    <p:blipFill>
                      <a:blip r:embed="rId13"/>
                      <a:stretch>
                        <a:fillRect/>
                      </a:stretch>
                    </p:blipFill>
                    <p:spPr>
                      <a:xfrm>
                        <a:off x="9448800" y="4236794"/>
                        <a:ext cx="990600" cy="835820"/>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8597510" cy="464123"/>
          </a:xfrm>
        </p:spPr>
        <p:txBody>
          <a:bodyPr/>
          <a:lstStyle/>
          <a:p>
            <a:r>
              <a:rPr lang="en-US" altLang="en-US" sz="2400" dirty="0"/>
              <a:t>General Discussion Items – ongoing - MSGs 6 GHz &amp; FCC - 1</a:t>
            </a:r>
            <a:endParaRPr lang="en-US" sz="2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20</a:t>
            </a:fld>
            <a:endParaRPr lang="en-US" altLang="en-US" dirty="0"/>
          </a:p>
        </p:txBody>
      </p:sp>
      <p:sp>
        <p:nvSpPr>
          <p:cNvPr id="7" name="Date Placeholder 6"/>
          <p:cNvSpPr>
            <a:spLocks noGrp="1"/>
          </p:cNvSpPr>
          <p:nvPr>
            <p:ph type="dt" idx="15"/>
          </p:nvPr>
        </p:nvSpPr>
        <p:spPr/>
        <p:txBody>
          <a:bodyPr/>
          <a:lstStyle/>
          <a:p>
            <a:r>
              <a:rPr lang="en-US"/>
              <a:t>30sep21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EA666240-F74D-4ED3-A10B-0C70FFFF65C4}"/>
              </a:ext>
            </a:extLst>
          </p:cNvPr>
          <p:cNvSpPr>
            <a:spLocks noGrp="1"/>
          </p:cNvSpPr>
          <p:nvPr>
            <p:ph idx="1"/>
          </p:nvPr>
        </p:nvSpPr>
        <p:spPr>
          <a:xfrm>
            <a:off x="914400" y="1096023"/>
            <a:ext cx="11032375" cy="5379391"/>
          </a:xfrm>
        </p:spPr>
        <p:txBody>
          <a:bodyPr/>
          <a:lstStyle/>
          <a:p>
            <a:pPr>
              <a:buFont typeface="Arial" panose="020B0604020202020204" pitchFamily="34" charset="0"/>
              <a:buChar char="•"/>
            </a:pPr>
            <a:r>
              <a:rPr lang="en-US" sz="1800" dirty="0"/>
              <a:t> </a:t>
            </a:r>
            <a:r>
              <a:rPr lang="en-US" sz="1600" dirty="0"/>
              <a:t>1. The </a:t>
            </a:r>
            <a:r>
              <a:rPr lang="en-US" sz="1600" dirty="0" err="1"/>
              <a:t>WInnforum</a:t>
            </a:r>
            <a:r>
              <a:rPr lang="en-US" sz="1600" dirty="0"/>
              <a:t> “6 GHz </a:t>
            </a:r>
            <a:r>
              <a:rPr lang="en-US" sz="1600" u="sng" dirty="0"/>
              <a:t>Committee</a:t>
            </a:r>
            <a:r>
              <a:rPr lang="en-US" sz="1600" dirty="0"/>
              <a:t>”, 	all groups meet every 2 weeks except interference-weekly  (168 people) </a:t>
            </a:r>
            <a:endParaRPr lang="en-US" sz="1600" b="0" dirty="0"/>
          </a:p>
          <a:p>
            <a:pPr lvl="2">
              <a:buFont typeface="Arial" panose="020B0604020202020204" pitchFamily="34" charset="0"/>
              <a:buChar char="•"/>
            </a:pPr>
            <a:r>
              <a:rPr lang="en-US" sz="1400" u="sng" dirty="0">
                <a:solidFill>
                  <a:srgbClr val="0563C1"/>
                </a:solidFill>
                <a:ea typeface="Calibri" panose="020F0502020204030204" pitchFamily="34" charset="0"/>
                <a:hlinkClick r:id="rId3"/>
              </a:rPr>
              <a:t>https://www.wirelessinnovation.org/6ghz-multistakeholder-committee</a:t>
            </a:r>
            <a:r>
              <a:rPr lang="en-US" sz="1400" dirty="0">
                <a:ea typeface="Calibri" panose="020F0502020204030204" pitchFamily="34" charset="0"/>
              </a:rPr>
              <a:t> </a:t>
            </a:r>
          </a:p>
          <a:p>
            <a:pPr lvl="2">
              <a:spcBef>
                <a:spcPts val="0"/>
              </a:spcBef>
              <a:buFont typeface="Arial" panose="020B0604020202020204" pitchFamily="34" charset="0"/>
              <a:buChar char="•"/>
            </a:pPr>
            <a:r>
              <a:rPr lang="en-US" sz="1400" dirty="0">
                <a:solidFill>
                  <a:schemeClr val="tx1"/>
                </a:solidFill>
                <a:ea typeface="Times New Roman" panose="02020603050405020304" pitchFamily="18" charset="0"/>
              </a:rPr>
              <a:t>For access to documents from the committee, can request to be an observer from the MSG below.  </a:t>
            </a:r>
          </a:p>
          <a:p>
            <a:pPr marL="866775" lvl="2">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New org: 2 (now) focus areas: </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1)  AFC Functional Specification -WG – includes: Interference-TG,  Incumbent Info-TG,  security  (new) and Protocols </a:t>
            </a:r>
            <a:r>
              <a:rPr lang="en-US" sz="1400" strike="dblStrike" dirty="0">
                <a:solidFill>
                  <a:schemeClr val="tx1">
                    <a:lumMod val="50000"/>
                    <a:lumOff val="50000"/>
                  </a:schemeClr>
                </a:solidFill>
                <a:ea typeface="Times New Roman" panose="02020603050405020304" pitchFamily="18" charset="0"/>
              </a:rPr>
              <a:t>3GPP</a:t>
            </a:r>
            <a:r>
              <a:rPr lang="en-US" sz="1400" dirty="0">
                <a:solidFill>
                  <a:schemeClr val="tx1"/>
                </a:solidFill>
                <a:ea typeface="Times New Roman" panose="02020603050405020304" pitchFamily="18" charset="0"/>
              </a:rPr>
              <a:t>-TG</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2) AFC Test and Certification-WG</a:t>
            </a:r>
            <a:endParaRPr lang="en-US" sz="1400" dirty="0">
              <a:solidFill>
                <a:schemeClr val="bg1">
                  <a:lumMod val="50000"/>
                </a:schemeClr>
              </a:solidFill>
            </a:endParaRPr>
          </a:p>
          <a:p>
            <a:pPr marL="866775" lvl="2">
              <a:spcBef>
                <a:spcPts val="0"/>
              </a:spcBef>
              <a:spcAft>
                <a:spcPts val="0"/>
              </a:spcAft>
              <a:buFont typeface="Arial" panose="020B0604020202020204" pitchFamily="34" charset="0"/>
              <a:buChar char="•"/>
            </a:pPr>
            <a:r>
              <a:rPr lang="en-US" sz="1600" dirty="0">
                <a:solidFill>
                  <a:schemeClr val="tx1"/>
                </a:solidFill>
              </a:rPr>
              <a:t>Anything to share this week? </a:t>
            </a:r>
            <a:r>
              <a:rPr lang="en-US" sz="1800" dirty="0">
                <a:effectLst/>
                <a:latin typeface="Times New Roman" panose="02020603050405020304" pitchFamily="18" charset="0"/>
                <a:ea typeface="SimSun" panose="02010600030101010101" pitchFamily="2" charset="-122"/>
              </a:rPr>
              <a:t>ran out of time, next week</a:t>
            </a:r>
            <a:endParaRPr lang="en-US" sz="1600" dirty="0">
              <a:solidFill>
                <a:schemeClr val="tx1"/>
              </a:solidFill>
            </a:endParaRPr>
          </a:p>
          <a:p>
            <a:pPr marL="1323975" lvl="3">
              <a:spcBef>
                <a:spcPts val="0"/>
              </a:spcBef>
              <a:spcAft>
                <a:spcPts val="0"/>
              </a:spcAft>
              <a:buFont typeface="Arial" panose="020B0604020202020204" pitchFamily="34" charset="0"/>
              <a:buChar char="•"/>
            </a:pPr>
            <a:r>
              <a:rPr lang="en-US" dirty="0">
                <a:solidFill>
                  <a:schemeClr val="tx1"/>
                </a:solidFill>
              </a:rPr>
              <a:t> </a:t>
            </a:r>
          </a:p>
          <a:p>
            <a:pPr marL="866775" lvl="2">
              <a:spcBef>
                <a:spcPts val="0"/>
              </a:spcBef>
              <a:spcAft>
                <a:spcPts val="0"/>
              </a:spcAft>
              <a:buFont typeface="Arial" panose="020B0604020202020204" pitchFamily="34" charset="0"/>
              <a:buChar char="•"/>
            </a:pPr>
            <a:r>
              <a:rPr lang="en-US" sz="1400" b="1" dirty="0">
                <a:effectLst/>
                <a:ea typeface="Calibri" panose="020F0502020204030204" pitchFamily="34" charset="0"/>
              </a:rPr>
              <a:t>16sep: </a:t>
            </a:r>
            <a:r>
              <a:rPr lang="en-US" sz="1400" dirty="0">
                <a:effectLst/>
                <a:ea typeface="Calibri" panose="020F0502020204030204" pitchFamily="34" charset="0"/>
              </a:rPr>
              <a:t>The members of the Wireless Innovation Forum have balloted and approved a new document entitled “Recommendations for Addressing Blank, Uncollected, Erroneous, or Conflicting Database Elements for Incumbent Systems in the U.S. U-NII 5 &amp; 7 Bands for the Purpose of Automated Frequency Coordination Systems” (document number WINNF-RC-1010-V1.0.0). This document and the associated appendix are publicly available here:  </a:t>
            </a:r>
            <a:r>
              <a:rPr lang="en-US" sz="1400" u="sng" dirty="0">
                <a:solidFill>
                  <a:srgbClr val="0000FF"/>
                </a:solidFill>
                <a:effectLst/>
                <a:ea typeface="Calibri" panose="020F0502020204030204" pitchFamily="34" charset="0"/>
                <a:hlinkClick r:id="rId4"/>
              </a:rPr>
              <a:t>https://6ghz.wirelessinnovation.org/work-group-products</a:t>
            </a:r>
            <a:r>
              <a:rPr lang="en-US" sz="1400" u="sng" dirty="0">
                <a:solidFill>
                  <a:srgbClr val="0000FF"/>
                </a:solidFill>
                <a:effectLst/>
                <a:ea typeface="Calibri" panose="020F0502020204030204" pitchFamily="34" charset="0"/>
              </a:rPr>
              <a:t> </a:t>
            </a:r>
            <a:r>
              <a:rPr lang="en-US" sz="1200" dirty="0">
                <a:solidFill>
                  <a:schemeClr val="tx1"/>
                </a:solidFill>
                <a:effectLst/>
                <a:ea typeface="SimSun" panose="02010600030101010101" pitchFamily="2" charset="-122"/>
              </a:rPr>
              <a:t>  </a:t>
            </a:r>
          </a:p>
          <a:p>
            <a:pPr marL="1323975" lvl="3">
              <a:spcBef>
                <a:spcPts val="0"/>
              </a:spcBef>
              <a:spcAft>
                <a:spcPts val="0"/>
              </a:spcAft>
              <a:buFont typeface="Arial" panose="020B0604020202020204" pitchFamily="34" charset="0"/>
              <a:buChar char="•"/>
            </a:pPr>
            <a:endParaRPr lang="en-US" sz="1400" dirty="0">
              <a:solidFill>
                <a:schemeClr val="tx1"/>
              </a:solidFill>
              <a:ea typeface="Times New Roman" panose="02020603050405020304" pitchFamily="18" charset="0"/>
            </a:endParaRPr>
          </a:p>
          <a:p>
            <a:pPr>
              <a:buFont typeface="Arial" panose="020B0604020202020204" pitchFamily="34" charset="0"/>
              <a:buChar char="•"/>
            </a:pPr>
            <a:r>
              <a:rPr lang="en-US" sz="1600" dirty="0">
                <a:ea typeface="Calibri" panose="020F0502020204030204" pitchFamily="34" charset="0"/>
              </a:rPr>
              <a:t>2. From the FCC R&amp;O, an informal MSG (“Group”) has also been formed.  (260+ people)</a:t>
            </a:r>
          </a:p>
          <a:p>
            <a:pPr lvl="1">
              <a:spcBef>
                <a:spcPts val="0"/>
              </a:spcBef>
              <a:buFont typeface="Arial" panose="020B0604020202020204" pitchFamily="34" charset="0"/>
              <a:buChar char="•"/>
            </a:pPr>
            <a:r>
              <a:rPr lang="en-US" sz="1600" dirty="0">
                <a:solidFill>
                  <a:srgbClr val="1155CC"/>
                </a:solidFill>
                <a:hlinkClick r:id="rId5"/>
              </a:rPr>
              <a:t>https://groups.wirelessinnovation.org/wg/6MSG/dashboard</a:t>
            </a:r>
            <a:r>
              <a:rPr lang="en-US" sz="1600" dirty="0">
                <a:solidFill>
                  <a:srgbClr val="1155CC"/>
                </a:solidFill>
              </a:rPr>
              <a:t>. </a:t>
            </a:r>
            <a:endParaRPr lang="en-US" sz="1600" kern="1200" dirty="0">
              <a:cs typeface="+mn-cs"/>
            </a:endParaRPr>
          </a:p>
          <a:p>
            <a:pPr marL="1323975" lvl="3">
              <a:spcBef>
                <a:spcPts val="0"/>
              </a:spcBef>
              <a:spcAft>
                <a:spcPts val="0"/>
              </a:spcAft>
              <a:buFont typeface="Arial" panose="020B0604020202020204" pitchFamily="34" charset="0"/>
              <a:buChar char="•"/>
            </a:pPr>
            <a:r>
              <a:rPr lang="en-US" sz="1200" dirty="0">
                <a:solidFill>
                  <a:schemeClr val="tx1"/>
                </a:solidFill>
              </a:rPr>
              <a:t>Work stream 1 - interference protection and resolution (</a:t>
            </a:r>
            <a:r>
              <a:rPr lang="en-US" sz="1200" dirty="0" err="1">
                <a:solidFill>
                  <a:schemeClr val="tx1"/>
                </a:solidFill>
              </a:rPr>
              <a:t>CableLabs</a:t>
            </a:r>
            <a:r>
              <a:rPr lang="en-US" sz="1200" dirty="0">
                <a:solidFill>
                  <a:schemeClr val="tx1"/>
                </a:solidFill>
              </a:rPr>
              <a:t>, EPRI, Lake </a:t>
            </a:r>
            <a:r>
              <a:rPr lang="en-US" sz="1200" dirty="0" err="1">
                <a:solidFill>
                  <a:schemeClr val="tx1"/>
                </a:solidFill>
              </a:rPr>
              <a:t>Cty</a:t>
            </a:r>
            <a:r>
              <a:rPr lang="en-US" sz="1200" dirty="0">
                <a:solidFill>
                  <a:schemeClr val="tx1"/>
                </a:solidFill>
              </a:rPr>
              <a:t>, APCO)  Meets biweekly, from 28Jan21-10:00 et, </a:t>
            </a:r>
          </a:p>
          <a:p>
            <a:pPr marL="1323975" lvl="3">
              <a:spcBef>
                <a:spcPts val="0"/>
              </a:spcBef>
              <a:spcAft>
                <a:spcPts val="0"/>
              </a:spcAft>
              <a:buFont typeface="Arial" panose="020B0604020202020204" pitchFamily="34" charset="0"/>
              <a:buChar char="•"/>
            </a:pPr>
            <a:r>
              <a:rPr lang="en-US" sz="1200" dirty="0">
                <a:solidFill>
                  <a:schemeClr val="tx1"/>
                </a:solidFill>
              </a:rPr>
              <a:t>Work stream 2 - correct incumbent data (ULS) (</a:t>
            </a:r>
            <a:r>
              <a:rPr lang="en-US" sz="1200" dirty="0" err="1">
                <a:solidFill>
                  <a:schemeClr val="tx1"/>
                </a:solidFill>
              </a:rPr>
              <a:t>Comsearch</a:t>
            </a:r>
            <a:r>
              <a:rPr lang="en-US" sz="1200" dirty="0">
                <a:solidFill>
                  <a:schemeClr val="tx1"/>
                </a:solidFill>
              </a:rPr>
              <a:t>, APCO) </a:t>
            </a:r>
          </a:p>
          <a:p>
            <a:pPr marL="1323975" lvl="3">
              <a:spcBef>
                <a:spcPts val="0"/>
              </a:spcBef>
              <a:spcAft>
                <a:spcPts val="0"/>
              </a:spcAft>
              <a:buFont typeface="Arial" panose="020B0604020202020204" pitchFamily="34" charset="0"/>
              <a:buChar char="•"/>
            </a:pPr>
            <a:r>
              <a:rPr lang="en-US" sz="1200" dirty="0">
                <a:solidFill>
                  <a:schemeClr val="tx1"/>
                </a:solidFill>
              </a:rPr>
              <a:t>Work stream 3 - AFC and how it provides protection, etc. (Charter, Google, UTC)</a:t>
            </a:r>
          </a:p>
          <a:p>
            <a:pPr marL="1323975" lvl="3">
              <a:spcBef>
                <a:spcPts val="0"/>
              </a:spcBef>
              <a:spcAft>
                <a:spcPts val="0"/>
              </a:spcAft>
              <a:buFont typeface="Arial" panose="020B0604020202020204" pitchFamily="34" charset="0"/>
              <a:buChar char="•"/>
            </a:pPr>
            <a:r>
              <a:rPr lang="en-US" sz="1200" dirty="0">
                <a:solidFill>
                  <a:schemeClr val="tx1"/>
                </a:solidFill>
              </a:rPr>
              <a:t>Overall Co-chairs:  NPSTC, UTC, WFA, WISPA. </a:t>
            </a:r>
            <a:r>
              <a:rPr lang="en-US" sz="1200" dirty="0">
                <a:solidFill>
                  <a:schemeClr val="tx1"/>
                </a:solidFill>
                <a:ea typeface="Times New Roman" panose="02020603050405020304" pitchFamily="18" charset="0"/>
              </a:rPr>
              <a:t> </a:t>
            </a:r>
          </a:p>
          <a:p>
            <a:pPr marL="866775" lvl="2">
              <a:spcBef>
                <a:spcPts val="0"/>
              </a:spcBef>
              <a:spcAft>
                <a:spcPts val="0"/>
              </a:spcAft>
              <a:buFont typeface="Arial" panose="020B0604020202020204" pitchFamily="34" charset="0"/>
              <a:buChar char="•"/>
            </a:pPr>
            <a:r>
              <a:rPr lang="en-US" sz="1600" dirty="0">
                <a:solidFill>
                  <a:schemeClr val="tx1"/>
                </a:solidFill>
              </a:rPr>
              <a:t>Anything to share this week? </a:t>
            </a:r>
            <a:r>
              <a:rPr lang="en-US" sz="1800" dirty="0">
                <a:effectLst/>
                <a:latin typeface="Times New Roman" panose="02020603050405020304" pitchFamily="18" charset="0"/>
                <a:ea typeface="SimSun" panose="02010600030101010101" pitchFamily="2" charset="-122"/>
              </a:rPr>
              <a:t>ran out of time, next week</a:t>
            </a:r>
            <a:endParaRPr lang="en-US" sz="1600" dirty="0">
              <a:solidFill>
                <a:schemeClr val="tx1"/>
              </a:solidFill>
            </a:endParaRPr>
          </a:p>
          <a:p>
            <a:pPr marL="1323975" lvl="3">
              <a:spcBef>
                <a:spcPts val="0"/>
              </a:spcBef>
              <a:spcAft>
                <a:spcPts val="0"/>
              </a:spcAft>
              <a:buFont typeface="Arial" panose="020B0604020202020204" pitchFamily="34" charset="0"/>
              <a:buChar char="•"/>
            </a:pPr>
            <a:r>
              <a:rPr lang="en-US" sz="1400" dirty="0">
                <a:solidFill>
                  <a:schemeClr val="tx1"/>
                </a:solidFill>
              </a:rPr>
              <a:t> </a:t>
            </a:r>
          </a:p>
          <a:p>
            <a:pPr marL="866775" lvl="2">
              <a:spcBef>
                <a:spcPts val="0"/>
              </a:spcBef>
              <a:spcAft>
                <a:spcPts val="0"/>
              </a:spcAft>
              <a:buFont typeface="Arial" panose="020B0604020202020204" pitchFamily="34" charset="0"/>
              <a:buChar char="•"/>
            </a:pPr>
            <a:r>
              <a:rPr lang="en-US" sz="1400" b="1" dirty="0">
                <a:solidFill>
                  <a:schemeClr val="tx1"/>
                </a:solidFill>
              </a:rPr>
              <a:t>23sep: </a:t>
            </a:r>
            <a:r>
              <a:rPr lang="en-US" sz="1400" dirty="0">
                <a:solidFill>
                  <a:schemeClr val="tx1"/>
                </a:solidFill>
              </a:rPr>
              <a:t>Work stream 1 – draft final report is still in  0.x revs, indicating the final v1.0 is a ways out and the schedule is heading right. </a:t>
            </a:r>
          </a:p>
          <a:p>
            <a:pPr marL="1323975" lvl="3">
              <a:spcBef>
                <a:spcPts val="0"/>
              </a:spcBef>
              <a:spcAft>
                <a:spcPts val="0"/>
              </a:spcAft>
              <a:buFont typeface="Arial" panose="020B0604020202020204" pitchFamily="34" charset="0"/>
              <a:buChar char="•"/>
            </a:pPr>
            <a:r>
              <a:rPr lang="en-US" sz="1400" dirty="0">
                <a:effectLst/>
                <a:ea typeface="SimSun" panose="02010600030101010101" pitchFamily="2" charset="-122"/>
              </a:rPr>
              <a:t>This group met last week 24Sept21</a:t>
            </a:r>
            <a:endParaRPr lang="en-US" sz="1400" dirty="0">
              <a:solidFill>
                <a:schemeClr val="tx1"/>
              </a:solidFill>
              <a:ea typeface="Times New Roman" panose="02020603050405020304" pitchFamily="18" charset="0"/>
            </a:endParaRPr>
          </a:p>
          <a:p>
            <a:pPr marL="0" indent="0"/>
            <a:endParaRPr lang="en-US" sz="1600" dirty="0">
              <a:ea typeface="Calibri" panose="020F0502020204030204" pitchFamily="34" charset="0"/>
            </a:endParaRPr>
          </a:p>
        </p:txBody>
      </p:sp>
    </p:spTree>
    <p:extLst>
      <p:ext uri="{BB962C8B-B14F-4D97-AF65-F5344CB8AC3E}">
        <p14:creationId xmlns:p14="http://schemas.microsoft.com/office/powerpoint/2010/main" val="13859289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31900"/>
            <a:ext cx="10668000" cy="464123"/>
          </a:xfrm>
        </p:spPr>
        <p:txBody>
          <a:bodyPr/>
          <a:lstStyle/>
          <a:p>
            <a:r>
              <a:rPr lang="en-US" altLang="en-US" sz="2400" dirty="0"/>
              <a:t>General Discussion Items – ongoing - </a:t>
            </a:r>
            <a:r>
              <a:rPr lang="en-US" sz="2400" dirty="0"/>
              <a:t>IEEE 802 Stds Table of Frequency Ranges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21</a:t>
            </a:fld>
            <a:endParaRPr lang="en-US" altLang="en-US" dirty="0"/>
          </a:p>
        </p:txBody>
      </p:sp>
      <p:sp>
        <p:nvSpPr>
          <p:cNvPr id="7" name="Date Placeholder 6"/>
          <p:cNvSpPr>
            <a:spLocks noGrp="1"/>
          </p:cNvSpPr>
          <p:nvPr>
            <p:ph type="dt" idx="15"/>
          </p:nvPr>
        </p:nvSpPr>
        <p:spPr/>
        <p:txBody>
          <a:bodyPr/>
          <a:lstStyle/>
          <a:p>
            <a:r>
              <a:rPr lang="en-US"/>
              <a:t>30sep21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49BD1C81-62F5-4C6A-B620-084BAC2CBFA7}"/>
              </a:ext>
            </a:extLst>
          </p:cNvPr>
          <p:cNvSpPr>
            <a:spLocks noGrp="1"/>
          </p:cNvSpPr>
          <p:nvPr>
            <p:ph idx="1"/>
          </p:nvPr>
        </p:nvSpPr>
        <p:spPr>
          <a:xfrm>
            <a:off x="914400" y="863960"/>
            <a:ext cx="10439400" cy="5611453"/>
          </a:xfrm>
        </p:spPr>
        <p:txBody>
          <a:bodyPr/>
          <a:lstStyle/>
          <a:p>
            <a:pPr marL="1085850" lvl="2">
              <a:spcBef>
                <a:spcPts val="0"/>
              </a:spcBef>
              <a:spcAft>
                <a:spcPts val="0"/>
              </a:spcAft>
              <a:buFont typeface="Arial" panose="020B0604020202020204" pitchFamily="34" charset="0"/>
              <a:buChar char="•"/>
            </a:pPr>
            <a:endParaRPr lang="en-US" sz="10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Problem statement</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It is difficult for 802 wireless standards developers to quickly and </a:t>
            </a:r>
            <a:r>
              <a:rPr lang="en-US" sz="1400" dirty="0">
                <a:solidFill>
                  <a:schemeClr val="tx1"/>
                </a:solidFill>
                <a:ea typeface="Calibri" panose="020F0502020204030204" pitchFamily="34" charset="0"/>
              </a:rPr>
              <a:t>accurately identify all the frequency bands by the family of 802 wireless standards in a regularly maintained database. </a:t>
            </a:r>
          </a:p>
          <a:p>
            <a:pPr marL="685800" lvl="1">
              <a:spcBef>
                <a:spcPts val="0"/>
              </a:spcBef>
              <a:spcAft>
                <a:spcPts val="0"/>
              </a:spcAft>
              <a:buFont typeface="Arial" panose="020B0604020202020204" pitchFamily="34" charset="0"/>
              <a:buChar char="•"/>
            </a:pPr>
            <a:r>
              <a:rPr lang="en-US" sz="1400" dirty="0">
                <a:solidFill>
                  <a:schemeClr val="tx1"/>
                </a:solidFill>
                <a:ea typeface="Calibri" panose="020F0502020204030204" pitchFamily="34" charset="0"/>
              </a:rPr>
              <a:t>The primary application is to simplify identification of potential frequency bands for coexistence assessment</a:t>
            </a:r>
            <a:r>
              <a:rPr lang="en-US" sz="1400" dirty="0">
                <a:ea typeface="Calibri" panose="020F0502020204030204" pitchFamily="34" charset="0"/>
              </a:rPr>
              <a:t>.	</a:t>
            </a:r>
            <a:endParaRPr lang="en-US" sz="14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Initial Audiences: </a:t>
            </a:r>
          </a:p>
          <a:p>
            <a:pPr marL="685800" lvl="1">
              <a:spcBef>
                <a:spcPts val="0"/>
              </a:spcBef>
              <a:spcAft>
                <a:spcPts val="0"/>
              </a:spcAft>
              <a:buFont typeface="Arial" panose="020B0604020202020204" pitchFamily="34" charset="0"/>
              <a:buChar char="•"/>
            </a:pPr>
            <a:r>
              <a:rPr lang="en-US" sz="1400" dirty="0">
                <a:solidFill>
                  <a:srgbClr val="333333"/>
                </a:solidFill>
                <a:ea typeface="Calibri" panose="020F0502020204030204" pitchFamily="34" charset="0"/>
              </a:rPr>
              <a:t>1) </a:t>
            </a:r>
            <a:r>
              <a:rPr lang="en-US" sz="1400" dirty="0">
                <a:ea typeface="Calibri" panose="020F0502020204030204" pitchFamily="34" charset="0"/>
              </a:rPr>
              <a:t>802 wireless standards developers &amp; 2) 802.19 wireless coexistence working group</a:t>
            </a:r>
            <a:endParaRPr lang="en-US" sz="1600" dirty="0">
              <a:ea typeface="Calibri" panose="020F0502020204030204" pitchFamily="34" charset="0"/>
            </a:endParaRP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Ad hoc calls: </a:t>
            </a:r>
          </a:p>
          <a:p>
            <a:pPr lvl="1">
              <a:spcBef>
                <a:spcPts val="0"/>
              </a:spcBef>
              <a:buFont typeface="Arial" panose="020B0604020202020204" pitchFamily="34" charset="0"/>
              <a:buChar char="•"/>
            </a:pPr>
            <a:r>
              <a:rPr lang="en-US" sz="1600" b="1" u="sng" dirty="0">
                <a:solidFill>
                  <a:schemeClr val="tx1"/>
                </a:solidFill>
                <a:ea typeface="Times New Roman" panose="02020603050405020304" pitchFamily="18" charset="0"/>
              </a:rPr>
              <a:t>The spreadsheet is going, always look for latest:</a:t>
            </a:r>
          </a:p>
          <a:p>
            <a:pPr lvl="1">
              <a:spcBef>
                <a:spcPts val="0"/>
              </a:spcBef>
              <a:buFont typeface="Arial" panose="020B0604020202020204" pitchFamily="34" charset="0"/>
              <a:buChar char="•"/>
            </a:pPr>
            <a:r>
              <a:rPr lang="en-US" sz="1800" dirty="0">
                <a:solidFill>
                  <a:srgbClr val="0070C0"/>
                </a:solidFill>
                <a:ea typeface="Times New Roman" panose="02020603050405020304" pitchFamily="18" charset="0"/>
                <a:hlinkClick r:id="rId3"/>
              </a:rPr>
              <a:t>https://mentor.ieee.org/802.18/dcn/21/18-21-0036-08-0000-frequency-table-template.xlsx</a:t>
            </a:r>
            <a:endParaRPr lang="en-US" sz="1800" dirty="0">
              <a:solidFill>
                <a:srgbClr val="0070C0"/>
              </a:solidFill>
              <a:ea typeface="Times New Roman" panose="02020603050405020304" pitchFamily="18" charset="0"/>
            </a:endParaRPr>
          </a:p>
          <a:p>
            <a:pPr lvl="1">
              <a:spcBef>
                <a:spcPts val="0"/>
              </a:spcBef>
              <a:buFont typeface="Arial" panose="020B0604020202020204" pitchFamily="34" charset="0"/>
              <a:buChar char="•"/>
            </a:pPr>
            <a:endParaRPr lang="en-US" sz="1800" dirty="0">
              <a:ea typeface="Calibri" panose="020F0502020204030204" pitchFamily="34" charset="0"/>
            </a:endParaRPr>
          </a:p>
          <a:p>
            <a:pPr marL="285750">
              <a:spcBef>
                <a:spcPts val="0"/>
              </a:spcBef>
              <a:spcAft>
                <a:spcPts val="0"/>
              </a:spcAft>
              <a:buFont typeface="Arial" panose="020B0604020202020204" pitchFamily="34" charset="0"/>
              <a:buChar char="•"/>
            </a:pPr>
            <a:endParaRPr lang="en-US" sz="1800" dirty="0">
              <a:ea typeface="Calibri" panose="020F0502020204030204" pitchFamily="34" charset="0"/>
            </a:endParaRPr>
          </a:p>
          <a:p>
            <a:pPr marL="285750">
              <a:spcBef>
                <a:spcPts val="0"/>
              </a:spcBef>
              <a:spcAft>
                <a:spcPts val="0"/>
              </a:spcAft>
              <a:buFont typeface="Arial" panose="020B0604020202020204" pitchFamily="34" charset="0"/>
              <a:buChar char="•"/>
            </a:pPr>
            <a:r>
              <a:rPr lang="en-US" sz="1800" dirty="0">
                <a:ea typeface="Calibri" panose="020F0502020204030204" pitchFamily="34" charset="0"/>
              </a:rPr>
              <a:t>From ad hoc call on 28sept21</a:t>
            </a:r>
          </a:p>
          <a:p>
            <a:pPr marL="68580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Updated most of the 802.15 cells/rows, less UWB ones. </a:t>
            </a:r>
          </a:p>
          <a:p>
            <a:pPr marL="68580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And proposing to swap columns D&amp;E to get the clause numbers for the current standard by the current standards. and clarified what goes in the clause cell.  </a:t>
            </a:r>
            <a:endParaRPr lang="en-US"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a:t>
            </a:r>
          </a:p>
          <a:p>
            <a:pPr marL="685800" lvl="1">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 </a:t>
            </a:r>
          </a:p>
          <a:p>
            <a:pPr marL="1085850" lvl="2">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800" b="0" dirty="0">
                <a:effectLst/>
                <a:latin typeface="Times New Roman" panose="02020603050405020304" pitchFamily="18" charset="0"/>
                <a:ea typeface="Times New Roman" panose="02020603050405020304" pitchFamily="18" charset="0"/>
              </a:rPr>
              <a:t>The activity is entering the phase to fill in the sheet now, so more intense and time consuming.</a:t>
            </a:r>
            <a:endParaRPr lang="en-US" sz="1800" b="0" dirty="0">
              <a:solidFill>
                <a:schemeClr val="tx1"/>
              </a:solidFill>
              <a:ea typeface="Times New Roman" panose="02020603050405020304" pitchFamily="18" charset="0"/>
            </a:endParaRPr>
          </a:p>
          <a:p>
            <a:pPr>
              <a:spcBef>
                <a:spcPts val="0"/>
              </a:spcBef>
              <a:buFont typeface="Arial" panose="020B0604020202020204" pitchFamily="34" charset="0"/>
              <a:buChar char="•"/>
            </a:pPr>
            <a:r>
              <a:rPr lang="en-US" sz="1800" b="0" dirty="0">
                <a:solidFill>
                  <a:schemeClr val="tx1"/>
                </a:solidFill>
                <a:ea typeface="Times New Roman" panose="02020603050405020304" pitchFamily="18" charset="0"/>
              </a:rPr>
              <a:t>The </a:t>
            </a:r>
            <a:r>
              <a:rPr lang="en-US" sz="1800" dirty="0">
                <a:solidFill>
                  <a:schemeClr val="tx1"/>
                </a:solidFill>
                <a:ea typeface="Times New Roman" panose="02020603050405020304" pitchFamily="18" charset="0"/>
              </a:rPr>
              <a:t>next meeting will be 26oct21.  </a:t>
            </a:r>
            <a:r>
              <a:rPr lang="en-US" sz="1800" b="0" dirty="0">
                <a:solidFill>
                  <a:schemeClr val="tx1"/>
                </a:solidFill>
                <a:ea typeface="Times New Roman" panose="02020603050405020304" pitchFamily="18" charset="0"/>
              </a:rPr>
              <a:t>(call-in in backup slides here)</a:t>
            </a:r>
          </a:p>
          <a:p>
            <a:pPr marL="457200" lvl="1" indent="0">
              <a:spcBef>
                <a:spcPts val="0"/>
              </a:spcBef>
            </a:pPr>
            <a:endParaRPr lang="en-US" sz="1600" b="0" dirty="0">
              <a:solidFill>
                <a:srgbClr val="00B0F0"/>
              </a:solidFill>
              <a:ea typeface="Times New Roman" panose="02020603050405020304" pitchFamily="18" charset="0"/>
            </a:endParaRPr>
          </a:p>
        </p:txBody>
      </p:sp>
    </p:spTree>
    <p:extLst>
      <p:ext uri="{BB962C8B-B14F-4D97-AF65-F5344CB8AC3E}">
        <p14:creationId xmlns:p14="http://schemas.microsoft.com/office/powerpoint/2010/main" val="6488128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914400" y="1102674"/>
            <a:ext cx="10475383" cy="3469327"/>
          </a:xfrm>
        </p:spPr>
        <p:txBody>
          <a:bodyPr/>
          <a:lstStyle/>
          <a:p>
            <a:pPr marL="285750" indent="-285750">
              <a:buClr>
                <a:srgbClr val="00B0F0"/>
              </a:buClr>
              <a:buFont typeface="Wingdings" panose="05000000000000000000" pitchFamily="2" charset="2"/>
              <a:buChar char="q"/>
            </a:pPr>
            <a:r>
              <a:rPr lang="en-US" altLang="en-US" sz="1800" dirty="0">
                <a:solidFill>
                  <a:srgbClr val="00B0F0"/>
                </a:solidFill>
              </a:rPr>
              <a:t> Chair prep and send WP 1A liaison to LMSC/EC for 05Oct agenda. </a:t>
            </a:r>
          </a:p>
          <a:p>
            <a:pPr marL="285750" indent="-285750">
              <a:buClr>
                <a:srgbClr val="00B0F0"/>
              </a:buClr>
              <a:buFont typeface="Wingdings" panose="05000000000000000000" pitchFamily="2" charset="2"/>
              <a:buChar char="q"/>
            </a:pPr>
            <a:r>
              <a:rPr lang="en-US" altLang="en-US" sz="1800" dirty="0">
                <a:solidFill>
                  <a:srgbClr val="00B0F0"/>
                </a:solidFill>
              </a:rPr>
              <a:t> Chair prep and start 10-day LMSC/EC ballot for FCC NPRM on 60 GHz. </a:t>
            </a:r>
            <a:endParaRPr lang="en-US" altLang="en-US" sz="18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altLang="en-US" sz="18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r>
              <a:rPr lang="en-US" altLang="en-US" sz="1800" dirty="0">
                <a:solidFill>
                  <a:srgbClr val="00B0F0"/>
                </a:solidFill>
                <a:latin typeface="Times New Roman" panose="02020603050405020304" pitchFamily="18" charset="0"/>
                <a:ea typeface="SimSun" panose="02010600030101010101" pitchFamily="2" charset="-122"/>
              </a:rPr>
              <a:t>All – review both WP 5A liaisons for vote on 07Oct21.</a:t>
            </a:r>
            <a:endParaRPr lang="en-US" altLang="en-US" sz="1800" dirty="0">
              <a:solidFill>
                <a:srgbClr val="00B0F0"/>
              </a:solidFill>
            </a:endParaRP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r>
              <a:rPr lang="en-US" sz="1600" dirty="0">
                <a:solidFill>
                  <a:srgbClr val="00B0F0"/>
                </a:solidFill>
                <a:latin typeface="Times New Roman" panose="02020603050405020304" pitchFamily="18" charset="0"/>
                <a:ea typeface="SimSun" panose="02010600030101010101" pitchFamily="2" charset="-122"/>
              </a:rPr>
              <a:t>ongoing: </a:t>
            </a:r>
          </a:p>
          <a:p>
            <a:pPr marL="685800" lvl="1">
              <a:buClr>
                <a:srgbClr val="00B0F0"/>
              </a:buClr>
              <a:buFont typeface="Wingdings" panose="05000000000000000000" pitchFamily="2" charset="2"/>
              <a:buChar char="q"/>
            </a:pPr>
            <a:r>
              <a:rPr lang="en-US" sz="1600" dirty="0">
                <a:solidFill>
                  <a:srgbClr val="00B0F0"/>
                </a:solidFill>
                <a:effectLst/>
                <a:latin typeface="Times New Roman" panose="02020603050405020304" pitchFamily="18" charset="0"/>
                <a:ea typeface="SimSun" panose="02010600030101010101" pitchFamily="2" charset="-122"/>
              </a:rPr>
              <a:t>For IEEE 802 viewpoints on WRC-23 AIs, reach out to those identified, looking for input on the viewpoints.  </a:t>
            </a:r>
            <a:endParaRPr lang="en-US" sz="1600" dirty="0">
              <a:solidFill>
                <a:srgbClr val="00B0F0"/>
              </a:solidFill>
              <a:latin typeface="Times New Roman" panose="02020603050405020304" pitchFamily="18" charset="0"/>
              <a:ea typeface="SimSun" panose="02010600030101010101" pitchFamily="2" charset="-122"/>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22</a:t>
            </a:fld>
            <a:endParaRPr lang="en-US" altLang="en-US" dirty="0"/>
          </a:p>
        </p:txBody>
      </p:sp>
      <p:sp>
        <p:nvSpPr>
          <p:cNvPr id="7" name="Date Placeholder 6"/>
          <p:cNvSpPr>
            <a:spLocks noGrp="1"/>
          </p:cNvSpPr>
          <p:nvPr>
            <p:ph type="dt" idx="15"/>
          </p:nvPr>
        </p:nvSpPr>
        <p:spPr/>
        <p:txBody>
          <a:bodyPr/>
          <a:lstStyle/>
          <a:p>
            <a:r>
              <a:rPr lang="en-US"/>
              <a:t>30sep21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914400" y="4572001"/>
            <a:ext cx="10260694" cy="1846659"/>
          </a:xfrm>
          <a:prstGeom prst="rect">
            <a:avLst/>
          </a:prstGeom>
          <a:noFill/>
        </p:spPr>
        <p:txBody>
          <a:bodyPr wrap="none" rtlCol="0">
            <a:spAutoFit/>
          </a:bodyPr>
          <a:lstStyle/>
          <a:p>
            <a:pPr>
              <a:spcBef>
                <a:spcPts val="0"/>
              </a:spcBef>
              <a:buFont typeface="Arial" panose="020B0604020202020204" pitchFamily="34" charset="0"/>
              <a:buChar char="•"/>
            </a:pPr>
            <a:r>
              <a:rPr lang="en-US" sz="1600" b="1" dirty="0">
                <a:solidFill>
                  <a:schemeClr val="tx1"/>
                </a:solidFill>
              </a:rPr>
              <a:t>Proactive Spectrum Sharing – Contact Rich Kennedy if you can help or have inputs. or want to join the task force.</a:t>
            </a:r>
          </a:p>
          <a:p>
            <a:pPr>
              <a:spcBef>
                <a:spcPts val="0"/>
              </a:spcBef>
              <a:buFont typeface="Arial" panose="020B0604020202020204" pitchFamily="34" charset="0"/>
              <a:buChar char="•"/>
            </a:pPr>
            <a:r>
              <a:rPr lang="en-US" sz="1400" dirty="0">
                <a:solidFill>
                  <a:schemeClr val="tx1"/>
                </a:solidFill>
              </a:rPr>
              <a:t>Monitor:  </a:t>
            </a:r>
          </a:p>
          <a:p>
            <a:pPr lvl="1">
              <a:spcBef>
                <a:spcPts val="0"/>
              </a:spcBef>
              <a:buFont typeface="Arial" panose="020B0604020202020204" pitchFamily="34" charset="0"/>
              <a:buChar char="•"/>
            </a:pPr>
            <a:r>
              <a:rPr lang="en-US" sz="1400" dirty="0">
                <a:solidFill>
                  <a:schemeClr val="tx1"/>
                </a:solidFill>
              </a:rPr>
              <a:t>Digital Divide, how can we help? </a:t>
            </a:r>
          </a:p>
          <a:p>
            <a:pPr>
              <a:spcBef>
                <a:spcPts val="0"/>
              </a:spcBef>
              <a:buFont typeface="Arial" panose="020B0604020202020204" pitchFamily="34" charset="0"/>
              <a:buChar char="•"/>
            </a:pPr>
            <a:r>
              <a:rPr lang="en-US" sz="1400" dirty="0">
                <a:solidFill>
                  <a:schemeClr val="tx1"/>
                </a:solidFill>
              </a:rPr>
              <a:t>General Info:  </a:t>
            </a:r>
          </a:p>
          <a:p>
            <a:pPr lvl="1">
              <a:spcBef>
                <a:spcPts val="0"/>
              </a:spcBef>
              <a:buFont typeface="Arial" panose="020B0604020202020204" pitchFamily="34" charset="0"/>
              <a:buChar char="•"/>
            </a:pPr>
            <a:r>
              <a:rPr lang="en-US" sz="1400" dirty="0">
                <a:solidFill>
                  <a:schemeClr val="tx1"/>
                </a:solidFill>
              </a:rPr>
              <a:t>Latest Cisco Annual Internet Report, 	</a:t>
            </a:r>
          </a:p>
          <a:p>
            <a:pPr marL="914400" lvl="2" indent="0">
              <a:spcBef>
                <a:spcPts val="0"/>
              </a:spcBef>
            </a:pPr>
            <a:r>
              <a:rPr lang="en-US" sz="1400" dirty="0">
                <a:hlinkClick r:id="rId2"/>
              </a:rPr>
              <a:t>https://www.cisco.com/c/en/us/solutions/executive-perspectives/annual-internet-report/air-highlights.html</a:t>
            </a:r>
            <a:endParaRPr lang="en-US" sz="1400" dirty="0"/>
          </a:p>
          <a:p>
            <a:pPr lvl="1">
              <a:spcBef>
                <a:spcPts val="0"/>
              </a:spcBef>
              <a:buFont typeface="Arial" panose="020B0604020202020204" pitchFamily="34" charset="0"/>
              <a:buChar char="•"/>
            </a:pPr>
            <a:r>
              <a:rPr lang="en-US" sz="1400" dirty="0">
                <a:solidFill>
                  <a:schemeClr val="tx1"/>
                </a:solidFill>
              </a:rPr>
              <a:t>Latest World Economic Outlook</a:t>
            </a:r>
            <a:r>
              <a:rPr lang="en-US" sz="1400" b="1" dirty="0">
                <a:solidFill>
                  <a:schemeClr val="tx1"/>
                </a:solidFill>
              </a:rPr>
              <a:t>.  </a:t>
            </a:r>
            <a:r>
              <a:rPr lang="en-US" sz="1400" dirty="0">
                <a:solidFill>
                  <a:schemeClr val="tx1"/>
                </a:solidFill>
              </a:rPr>
              <a:t>(October’s 2020, twice a year) </a:t>
            </a:r>
            <a:r>
              <a:rPr lang="en-US" sz="1400" u="sng" dirty="0">
                <a:hlinkClick r:id="rId3"/>
              </a:rPr>
              <a:t>&lt;click for oct2020 spreadsheet&gt;</a:t>
            </a:r>
            <a:endParaRPr lang="en-US" sz="1400" u="sng" dirty="0"/>
          </a:p>
          <a:p>
            <a:pPr lvl="1">
              <a:spcBef>
                <a:spcPts val="0"/>
              </a:spcBef>
              <a:buFont typeface="Arial" panose="020B0604020202020204" pitchFamily="34" charset="0"/>
              <a:buChar char="•"/>
            </a:pPr>
            <a:r>
              <a:rPr lang="en-US" sz="1400" dirty="0">
                <a:solidFill>
                  <a:schemeClr val="tx1"/>
                </a:solidFill>
                <a:hlinkClick r:id="rId4"/>
              </a:rPr>
              <a:t>https://www.imf.org/en/Publications/WEO/Issues/2020/09/30/world-economic-outlook-october-2020</a:t>
            </a:r>
            <a:r>
              <a:rPr lang="en-US" sz="1400" dirty="0">
                <a:solidFill>
                  <a:schemeClr val="tx1"/>
                </a:solidFill>
              </a:rPr>
              <a:t> </a:t>
            </a: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5162" y="621103"/>
            <a:ext cx="7770813" cy="521896"/>
          </a:xfrm>
        </p:spPr>
        <p:txBody>
          <a:bodyPr/>
          <a:lstStyle/>
          <a:p>
            <a:r>
              <a:rPr lang="en-US" sz="2400" dirty="0"/>
              <a:t>Any Other Business</a:t>
            </a:r>
          </a:p>
        </p:txBody>
      </p:sp>
      <p:sp>
        <p:nvSpPr>
          <p:cNvPr id="3" name="Content Placeholder 2"/>
          <p:cNvSpPr>
            <a:spLocks noGrp="1"/>
          </p:cNvSpPr>
          <p:nvPr>
            <p:ph idx="1"/>
          </p:nvPr>
        </p:nvSpPr>
        <p:spPr>
          <a:xfrm>
            <a:off x="990600" y="1142999"/>
            <a:ext cx="11125200" cy="5332414"/>
          </a:xfrm>
        </p:spPr>
        <p:txBody>
          <a:bodyPr/>
          <a:lstStyle/>
          <a:p>
            <a:pPr marL="0" indent="0"/>
            <a:r>
              <a:rPr lang="en-US" sz="1050" dirty="0"/>
              <a:t> </a:t>
            </a:r>
            <a:endParaRPr lang="en-US" sz="1800" b="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r>
              <a:rPr lang="en-US" sz="1800" b="0" dirty="0">
                <a:solidFill>
                  <a:schemeClr val="tx1"/>
                </a:solidFill>
                <a:ea typeface="Calibri" panose="020F0502020204030204" pitchFamily="34" charset="0"/>
              </a:rPr>
              <a:t>none heard  </a:t>
            </a:r>
          </a:p>
          <a:p>
            <a:pPr marL="0">
              <a:spcBef>
                <a:spcPts val="0"/>
              </a:spcBef>
              <a:spcAft>
                <a:spcPts val="0"/>
              </a:spcAft>
              <a:buFont typeface="Arial" panose="020B0604020202020204" pitchFamily="34" charset="0"/>
              <a:buChar char="•"/>
            </a:pPr>
            <a:r>
              <a:rPr lang="en-US" sz="1800" b="0" dirty="0">
                <a:solidFill>
                  <a:schemeClr val="tx1"/>
                </a:solidFill>
                <a:ea typeface="Calibri" panose="020F0502020204030204" pitchFamily="34" charset="0"/>
              </a:rPr>
              <a:t> </a:t>
            </a:r>
            <a:endParaRPr lang="en-US" sz="1400" b="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800100" lvl="2">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0" indent="0"/>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990600" y="382587"/>
            <a:ext cx="2128239" cy="200025"/>
          </a:xfrm>
          <a:prstGeom prst="rect">
            <a:avLst/>
          </a:prstGeom>
        </p:spPr>
        <p:txBody>
          <a:bodyPr/>
          <a:lstStyle/>
          <a:p>
            <a:pPr>
              <a:defRPr/>
            </a:pPr>
            <a:r>
              <a:rPr lang="en-US"/>
              <a:t>30sep21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590320"/>
            <a:ext cx="7770813" cy="552681"/>
          </a:xfrm>
        </p:spPr>
        <p:txBody>
          <a:bodyPr/>
          <a:lstStyle/>
          <a:p>
            <a:r>
              <a:rPr lang="en-US" sz="2400" dirty="0"/>
              <a:t>Adjourn</a:t>
            </a:r>
          </a:p>
        </p:txBody>
      </p:sp>
      <p:sp>
        <p:nvSpPr>
          <p:cNvPr id="3" name="Content Placeholder 2"/>
          <p:cNvSpPr>
            <a:spLocks noGrp="1"/>
          </p:cNvSpPr>
          <p:nvPr>
            <p:ph idx="1"/>
          </p:nvPr>
        </p:nvSpPr>
        <p:spPr>
          <a:xfrm>
            <a:off x="914400" y="1096963"/>
            <a:ext cx="10744200" cy="5378451"/>
          </a:xfrm>
        </p:spPr>
        <p:txBody>
          <a:bodyPr/>
          <a:lstStyle/>
          <a:p>
            <a:pPr marL="285750" indent="-285750">
              <a:buFont typeface="Arial" panose="020B0604020202020204" pitchFamily="34" charset="0"/>
              <a:buChar char="•"/>
            </a:pPr>
            <a:r>
              <a:rPr lang="en-US" sz="2000" b="0" dirty="0">
                <a:solidFill>
                  <a:schemeClr val="tx1"/>
                </a:solidFill>
              </a:rPr>
              <a:t>Attendance on-line today: _28_ and voters on-line: _20_</a:t>
            </a:r>
            <a:endParaRPr lang="en-US" sz="1600" dirty="0"/>
          </a:p>
          <a:p>
            <a:pPr>
              <a:buFont typeface="Arial" panose="020B0604020202020204" pitchFamily="34" charset="0"/>
              <a:buChar char="•"/>
            </a:pPr>
            <a:r>
              <a:rPr lang="en-US" sz="1800" dirty="0"/>
              <a:t>Next “weekly” teleconference </a:t>
            </a:r>
            <a:r>
              <a:rPr lang="en-US" sz="1400" dirty="0"/>
              <a:t>(</a:t>
            </a:r>
            <a:r>
              <a:rPr lang="en-US" sz="1400" dirty="0" err="1"/>
              <a:t>sched’d</a:t>
            </a:r>
            <a:r>
              <a:rPr lang="en-US" sz="1400" dirty="0"/>
              <a:t> to 13jan22):</a:t>
            </a:r>
            <a:r>
              <a:rPr lang="en-US" sz="1800" dirty="0"/>
              <a:t>   07oct  –</a:t>
            </a:r>
            <a:r>
              <a:rPr lang="en-US" sz="1800" i="1" u="sng" dirty="0"/>
              <a:t>15:00–&lt;15:55</a:t>
            </a:r>
            <a:r>
              <a:rPr lang="en-US" sz="1800" dirty="0"/>
              <a:t> et </a:t>
            </a:r>
            <a:endParaRPr lang="en-US" sz="1600" dirty="0">
              <a:highlight>
                <a:srgbClr val="D5F4FF"/>
              </a:highlight>
            </a:endParaRPr>
          </a:p>
          <a:p>
            <a:pPr lvl="1">
              <a:spcBef>
                <a:spcPts val="0"/>
              </a:spcBef>
              <a:buFont typeface="Arial" panose="020B0604020202020204" pitchFamily="34" charset="0"/>
              <a:buChar char="•"/>
            </a:pPr>
            <a:r>
              <a:rPr lang="en-US" sz="1600" dirty="0"/>
              <a:t>Call in info: </a:t>
            </a:r>
            <a:r>
              <a:rPr lang="en-US" sz="1600" dirty="0">
                <a:hlinkClick r:id="rId2"/>
              </a:rPr>
              <a:t>https://mentor.ieee.org/802.18/dcn/16/18-16-0038-19-0000-teleconference-call-in-info.pptx</a:t>
            </a:r>
            <a:r>
              <a:rPr lang="en-US" sz="1600" dirty="0"/>
              <a:t>  </a:t>
            </a:r>
          </a:p>
          <a:p>
            <a:pPr lvl="1">
              <a:spcBef>
                <a:spcPts val="0"/>
              </a:spcBef>
              <a:buFont typeface="Arial" panose="020B0604020202020204" pitchFamily="34" charset="0"/>
              <a:buChar char="•"/>
            </a:pPr>
            <a:r>
              <a:rPr lang="en-US" altLang="en-US" sz="1600" dirty="0"/>
              <a:t>Also, see </a:t>
            </a:r>
            <a:r>
              <a:rPr lang="en-US" altLang="en-US" sz="1600" dirty="0">
                <a:hlinkClick r:id="rId3" action="ppaction://hlinksldjump"/>
              </a:rPr>
              <a:t>back up slide in this agenda</a:t>
            </a:r>
            <a:r>
              <a:rPr lang="en-US" altLang="en-US" sz="1600" dirty="0"/>
              <a:t>. </a:t>
            </a:r>
          </a:p>
          <a:p>
            <a:pPr lvl="1">
              <a:spcBef>
                <a:spcPts val="0"/>
              </a:spcBef>
              <a:buFont typeface="Arial" panose="020B0604020202020204" pitchFamily="34" charset="0"/>
              <a:buChar char="•"/>
            </a:pPr>
            <a:r>
              <a:rPr lang="en-US" sz="1600" dirty="0"/>
              <a:t>All late changes/cancellations will be sent out to the 802.18 list server. </a:t>
            </a:r>
          </a:p>
          <a:p>
            <a:pPr lvl="2">
              <a:buFont typeface="Arial" panose="020B0604020202020204" pitchFamily="34" charset="0"/>
              <a:buChar char="•"/>
            </a:pPr>
            <a:endParaRPr lang="en-US" sz="1200" dirty="0"/>
          </a:p>
          <a:p>
            <a:pPr>
              <a:buFont typeface="Arial" panose="020B0604020202020204" pitchFamily="34" charset="0"/>
              <a:buChar char="•"/>
            </a:pPr>
            <a:r>
              <a:rPr lang="en-US" sz="1800" dirty="0"/>
              <a:t>Overall IEEE 802 schedule: </a:t>
            </a:r>
            <a:r>
              <a:rPr lang="en-US" sz="1800" b="0" dirty="0">
                <a:hlinkClick r:id="rId4"/>
              </a:rPr>
              <a:t>http://ieee802.org/802tele_calendar.html</a:t>
            </a:r>
            <a:endParaRPr lang="en-US" sz="1800" b="0" dirty="0"/>
          </a:p>
          <a:p>
            <a:pPr lvl="1">
              <a:spcBef>
                <a:spcPts val="0"/>
              </a:spcBef>
              <a:buFont typeface="Arial" panose="020B0604020202020204" pitchFamily="34" charset="0"/>
              <a:buChar char="•"/>
            </a:pPr>
            <a:r>
              <a:rPr lang="en-US" sz="1800" dirty="0"/>
              <a:t>or 802.18’s:  </a:t>
            </a:r>
            <a:r>
              <a:rPr lang="en-US" sz="1800" dirty="0">
                <a:hlinkClick r:id="rId5"/>
              </a:rPr>
              <a:t>IEEE 802.18 TAG Calendar</a:t>
            </a:r>
            <a:endParaRPr lang="en-US" sz="18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15:58et</a:t>
            </a:r>
          </a:p>
          <a:p>
            <a:pPr lvl="3">
              <a:buFont typeface="Arial" panose="020B0604020202020204" pitchFamily="34" charset="0"/>
              <a:buChar char="•"/>
            </a:pPr>
            <a:endParaRPr lang="en-US" sz="1400" dirty="0"/>
          </a:p>
          <a:p>
            <a:pPr>
              <a:spcBef>
                <a:spcPts val="0"/>
              </a:spcBef>
              <a:buFont typeface="Arial" panose="020B0604020202020204" pitchFamily="34" charset="0"/>
              <a:buChar char="•"/>
            </a:pPr>
            <a:r>
              <a:rPr lang="en-US" sz="1800" dirty="0"/>
              <a:t>The next IEEE 802 plenary will be electronic in November 2021</a:t>
            </a:r>
          </a:p>
          <a:p>
            <a:pPr>
              <a:spcBef>
                <a:spcPts val="0"/>
              </a:spcBef>
              <a:buFont typeface="Arial" panose="020B0604020202020204" pitchFamily="34" charset="0"/>
              <a:buChar char="•"/>
            </a:pPr>
            <a:r>
              <a:rPr lang="en-US" sz="1800" b="1" dirty="0">
                <a:effectLst/>
                <a:latin typeface="Times New Roman" panose="02020603050405020304" pitchFamily="18" charset="0"/>
                <a:ea typeface="SimSun" panose="02010600030101010101" pitchFamily="2" charset="-122"/>
              </a:rPr>
              <a:t>The IEEE 802.18 (wireless) interim will be electronic in Jan 2022</a:t>
            </a:r>
            <a:endParaRPr lang="en-US" sz="18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30sep21</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90600" y="296864"/>
            <a:ext cx="2211387" cy="273050"/>
          </a:xfrm>
        </p:spPr>
        <p:txBody>
          <a:bodyPr/>
          <a:lstStyle/>
          <a:p>
            <a:r>
              <a:rPr lang="en-US"/>
              <a:t>30sep21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25</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5029201" y="5791201"/>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1447800" y="2362200"/>
            <a:ext cx="4038600" cy="400110"/>
          </a:xfrm>
          <a:prstGeom prst="rect">
            <a:avLst/>
          </a:prstGeom>
          <a:noFill/>
        </p:spPr>
        <p:txBody>
          <a:bodyPr wrap="square" rtlCol="0">
            <a:spAutoFit/>
          </a:bodyPr>
          <a:lstStyle/>
          <a:p>
            <a:pPr marL="457200" indent="-457200">
              <a:buFont typeface="Arial" panose="020B0604020202020204" pitchFamily="34" charset="0"/>
              <a:buChar char="•"/>
            </a:pPr>
            <a:r>
              <a:rPr lang="en-US" sz="2000" dirty="0">
                <a:solidFill>
                  <a:schemeClr val="tx1"/>
                </a:solidFill>
              </a:rPr>
              <a:t>thank you</a:t>
            </a:r>
          </a:p>
        </p:txBody>
      </p:sp>
    </p:spTree>
    <p:extLst>
      <p:ext uri="{BB962C8B-B14F-4D97-AF65-F5344CB8AC3E}">
        <p14:creationId xmlns:p14="http://schemas.microsoft.com/office/powerpoint/2010/main" val="4367875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0258" y="326235"/>
            <a:ext cx="2211387" cy="273050"/>
          </a:xfrm>
        </p:spPr>
        <p:txBody>
          <a:bodyPr/>
          <a:lstStyle/>
          <a:p>
            <a:r>
              <a:rPr lang="en-US"/>
              <a:t>30sep21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26</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21270" y="990600"/>
            <a:ext cx="10443627" cy="5484814"/>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10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[EXTERNAL] Webex meeting invitation: 802.18 RR-TAG weekly teleconference</a:t>
            </a:r>
            <a:br>
              <a:rPr lang="en-US" sz="11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100" b="1" dirty="0">
                <a:effectLst/>
                <a:latin typeface="Consolas" panose="020B0609020204030204" pitchFamily="49" charset="0"/>
                <a:ea typeface="Times New Roman" panose="02020603050405020304" pitchFamily="18" charset="0"/>
                <a:cs typeface="Times New Roman" panose="02020603050405020304" pitchFamily="18" charset="0"/>
              </a:rPr>
              <a:t>When:</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Occurs every Thursday effective 09-Sep-21 until 13-Jan-22 from 15:00 to 16:00 America/</a:t>
            </a:r>
            <a:r>
              <a:rPr lang="en-US" sz="1100" dirty="0" err="1">
                <a:effectLst/>
                <a:latin typeface="Consolas" panose="020B0609020204030204" pitchFamily="49" charset="0"/>
                <a:ea typeface="Times New Roman" panose="02020603050405020304" pitchFamily="18" charset="0"/>
                <a:cs typeface="Times New Roman" panose="02020603050405020304" pitchFamily="18" charset="0"/>
              </a:rPr>
              <a:t>New_York</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a:t>
            </a:r>
            <a:br>
              <a:rPr lang="en-US" sz="11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100" b="1" dirty="0">
                <a:effectLst/>
                <a:latin typeface="Consolas" panose="020B0609020204030204" pitchFamily="49" charset="0"/>
                <a:ea typeface="Times New Roman" panose="02020603050405020304" pitchFamily="18" charset="0"/>
                <a:cs typeface="Times New Roman" panose="02020603050405020304" pitchFamily="18" charset="0"/>
              </a:rPr>
              <a:t>Where:</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a:t>
            </a:r>
            <a:r>
              <a:rPr lang="en-US" sz="1100" u="sng" dirty="0">
                <a:solidFill>
                  <a:srgbClr val="0000FF"/>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https://ieeesa.webex.com/ieeesa/j.php?MTID=mb227025e23b552d59ce66c69fe99c16c</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Holcomb(Itron) is inviting you to a scheduled Webex meeting.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Occurs every Thursday effective Thursday, September 9, 2021 until Thursday, January 13, 2022 from 3:00 PM to 4:00 PM, (UTC-04:00) Eastern Time (US &amp; Canada)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3:00 PM  |  (UTC-04:00) Eastern Time (US &amp; Canada)  |  1 </a:t>
            </a:r>
            <a:r>
              <a:rPr lang="en-US" sz="110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1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a:t>
            </a:r>
            <a:endParaRPr lang="en-US" sz="8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548235"/>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8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More ways to join:</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the meeting link</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https://ieeesa.webex.com/ieeesa/j.php?MTID=mb227025e23b552d59ce66c69fe99c16c</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meeting number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number (access code): 179 033 9055 </a:t>
            </a: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password: rrtag21c</a:t>
            </a: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Calibri" panose="020F0502020204030204" pitchFamily="34"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+1-646-992-2010,,1790339055##</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+1-213-306-3065,,1790339055##</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1790339055@ieeesa.webex.com</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8"/>
              </a:rPr>
              <a:t>https://help.webex.com</a:t>
            </a: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r>
              <a:rPr lang="en-US" sz="110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highlight>
                  <a:srgbClr val="85DFFF"/>
                </a:highlight>
              </a:rPr>
              <a:t>weekly </a:t>
            </a:r>
            <a:r>
              <a:rPr lang="en-US" sz="2400" dirty="0"/>
              <a:t>teleconference call-in, </a:t>
            </a:r>
            <a:r>
              <a:rPr lang="en-US" sz="2400" dirty="0">
                <a:highlight>
                  <a:srgbClr val="85DFFF"/>
                </a:highlight>
              </a:rPr>
              <a:t>09sep21-13jan22</a:t>
            </a:r>
          </a:p>
        </p:txBody>
      </p:sp>
    </p:spTree>
    <p:extLst>
      <p:ext uri="{BB962C8B-B14F-4D97-AF65-F5344CB8AC3E}">
        <p14:creationId xmlns:p14="http://schemas.microsoft.com/office/powerpoint/2010/main" val="6846296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2220913" y="304800"/>
            <a:ext cx="2211387" cy="273050"/>
          </a:xfrm>
        </p:spPr>
        <p:txBody>
          <a:bodyPr/>
          <a:lstStyle/>
          <a:p>
            <a:r>
              <a:rPr lang="en-US"/>
              <a:t>30sep21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27</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33973" y="1021223"/>
            <a:ext cx="10524054" cy="54848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Subject: [EXTERNAL] Webex meeting invitation: 802.18-.19 frequency table ad hoc</a:t>
            </a:r>
            <a:br>
              <a:rPr lang="en-US" sz="1100" dirty="0">
                <a:latin typeface="Consolas" panose="020B0609020204030204" pitchFamily="49" charset="0"/>
                <a:ea typeface="Times New Roman" panose="02020603050405020304" pitchFamily="18" charset="0"/>
                <a:cs typeface="Times New Roman" panose="02020603050405020304" pitchFamily="18" charset="0"/>
              </a:rPr>
            </a:br>
            <a:r>
              <a:rPr lang="en-US" sz="1100" dirty="0">
                <a:latin typeface="Consolas" panose="020B0609020204030204" pitchFamily="49" charset="0"/>
                <a:ea typeface="Times New Roman" panose="02020603050405020304" pitchFamily="18" charset="0"/>
                <a:cs typeface="Times New Roman" panose="02020603050405020304" pitchFamily="18" charset="0"/>
              </a:rPr>
              <a:t>When: Occurs the fourth Tuesday of every 1 month(s) effective 22-Jun-21 until 23-Nov-21 from 15:00 to 16:00 America/</a:t>
            </a:r>
            <a:r>
              <a:rPr lang="en-US" sz="1100" dirty="0" err="1">
                <a:latin typeface="Consolas" panose="020B0609020204030204" pitchFamily="49" charset="0"/>
                <a:ea typeface="Times New Roman" panose="02020603050405020304" pitchFamily="18" charset="0"/>
                <a:cs typeface="Times New Roman" panose="02020603050405020304" pitchFamily="18" charset="0"/>
              </a:rPr>
              <a:t>New_York</a:t>
            </a:r>
            <a:r>
              <a:rPr lang="en-US" sz="1100" dirty="0">
                <a:latin typeface="Consolas" panose="020B0609020204030204" pitchFamily="49" charset="0"/>
                <a:ea typeface="Times New Roman" panose="02020603050405020304" pitchFamily="18" charset="0"/>
                <a:cs typeface="Times New Roman" panose="02020603050405020304" pitchFamily="18" charset="0"/>
              </a:rPr>
              <a:t>.</a:t>
            </a:r>
            <a:br>
              <a:rPr lang="en-US" sz="1100" dirty="0">
                <a:latin typeface="Consolas" panose="020B0609020204030204" pitchFamily="49" charset="0"/>
                <a:ea typeface="Times New Roman" panose="02020603050405020304" pitchFamily="18" charset="0"/>
                <a:cs typeface="Times New Roman" panose="02020603050405020304" pitchFamily="18" charset="0"/>
              </a:rPr>
            </a:br>
            <a:r>
              <a:rPr lang="en-US" sz="1100" dirty="0">
                <a:latin typeface="Consolas" panose="020B0609020204030204" pitchFamily="49" charset="0"/>
                <a:ea typeface="Times New Roman" panose="02020603050405020304" pitchFamily="18" charset="0"/>
                <a:cs typeface="Times New Roman" panose="02020603050405020304" pitchFamily="18" charset="0"/>
              </a:rPr>
              <a:t>Where: https://ieeesa.webex.com/ieeesa/j.php?MTID=m8a25dd8187a6f955433573a347cf4daa</a:t>
            </a: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Jay Holcomb is inviting you to a scheduled Webex meeting. </a:t>
            </a:r>
          </a:p>
          <a:p>
            <a:pPr marL="0">
              <a:spcBef>
                <a:spcPts val="0"/>
              </a:spcBef>
              <a:spcAft>
                <a:spcPts val="0"/>
              </a:spcAft>
            </a:pPr>
            <a:r>
              <a:rPr lang="en-US" sz="1100" dirty="0">
                <a:solidFill>
                  <a:schemeClr val="tx1"/>
                </a:solidFill>
                <a:highlight>
                  <a:srgbClr val="00FF00"/>
                </a:highlight>
                <a:latin typeface="Consolas" panose="020B0609020204030204" pitchFamily="49" charset="0"/>
                <a:ea typeface="Times New Roman" panose="02020603050405020304" pitchFamily="18" charset="0"/>
                <a:cs typeface="Times New Roman" panose="02020603050405020304" pitchFamily="18" charset="0"/>
              </a:rPr>
              <a:t>Occurs the fourth Tuesday of every month effective Tuesday, June 22, 2021 until Tuesday, November 23, 2021 from 3:00 PM to 4:00 PM, (UTC-04:00) Eastern Time (US &amp; Canada) </a:t>
            </a:r>
          </a:p>
          <a:p>
            <a:pPr marL="0">
              <a:spcBef>
                <a:spcPts val="0"/>
              </a:spcBef>
              <a:spcAft>
                <a:spcPts val="0"/>
              </a:spcAft>
            </a:pPr>
            <a:r>
              <a:rPr lang="en-US" sz="1100" dirty="0">
                <a:solidFill>
                  <a:srgbClr val="666666"/>
                </a:solidFill>
                <a:latin typeface="Consolas" panose="020B0609020204030204" pitchFamily="49" charset="0"/>
                <a:ea typeface="Times New Roman" panose="02020603050405020304" pitchFamily="18" charset="0"/>
                <a:cs typeface="Times New Roman" panose="02020603050405020304" pitchFamily="18" charset="0"/>
              </a:rPr>
              <a:t>3:00 PM  |  (UTC-04:00) Eastern Time (US &amp; Canada)  |  1 </a:t>
            </a:r>
            <a:r>
              <a:rPr lang="en-US" sz="1100" dirty="0" err="1">
                <a:solidFill>
                  <a:srgbClr val="666666"/>
                </a:solidFill>
                <a:latin typeface="Consolas" panose="020B0609020204030204" pitchFamily="49" charset="0"/>
                <a:ea typeface="Times New Roman" panose="02020603050405020304" pitchFamily="18" charset="0"/>
                <a:cs typeface="Times New Roman" panose="02020603050405020304" pitchFamily="18" charset="0"/>
              </a:rPr>
              <a:t>hr</a:t>
            </a:r>
            <a:r>
              <a:rPr lang="en-US" sz="1100" dirty="0">
                <a:solidFill>
                  <a:srgbClr val="666666"/>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solidFill>
                  <a:srgbClr val="FF0000"/>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u="sng" dirty="0">
                <a:solidFill>
                  <a:srgbClr val="FF0000"/>
                </a:solidFill>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More ways to join:</a:t>
            </a: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Join from the meeting link</a:t>
            </a:r>
          </a:p>
          <a:p>
            <a:pPr marL="0">
              <a:spcBef>
                <a:spcPts val="0"/>
              </a:spcBef>
              <a:spcAft>
                <a:spcPts val="0"/>
              </a:spcAft>
            </a:pPr>
            <a:r>
              <a:rPr lang="en-US" sz="11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https://ieeesa.webex.com/ieeesa/j.php?MTID=m8a25dd8187a6f955433573a347cf4daa</a:t>
            </a: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Join by meeting number </a:t>
            </a:r>
          </a:p>
          <a:p>
            <a:pPr marL="0">
              <a:spcBef>
                <a:spcPts val="0"/>
              </a:spcBef>
              <a:spcAft>
                <a:spcPts val="0"/>
              </a:spcAft>
            </a:pP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Meeting number (access code): 173 519 2199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Meeting password: freqtable6</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4"/>
              </a:rPr>
              <a:t>+1-646-992-2010,,1735192199##</a:t>
            </a: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United States Toll (New York City)</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5"/>
              </a:rPr>
              <a:t>+1-213-306-3065,,1735192199##</a:t>
            </a: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United States Toll (Los Angeles)</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Join by phone</a:t>
            </a: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Dial </a:t>
            </a: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7"/>
              </a:rPr>
              <a:t>1735192199@ieeesa.webex.com</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8"/>
              </a:rPr>
              <a:t>https://help.webex.com</a:t>
            </a:r>
            <a:r>
              <a:rPr lang="en-US" sz="10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endParaRPr lang="en-US" sz="800" dirty="0">
              <a:solidFill>
                <a:schemeClr val="tx1"/>
              </a:solidFill>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Consolas" panose="020B0609020204030204" pitchFamily="49" charset="0"/>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0" y="590320"/>
            <a:ext cx="7924800"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802.18/19 </a:t>
            </a:r>
            <a:r>
              <a:rPr lang="en-US" sz="2400" dirty="0">
                <a:highlight>
                  <a:srgbClr val="008000"/>
                </a:highlight>
              </a:rPr>
              <a:t>freq. table ad </a:t>
            </a:r>
            <a:r>
              <a:rPr lang="en-US" sz="2400" dirty="0" err="1">
                <a:highlight>
                  <a:srgbClr val="008000"/>
                </a:highlight>
              </a:rPr>
              <a:t>hoc</a:t>
            </a:r>
            <a:r>
              <a:rPr lang="en-US" sz="2400" dirty="0" err="1"/>
              <a:t>_telecon</a:t>
            </a:r>
            <a:r>
              <a:rPr lang="en-US" sz="2400" dirty="0"/>
              <a:t>. call-in, </a:t>
            </a:r>
            <a:r>
              <a:rPr lang="en-US" sz="2400" dirty="0">
                <a:highlight>
                  <a:srgbClr val="008000"/>
                </a:highlight>
              </a:rPr>
              <a:t>22jun-23nov21</a:t>
            </a:r>
          </a:p>
        </p:txBody>
      </p:sp>
    </p:spTree>
    <p:extLst>
      <p:ext uri="{BB962C8B-B14F-4D97-AF65-F5344CB8AC3E}">
        <p14:creationId xmlns:p14="http://schemas.microsoft.com/office/powerpoint/2010/main" val="872500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15950"/>
            <a:ext cx="7770813" cy="450850"/>
          </a:xfrm>
        </p:spPr>
        <p:txBody>
          <a:bodyPr/>
          <a:lstStyle/>
          <a:p>
            <a:r>
              <a:rPr lang="en-US" sz="2400" dirty="0">
                <a:solidFill>
                  <a:schemeClr val="tx1"/>
                </a:solidFill>
              </a:rPr>
              <a:t>ITU-R M.1450 &amp; M.1801 submissions</a:t>
            </a:r>
            <a:endParaRPr lang="en-US" sz="1200" dirty="0"/>
          </a:p>
        </p:txBody>
      </p:sp>
      <p:sp>
        <p:nvSpPr>
          <p:cNvPr id="3" name="Content Placeholder 2"/>
          <p:cNvSpPr>
            <a:spLocks noGrp="1"/>
          </p:cNvSpPr>
          <p:nvPr>
            <p:ph idx="1"/>
          </p:nvPr>
        </p:nvSpPr>
        <p:spPr>
          <a:xfrm>
            <a:off x="990600" y="990600"/>
            <a:ext cx="10820400" cy="4646613"/>
          </a:xfrm>
        </p:spPr>
        <p:txBody>
          <a:bodyPr/>
          <a:lstStyle/>
          <a:p>
            <a:pPr>
              <a:buFont typeface="Arial" panose="020B0604020202020204" pitchFamily="34" charset="0"/>
              <a:buChar char="•"/>
            </a:pPr>
            <a:r>
              <a:rPr lang="en-US" sz="1800" u="sng" dirty="0"/>
              <a:t>Motion:</a:t>
            </a:r>
            <a:r>
              <a:rPr lang="en-US" sz="1800" dirty="0"/>
              <a:t> </a:t>
            </a:r>
            <a:r>
              <a:rPr lang="en-US" sz="1800" b="0" dirty="0"/>
              <a:t>Move to approve documents </a:t>
            </a:r>
            <a:r>
              <a:rPr lang="en-US" sz="1800" b="0" dirty="0">
                <a:hlinkClick r:id="rId3"/>
              </a:rPr>
              <a:t>https://mentor.ieee.org/802.18/dcn/21/18-21-0116-00-0000-proposed-modifications-to-itu-r-m-1450-5.docx</a:t>
            </a:r>
            <a:r>
              <a:rPr lang="en-US" sz="1800" b="0" dirty="0"/>
              <a:t>  and </a:t>
            </a:r>
            <a:r>
              <a:rPr lang="en-US" sz="1800" b="0" dirty="0">
                <a:hlinkClick r:id="rId4"/>
              </a:rPr>
              <a:t>https://mentor.ieee.org/802.18/dcn/21/18-21-0117-00-0000-proposed-modifications-to-itu-r-m-1801-2.docx</a:t>
            </a:r>
            <a:r>
              <a:rPr lang="en-US" sz="1800" b="0" dirty="0"/>
              <a:t>  for ITU-R M.1450-5 and M.1801-2 updated edits, respectively. </a:t>
            </a:r>
            <a:r>
              <a:rPr lang="en-GB" sz="1800" b="0" dirty="0">
                <a:solidFill>
                  <a:schemeClr val="tx1"/>
                </a:solidFill>
              </a:rPr>
              <a:t>For review and approval by the LMSC (EC) for submission to ITU-R WP 5A via ITU-R Liaison prior to  2 weeks before ITU-R WP 5A next meeting. The Chair of 802.18 is authorized to make editorial changes as necessary.</a:t>
            </a:r>
            <a:endParaRPr lang="en-US" altLang="en-US" sz="1800" dirty="0">
              <a:solidFill>
                <a:schemeClr val="tx1"/>
              </a:solidFill>
            </a:endParaRPr>
          </a:p>
          <a:p>
            <a:r>
              <a:rPr lang="en-US" altLang="en-US" sz="1800" dirty="0"/>
              <a:t>		</a:t>
            </a:r>
            <a:r>
              <a:rPr lang="en-US" altLang="en-US" sz="1600" dirty="0"/>
              <a:t>Moved by:  	</a:t>
            </a:r>
            <a:r>
              <a:rPr lang="en-US" altLang="en-US" sz="1600" dirty="0">
                <a:solidFill>
                  <a:schemeClr val="tx1"/>
                </a:solidFill>
              </a:rPr>
              <a:t>Hassan Y. (Intel) 	</a:t>
            </a:r>
          </a:p>
          <a:p>
            <a:pPr lvl="1"/>
            <a:r>
              <a:rPr lang="en-US" altLang="en-US" sz="1600" b="1" dirty="0"/>
              <a:t>Seconded by:  	</a:t>
            </a:r>
          </a:p>
          <a:p>
            <a:pPr lvl="1"/>
            <a:r>
              <a:rPr lang="en-US" altLang="en-US" sz="1600" b="1" dirty="0"/>
              <a:t>Discussion?	none</a:t>
            </a:r>
          </a:p>
          <a:p>
            <a:pPr lvl="1"/>
            <a:r>
              <a:rPr lang="en-US" altLang="en-US" sz="1600" b="1" dirty="0">
                <a:solidFill>
                  <a:schemeClr val="tx1"/>
                </a:solidFill>
              </a:rPr>
              <a:t>Vote:  		__Y   /  _0__N   /  _0__A </a:t>
            </a:r>
          </a:p>
          <a:p>
            <a:pPr lvl="1"/>
            <a:endParaRPr lang="en-US" altLang="en-US" sz="1600" b="1" dirty="0">
              <a:solidFill>
                <a:schemeClr val="tx1"/>
              </a:solidFill>
            </a:endParaRPr>
          </a:p>
          <a:p>
            <a:pPr lvl="1"/>
            <a:r>
              <a:rPr lang="en-US" altLang="en-US" sz="1600" b="1" dirty="0">
                <a:solidFill>
                  <a:schemeClr val="tx1"/>
                </a:solidFill>
              </a:rPr>
              <a:t>Voters:   </a:t>
            </a:r>
          </a:p>
          <a:p>
            <a:pPr lvl="1"/>
            <a:r>
              <a:rPr lang="en-US" altLang="en-US" sz="1600" b="1" dirty="0">
                <a:solidFill>
                  <a:schemeClr val="tx1"/>
                </a:solidFill>
              </a:rPr>
              <a:t>Motion - Passes</a:t>
            </a:r>
          </a:p>
          <a:p>
            <a:pPr lvl="1"/>
            <a:r>
              <a:rPr lang="en-US" altLang="en-US" sz="1600" b="1" dirty="0">
                <a:solidFill>
                  <a:schemeClr val="tx1"/>
                </a:solidFill>
              </a:rPr>
              <a:t>__  on the call</a:t>
            </a:r>
          </a:p>
          <a:p>
            <a:pPr lvl="1">
              <a:spcBef>
                <a:spcPts val="0"/>
              </a:spcBef>
              <a:buFont typeface="Arial" panose="020B0604020202020204" pitchFamily="34" charset="0"/>
              <a:buChar char="•"/>
            </a:pPr>
            <a:endParaRPr lang="en-US" sz="1400" b="0" dirty="0">
              <a:solidFill>
                <a:schemeClr val="tx1"/>
              </a:solidFill>
              <a:effectLst/>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30sep21</a:t>
            </a:r>
            <a:endParaRPr lang="en-GB" dirty="0"/>
          </a:p>
        </p:txBody>
      </p:sp>
    </p:spTree>
    <p:extLst>
      <p:ext uri="{BB962C8B-B14F-4D97-AF65-F5344CB8AC3E}">
        <p14:creationId xmlns:p14="http://schemas.microsoft.com/office/powerpoint/2010/main" val="7779606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15950"/>
            <a:ext cx="7770813" cy="450850"/>
          </a:xfrm>
        </p:spPr>
        <p:txBody>
          <a:bodyPr/>
          <a:lstStyle/>
          <a:p>
            <a:r>
              <a:rPr lang="en-US" sz="2400" dirty="0"/>
              <a:t>EU items to share </a:t>
            </a:r>
            <a:r>
              <a:rPr lang="en-US" sz="1400" dirty="0"/>
              <a:t>-1a</a:t>
            </a:r>
            <a:endParaRPr lang="en-US" sz="1200" dirty="0"/>
          </a:p>
        </p:txBody>
      </p:sp>
      <p:sp>
        <p:nvSpPr>
          <p:cNvPr id="3" name="Content Placeholder 2"/>
          <p:cNvSpPr>
            <a:spLocks noGrp="1"/>
          </p:cNvSpPr>
          <p:nvPr>
            <p:ph idx="1"/>
          </p:nvPr>
        </p:nvSpPr>
        <p:spPr>
          <a:xfrm>
            <a:off x="990600" y="990600"/>
            <a:ext cx="10820400" cy="4646613"/>
          </a:xfrm>
        </p:spPr>
        <p:txBody>
          <a:bodyPr/>
          <a:lstStyle/>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3"/>
              </a:rPr>
              <a:t>&lt;BRAN&gt;</a:t>
            </a:r>
            <a:r>
              <a:rPr lang="en-US" altLang="en-US" sz="1800" b="0" dirty="0"/>
              <a:t> </a:t>
            </a:r>
            <a:r>
              <a:rPr lang="en-US" altLang="en-US" sz="1800" dirty="0">
                <a:solidFill>
                  <a:schemeClr val="tx1"/>
                </a:solidFill>
                <a:sym typeface="Wingdings" panose="05000000000000000000" pitchFamily="2" charset="2"/>
              </a:rPr>
              <a:t>next meeting </a:t>
            </a:r>
            <a:r>
              <a:rPr lang="en-US" sz="1800" dirty="0">
                <a:solidFill>
                  <a:schemeClr val="tx1"/>
                </a:solidFill>
                <a:sym typeface="Wingdings" panose="05000000000000000000" pitchFamily="2" charset="2"/>
              </a:rPr>
              <a:t>#111 27sep-01oct21;  ad </a:t>
            </a:r>
            <a:r>
              <a:rPr lang="en-US" sz="1800" dirty="0" err="1">
                <a:solidFill>
                  <a:schemeClr val="tx1"/>
                </a:solidFill>
                <a:sym typeface="Wingdings" panose="05000000000000000000" pitchFamily="2" charset="2"/>
              </a:rPr>
              <a:t>hocs</a:t>
            </a:r>
            <a:r>
              <a:rPr lang="en-US" sz="1800" dirty="0">
                <a:solidFill>
                  <a:schemeClr val="tx1"/>
                </a:solidFill>
                <a:sym typeface="Wingdings" panose="05000000000000000000" pitchFamily="2" charset="2"/>
              </a:rPr>
              <a:t> #110a-f; </a:t>
            </a:r>
            <a:r>
              <a:rPr lang="en-US" sz="1800" b="0" dirty="0">
                <a:solidFill>
                  <a:schemeClr val="tx1"/>
                </a:solidFill>
                <a:sym typeface="Wingdings" panose="05000000000000000000" pitchFamily="2" charset="2"/>
              </a:rPr>
              <a:t>05,11aug; 09</a:t>
            </a:r>
            <a:r>
              <a:rPr lang="en-US" sz="1800" dirty="0">
                <a:solidFill>
                  <a:schemeClr val="tx1"/>
                </a:solidFill>
                <a:sym typeface="Wingdings" panose="05000000000000000000" pitchFamily="2" charset="2"/>
              </a:rPr>
              <a:t>, 01,02,06,</a:t>
            </a:r>
            <a:r>
              <a:rPr lang="en-US" sz="1800" b="0" dirty="0">
                <a:solidFill>
                  <a:schemeClr val="tx1"/>
                </a:solidFill>
                <a:sym typeface="Wingdings" panose="05000000000000000000" pitchFamily="2" charset="2"/>
              </a:rPr>
              <a:t>07</a:t>
            </a:r>
            <a:r>
              <a:rPr lang="en-US" sz="1800" dirty="0">
                <a:solidFill>
                  <a:schemeClr val="tx1"/>
                </a:solidFill>
                <a:sym typeface="Wingdings" panose="05000000000000000000" pitchFamily="2" charset="2"/>
              </a:rPr>
              <a:t>sep21</a:t>
            </a:r>
            <a:endParaRPr lang="en-US" sz="1600" dirty="0">
              <a:solidFill>
                <a:schemeClr val="tx1"/>
              </a:solidFill>
              <a:sym typeface="Wingdings" panose="05000000000000000000" pitchFamily="2" charset="2"/>
            </a:endParaRPr>
          </a:p>
          <a:p>
            <a:pPr lvl="1">
              <a:spcBef>
                <a:spcPts val="0"/>
              </a:spcBef>
              <a:buFont typeface="Arial" panose="020B0604020202020204" pitchFamily="34" charset="0"/>
              <a:buChar char="•"/>
            </a:pPr>
            <a:r>
              <a:rPr lang="en-US" sz="1800" dirty="0">
                <a:solidFill>
                  <a:schemeClr val="tx1"/>
                </a:solidFill>
              </a:rPr>
              <a:t>Still a very good update from 12aug21:  any questions or updates? </a:t>
            </a:r>
          </a:p>
          <a:p>
            <a:pPr marL="457200" lvl="1" indent="0">
              <a:spcBef>
                <a:spcPts val="0"/>
              </a:spcBef>
            </a:pPr>
            <a:endParaRPr lang="en-US" sz="1600" dirty="0">
              <a:solidFill>
                <a:schemeClr val="tx1"/>
              </a:solidFill>
            </a:endParaRPr>
          </a:p>
          <a:p>
            <a:pPr lvl="1">
              <a:spcBef>
                <a:spcPts val="0"/>
              </a:spcBef>
              <a:buFont typeface="Arial" panose="020B0604020202020204" pitchFamily="34" charset="0"/>
              <a:buChar char="•"/>
            </a:pPr>
            <a:r>
              <a:rPr lang="en-US" sz="1400" dirty="0">
                <a:solidFill>
                  <a:schemeClr val="tx1"/>
                </a:solidFill>
              </a:rPr>
              <a:t>EN 302 567 – C1 band/60GHz (</a:t>
            </a:r>
            <a:r>
              <a:rPr lang="en-US" sz="1400" dirty="0" err="1">
                <a:solidFill>
                  <a:schemeClr val="tx1"/>
                </a:solidFill>
              </a:rPr>
              <a:t>WiGig</a:t>
            </a:r>
            <a:r>
              <a:rPr lang="en-US" sz="1400" dirty="0">
                <a:solidFill>
                  <a:schemeClr val="tx1"/>
                </a:solidFill>
              </a:rPr>
              <a:t>, .11ad and .11ay) has passed 2</a:t>
            </a:r>
            <a:r>
              <a:rPr lang="en-US" sz="1400" baseline="30000" dirty="0">
                <a:solidFill>
                  <a:schemeClr val="tx1"/>
                </a:solidFill>
              </a:rPr>
              <a:t>nd</a:t>
            </a:r>
            <a:r>
              <a:rPr lang="en-US" sz="1400" dirty="0">
                <a:solidFill>
                  <a:schemeClr val="tx1"/>
                </a:solidFill>
              </a:rPr>
              <a:t> ENAP, it is now an approved standard, next is to EC to approve for the OJEU. </a:t>
            </a:r>
          </a:p>
          <a:p>
            <a:pPr lvl="1">
              <a:spcBef>
                <a:spcPts val="0"/>
              </a:spcBef>
              <a:buFont typeface="Arial" panose="020B0604020202020204" pitchFamily="34" charset="0"/>
              <a:buChar char="•"/>
            </a:pPr>
            <a:r>
              <a:rPr lang="en-US" sz="1400" dirty="0">
                <a:solidFill>
                  <a:schemeClr val="tx1"/>
                </a:solidFill>
              </a:rPr>
              <a:t>EN 303 722 – C3 band/60GHz  has been reviewed by EC assessment and will go out for 1</a:t>
            </a:r>
            <a:r>
              <a:rPr lang="en-US" sz="1400" baseline="30000" dirty="0">
                <a:solidFill>
                  <a:schemeClr val="tx1"/>
                </a:solidFill>
              </a:rPr>
              <a:t>st</a:t>
            </a:r>
            <a:r>
              <a:rPr lang="en-US" sz="1400" dirty="0">
                <a:solidFill>
                  <a:schemeClr val="tx1"/>
                </a:solidFill>
              </a:rPr>
              <a:t> ENAP now. </a:t>
            </a:r>
          </a:p>
          <a:p>
            <a:pPr lvl="1">
              <a:spcBef>
                <a:spcPts val="0"/>
              </a:spcBef>
              <a:buFont typeface="Arial" panose="020B0604020202020204" pitchFamily="34" charset="0"/>
              <a:buChar char="•"/>
            </a:pPr>
            <a:r>
              <a:rPr lang="en-US" sz="1400" dirty="0">
                <a:solidFill>
                  <a:schemeClr val="tx1"/>
                </a:solidFill>
              </a:rPr>
              <a:t>EN 301 598 - TVWS,  has been on hold due to UAR, User Access Restrictions, and was not sure EC was okay.  They are okay now.   working on a revision, then  07Sep21 – ad hoc on this standard to discuss about going to ENAP. </a:t>
            </a:r>
          </a:p>
          <a:p>
            <a:pPr lvl="1">
              <a:spcBef>
                <a:spcPts val="0"/>
              </a:spcBef>
              <a:buFont typeface="Arial" panose="020B0604020202020204" pitchFamily="34" charset="0"/>
              <a:buChar char="•"/>
            </a:pPr>
            <a:r>
              <a:rPr lang="en-US" sz="1400" dirty="0">
                <a:solidFill>
                  <a:schemeClr val="tx1"/>
                </a:solidFill>
              </a:rPr>
              <a:t>EN 301 893 – 5GHz, meetings going on and good progress on energy detect threshold agreements. </a:t>
            </a:r>
          </a:p>
          <a:p>
            <a:pPr lvl="1">
              <a:spcBef>
                <a:spcPts val="0"/>
              </a:spcBef>
              <a:buFont typeface="Arial" panose="020B0604020202020204" pitchFamily="34" charset="0"/>
              <a:buChar char="•"/>
            </a:pPr>
            <a:r>
              <a:rPr lang="en-US" sz="1400" i="1" dirty="0">
                <a:solidFill>
                  <a:schemeClr val="tx1"/>
                </a:solidFill>
              </a:rPr>
              <a:t>For Country Determination Capability (CDC) in 5.8 GHz band, some countries are starting to open this band for license exempt use  Different countries at different power levels: </a:t>
            </a:r>
          </a:p>
          <a:p>
            <a:pPr lvl="2">
              <a:spcBef>
                <a:spcPts val="0"/>
              </a:spcBef>
              <a:buFont typeface="Arial" panose="020B0604020202020204" pitchFamily="34" charset="0"/>
              <a:buChar char="•"/>
            </a:pPr>
            <a:r>
              <a:rPr lang="en-US" sz="1400" i="1" dirty="0">
                <a:solidFill>
                  <a:schemeClr val="tx1"/>
                </a:solidFill>
              </a:rPr>
              <a:t>Some are going under the older harmonized standards, this is the lower power for SRD - EN 300 440 w/ no CDC.</a:t>
            </a:r>
          </a:p>
          <a:p>
            <a:pPr lvl="2">
              <a:spcBef>
                <a:spcPts val="0"/>
              </a:spcBef>
              <a:buFont typeface="Arial" panose="020B0604020202020204" pitchFamily="34" charset="0"/>
              <a:buChar char="•"/>
            </a:pPr>
            <a:r>
              <a:rPr lang="en-US" sz="1200" i="1" dirty="0">
                <a:solidFill>
                  <a:schemeClr val="tx1"/>
                </a:solidFill>
              </a:rPr>
              <a:t>CDC is in an Annex of the EN 301 893 and to use the higher power CDC will be mandatory. (to protect the incumbents) </a:t>
            </a:r>
          </a:p>
          <a:p>
            <a:pPr lvl="1">
              <a:spcBef>
                <a:spcPts val="0"/>
              </a:spcBef>
              <a:buFont typeface="Arial" panose="020B0604020202020204" pitchFamily="34" charset="0"/>
              <a:buChar char="•"/>
            </a:pPr>
            <a:r>
              <a:rPr lang="en-US" sz="1400" i="1" dirty="0">
                <a:solidFill>
                  <a:schemeClr val="tx1"/>
                </a:solidFill>
              </a:rPr>
              <a:t>EN 303 687 - 6 GHz, a discussion item on NB FH technologies which is already in the mandated standard now in OJEU 6GHz (for 01Dec21  implementation).   </a:t>
            </a:r>
          </a:p>
          <a:p>
            <a:pPr lvl="2">
              <a:spcBef>
                <a:spcPts val="0"/>
              </a:spcBef>
              <a:buFont typeface="Arial" panose="020B0604020202020204" pitchFamily="34" charset="0"/>
              <a:buChar char="•"/>
            </a:pPr>
            <a:r>
              <a:rPr lang="en-US" sz="1200" i="1" dirty="0">
                <a:solidFill>
                  <a:schemeClr val="tx1"/>
                </a:solidFill>
              </a:rPr>
              <a:t>In  the 802.11 SC </a:t>
            </a:r>
            <a:r>
              <a:rPr lang="en-US" sz="1200" i="1" dirty="0" err="1">
                <a:solidFill>
                  <a:schemeClr val="tx1"/>
                </a:solidFill>
              </a:rPr>
              <a:t>CoEx</a:t>
            </a:r>
            <a:r>
              <a:rPr lang="en-US" sz="1200" i="1" dirty="0">
                <a:solidFill>
                  <a:schemeClr val="tx1"/>
                </a:solidFill>
              </a:rPr>
              <a:t> there are submission documents in Mentor (</a:t>
            </a:r>
            <a:r>
              <a:rPr lang="en-US" sz="1200" i="1" dirty="0">
                <a:effectLst/>
                <a:ea typeface="Calibri" panose="020F0502020204030204" pitchFamily="34" charset="0"/>
                <a:cs typeface="Times New Roman" panose="02020603050405020304" pitchFamily="18" charset="0"/>
              </a:rPr>
              <a:t>docs 11-814 and 11-1191)</a:t>
            </a:r>
            <a:r>
              <a:rPr lang="en-US" sz="1200" i="1" dirty="0">
                <a:solidFill>
                  <a:schemeClr val="tx1"/>
                </a:solidFill>
              </a:rPr>
              <a:t>, on this.  </a:t>
            </a:r>
          </a:p>
          <a:p>
            <a:pPr lvl="2">
              <a:spcBef>
                <a:spcPts val="0"/>
              </a:spcBef>
              <a:buFont typeface="Arial" panose="020B0604020202020204" pitchFamily="34" charset="0"/>
              <a:buChar char="•"/>
            </a:pPr>
            <a:r>
              <a:rPr lang="en-US" sz="1200" i="1" dirty="0">
                <a:solidFill>
                  <a:schemeClr val="tx1"/>
                </a:solidFill>
              </a:rPr>
              <a:t>ad </a:t>
            </a:r>
            <a:r>
              <a:rPr lang="en-US" sz="1200" i="1" dirty="0" err="1">
                <a:solidFill>
                  <a:schemeClr val="tx1"/>
                </a:solidFill>
              </a:rPr>
              <a:t>hocs</a:t>
            </a:r>
            <a:r>
              <a:rPr lang="en-US" sz="1200" i="1" dirty="0">
                <a:solidFill>
                  <a:schemeClr val="tx1"/>
                </a:solidFill>
              </a:rPr>
              <a:t>, on 02 and 06 Sept will discuss these. and the NB FH. and setting up for discussion at full plenary #111. </a:t>
            </a:r>
          </a:p>
          <a:p>
            <a:pPr lvl="1">
              <a:spcBef>
                <a:spcPts val="0"/>
              </a:spcBef>
              <a:buFont typeface="Arial" panose="020B0604020202020204" pitchFamily="34" charset="0"/>
              <a:buChar char="•"/>
            </a:pPr>
            <a:r>
              <a:rPr lang="en-US" sz="1400" dirty="0">
                <a:solidFill>
                  <a:schemeClr val="tx1"/>
                </a:solidFill>
              </a:rPr>
              <a:t>ad hoc on 01sept will discuss 6GHz client to client communications,  ECC was clear to have at LPI, ETSI to define how.</a:t>
            </a:r>
          </a:p>
          <a:p>
            <a:pPr lvl="2">
              <a:spcBef>
                <a:spcPts val="0"/>
              </a:spcBef>
              <a:buFont typeface="Arial" panose="020B0604020202020204" pitchFamily="34" charset="0"/>
              <a:buChar char="•"/>
            </a:pPr>
            <a:r>
              <a:rPr lang="en-US" sz="1200" dirty="0">
                <a:solidFill>
                  <a:schemeClr val="tx1"/>
                </a:solidFill>
              </a:rPr>
              <a:t>e.g. LPI and how to use it, (e.g. if in range of a LPI AP)  or does it revert to VLP for indoor and outdoor. </a:t>
            </a:r>
          </a:p>
          <a:p>
            <a:pPr lvl="1">
              <a:spcBef>
                <a:spcPts val="0"/>
              </a:spcBef>
              <a:buFont typeface="Arial" panose="020B0604020202020204" pitchFamily="34" charset="0"/>
              <a:buChar char="•"/>
            </a:pPr>
            <a:r>
              <a:rPr lang="en-US" sz="1400" dirty="0">
                <a:solidFill>
                  <a:schemeClr val="tx1"/>
                </a:solidFill>
              </a:rPr>
              <a:t>EN 303 753 - 3</a:t>
            </a:r>
            <a:r>
              <a:rPr lang="en-US" sz="1400" baseline="30000" dirty="0">
                <a:solidFill>
                  <a:schemeClr val="tx1"/>
                </a:solidFill>
              </a:rPr>
              <a:t>rd</a:t>
            </a:r>
            <a:r>
              <a:rPr lang="en-US" sz="1400" dirty="0">
                <a:solidFill>
                  <a:schemeClr val="tx1"/>
                </a:solidFill>
              </a:rPr>
              <a:t> 60GHz standard progressing and current poll is closing now.  </a:t>
            </a:r>
          </a:p>
          <a:p>
            <a:pPr lvl="1">
              <a:spcBef>
                <a:spcPts val="0"/>
              </a:spcBef>
              <a:buFont typeface="Arial" panose="020B0604020202020204" pitchFamily="34" charset="0"/>
              <a:buChar char="•"/>
            </a:pPr>
            <a:r>
              <a:rPr lang="en-US" sz="1400" dirty="0">
                <a:solidFill>
                  <a:schemeClr val="tx1"/>
                </a:solidFill>
              </a:rPr>
              <a:t>Nominations for chair of BRAN closes 27aug21.. </a:t>
            </a:r>
          </a:p>
          <a:p>
            <a:pPr lvl="1">
              <a:spcBef>
                <a:spcPts val="0"/>
              </a:spcBef>
              <a:buFont typeface="Arial" panose="020B0604020202020204" pitchFamily="34" charset="0"/>
              <a:buChar char="•"/>
            </a:pPr>
            <a:r>
              <a:rPr lang="en-US" sz="1400" dirty="0">
                <a:solidFill>
                  <a:schemeClr val="tx1"/>
                </a:solidFill>
              </a:rPr>
              <a:t>Germany, Iceland, Norway are already opening up 6GHz, as it is volunteer now.  </a:t>
            </a:r>
          </a:p>
          <a:p>
            <a:pPr lvl="1">
              <a:spcBef>
                <a:spcPts val="0"/>
              </a:spcBef>
              <a:buFont typeface="Arial" panose="020B0604020202020204" pitchFamily="34" charset="0"/>
              <a:buChar char="•"/>
            </a:pPr>
            <a:r>
              <a:rPr lang="en-US" sz="1600" b="1" dirty="0">
                <a:solidFill>
                  <a:schemeClr val="tx1"/>
                </a:solidFill>
              </a:rPr>
              <a:t>New 02sept:</a:t>
            </a:r>
            <a:r>
              <a:rPr lang="en-US" sz="1600" dirty="0">
                <a:solidFill>
                  <a:schemeClr val="tx1"/>
                </a:solidFill>
              </a:rPr>
              <a:t>  CEPT 6 GHz status across the countries:    </a:t>
            </a:r>
            <a:r>
              <a:rPr lang="en-US" sz="1600" dirty="0">
                <a:solidFill>
                  <a:schemeClr val="tx1"/>
                </a:solidFill>
                <a:hlinkClick r:id="rId4"/>
              </a:rPr>
              <a:t>https://docdb.cept.org/implementation/16737</a:t>
            </a:r>
            <a:r>
              <a:rPr lang="en-US" sz="1600" dirty="0">
                <a:solidFill>
                  <a:schemeClr val="tx1"/>
                </a:solidFill>
              </a:rPr>
              <a:t> </a:t>
            </a: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endParaRPr lang="en-US" sz="1400" b="0" dirty="0">
              <a:solidFill>
                <a:schemeClr val="tx1"/>
              </a:solidFill>
              <a:effectLst/>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30sep21</a:t>
            </a:r>
            <a:endParaRPr lang="en-GB" dirty="0"/>
          </a:p>
        </p:txBody>
      </p:sp>
    </p:spTree>
    <p:extLst>
      <p:ext uri="{BB962C8B-B14F-4D97-AF65-F5344CB8AC3E}">
        <p14:creationId xmlns:p14="http://schemas.microsoft.com/office/powerpoint/2010/main" val="5629675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3376"/>
            <a:ext cx="2211387" cy="273050"/>
          </a:xfrm>
          <a:noFill/>
        </p:spPr>
        <p:txBody>
          <a:bodyPr/>
          <a:lstStyle/>
          <a:p>
            <a:r>
              <a:rPr lang="en-US"/>
              <a:t>30sep21</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2168526" y="606426"/>
            <a:ext cx="7873995" cy="890587"/>
          </a:xfrm>
        </p:spPr>
        <p:txBody>
          <a:bodyPr vert="horz" wrap="square" lIns="91440" tIns="45720" rIns="91440" bIns="45720" numCol="1" anchor="ctr" anchorCtr="0" compatLnSpc="1">
            <a:prstTxWarp prst="textNoShape">
              <a:avLst/>
            </a:prstTxWarp>
          </a:bodyPr>
          <a:lstStyle/>
          <a:p>
            <a:r>
              <a:rPr lang="en-US" sz="2400" dirty="0"/>
              <a:t>Other Guidelines for IEEE WG Meetings</a:t>
            </a:r>
          </a:p>
        </p:txBody>
      </p:sp>
      <p:sp>
        <p:nvSpPr>
          <p:cNvPr id="7174" name="Rectangle 3"/>
          <p:cNvSpPr>
            <a:spLocks noChangeArrowheads="1"/>
          </p:cNvSpPr>
          <p:nvPr/>
        </p:nvSpPr>
        <p:spPr bwMode="auto">
          <a:xfrm>
            <a:off x="2057400" y="228600"/>
            <a:ext cx="8229600" cy="762000"/>
          </a:xfrm>
          <a:prstGeom prst="rect">
            <a:avLst/>
          </a:prstGeom>
          <a:noFill/>
          <a:ln w="9525">
            <a:noFill/>
            <a:miter lim="800000"/>
            <a:headEnd/>
            <a:tailEnd/>
          </a:ln>
        </p:spPr>
        <p:txBody>
          <a:bodyPr anchor="ctr"/>
          <a:lstStyle/>
          <a:p>
            <a:pPr algn="ctr"/>
            <a:endParaRPr lang="en-GB" b="1" u="sng" dirty="0">
              <a:solidFill>
                <a:srgbClr val="000099"/>
              </a:solidFill>
              <a:latin typeface="Helvetica" pitchFamily="34" charset="0"/>
            </a:endParaRPr>
          </a:p>
        </p:txBody>
      </p:sp>
      <p:sp>
        <p:nvSpPr>
          <p:cNvPr id="7175" name="Rectangle 4"/>
          <p:cNvSpPr>
            <a:spLocks noChangeArrowheads="1"/>
          </p:cNvSpPr>
          <p:nvPr/>
        </p:nvSpPr>
        <p:spPr bwMode="auto">
          <a:xfrm>
            <a:off x="990600" y="1497012"/>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a:t>
            </a:r>
            <a:r>
              <a:rPr lang="en-US" altLang="en-US" sz="1800" b="1" u="sng" dirty="0">
                <a:solidFill>
                  <a:schemeClr val="tx1"/>
                </a:solidFill>
                <a:latin typeface="Calibri" panose="020F0502020204030204" pitchFamily="34" charset="0"/>
                <a:cs typeface="Calibri" panose="020F0502020204030204" pitchFamily="34" charset="0"/>
              </a:rPr>
              <a:t>Formally object to the discussion immediately.</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096022"/>
            <a:ext cx="10475384" cy="5304778"/>
          </a:xfrm>
        </p:spPr>
        <p:txBody>
          <a:bodyPr/>
          <a:lstStyle/>
          <a:p>
            <a:pPr marL="400050" lvl="1">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From the EC ad hoc on IEEE 802 restructuring </a:t>
            </a:r>
          </a:p>
          <a:p>
            <a:pPr marL="800100" lvl="2">
              <a:spcBef>
                <a:spcPts val="0"/>
              </a:spcBef>
              <a:spcAft>
                <a:spcPts val="0"/>
              </a:spcAft>
              <a:buFont typeface="Arial" panose="020B0604020202020204" pitchFamily="34" charset="0"/>
              <a:buChar char="•"/>
            </a:pPr>
            <a:r>
              <a:rPr lang="en-US" sz="2000" dirty="0"/>
              <a:t>External Influence (Maintain Good Performance)</a:t>
            </a:r>
          </a:p>
          <a:p>
            <a:pPr marL="1200150" lvl="2" indent="-342900">
              <a:buFont typeface="+mj-lt"/>
              <a:buAutoNum type="arabicPeriod"/>
            </a:pPr>
            <a:r>
              <a:rPr lang="en-US" dirty="0"/>
              <a:t>Heard an argument about our influence on Regulatory Bodies.  Our unified 802 submissions to Regulatory Bodies is good.  We probably want to maintain that strong process.</a:t>
            </a:r>
          </a:p>
          <a:p>
            <a:pPr marL="1200150" lvl="2" indent="-342900">
              <a:buFont typeface="+mj-lt"/>
              <a:buAutoNum type="arabicPeriod"/>
            </a:pPr>
            <a:r>
              <a:rPr lang="en-US" dirty="0"/>
              <a:t>So the thought is 802 is doing okay, though any feedback to the EC on if any restructuring or re-organization, what might be considered for influence on Regulatory bodies? </a:t>
            </a:r>
          </a:p>
          <a:p>
            <a:pPr marL="1314450" lvl="3" indent="0"/>
            <a:r>
              <a:rPr lang="en-US" sz="1800" dirty="0"/>
              <a:t> </a:t>
            </a:r>
          </a:p>
          <a:p>
            <a:pPr marL="1657350" lvl="3" indent="-342900">
              <a:buFont typeface="+mj-lt"/>
              <a:buAutoNum type="arabicPeriod"/>
            </a:pPr>
            <a:r>
              <a:rPr lang="en-US" sz="1800" dirty="0"/>
              <a:t>For USA and EU,  we are doing okay, though for other regions what can we do to strengthen our influence and connections?  e.g. APAC, Africa, Latin America, etc.  </a:t>
            </a:r>
          </a:p>
          <a:p>
            <a:pPr marL="800100" lvl="1" indent="-342900">
              <a:buFont typeface="Arial" panose="020B0604020202020204" pitchFamily="34" charset="0"/>
              <a:buChar char="•"/>
            </a:pPr>
            <a:endParaRPr lang="en-US" sz="2200" dirty="0"/>
          </a:p>
          <a:p>
            <a:pPr marL="800100" lvl="1" indent="-342900">
              <a:buFont typeface="Arial" panose="020B0604020202020204" pitchFamily="34" charset="0"/>
              <a:buChar char="•"/>
            </a:pPr>
            <a:r>
              <a:rPr lang="en-US" sz="2200" dirty="0">
                <a:solidFill>
                  <a:srgbClr val="00B0F0"/>
                </a:solidFill>
              </a:rPr>
              <a:t>All – if you have any actionable possibilities to update/improve/etc. our external influence on regulatory bodies, as part of the IEEE 802 restricting, please pass along to the chair.  </a:t>
            </a:r>
            <a:endParaRPr lang="en-US" sz="3000" dirty="0">
              <a:solidFill>
                <a:srgbClr val="00B0F0"/>
              </a:solidFill>
            </a:endParaRPr>
          </a:p>
          <a:p>
            <a:pPr marL="800100" lvl="2">
              <a:spcBef>
                <a:spcPts val="0"/>
              </a:spcBef>
              <a:spcAft>
                <a:spcPts val="0"/>
              </a:spcAft>
              <a:buFont typeface="Arial" panose="020B0604020202020204" pitchFamily="34" charset="0"/>
              <a:buChar char="•"/>
            </a:pPr>
            <a:endParaRPr lang="en-US" sz="1600" dirty="0">
              <a:effectLst/>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30</a:t>
            </a:fld>
            <a:endParaRPr lang="en-US" altLang="en-US" dirty="0"/>
          </a:p>
        </p:txBody>
      </p:sp>
      <p:sp>
        <p:nvSpPr>
          <p:cNvPr id="7" name="Date Placeholder 6"/>
          <p:cNvSpPr>
            <a:spLocks noGrp="1"/>
          </p:cNvSpPr>
          <p:nvPr>
            <p:ph type="dt" idx="15"/>
          </p:nvPr>
        </p:nvSpPr>
        <p:spPr/>
        <p:txBody>
          <a:bodyPr/>
          <a:lstStyle/>
          <a:p>
            <a:r>
              <a:rPr lang="en-US"/>
              <a:t>30sep21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General Discussion</a:t>
            </a:r>
            <a:endParaRPr lang="en-US" sz="2000" dirty="0"/>
          </a:p>
        </p:txBody>
      </p:sp>
    </p:spTree>
    <p:extLst>
      <p:ext uri="{BB962C8B-B14F-4D97-AF65-F5344CB8AC3E}">
        <p14:creationId xmlns:p14="http://schemas.microsoft.com/office/powerpoint/2010/main" val="30536837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2251842" y="1010419"/>
            <a:ext cx="8353245" cy="5464995"/>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1085850" lvl="2">
              <a:spcBef>
                <a:spcPts val="0"/>
              </a:spcBef>
              <a:buFont typeface="Arial" panose="020B0604020202020204" pitchFamily="34" charset="0"/>
              <a:buChar char="•"/>
            </a:pPr>
            <a:endParaRPr lang="en-US" sz="4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r>
              <a:rPr lang="en-US" sz="1400" dirty="0">
                <a:ea typeface="Calibri" panose="020F0502020204030204" pitchFamily="34" charset="0"/>
              </a:rPr>
              <a:t>Purva Rajkotia &lt;</a:t>
            </a:r>
            <a:r>
              <a:rPr lang="en-US" sz="1400" u="sng" dirty="0">
                <a:solidFill>
                  <a:srgbClr val="0000FF"/>
                </a:solidFill>
                <a:ea typeface="Calibri" panose="020F0502020204030204" pitchFamily="34" charset="0"/>
                <a:hlinkClick r:id="rId6"/>
              </a:rPr>
              <a:t>p.rajkotia@ieee.org</a:t>
            </a:r>
            <a:r>
              <a:rPr lang="en-US" sz="1400" dirty="0">
                <a:ea typeface="Calibri" panose="020F0502020204030204" pitchFamily="34" charset="0"/>
              </a:rPr>
              <a:t>&gt;</a:t>
            </a:r>
            <a:r>
              <a:rPr lang="en-US" sz="1200" dirty="0">
                <a:solidFill>
                  <a:schemeClr val="tx1"/>
                </a:solidFill>
              </a:rPr>
              <a:t>. </a:t>
            </a:r>
          </a:p>
          <a:p>
            <a:pPr marL="1085850" lvl="2">
              <a:spcBef>
                <a:spcPts val="0"/>
              </a:spcBef>
              <a:buFont typeface="Arial" panose="020B0604020202020204" pitchFamily="34" charset="0"/>
              <a:buChar char="•"/>
            </a:pPr>
            <a:endParaRPr lang="en-US" sz="8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marL="285750" indent="-285750">
              <a:buFont typeface="Arial" panose="020B0604020202020204" pitchFamily="34" charset="0"/>
              <a:buChar char="•"/>
            </a:pPr>
            <a:r>
              <a:rPr lang="en-US" sz="1600" dirty="0">
                <a:solidFill>
                  <a:schemeClr val="tx1"/>
                </a:solidFill>
                <a:ea typeface="Calibri" panose="020F0502020204030204" pitchFamily="34" charset="0"/>
              </a:rPr>
              <a:t>ITU published Radio Regulations (2020 edition), free to download!</a:t>
            </a:r>
          </a:p>
          <a:p>
            <a:pPr marL="685800" lvl="1">
              <a:buFont typeface="Arial" panose="020B0604020202020204" pitchFamily="34" charset="0"/>
              <a:buChar char="•"/>
            </a:pPr>
            <a:r>
              <a:rPr lang="en-US" sz="1400" u="sng" dirty="0">
                <a:solidFill>
                  <a:srgbClr val="0563C1"/>
                </a:solidFill>
                <a:ea typeface="Calibri" panose="020F0502020204030204" pitchFamily="34" charset="0"/>
                <a:hlinkClick r:id="rId13"/>
              </a:rPr>
              <a:t>https://www.itu.int/en/myitu/Publications/2020/09/02/14/23/Radio-Regulations-2020</a:t>
            </a:r>
            <a:endParaRPr lang="en-US" sz="1400" b="1" u="sng" dirty="0">
              <a:ea typeface="Calibri" panose="020F0502020204030204" pitchFamily="34" charset="0"/>
            </a:endParaRPr>
          </a:p>
          <a:p>
            <a:pPr>
              <a:spcBef>
                <a:spcPts val="0"/>
              </a:spcBef>
              <a:buFont typeface="Arial" panose="020B0604020202020204" pitchFamily="34" charset="0"/>
              <a:buChar char="•"/>
            </a:pPr>
            <a:r>
              <a:rPr lang="en-US" sz="1800" dirty="0"/>
              <a:t>Calendar: </a:t>
            </a:r>
            <a:r>
              <a:rPr lang="en-US" sz="1200" dirty="0">
                <a:hlinkClick r:id="rId14"/>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5"/>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6"/>
              </a:rPr>
              <a:t>Working Party 1A (WP 1A) - Spectrum engineering techniques</a:t>
            </a:r>
            <a:r>
              <a:rPr lang="en-US" sz="1100" u="sng" dirty="0"/>
              <a:t>     and     </a:t>
            </a:r>
            <a:r>
              <a:rPr lang="en-US" sz="1100" dirty="0">
                <a:hlinkClick r:id="rId17"/>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8"/>
              </a:rPr>
              <a:t>Study Group 5 (SG 5) Terrestrial </a:t>
            </a:r>
            <a:r>
              <a:rPr lang="en-US" sz="1400" b="0" dirty="0">
                <a:hlinkClick r:id="rId18"/>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9"/>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050" b="1" dirty="0">
                <a:solidFill>
                  <a:srgbClr val="3789BD"/>
                </a:solidFill>
                <a:latin typeface="Arial" panose="020B0604020202020204" pitchFamily="34" charset="0"/>
                <a:hlinkClick r:id="rId20"/>
              </a:rPr>
              <a:t>Working Party 5D (WP 5D) - IMT Systems</a:t>
            </a:r>
            <a:r>
              <a:rPr lang="en-US" sz="1100" dirty="0"/>
              <a:t>      </a:t>
            </a:r>
            <a:r>
              <a:rPr lang="en-US" sz="1000" dirty="0">
                <a:hlinkClick r:id="rId21"/>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30sep21</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30sep21</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32</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1524000" y="309330"/>
            <a:ext cx="9144000" cy="6347058"/>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30sep21</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33</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1828800" y="57629"/>
            <a:ext cx="8534399" cy="664883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8169279" y="6479103"/>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30sep21</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636960"/>
            <a:ext cx="10439399" cy="3926716"/>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914400" y="1653397"/>
            <a:ext cx="10475384" cy="4113213"/>
          </a:xfrm>
        </p:spPr>
        <p:txBody>
          <a:bodyPr/>
          <a:lstStyle/>
          <a:p>
            <a:pPr marL="193040" marR="11747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30sep21</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3"/>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914400" y="1676400"/>
            <a:ext cx="10475383" cy="4113213"/>
          </a:xfrm>
        </p:spPr>
        <p:txBody>
          <a:bodyPr/>
          <a:lstStyle/>
          <a:p>
            <a:pPr marL="193040" marR="43370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30sep21</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2247900"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867141" y="253721"/>
            <a:ext cx="2198688" cy="304800"/>
          </a:xfrm>
          <a:prstGeom prst="rect">
            <a:avLst/>
          </a:prstGeom>
        </p:spPr>
        <p:txBody>
          <a:bodyPr/>
          <a:lstStyle/>
          <a:p>
            <a:pPr>
              <a:defRPr/>
            </a:pPr>
            <a:r>
              <a:rPr lang="en-US" dirty="0"/>
              <a:t>30sep21</a:t>
            </a: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867141" y="765179"/>
            <a:ext cx="5990859" cy="5710235"/>
          </a:xfrm>
        </p:spPr>
        <p:txBody>
          <a:bodyPr/>
          <a:lstStyle/>
          <a:p>
            <a:pPr>
              <a:buFont typeface="Arial" panose="020B0604020202020204" pitchFamily="34" charset="0"/>
              <a:buChar char="•"/>
            </a:pPr>
            <a:r>
              <a:rPr lang="en-US" altLang="en-US" sz="1600" dirty="0">
                <a:solidFill>
                  <a:schemeClr val="tx1"/>
                </a:solidFill>
              </a:rPr>
              <a:t>Call to Order</a:t>
            </a:r>
          </a:p>
          <a:p>
            <a:pPr lvl="1">
              <a:spcBef>
                <a:spcPts val="0"/>
              </a:spcBef>
              <a:buFont typeface="Arial" panose="020B0604020202020204" pitchFamily="34" charset="0"/>
              <a:buChar char="•"/>
            </a:pPr>
            <a:r>
              <a:rPr lang="en-US" altLang="en-US" sz="1400" b="1" u="sng" dirty="0">
                <a:solidFill>
                  <a:schemeClr val="tx1"/>
                </a:solidFill>
              </a:rPr>
              <a:t>Attendance is not on IMAT  (</a:t>
            </a:r>
            <a:r>
              <a:rPr lang="en-US" altLang="en-US" sz="1400" u="sng" dirty="0">
                <a:solidFill>
                  <a:schemeClr val="tx1"/>
                </a:solidFill>
              </a:rPr>
              <a:t>w/</a:t>
            </a:r>
            <a:r>
              <a:rPr lang="en-US" altLang="en-US" sz="1400" dirty="0">
                <a:solidFill>
                  <a:schemeClr val="tx1"/>
                </a:solidFill>
              </a:rPr>
              <a:t>VC &amp; </a:t>
            </a:r>
            <a:r>
              <a:rPr lang="en-US" altLang="en-US" sz="1400" dirty="0" err="1">
                <a:solidFill>
                  <a:schemeClr val="tx1"/>
                </a:solidFill>
              </a:rPr>
              <a:t>webex</a:t>
            </a:r>
            <a:r>
              <a:rPr lang="en-US" altLang="en-US" sz="1400" dirty="0">
                <a:solidFill>
                  <a:schemeClr val="tx1"/>
                </a:solidFill>
              </a:rPr>
              <a:t>)</a:t>
            </a:r>
          </a:p>
          <a:p>
            <a:pPr lvl="1">
              <a:spcBef>
                <a:spcPts val="0"/>
              </a:spcBef>
              <a:buFont typeface="Arial" panose="020B0604020202020204" pitchFamily="34" charset="0"/>
              <a:buChar char="•"/>
            </a:pPr>
            <a:r>
              <a:rPr lang="en-US" altLang="en-US" sz="1400" b="1" u="sng" dirty="0">
                <a:solidFill>
                  <a:schemeClr val="tx1"/>
                </a:solidFill>
              </a:rPr>
              <a:t>Remember to mute when not speaking, thanks.</a:t>
            </a:r>
          </a:p>
          <a:p>
            <a:pPr lvl="1">
              <a:spcBef>
                <a:spcPts val="0"/>
              </a:spcBef>
              <a:buFont typeface="Arial" panose="020B0604020202020204" pitchFamily="34" charset="0"/>
              <a:buChar char="•"/>
            </a:pPr>
            <a:r>
              <a:rPr lang="en-US" altLang="en-US" sz="1400" b="1" u="sng" dirty="0">
                <a:solidFill>
                  <a:schemeClr val="tx1"/>
                </a:solidFill>
              </a:rPr>
              <a:t>Please request Q in the chat window.</a:t>
            </a:r>
            <a:endParaRPr lang="en-US" sz="1600" dirty="0">
              <a:solidFill>
                <a:srgbClr val="00B0F0"/>
              </a:solidFill>
            </a:endParaRPr>
          </a:p>
          <a:p>
            <a:pPr>
              <a:spcBef>
                <a:spcPts val="0"/>
              </a:spcBef>
              <a:buFont typeface="Arial" panose="020B0604020202020204" pitchFamily="34" charset="0"/>
              <a:buChar char="•"/>
            </a:pPr>
            <a:r>
              <a:rPr lang="en-US" altLang="en-US" sz="1600" dirty="0">
                <a:solidFill>
                  <a:schemeClr val="tx1"/>
                </a:solidFill>
              </a:rPr>
              <a:t>Administrative items</a:t>
            </a:r>
          </a:p>
          <a:p>
            <a:pPr lvl="1">
              <a:spcBef>
                <a:spcPts val="0"/>
              </a:spcBef>
              <a:buFont typeface="Arial" panose="020B0604020202020204" pitchFamily="34" charset="0"/>
              <a:buChar char="•"/>
            </a:pPr>
            <a:r>
              <a:rPr lang="en-US" altLang="en-US" sz="1400" dirty="0">
                <a:solidFill>
                  <a:schemeClr val="tx1"/>
                </a:solidFill>
              </a:rPr>
              <a:t>Someone to take some notes, __</a:t>
            </a:r>
            <a:r>
              <a:rPr lang="en-US" altLang="en-US" sz="1400" dirty="0" err="1">
                <a:solidFill>
                  <a:schemeClr val="tx1"/>
                </a:solidFill>
              </a:rPr>
              <a:t>PeterE</a:t>
            </a:r>
            <a:r>
              <a:rPr lang="en-US" altLang="en-US" sz="1400" dirty="0">
                <a:solidFill>
                  <a:schemeClr val="tx1"/>
                </a:solidFill>
              </a:rPr>
              <a:t>_____</a:t>
            </a:r>
          </a:p>
          <a:p>
            <a:pPr lvl="1">
              <a:spcBef>
                <a:spcPts val="0"/>
              </a:spcBef>
              <a:buFont typeface="Arial" panose="020B0604020202020204" pitchFamily="34" charset="0"/>
              <a:buChar char="•"/>
            </a:pPr>
            <a:r>
              <a:rPr lang="en-US" altLang="en-US" sz="1400" dirty="0">
                <a:solidFill>
                  <a:schemeClr val="tx1"/>
                </a:solidFill>
              </a:rPr>
              <a:t>Attendance &amp; monitor chat window, </a:t>
            </a:r>
            <a:r>
              <a:rPr lang="en-US" altLang="en-US" sz="1400" dirty="0" err="1">
                <a:solidFill>
                  <a:schemeClr val="tx1"/>
                </a:solidFill>
              </a:rPr>
              <a:t>StuartK</a:t>
            </a:r>
            <a:r>
              <a:rPr lang="en-US" altLang="en-US" sz="1400" dirty="0">
                <a:solidFill>
                  <a:schemeClr val="tx1"/>
                </a:solidFill>
              </a:rPr>
              <a:t>  </a:t>
            </a:r>
          </a:p>
          <a:p>
            <a:pPr>
              <a:spcBef>
                <a:spcPts val="0"/>
              </a:spcBef>
              <a:buFont typeface="Arial" panose="020B0604020202020204" pitchFamily="34" charset="0"/>
              <a:buChar char="•"/>
            </a:pPr>
            <a:r>
              <a:rPr lang="en-US" altLang="en-US" sz="1600" dirty="0">
                <a:solidFill>
                  <a:schemeClr val="tx1"/>
                </a:solidFill>
              </a:rPr>
              <a:t>Approve agenda, last minutes  &amp; announcements</a:t>
            </a:r>
          </a:p>
          <a:p>
            <a:pPr>
              <a:spcBef>
                <a:spcPts val="0"/>
              </a:spcBef>
              <a:buFont typeface="Arial" panose="020B0604020202020204" pitchFamily="34" charset="0"/>
              <a:buChar char="•"/>
            </a:pPr>
            <a:endParaRPr lang="en-US" altLang="en-US" sz="1600" dirty="0">
              <a:solidFill>
                <a:schemeClr val="tx1"/>
              </a:solidFill>
            </a:endParaRPr>
          </a:p>
          <a:p>
            <a:pPr>
              <a:spcBef>
                <a:spcPts val="0"/>
              </a:spcBef>
              <a:buFont typeface="Arial" panose="020B0604020202020204" pitchFamily="34" charset="0"/>
              <a:buChar char="•"/>
            </a:pPr>
            <a:r>
              <a:rPr lang="en-US" altLang="en-US" sz="1600" dirty="0">
                <a:solidFill>
                  <a:schemeClr val="tx1"/>
                </a:solidFill>
              </a:rPr>
              <a:t>Discussion items</a:t>
            </a:r>
          </a:p>
          <a:p>
            <a:pPr lvl="1">
              <a:spcBef>
                <a:spcPts val="0"/>
              </a:spcBef>
              <a:buFont typeface="Arial" panose="020B0604020202020204" pitchFamily="34" charset="0"/>
              <a:buChar char="•"/>
            </a:pPr>
            <a:r>
              <a:rPr lang="en-US" altLang="en-US" sz="1600" dirty="0">
                <a:solidFill>
                  <a:schemeClr val="tx1"/>
                </a:solidFill>
              </a:rPr>
              <a:t>*EU Items</a:t>
            </a:r>
          </a:p>
          <a:p>
            <a:pPr lvl="1">
              <a:spcBef>
                <a:spcPts val="0"/>
              </a:spcBef>
              <a:buFont typeface="Arial" panose="020B0604020202020204" pitchFamily="34" charset="0"/>
              <a:buChar char="•"/>
            </a:pPr>
            <a:r>
              <a:rPr lang="en-US" altLang="en-US" sz="1600" dirty="0">
                <a:solidFill>
                  <a:schemeClr val="tx1"/>
                </a:solidFill>
              </a:rPr>
              <a:t>*Other Regions Items</a:t>
            </a:r>
          </a:p>
          <a:p>
            <a:pPr lvl="1">
              <a:spcBef>
                <a:spcPts val="0"/>
              </a:spcBef>
              <a:buFont typeface="Arial" panose="020B0604020202020204" pitchFamily="34" charset="0"/>
              <a:buChar char="•"/>
            </a:pPr>
            <a:r>
              <a:rPr lang="en-US" altLang="en-US" sz="1600" dirty="0">
                <a:solidFill>
                  <a:schemeClr val="tx1"/>
                </a:solidFill>
              </a:rPr>
              <a:t>ITU-R Items w/WP 1A liaison      	done by xx:25</a:t>
            </a:r>
          </a:p>
          <a:p>
            <a:pPr lvl="1">
              <a:spcBef>
                <a:spcPts val="0"/>
              </a:spcBef>
              <a:buFont typeface="Arial" panose="020B0604020202020204" pitchFamily="34" charset="0"/>
              <a:buChar char="•"/>
            </a:pPr>
            <a:r>
              <a:rPr lang="en-US" altLang="en-US" sz="1600" dirty="0">
                <a:solidFill>
                  <a:schemeClr val="tx1"/>
                </a:solidFill>
              </a:rPr>
              <a:t>FCC NPRM on 60GHz			done by xx:45</a:t>
            </a:r>
          </a:p>
          <a:p>
            <a:pPr lvl="1">
              <a:spcBef>
                <a:spcPts val="0"/>
              </a:spcBef>
              <a:buFont typeface="Arial" panose="020B0604020202020204" pitchFamily="34" charset="0"/>
              <a:buChar char="•"/>
            </a:pPr>
            <a:r>
              <a:rPr lang="en-US" altLang="en-US" sz="1600" dirty="0">
                <a:solidFill>
                  <a:schemeClr val="tx1"/>
                </a:solidFill>
              </a:rPr>
              <a:t>ITU-R  WP 5A liaisons 		</a:t>
            </a:r>
          </a:p>
          <a:p>
            <a:pPr lvl="1">
              <a:spcBef>
                <a:spcPts val="0"/>
              </a:spcBef>
              <a:buFont typeface="Arial" panose="020B0604020202020204" pitchFamily="34" charset="0"/>
              <a:buChar char="•"/>
            </a:pPr>
            <a:r>
              <a:rPr lang="en-US" altLang="en-US" sz="1600" dirty="0">
                <a:solidFill>
                  <a:schemeClr val="tx1"/>
                </a:solidFill>
              </a:rPr>
              <a:t>General Discussion Items</a:t>
            </a:r>
          </a:p>
          <a:p>
            <a:pPr>
              <a:spcBef>
                <a:spcPts val="0"/>
              </a:spcBef>
              <a:buFont typeface="Arial" panose="020B0604020202020204" pitchFamily="34" charset="0"/>
              <a:buChar char="•"/>
            </a:pPr>
            <a:r>
              <a:rPr lang="en-US" altLang="en-US" sz="1600" dirty="0">
                <a:solidFill>
                  <a:schemeClr val="tx1"/>
                </a:solidFill>
              </a:rPr>
              <a:t>Actions required</a:t>
            </a:r>
          </a:p>
          <a:p>
            <a:pPr lvl="1">
              <a:spcBef>
                <a:spcPts val="0"/>
              </a:spcBef>
              <a:buFont typeface="Arial" panose="020B0604020202020204" pitchFamily="34" charset="0"/>
              <a:buChar char="•"/>
            </a:pPr>
            <a:r>
              <a:rPr lang="en-US" altLang="en-US" sz="1400" dirty="0">
                <a:solidFill>
                  <a:schemeClr val="tx1"/>
                </a:solidFill>
              </a:rPr>
              <a:t>WP 5A liaisons</a:t>
            </a:r>
          </a:p>
          <a:p>
            <a:pPr lvl="1">
              <a:spcBef>
                <a:spcPts val="0"/>
              </a:spcBef>
              <a:buFont typeface="Arial" panose="020B0604020202020204" pitchFamily="34" charset="0"/>
              <a:buChar char="•"/>
            </a:pPr>
            <a:r>
              <a:rPr lang="en-US" altLang="en-US" sz="1400" dirty="0">
                <a:solidFill>
                  <a:schemeClr val="tx1"/>
                </a:solidFill>
              </a:rPr>
              <a:t>Start EC approvals on 2 approved items</a:t>
            </a:r>
          </a:p>
          <a:p>
            <a:pPr lvl="1">
              <a:spcBef>
                <a:spcPts val="0"/>
              </a:spcBef>
              <a:buFont typeface="Arial" panose="020B0604020202020204" pitchFamily="34" charset="0"/>
              <a:buChar char="•"/>
            </a:pPr>
            <a:r>
              <a:rPr lang="en-US" sz="1600" dirty="0">
                <a:ea typeface="SimSun" panose="02010600030101010101" pitchFamily="2" charset="-122"/>
              </a:rPr>
              <a:t>Anything new today</a:t>
            </a:r>
          </a:p>
          <a:p>
            <a:pPr lvl="1">
              <a:spcBef>
                <a:spcPts val="0"/>
              </a:spcBef>
              <a:buFont typeface="Arial" panose="020B0604020202020204" pitchFamily="34" charset="0"/>
              <a:buChar char="•"/>
            </a:pPr>
            <a:r>
              <a:rPr lang="en-US" altLang="en-US" sz="1400" dirty="0">
                <a:solidFill>
                  <a:schemeClr val="tx1"/>
                </a:solidFill>
              </a:rPr>
              <a:t>ongoing: WRC-23 AI Viewpoints &amp; Freq. table fill in</a:t>
            </a:r>
          </a:p>
          <a:p>
            <a:pPr>
              <a:buFont typeface="Arial" panose="020B0604020202020204" pitchFamily="34" charset="0"/>
              <a:buChar char="•"/>
            </a:pPr>
            <a:r>
              <a:rPr lang="en-US" altLang="en-US" sz="1600" dirty="0">
                <a:solidFill>
                  <a:schemeClr val="tx1"/>
                </a:solidFill>
              </a:rPr>
              <a:t>AOB</a:t>
            </a:r>
          </a:p>
          <a:p>
            <a:pPr>
              <a:buFont typeface="Arial" panose="020B0604020202020204" pitchFamily="34" charset="0"/>
              <a:buChar char="•"/>
            </a:pPr>
            <a:r>
              <a:rPr lang="en-US" altLang="en-US" sz="1600" dirty="0">
                <a:solidFill>
                  <a:schemeClr val="tx1"/>
                </a:solidFill>
              </a:rPr>
              <a:t>Adjourn</a:t>
            </a: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6843346" y="701486"/>
            <a:ext cx="4891616" cy="577392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marL="0" indent="0">
              <a:spcBef>
                <a:spcPts val="0"/>
              </a:spcBef>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 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kern="0" dirty="0">
              <a:solidFill>
                <a:schemeClr val="tx1"/>
              </a:solidFill>
            </a:endParaRPr>
          </a:p>
          <a:p>
            <a:pPr>
              <a:spcBef>
                <a:spcPts val="0"/>
              </a:spcBef>
              <a:buFont typeface="Arial" panose="020B0604020202020204" pitchFamily="34" charset="0"/>
              <a:buChar char="•"/>
            </a:pPr>
            <a:r>
              <a:rPr lang="en-US" sz="1400" b="0" kern="0" dirty="0">
                <a:solidFill>
                  <a:schemeClr val="tx1"/>
                </a:solidFill>
              </a:rPr>
              <a:t>* Other Regions Items</a:t>
            </a:r>
          </a:p>
          <a:p>
            <a:pPr lvl="1">
              <a:spcBef>
                <a:spcPts val="0"/>
              </a:spcBef>
              <a:buFont typeface="Arial" panose="020B0604020202020204" pitchFamily="34" charset="0"/>
              <a:buChar char="•"/>
            </a:pPr>
            <a:r>
              <a:rPr lang="en-US" altLang="en-US" sz="1400" dirty="0">
                <a:solidFill>
                  <a:schemeClr val="tx1"/>
                </a:solidFill>
              </a:rPr>
              <a:t>General items,</a:t>
            </a:r>
          </a:p>
          <a:p>
            <a:pPr marL="457200" lvl="1" indent="0">
              <a:spcBef>
                <a:spcPts val="0"/>
              </a:spcBef>
            </a:pPr>
            <a:endParaRPr lang="en-US" altLang="en-US" sz="140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 and liaisons</a:t>
            </a:r>
          </a:p>
          <a:p>
            <a:pPr lvl="1">
              <a:spcBef>
                <a:spcPts val="0"/>
              </a:spcBef>
              <a:buFont typeface="Arial" panose="020B0604020202020204" pitchFamily="34" charset="0"/>
              <a:buChar char="•"/>
            </a:pPr>
            <a:r>
              <a:rPr lang="en-US" altLang="en-US" sz="1400" kern="0" dirty="0">
                <a:solidFill>
                  <a:schemeClr val="tx1"/>
                </a:solidFill>
              </a:rPr>
              <a:t>The WP 1A liaison on VLC needs approved today </a:t>
            </a:r>
          </a:p>
          <a:p>
            <a:pPr lvl="1">
              <a:spcBef>
                <a:spcPts val="0"/>
              </a:spcBef>
              <a:buFont typeface="Arial" panose="020B0604020202020204" pitchFamily="34" charset="0"/>
              <a:buChar char="•"/>
            </a:pPr>
            <a:r>
              <a:rPr lang="en-US" altLang="en-US" sz="1400" dirty="0">
                <a:solidFill>
                  <a:schemeClr val="tx1"/>
                </a:solidFill>
              </a:rPr>
              <a:t>The WP 5A liaisons need to be reviewed to approve next week.  07oct21.</a:t>
            </a:r>
          </a:p>
          <a:p>
            <a:pPr lvl="1">
              <a:spcBef>
                <a:spcPts val="0"/>
              </a:spcBef>
              <a:buFont typeface="Arial" panose="020B0604020202020204" pitchFamily="34" charset="0"/>
              <a:buChar char="•"/>
            </a:pPr>
            <a:r>
              <a:rPr lang="en-US" altLang="en-US" sz="1400" dirty="0">
                <a:solidFill>
                  <a:schemeClr val="tx1"/>
                </a:solidFill>
              </a:rPr>
              <a:t>ongoing: IEEE 802 viewpoints on WRC-23 AIs</a:t>
            </a:r>
          </a:p>
          <a:p>
            <a:pPr lvl="1">
              <a:spcBef>
                <a:spcPts val="0"/>
              </a:spcBef>
              <a:buFont typeface="Arial" panose="020B0604020202020204" pitchFamily="34" charset="0"/>
              <a:buChar char="•"/>
            </a:pPr>
            <a:endParaRPr lang="en-US" altLang="en-US" sz="140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FCC NPRM 60 GHz </a:t>
            </a:r>
          </a:p>
          <a:p>
            <a:pPr lvl="1">
              <a:spcBef>
                <a:spcPts val="0"/>
              </a:spcBef>
              <a:buFont typeface="Arial" panose="020B0604020202020204" pitchFamily="34" charset="0"/>
              <a:buChar char="•"/>
            </a:pPr>
            <a:r>
              <a:rPr lang="en-US" sz="1400" kern="0" dirty="0">
                <a:solidFill>
                  <a:schemeClr val="tx1"/>
                </a:solidFill>
              </a:rPr>
              <a:t>Need to approve today. </a:t>
            </a:r>
          </a:p>
          <a:p>
            <a:pPr lvl="1">
              <a:spcBef>
                <a:spcPts val="0"/>
              </a:spcBef>
              <a:buFont typeface="Arial" panose="020B0604020202020204" pitchFamily="34" charset="0"/>
              <a:buChar char="•"/>
            </a:pPr>
            <a:r>
              <a:rPr lang="en-US" altLang="en-US" sz="1400" b="0" kern="0" dirty="0">
                <a:solidFill>
                  <a:schemeClr val="tx1"/>
                </a:solidFill>
              </a:rPr>
              <a:t>Reply Comments due </a:t>
            </a:r>
            <a:r>
              <a:rPr lang="en-US" altLang="en-US" sz="1400" kern="0" dirty="0">
                <a:solidFill>
                  <a:schemeClr val="tx1"/>
                </a:solidFill>
              </a:rPr>
              <a:t> 18Oct</a:t>
            </a:r>
            <a:r>
              <a:rPr lang="en-US" altLang="en-US" sz="1400" b="0" kern="0" dirty="0">
                <a:solidFill>
                  <a:schemeClr val="tx1"/>
                </a:solidFill>
              </a:rPr>
              <a:t>.</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kern="0" dirty="0">
                <a:solidFill>
                  <a:schemeClr val="tx1"/>
                </a:solidFill>
              </a:rPr>
              <a:t>ongoing: MSGs &amp; Stds Frequency table</a:t>
            </a:r>
          </a:p>
          <a:p>
            <a:pPr lvl="1">
              <a:spcBef>
                <a:spcPts val="0"/>
              </a:spcBef>
              <a:buFont typeface="Arial" panose="020B0604020202020204" pitchFamily="34" charset="0"/>
              <a:buChar char="•"/>
            </a:pPr>
            <a:endParaRPr lang="en-US" altLang="en-US" sz="1400" kern="0" dirty="0">
              <a:solidFill>
                <a:schemeClr val="tx1"/>
              </a:solidFill>
            </a:endParaRPr>
          </a:p>
          <a:p>
            <a:pPr lvl="1">
              <a:spcBef>
                <a:spcPts val="0"/>
              </a:spcBef>
              <a:buFont typeface="Arial" panose="020B0604020202020204" pitchFamily="34" charset="0"/>
              <a:buChar char="•"/>
            </a:pPr>
            <a:endParaRPr lang="en-US" altLang="en-US" sz="1400" kern="0" dirty="0">
              <a:solidFill>
                <a:schemeClr val="tx1"/>
              </a:solidFill>
            </a:endParaRPr>
          </a:p>
          <a:p>
            <a:pPr marL="0" indent="0">
              <a:spcBef>
                <a:spcPts val="0"/>
              </a:spcBef>
            </a:pPr>
            <a:r>
              <a:rPr lang="en-US" altLang="en-US" sz="1600" b="0" kern="0" dirty="0">
                <a:solidFill>
                  <a:schemeClr val="tx1"/>
                </a:solidFill>
              </a:rPr>
              <a:t>* will ask if we need to come back to EU and Other regions after the 2 filings and WP 5A liaison review, if there is time. </a:t>
            </a:r>
          </a:p>
        </p:txBody>
      </p:sp>
    </p:spTree>
    <p:extLst>
      <p:ext uri="{BB962C8B-B14F-4D97-AF65-F5344CB8AC3E}">
        <p14:creationId xmlns:p14="http://schemas.microsoft.com/office/powerpoint/2010/main" val="4202320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990600" y="594578"/>
            <a:ext cx="10363200"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u="sng" dirty="0">
                <a:solidFill>
                  <a:schemeClr val="tx1"/>
                </a:solidFill>
              </a:rPr>
              <a:t>:</a:t>
            </a:r>
            <a:r>
              <a:rPr lang="en-US" altLang="en-US" sz="1800" dirty="0">
                <a:solidFill>
                  <a:schemeClr val="tx1"/>
                </a:solidFill>
              </a:rPr>
              <a:t> </a:t>
            </a:r>
            <a:r>
              <a:rPr lang="en-US" altLang="en-US" sz="1800" b="0" dirty="0">
                <a:solidFill>
                  <a:schemeClr val="tx1"/>
                </a:solidFill>
              </a:rPr>
              <a:t>To approve the agenda as presented on previous slide</a:t>
            </a:r>
          </a:p>
          <a:p>
            <a:pPr>
              <a:spcBef>
                <a:spcPts val="0"/>
              </a:spcBef>
            </a:pPr>
            <a:r>
              <a:rPr lang="en-US" altLang="en-US" sz="1800" dirty="0">
                <a:solidFill>
                  <a:schemeClr val="tx1"/>
                </a:solidFill>
              </a:rPr>
              <a:t>		</a:t>
            </a:r>
            <a:r>
              <a:rPr lang="en-US" altLang="en-US" sz="1800" b="0" dirty="0">
                <a:solidFill>
                  <a:schemeClr val="tx1"/>
                </a:solidFill>
              </a:rPr>
              <a:t>Moved by: 	Mike L. </a:t>
            </a:r>
          </a:p>
          <a:p>
            <a:pPr>
              <a:spcBef>
                <a:spcPts val="0"/>
              </a:spcBef>
            </a:pPr>
            <a:r>
              <a:rPr lang="en-US" altLang="en-US" sz="1800" b="0" dirty="0">
                <a:solidFill>
                  <a:schemeClr val="tx1"/>
                </a:solidFill>
              </a:rPr>
              <a:t>		Seconded by:  Stuart K. </a:t>
            </a:r>
          </a:p>
          <a:p>
            <a:pPr>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a:spcBef>
                <a:spcPts val="400"/>
              </a:spcBef>
              <a:buFont typeface="Arial" panose="020B0604020202020204" pitchFamily="34" charset="0"/>
              <a:buChar char="•"/>
            </a:pPr>
            <a:endParaRPr lang="en-US" altLang="en-US" sz="1800" u="sng" dirty="0">
              <a:solidFill>
                <a:schemeClr val="tx1"/>
              </a:solidFill>
            </a:endParaRP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800" b="0" dirty="0">
                <a:ea typeface="SimSun" panose="02010600030101010101" pitchFamily="2" charset="-122"/>
              </a:rPr>
              <a:t>To approve the minutes in document </a:t>
            </a:r>
            <a:r>
              <a:rPr lang="en-GB" sz="1800" b="0" dirty="0">
                <a:ea typeface="SimSun" panose="02010600030101010101" pitchFamily="2" charset="-122"/>
                <a:hlinkClick r:id="rId3"/>
              </a:rPr>
              <a:t>https://mentor.ieee.org/802.18/dcn/21/18-21-0105-00-0000-minutes-09sep21-rrtag-teleconference.docx</a:t>
            </a:r>
            <a:r>
              <a:rPr lang="en-GB" sz="1800" b="0" dirty="0">
                <a:ea typeface="SimSun" panose="02010600030101010101" pitchFamily="2" charset="-122"/>
              </a:rPr>
              <a:t> </a:t>
            </a:r>
            <a:r>
              <a:rPr lang="en-GB" sz="1800" b="0" dirty="0">
                <a:solidFill>
                  <a:schemeClr val="bg1">
                    <a:lumMod val="75000"/>
                  </a:schemeClr>
                </a:solidFill>
                <a:ea typeface="SimSun" panose="02010600030101010101" pitchFamily="2" charset="-122"/>
              </a:rPr>
              <a:t> </a:t>
            </a:r>
            <a:r>
              <a:rPr lang="en-US" sz="1400" b="0" i="0" dirty="0">
                <a:solidFill>
                  <a:srgbClr val="000000"/>
                </a:solidFill>
                <a:effectLst/>
                <a:latin typeface="Verdana" panose="020B0604030504040204" pitchFamily="34" charset="0"/>
              </a:rPr>
              <a:t>13-Sep-2021 23:31:30 ET</a:t>
            </a:r>
            <a:r>
              <a:rPr lang="en-US" sz="1800" b="0" dirty="0">
                <a:ea typeface="SimSun" panose="02010600030101010101" pitchFamily="2" charset="-122"/>
              </a:rPr>
              <a:t>, with editorial privilege for the 802.18 chair.</a:t>
            </a:r>
            <a:r>
              <a:rPr lang="en-US" altLang="en-US" sz="1800" b="0" dirty="0">
                <a:solidFill>
                  <a:schemeClr val="tx1"/>
                </a:solidFill>
              </a:rPr>
              <a:t>	</a:t>
            </a:r>
          </a:p>
          <a:p>
            <a:pPr marL="0" indent="0">
              <a:spcBef>
                <a:spcPts val="400"/>
              </a:spcBef>
            </a:pPr>
            <a:r>
              <a:rPr lang="en-US" altLang="en-US" sz="1800" b="0" dirty="0">
                <a:solidFill>
                  <a:schemeClr val="tx1"/>
                </a:solidFill>
              </a:rPr>
              <a:t> 	Moved by:  	Vijay A. </a:t>
            </a:r>
          </a:p>
          <a:p>
            <a:pPr marL="0" indent="0">
              <a:spcBef>
                <a:spcPts val="0"/>
              </a:spcBef>
            </a:pPr>
            <a:r>
              <a:rPr lang="en-US" altLang="en-US" sz="1800" b="0" dirty="0">
                <a:solidFill>
                  <a:schemeClr val="tx1"/>
                </a:solidFill>
              </a:rPr>
              <a:t>	Seconded by:  Steve P. </a:t>
            </a:r>
          </a:p>
          <a:p>
            <a:pPr marL="0" indent="0">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lvl="2">
              <a:spcBef>
                <a:spcPts val="0"/>
              </a:spcBef>
              <a:buFont typeface="Arial" panose="020B0604020202020204" pitchFamily="34" charset="0"/>
              <a:buChar char="•"/>
            </a:pPr>
            <a:endParaRPr lang="en-US" altLang="en-US" dirty="0">
              <a:solidFill>
                <a:schemeClr val="tx1"/>
              </a:solidFill>
            </a:endParaRPr>
          </a:p>
          <a:p>
            <a:pPr marL="685800" lvl="1">
              <a:spcBef>
                <a:spcPts val="400"/>
              </a:spcBef>
              <a:buFont typeface="Arial" panose="020B0604020202020204" pitchFamily="34" charset="0"/>
              <a:buChar char="•"/>
            </a:pPr>
            <a:endParaRPr lang="en-US" altLang="en-US" sz="140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30sep21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a:t>
            </a:r>
            <a:endParaRPr lang="en-US" altLang="en-US" sz="2400" i="1" u="sng" dirty="0">
              <a:solidFill>
                <a:srgbClr val="00B050"/>
              </a:solidFill>
            </a:endParaRPr>
          </a:p>
        </p:txBody>
      </p:sp>
      <p:sp>
        <p:nvSpPr>
          <p:cNvPr id="16387" name="Content Placeholder 2"/>
          <p:cNvSpPr>
            <a:spLocks noGrp="1"/>
          </p:cNvSpPr>
          <p:nvPr>
            <p:ph idx="1"/>
          </p:nvPr>
        </p:nvSpPr>
        <p:spPr>
          <a:xfrm>
            <a:off x="914400" y="866760"/>
            <a:ext cx="11049000" cy="5667376"/>
          </a:xfrm>
        </p:spPr>
        <p:txBody>
          <a:bodyPr/>
          <a:lstStyle/>
          <a:p>
            <a:pPr lvl="1">
              <a:spcBef>
                <a:spcPts val="0"/>
              </a:spcBef>
              <a:spcAft>
                <a:spcPts val="0"/>
              </a:spcAft>
              <a:buFont typeface="Arial" panose="020B0604020202020204" pitchFamily="34" charset="0"/>
              <a:buChar char="•"/>
            </a:pPr>
            <a:endParaRPr lang="en-US" altLang="en-US" sz="1400" b="0" dirty="0">
              <a:solidFill>
                <a:schemeClr val="tx1"/>
              </a:solidFill>
            </a:endParaRPr>
          </a:p>
          <a:p>
            <a:pPr>
              <a:spcBef>
                <a:spcPts val="0"/>
              </a:spcBef>
              <a:spcAft>
                <a:spcPts val="0"/>
              </a:spcAft>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Nov 2021 </a:t>
            </a:r>
            <a:r>
              <a:rPr lang="en-US" altLang="en-US" sz="1800" b="0" dirty="0">
                <a:solidFill>
                  <a:schemeClr val="tx1"/>
                </a:solidFill>
              </a:rPr>
              <a:t>Plenary – Vancouver – was addressed on the EC call on 07Sep21.</a:t>
            </a:r>
          </a:p>
          <a:p>
            <a:pPr lvl="1">
              <a:spcBef>
                <a:spcPts val="0"/>
              </a:spcBef>
              <a:spcAft>
                <a:spcPts val="0"/>
              </a:spcAft>
              <a:buFont typeface="Arial" panose="020B0604020202020204" pitchFamily="34" charset="0"/>
              <a:buChar char="•"/>
            </a:pPr>
            <a:r>
              <a:rPr lang="en-US" sz="1800" dirty="0">
                <a:ea typeface="Calibri" panose="020F0502020204030204" pitchFamily="34" charset="0"/>
              </a:rPr>
              <a:t>And it was approved for the </a:t>
            </a:r>
            <a:r>
              <a:rPr lang="en-US" sz="1800" b="0" dirty="0">
                <a:ea typeface="Calibri" panose="020F0502020204030204" pitchFamily="34" charset="0"/>
              </a:rPr>
              <a:t>Nov 2021 Plenary to be e</a:t>
            </a:r>
            <a:r>
              <a:rPr lang="en-US" sz="1800" b="0" dirty="0">
                <a:solidFill>
                  <a:schemeClr val="tx1"/>
                </a:solidFill>
                <a:ea typeface="Calibri" panose="020F0502020204030204" pitchFamily="34" charset="0"/>
              </a:rPr>
              <a:t>lectronic/virtual</a:t>
            </a:r>
            <a:r>
              <a:rPr lang="en-US" sz="1800" b="0" dirty="0">
                <a:solidFill>
                  <a:schemeClr val="bg1">
                    <a:lumMod val="75000"/>
                  </a:schemeClr>
                </a:solidFill>
                <a:ea typeface="Calibri" panose="020F0502020204030204" pitchFamily="34" charset="0"/>
              </a:rPr>
              <a:t>.</a:t>
            </a:r>
          </a:p>
          <a:p>
            <a:pPr lvl="1">
              <a:spcBef>
                <a:spcPts val="0"/>
              </a:spcBef>
              <a:spcAft>
                <a:spcPts val="0"/>
              </a:spcAft>
              <a:buFont typeface="Arial" panose="020B0604020202020204" pitchFamily="34" charset="0"/>
              <a:buChar char="•"/>
            </a:pPr>
            <a:r>
              <a:rPr lang="en-US" sz="1800" b="0" dirty="0">
                <a:solidFill>
                  <a:schemeClr val="tx1"/>
                </a:solidFill>
                <a:effectLst/>
                <a:ea typeface="Calibri" panose="020F0502020204030204" pitchFamily="34" charset="0"/>
              </a:rPr>
              <a:t>Also approved was the $50 / $75 / $125 meeting fee like we have been doing.</a:t>
            </a:r>
          </a:p>
          <a:p>
            <a:pPr>
              <a:spcBef>
                <a:spcPts val="0"/>
              </a:spcBef>
              <a:spcAft>
                <a:spcPts val="0"/>
              </a:spcAft>
              <a:buFont typeface="Arial" panose="020B0604020202020204" pitchFamily="34" charset="0"/>
              <a:buChar char="•"/>
            </a:pPr>
            <a:endParaRPr lang="en-US" altLang="en-US" sz="1800" b="0" dirty="0">
              <a:solidFill>
                <a:schemeClr val="tx1"/>
              </a:solidFill>
            </a:endParaRPr>
          </a:p>
          <a:p>
            <a:pPr marL="685800" lvl="1">
              <a:spcBef>
                <a:spcPts val="0"/>
              </a:spcBef>
              <a:spcAft>
                <a:spcPts val="0"/>
              </a:spcAft>
              <a:buFont typeface="Arial" panose="020B0604020202020204" pitchFamily="34" charset="0"/>
              <a:buChar char="•"/>
            </a:pPr>
            <a:r>
              <a:rPr lang="en-US" sz="1600" b="1" dirty="0">
                <a:effectLst/>
                <a:latin typeface="Tahoma" panose="020B0604030504040204" pitchFamily="34" charset="0"/>
                <a:ea typeface="Calibri" panose="020F0502020204030204" pitchFamily="34" charset="0"/>
              </a:rPr>
              <a:t>Early Registration:  Until Thursday 11:59 PM UTC October 21, 2021 		</a:t>
            </a:r>
            <a:r>
              <a:rPr lang="en-US" sz="1600" dirty="0">
                <a:effectLst/>
                <a:latin typeface="Tahoma" panose="020B0604030504040204" pitchFamily="34" charset="0"/>
                <a:ea typeface="Calibri" panose="020F0502020204030204" pitchFamily="34" charset="0"/>
              </a:rPr>
              <a:t>* $US 50.00 for all attendees</a:t>
            </a:r>
          </a:p>
          <a:p>
            <a:pPr marL="685800" lvl="1">
              <a:spcBef>
                <a:spcPts val="0"/>
              </a:spcBef>
              <a:spcAft>
                <a:spcPts val="0"/>
              </a:spcAft>
              <a:buFont typeface="Arial" panose="020B0604020202020204" pitchFamily="34" charset="0"/>
              <a:buChar char="•"/>
            </a:pPr>
            <a:r>
              <a:rPr lang="en-US" sz="1600" dirty="0">
                <a:effectLst/>
                <a:latin typeface="Tahoma" panose="020B0604030504040204" pitchFamily="34" charset="0"/>
                <a:ea typeface="Calibri" panose="020F0502020204030204" pitchFamily="34" charset="0"/>
              </a:rPr>
              <a:t>Standard Registration:  Until Friday 11:59 PM UTC November 5, 2021 			* $US 75.00 for all attendees </a:t>
            </a:r>
          </a:p>
          <a:p>
            <a:pPr marL="685800" lvl="1">
              <a:spcBef>
                <a:spcPts val="0"/>
              </a:spcBef>
              <a:spcAft>
                <a:spcPts val="0"/>
              </a:spcAft>
              <a:buFont typeface="Arial" panose="020B0604020202020204" pitchFamily="34" charset="0"/>
              <a:buChar char="•"/>
            </a:pPr>
            <a:r>
              <a:rPr lang="en-US" sz="1600" dirty="0">
                <a:effectLst/>
                <a:latin typeface="Tahoma" panose="020B0604030504040204" pitchFamily="34" charset="0"/>
                <a:ea typeface="Calibri" panose="020F0502020204030204" pitchFamily="34" charset="0"/>
              </a:rPr>
              <a:t>Late Registration:  After Friday 11:59 PM UTC November 5, 2021 				* $US 125.00 for all attendees </a:t>
            </a:r>
          </a:p>
          <a:p>
            <a:pPr marL="685800" lvl="1">
              <a:spcBef>
                <a:spcPts val="0"/>
              </a:spcBef>
              <a:spcAft>
                <a:spcPts val="0"/>
              </a:spcAft>
              <a:buFont typeface="Arial" panose="020B0604020202020204" pitchFamily="34" charset="0"/>
              <a:buChar char="•"/>
            </a:pPr>
            <a:r>
              <a:rPr lang="en-US" sz="1600" dirty="0">
                <a:effectLst/>
                <a:latin typeface="Tahoma" panose="020B0604030504040204" pitchFamily="34" charset="0"/>
                <a:ea typeface="Calibri" panose="020F0502020204030204" pitchFamily="34" charset="0"/>
              </a:rPr>
              <a:t>Registration Fees are Non-Transferable and Non-Refundable</a:t>
            </a:r>
            <a:endParaRPr lang="en-US" sz="1600" dirty="0">
              <a:latin typeface="Tahoma" panose="020B0604030504040204" pitchFamily="34" charset="0"/>
              <a:ea typeface="Calibri" panose="020F0502020204030204" pitchFamily="34" charset="0"/>
            </a:endParaRPr>
          </a:p>
          <a:p>
            <a:pPr marL="685800" lvl="1">
              <a:spcBef>
                <a:spcPts val="0"/>
              </a:spcBef>
              <a:spcAft>
                <a:spcPts val="0"/>
              </a:spcAft>
              <a:buFont typeface="Arial" panose="020B0604020202020204" pitchFamily="34" charset="0"/>
              <a:buChar char="•"/>
            </a:pPr>
            <a:r>
              <a:rPr lang="en-US" sz="1600" b="1" dirty="0">
                <a:effectLst/>
                <a:latin typeface="Tahoma" panose="020B0604030504040204" pitchFamily="34" charset="0"/>
                <a:ea typeface="Calibri" panose="020F0502020204030204" pitchFamily="34" charset="0"/>
              </a:rPr>
              <a:t>REGISTRATION WEBSITE:        </a:t>
            </a:r>
            <a:r>
              <a:rPr lang="en-US" sz="1600" b="1" u="sng" dirty="0">
                <a:solidFill>
                  <a:srgbClr val="0000FF"/>
                </a:solidFill>
                <a:effectLst/>
                <a:latin typeface="Tahoma" panose="020B0604030504040204" pitchFamily="34" charset="0"/>
                <a:ea typeface="Calibri" panose="020F0502020204030204" pitchFamily="34" charset="0"/>
                <a:hlinkClick r:id="rId3"/>
              </a:rPr>
              <a:t>https://cvent.me/4xn8Ql</a:t>
            </a:r>
            <a:endParaRPr lang="en-US" sz="1600" u="sng" dirty="0">
              <a:solidFill>
                <a:srgbClr val="0000FF"/>
              </a:solidFill>
              <a:latin typeface="Tahoma" panose="020B0604030504040204" pitchFamily="34" charset="0"/>
              <a:ea typeface="Calibri" panose="020F0502020204030204" pitchFamily="34" charset="0"/>
            </a:endParaRPr>
          </a:p>
          <a:p>
            <a:pPr marL="685800" lvl="1">
              <a:spcBef>
                <a:spcPts val="0"/>
              </a:spcBef>
              <a:spcAft>
                <a:spcPts val="0"/>
              </a:spcAft>
              <a:buFont typeface="Arial" panose="020B0604020202020204" pitchFamily="34" charset="0"/>
              <a:buChar char="•"/>
            </a:pPr>
            <a:r>
              <a:rPr lang="en-US" sz="1600" b="1" dirty="0">
                <a:effectLst/>
                <a:latin typeface="Tahoma" panose="020B0604030504040204" pitchFamily="34" charset="0"/>
                <a:ea typeface="Calibri" panose="020F0502020204030204" pitchFamily="34" charset="0"/>
              </a:rPr>
              <a:t>SCHEDULED SESSIONS</a:t>
            </a:r>
            <a:endParaRPr lang="en-US" sz="1600" dirty="0">
              <a:effectLst/>
              <a:latin typeface="Times New Roman" panose="02020603050405020304" pitchFamily="18" charset="0"/>
              <a:ea typeface="Calibri" panose="020F0502020204030204" pitchFamily="34" charset="0"/>
            </a:endParaRPr>
          </a:p>
          <a:p>
            <a:pPr marL="685800" lvl="1">
              <a:spcBef>
                <a:spcPts val="0"/>
              </a:spcBef>
              <a:spcAft>
                <a:spcPts val="0"/>
              </a:spcAft>
              <a:buSzPts val="1000"/>
              <a:buFont typeface="Arial" panose="020B0604020202020204" pitchFamily="34" charset="0"/>
              <a:buChar char="•"/>
              <a:tabLst>
                <a:tab pos="457200" algn="l"/>
              </a:tabLst>
            </a:pPr>
            <a:r>
              <a:rPr lang="en-US" sz="1600" dirty="0">
                <a:effectLst/>
                <a:latin typeface="Tahoma" panose="020B0604030504040204" pitchFamily="34" charset="0"/>
                <a:ea typeface="Calibri" panose="020F0502020204030204" pitchFamily="34" charset="0"/>
              </a:rPr>
              <a:t>Meetings will take place between November 5-19, 2021.</a:t>
            </a:r>
            <a:endParaRPr lang="en-US" sz="1600" dirty="0">
              <a:effectLst/>
              <a:latin typeface="Times New Roman" panose="02020603050405020304" pitchFamily="18" charset="0"/>
              <a:ea typeface="Calibri" panose="020F0502020204030204" pitchFamily="34" charset="0"/>
            </a:endParaRPr>
          </a:p>
          <a:p>
            <a:pPr marL="685800" lvl="1">
              <a:spcBef>
                <a:spcPts val="0"/>
              </a:spcBef>
              <a:spcAft>
                <a:spcPts val="0"/>
              </a:spcAft>
              <a:buSzPts val="1000"/>
              <a:buFont typeface="Arial" panose="020B0604020202020204" pitchFamily="34" charset="0"/>
              <a:buChar char="•"/>
              <a:tabLst>
                <a:tab pos="457200" algn="l"/>
              </a:tabLst>
            </a:pPr>
            <a:r>
              <a:rPr lang="en-US" sz="1600" dirty="0">
                <a:effectLst/>
                <a:latin typeface="Tahoma" panose="020B0604030504040204" pitchFamily="34" charset="0"/>
                <a:ea typeface="Calibri" panose="020F0502020204030204" pitchFamily="34" charset="0"/>
              </a:rPr>
              <a:t>The dates and times of specific WG and TAG meetings will be provided by the Working Group Chairs. </a:t>
            </a:r>
          </a:p>
          <a:p>
            <a:pPr marL="685800" lvl="1">
              <a:spcBef>
                <a:spcPts val="0"/>
              </a:spcBef>
              <a:spcAft>
                <a:spcPts val="0"/>
              </a:spcAft>
              <a:buSzPts val="1000"/>
              <a:buFont typeface="Arial" panose="020B0604020202020204" pitchFamily="34" charset="0"/>
              <a:buChar char="•"/>
              <a:tabLst>
                <a:tab pos="457200" algn="l"/>
              </a:tabLst>
            </a:pPr>
            <a:r>
              <a:rPr lang="en-US" sz="1600" dirty="0">
                <a:effectLst/>
                <a:latin typeface="Tahoma" panose="020B0604030504040204" pitchFamily="34" charset="0"/>
                <a:ea typeface="Calibri" panose="020F0502020204030204" pitchFamily="34" charset="0"/>
              </a:rPr>
              <a:t>Information is available at </a:t>
            </a:r>
            <a:r>
              <a:rPr lang="en-US" sz="1600" u="sng" dirty="0">
                <a:solidFill>
                  <a:srgbClr val="0000FF"/>
                </a:solidFill>
                <a:effectLst/>
                <a:latin typeface="Tahoma" panose="020B0604030504040204" pitchFamily="34" charset="0"/>
                <a:ea typeface="Calibri" panose="020F0502020204030204" pitchFamily="34" charset="0"/>
                <a:hlinkClick r:id="rId4"/>
              </a:rPr>
              <a:t>https://ieee802.org/802tele_calendar.html</a:t>
            </a:r>
            <a:endParaRPr lang="en-US" sz="1600" u="sng" dirty="0">
              <a:solidFill>
                <a:srgbClr val="0000FF"/>
              </a:solidFill>
              <a:effectLst/>
              <a:latin typeface="Tahoma" panose="020B0604030504040204" pitchFamily="34" charset="0"/>
              <a:ea typeface="Calibri" panose="020F0502020204030204" pitchFamily="34" charset="0"/>
            </a:endParaRPr>
          </a:p>
          <a:p>
            <a:pPr marL="685800" lvl="1">
              <a:spcBef>
                <a:spcPts val="0"/>
              </a:spcBef>
              <a:spcAft>
                <a:spcPts val="0"/>
              </a:spcAft>
              <a:buSzPts val="1000"/>
              <a:buFont typeface="Arial" panose="020B0604020202020204" pitchFamily="34" charset="0"/>
              <a:buChar char="•"/>
              <a:tabLst>
                <a:tab pos="457200" algn="l"/>
              </a:tabLst>
            </a:pPr>
            <a:endParaRPr lang="en-US" sz="1600" dirty="0">
              <a:latin typeface="Tahoma" panose="020B0604030504040204" pitchFamily="34" charset="0"/>
              <a:ea typeface="Calibri" panose="020F0502020204030204" pitchFamily="34" charset="0"/>
            </a:endParaRPr>
          </a:p>
          <a:p>
            <a:pPr marL="685800" lvl="1">
              <a:spcBef>
                <a:spcPts val="0"/>
              </a:spcBef>
              <a:spcAft>
                <a:spcPts val="0"/>
              </a:spcAft>
              <a:buSzPts val="1000"/>
              <a:buFont typeface="Arial" panose="020B0604020202020204" pitchFamily="34" charset="0"/>
              <a:buChar char="•"/>
              <a:tabLst>
                <a:tab pos="457200" algn="l"/>
              </a:tabLst>
            </a:pPr>
            <a:r>
              <a:rPr lang="en-US" sz="1800" dirty="0">
                <a:ea typeface="Calibri" panose="020F0502020204030204" pitchFamily="34" charset="0"/>
              </a:rPr>
              <a:t>.18 at this point will be our normal weekly times and call-in, Thursday's 11</a:t>
            </a:r>
            <a:r>
              <a:rPr lang="en-US" sz="1800" baseline="30000" dirty="0">
                <a:ea typeface="Calibri" panose="020F0502020204030204" pitchFamily="34" charset="0"/>
              </a:rPr>
              <a:t>th</a:t>
            </a:r>
            <a:r>
              <a:rPr lang="en-US" sz="1800" dirty="0">
                <a:ea typeface="Calibri" panose="020F0502020204030204" pitchFamily="34" charset="0"/>
              </a:rPr>
              <a:t> and 18</a:t>
            </a:r>
            <a:r>
              <a:rPr lang="en-US" sz="1800" baseline="30000" dirty="0">
                <a:ea typeface="Calibri" panose="020F0502020204030204" pitchFamily="34" charset="0"/>
              </a:rPr>
              <a:t>th</a:t>
            </a:r>
            <a:r>
              <a:rPr lang="en-US" sz="1800" dirty="0">
                <a:ea typeface="Calibri" panose="020F0502020204030204" pitchFamily="34" charset="0"/>
              </a:rPr>
              <a:t> Nov21.</a:t>
            </a:r>
            <a:endParaRPr lang="en-US" sz="1800" dirty="0">
              <a:effectLst/>
              <a:ea typeface="Calibri" panose="020F0502020204030204" pitchFamily="34" charset="0"/>
            </a:endParaRPr>
          </a:p>
          <a:p>
            <a:pPr>
              <a:spcBef>
                <a:spcPts val="0"/>
              </a:spcBef>
              <a:spcAft>
                <a:spcPts val="0"/>
              </a:spcAft>
              <a:buFont typeface="Arial" panose="020B0604020202020204" pitchFamily="34" charset="0"/>
              <a:buChar char="•"/>
            </a:pPr>
            <a:endParaRPr lang="en-US" altLang="en-US" sz="1800" b="0" dirty="0">
              <a:solidFill>
                <a:schemeClr val="tx1"/>
              </a:solidFill>
            </a:endParaRPr>
          </a:p>
          <a:p>
            <a:pPr>
              <a:spcBef>
                <a:spcPts val="0"/>
              </a:spcBef>
              <a:spcAft>
                <a:spcPts val="0"/>
              </a:spcAft>
              <a:buFont typeface="Arial" panose="020B0604020202020204" pitchFamily="34" charset="0"/>
              <a:buChar char="•"/>
            </a:pPr>
            <a:endParaRPr lang="en-US" altLang="en-US" sz="1800" b="0" dirty="0">
              <a:solidFill>
                <a:schemeClr val="tx1"/>
              </a:solidFill>
            </a:endParaRPr>
          </a:p>
          <a:p>
            <a:pPr>
              <a:spcBef>
                <a:spcPts val="0"/>
              </a:spcBef>
              <a:spcAft>
                <a:spcPts val="0"/>
              </a:spcAft>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Jan 2022 </a:t>
            </a:r>
            <a:r>
              <a:rPr lang="en-US" altLang="en-US" sz="1800" b="0" dirty="0">
                <a:solidFill>
                  <a:schemeClr val="tx1"/>
                </a:solidFill>
              </a:rPr>
              <a:t>Wireless Interim – Panama</a:t>
            </a:r>
          </a:p>
          <a:p>
            <a:pPr marL="685800" lvl="1">
              <a:buFont typeface="Arial" panose="020B0604020202020204" pitchFamily="34" charset="0"/>
              <a:buChar char="•"/>
            </a:pPr>
            <a:r>
              <a:rPr lang="en-US" sz="1800" b="0" dirty="0">
                <a:ea typeface="Calibri" panose="020F0502020204030204" pitchFamily="34" charset="0"/>
              </a:rPr>
              <a:t>WCSC Sept. call, the Jan 2022 Wireless Interim will be electronic/virtual.</a:t>
            </a:r>
          </a:p>
          <a:p>
            <a:pPr marL="685800" lvl="1">
              <a:buFont typeface="Arial" panose="020B0604020202020204" pitchFamily="34" charset="0"/>
              <a:buChar char="•"/>
            </a:pPr>
            <a:r>
              <a:rPr lang="en-US" sz="1800" b="0" dirty="0">
                <a:effectLst/>
                <a:ea typeface="Calibri" panose="020F0502020204030204" pitchFamily="34" charset="0"/>
              </a:rPr>
              <a:t>Also approved was the $50 / $75 / $125 meeting fee like coming up at the Sept. Wireless Interim</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30sep21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38076942"/>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61879</TotalTime>
  <Words>9642</Words>
  <Application>Microsoft Office PowerPoint</Application>
  <PresentationFormat>Widescreen</PresentationFormat>
  <Paragraphs>918</Paragraphs>
  <Slides>33</Slides>
  <Notes>23</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3</vt:i4>
      </vt:variant>
      <vt:variant>
        <vt:lpstr>Slide Titles</vt:lpstr>
      </vt:variant>
      <vt:variant>
        <vt:i4>33</vt:i4>
      </vt:variant>
    </vt:vector>
  </HeadingPairs>
  <TitlesOfParts>
    <vt:vector size="46" baseType="lpstr">
      <vt:lpstr>Arial</vt:lpstr>
      <vt:lpstr>Calibri</vt:lpstr>
      <vt:lpstr>Consolas</vt:lpstr>
      <vt:lpstr>Helvetica</vt:lpstr>
      <vt:lpstr>Monotype Sorts</vt:lpstr>
      <vt:lpstr>Tahoma</vt:lpstr>
      <vt:lpstr>Times New Roman</vt:lpstr>
      <vt:lpstr>Verdana</vt:lpstr>
      <vt:lpstr>Wingdings</vt:lpstr>
      <vt:lpstr>Office Theme</vt:lpstr>
      <vt:lpstr>Document</vt:lpstr>
      <vt:lpstr>Packager Shell Object</vt:lpstr>
      <vt:lpstr>Acrobat Document</vt:lpstr>
      <vt:lpstr>IEEE 802.18 RR-TAG Weekly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Administrative–moving forward</vt:lpstr>
      <vt:lpstr>EU items to share -1</vt:lpstr>
      <vt:lpstr>EU items to share -2</vt:lpstr>
      <vt:lpstr>Other regions (outside EU-Stds and USA), items to share</vt:lpstr>
      <vt:lpstr>ITU-R items to share  -</vt:lpstr>
      <vt:lpstr>ITU-R liaisons -1</vt:lpstr>
      <vt:lpstr>ITU-R liaisons -2</vt:lpstr>
      <vt:lpstr>ITU-R liaisons – Motion for WP 1A liaison </vt:lpstr>
      <vt:lpstr>FCC NPRM on 60GHz on Radar Sensing Technology  </vt:lpstr>
      <vt:lpstr>FCC NPRM on 60GHz on Radar Sensing Technology  </vt:lpstr>
      <vt:lpstr>General Discussion Items</vt:lpstr>
      <vt:lpstr>General Discussion Items – ongoing - MSGs 6 GHz &amp; FCC - 1</vt:lpstr>
      <vt:lpstr>General Discussion Items – ongoing - IEEE 802 Stds Table of Frequency Ranges </vt:lpstr>
      <vt:lpstr>Actions Required</vt:lpstr>
      <vt:lpstr>Any Other Business</vt:lpstr>
      <vt:lpstr>Adjourn</vt:lpstr>
      <vt:lpstr>PowerPoint Presentation</vt:lpstr>
      <vt:lpstr>PowerPoint Presentation</vt:lpstr>
      <vt:lpstr>PowerPoint Presentation</vt:lpstr>
      <vt:lpstr>ITU-R M.1450 &amp; M.1801 submissions</vt:lpstr>
      <vt:lpstr>EU items to share -1a</vt:lpstr>
      <vt:lpstr>General Discussion</vt:lpstr>
      <vt:lpstr>ITU-R links &amp; general info</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dc:title>
  <dc:creator>Holcomb, Jay</dc:creator>
  <cp:lastModifiedBy>author</cp:lastModifiedBy>
  <cp:revision>3927</cp:revision>
  <cp:lastPrinted>1601-01-01T00:00:00Z</cp:lastPrinted>
  <dcterms:created xsi:type="dcterms:W3CDTF">2016-03-03T14:54:45Z</dcterms:created>
  <dcterms:modified xsi:type="dcterms:W3CDTF">2021-10-01T13:57:17Z</dcterms:modified>
</cp:coreProperties>
</file>