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781" r:id="rId15"/>
    <p:sldId id="800" r:id="rId16"/>
    <p:sldId id="801" r:id="rId17"/>
    <p:sldId id="774" r:id="rId18"/>
    <p:sldId id="802" r:id="rId19"/>
    <p:sldId id="796" r:id="rId20"/>
    <p:sldId id="742" r:id="rId21"/>
    <p:sldId id="743" r:id="rId22"/>
    <p:sldId id="650" r:id="rId23"/>
    <p:sldId id="498" r:id="rId24"/>
    <p:sldId id="402" r:id="rId25"/>
    <p:sldId id="403" r:id="rId26"/>
    <p:sldId id="797" r:id="rId27"/>
    <p:sldId id="778" r:id="rId28"/>
    <p:sldId id="603" r:id="rId29"/>
    <p:sldId id="803" r:id="rId30"/>
    <p:sldId id="795" r:id="rId31"/>
    <p:sldId id="728" r:id="rId32"/>
    <p:sldId id="656" r:id="rId33"/>
    <p:sldId id="655"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131" autoAdjust="0"/>
  </p:normalViewPr>
  <p:slideViewPr>
    <p:cSldViewPr>
      <p:cViewPr varScale="1">
        <p:scale>
          <a:sx n="127" d="100"/>
          <a:sy n="127" d="100"/>
        </p:scale>
        <p:origin x="138" y="12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9.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76424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89636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17234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450358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54230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30sep21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docdb.cept.org/implementation/16737"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117-00-0000-proposed-modifications-to-itu-r-m-1801-2.docx" TargetMode="External"/><Relationship Id="rId3" Type="http://schemas.openxmlformats.org/officeDocument/2006/relationships/hyperlink" Target="https://mentor.ieee.org/802.18/dcn/21/18-21-0059-00-0000-request-for-input-itu-r-m-2121-its.docx" TargetMode="External"/><Relationship Id="rId7" Type="http://schemas.openxmlformats.org/officeDocument/2006/relationships/hyperlink" Target="https://mentor.ieee.org/802.18/dcn/21/18-21-0116-00-0000-proposed-modifications-to-itu-r-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57-00-0000-request-for-input-itu-r-m-1450-5.docx" TargetMode="External"/><Relationship Id="rId5" Type="http://schemas.openxmlformats.org/officeDocument/2006/relationships/hyperlink" Target="https://mentor.ieee.org/802.18/dcn/21/18-21-0058-00-0000-request-for-input-itu-r-m-1801-2.docx" TargetMode="External"/><Relationship Id="rId4" Type="http://schemas.openxmlformats.org/officeDocument/2006/relationships/hyperlink" Target="https://www.itu.int/go/ITU-R/wp5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go/ITU-R/wp1a" TargetMode="External"/><Relationship Id="rId7" Type="http://schemas.openxmlformats.org/officeDocument/2006/relationships/hyperlink" Target="https://mentor.ieee.org/802.18/dcn/21/18-21-0109-02-0000-liaison-response-to-itu-r-wp-1a-on-vlc-standard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5/dcn/21/15-21-0434-01-0000-liaison-response-to-itu-r-wp-1a-on-vlc-standards.docx" TargetMode="External"/><Relationship Id="rId5" Type="http://schemas.openxmlformats.org/officeDocument/2006/relationships/hyperlink" Target="https://mentor.ieee.org/802.11/dcn/21/11-21-1457-02-0000-liaison-response-to-itu-r-wp-1a-on-vlc-standards.docx" TargetMode="External"/><Relationship Id="rId4" Type="http://schemas.openxmlformats.org/officeDocument/2006/relationships/hyperlink" Target="https://mentor.ieee.org/802.18/dcn/21/18-21-0080-00-0000-request-for-information-itu-r-wp-1a.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109-04-0000-liaison-response-to-itu-r-wp-1a-on-vlc-standard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21/18-21-0110-01-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110-06-0000-reply-comments-of-ieee-802-60-ghz-motion-sensing-fcc-nprm-et-21-264.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1/18-21-0116-00-0000-proposed-modifications-to-itu-r-m-1450-5.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1/18-21-0117-00-0000-proposed-modifications-to-itu-r-m-1801-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05-00-0000-minutes-09sep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30sep21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30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800" dirty="0">
                <a:solidFill>
                  <a:schemeClr val="tx1"/>
                </a:solidFill>
              </a:rPr>
              <a:t>16sep: One of the 60GHz standards, EN 303 753, rapporteur meeting on 21sep21</a:t>
            </a:r>
          </a:p>
          <a:p>
            <a:pPr lvl="2">
              <a:spcBef>
                <a:spcPts val="0"/>
              </a:spcBef>
              <a:buFont typeface="Arial" panose="020B0604020202020204" pitchFamily="34" charset="0"/>
              <a:buChar char="•"/>
            </a:pPr>
            <a:r>
              <a:rPr lang="en-US" sz="16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sym typeface="Wingdings" panose="05000000000000000000" pitchFamily="2" charset="2"/>
              </a:rPr>
              <a:t>09sep: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301 598 – TVWS – approved</a:t>
            </a:r>
            <a:r>
              <a:rPr lang="en-US" sz="1400" dirty="0">
                <a:solidFill>
                  <a:schemeClr val="tx1"/>
                </a:solidFill>
                <a:ea typeface="Calibri" panose="020F0502020204030204" pitchFamily="34" charset="0"/>
                <a:sym typeface="Wingdings" panose="05000000000000000000" pitchFamily="2" charset="2"/>
              </a:rPr>
              <a:t> and </a:t>
            </a:r>
            <a:r>
              <a:rPr lang="en-US" sz="14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303 687 6 GHz - </a:t>
            </a:r>
            <a:r>
              <a:rPr lang="en-US" sz="14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4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400" b="0" baseline="30000" dirty="0">
                <a:solidFill>
                  <a:schemeClr val="tx1"/>
                </a:solidFill>
                <a:effectLst/>
                <a:ea typeface="Calibri" panose="020F0502020204030204" pitchFamily="34" charset="0"/>
                <a:sym typeface="Wingdings" panose="05000000000000000000" pitchFamily="2" charset="2"/>
              </a:rPr>
              <a:t>th</a:t>
            </a:r>
            <a:r>
              <a:rPr lang="en-US" sz="1400" b="0" dirty="0">
                <a:solidFill>
                  <a:schemeClr val="tx1"/>
                </a:solidFill>
                <a:effectLst/>
                <a:ea typeface="Calibri" panose="020F0502020204030204" pitchFamily="34" charset="0"/>
                <a:sym typeface="Wingdings" panose="05000000000000000000" pitchFamily="2" charset="2"/>
              </a:rPr>
              <a:t> and then #2 is 21sep21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sym typeface="Wingdings" panose="05000000000000000000" pitchFamily="2" charset="2"/>
              </a:rPr>
              <a:t>EN 303 722 another 60GHz standard is waiting on ENAP.</a:t>
            </a:r>
          </a:p>
          <a:p>
            <a:pPr lvl="3">
              <a:spcBef>
                <a:spcPts val="0"/>
              </a:spcBef>
              <a:buFont typeface="Arial" panose="020B0604020202020204" pitchFamily="34" charset="0"/>
              <a:buChar char="•"/>
            </a:pPr>
            <a:r>
              <a:rPr lang="en-US" sz="1200" dirty="0">
                <a:solidFill>
                  <a:schemeClr val="tx1"/>
                </a:solidFill>
              </a:rPr>
              <a:t>(not discussed though: EN 302 567 –  another 60GHz (.11ad and .11ay) has passed 2</a:t>
            </a:r>
            <a:r>
              <a:rPr lang="en-US" sz="1200" baseline="30000" dirty="0">
                <a:solidFill>
                  <a:schemeClr val="tx1"/>
                </a:solidFill>
              </a:rPr>
              <a:t>nd</a:t>
            </a:r>
            <a:r>
              <a:rPr lang="en-US" sz="1200" dirty="0">
                <a:solidFill>
                  <a:schemeClr val="tx1"/>
                </a:solidFill>
              </a:rPr>
              <a:t> ENAP, it is now an approved standard, next is to EC to approve for the OJEU.)</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r>
              <a:rPr lang="en-US" sz="1800" b="0" dirty="0">
                <a:solidFill>
                  <a:schemeClr val="tx1"/>
                </a:solidFill>
                <a:effectLst/>
                <a:ea typeface="Calibri" panose="020F0502020204030204" pitchFamily="34" charset="0"/>
                <a:sym typeface="Wingdings" panose="05000000000000000000" pitchFamily="2" charset="2"/>
              </a:rPr>
              <a:t>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Anything to share today? </a:t>
            </a:r>
          </a:p>
          <a:p>
            <a:pPr lvl="1">
              <a:spcBef>
                <a:spcPts val="0"/>
              </a:spcBef>
              <a:spcAft>
                <a:spcPts val="0"/>
              </a:spcAft>
              <a:buFont typeface="Arial" panose="020B0604020202020204" pitchFamily="34" charset="0"/>
              <a:buChar char="•"/>
            </a:pPr>
            <a:r>
              <a:rPr lang="en-US" sz="1400" b="1" dirty="0">
                <a:solidFill>
                  <a:schemeClr val="tx1"/>
                </a:solidFill>
              </a:rPr>
              <a:t>16sep:</a:t>
            </a:r>
            <a:r>
              <a:rPr lang="en-US" sz="1400" dirty="0">
                <a:solidFill>
                  <a:schemeClr val="tx1"/>
                </a:solidFill>
              </a:rPr>
              <a:t> ECC report 327 is back from public review and will be will agreed upon at next SE meetings. Proposed changes will be in the regulations, just how is tbd.  Expected by early 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web meeting #100 04-08Oct21</a:t>
            </a:r>
          </a:p>
          <a:p>
            <a:pPr lvl="1">
              <a:spcBef>
                <a:spcPts val="0"/>
              </a:spcBef>
              <a:spcAft>
                <a:spcPts val="0"/>
              </a:spcAft>
              <a:buFont typeface="Arial" panose="020B0604020202020204" pitchFamily="34" charset="0"/>
              <a:buChar char="•"/>
            </a:pPr>
            <a:r>
              <a:rPr lang="en-US" sz="1600" b="1" dirty="0">
                <a:solidFill>
                  <a:schemeClr val="tx1"/>
                </a:solidFill>
              </a:rPr>
              <a:t>At the end of the WGFM meeting, 08Oct21, FM 57 will be dissolved.</a:t>
            </a:r>
            <a:endParaRPr lang="en-US" sz="10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last call </a:t>
            </a:r>
            <a:r>
              <a:rPr lang="en-US" sz="1800" dirty="0">
                <a:sym typeface="Wingdings" panose="05000000000000000000" pitchFamily="2" charset="2"/>
              </a:rPr>
              <a:t>#16 14-15Sep21; next call: _n/a _</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Anything to share today?</a:t>
            </a:r>
          </a:p>
          <a:p>
            <a:pPr marL="800100"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b="0" dirty="0">
                <a:effectLst/>
                <a:ea typeface="Calibri" panose="020F0502020204030204" pitchFamily="34" charset="0"/>
              </a:rPr>
              <a:t>1) Resolution of public consultation comments on Draft ECC report 330; re: WAS/RLAN use of the 5725-5850MHz band (CEPT work item FM57_03).</a:t>
            </a:r>
          </a:p>
          <a:p>
            <a:pPr marL="1714500" lvl="4">
              <a:spcBef>
                <a:spcPts val="0"/>
              </a:spcBef>
              <a:spcAft>
                <a:spcPts val="0"/>
              </a:spcAft>
              <a:buFont typeface="Arial" panose="020B0604020202020204" pitchFamily="34" charset="0"/>
              <a:buChar char="•"/>
            </a:pPr>
            <a:r>
              <a:rPr lang="en-GB" sz="1400" b="0" dirty="0">
                <a:effectLst/>
                <a:ea typeface="Calibri" panose="020F0502020204030204" pitchFamily="34" charset="0"/>
              </a:rPr>
              <a:t>Output of the resolution meeting </a:t>
            </a:r>
            <a:r>
              <a:rPr lang="en-GB" sz="1400" b="0" u="sng" dirty="0">
                <a:solidFill>
                  <a:srgbClr val="0000FF"/>
                </a:solidFill>
                <a:effectLst/>
                <a:ea typeface="Calibri" panose="020F0502020204030204" pitchFamily="34" charset="0"/>
                <a:hlinkClick r:id="rId7"/>
              </a:rPr>
              <a:t>TEMP01R3</a:t>
            </a:r>
            <a:r>
              <a:rPr lang="en-GB" sz="1400" b="0" dirty="0">
                <a:effectLst/>
                <a:ea typeface="Calibri" panose="020F0502020204030204" pitchFamily="34" charset="0"/>
              </a:rPr>
              <a:t>  will be sent to the next WGFM meeting.</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2) A request from WGFM on how to establish</a:t>
            </a:r>
            <a:r>
              <a:rPr lang="en-GB" sz="14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400" dirty="0">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8"/>
              </a:rPr>
              <a:t>TEMP02R2</a:t>
            </a:r>
            <a:r>
              <a:rPr lang="en-US" sz="14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The work that FM57 was created for (e.g. 6GHz Regulation and 5.8GHz ECC report) is now complete and the FM57 group will be closed at the next WGFM meeting.</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31826"/>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0"/>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to share today?  </a:t>
            </a: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Malaysia MCMC has recently begun a public consultation that seeks public view on the possibility of 	allocating 6 GHz spectrum to unlicensed use.</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D</a:t>
            </a:r>
            <a:r>
              <a:rPr lang="en-US" sz="1400" dirty="0">
                <a:effectLst/>
                <a:ea typeface="Calibri" panose="020F0502020204030204" pitchFamily="34" charset="0"/>
              </a:rPr>
              <a:t>eadline for submitting comments is 5:00pm Selangor </a:t>
            </a:r>
            <a:r>
              <a:rPr lang="en-US" sz="1400" dirty="0" err="1">
                <a:effectLst/>
                <a:ea typeface="Calibri" panose="020F0502020204030204" pitchFamily="34" charset="0"/>
              </a:rPr>
              <a:t>Darul</a:t>
            </a:r>
            <a:r>
              <a:rPr lang="en-US" sz="1400" dirty="0">
                <a:effectLst/>
                <a:ea typeface="Calibri" panose="020F0502020204030204" pitchFamily="34" charset="0"/>
              </a:rPr>
              <a:t> Ehsan local time, </a:t>
            </a:r>
            <a:r>
              <a:rPr lang="en-US" sz="1400" b="1" dirty="0">
                <a:effectLst/>
                <a:ea typeface="Calibri" panose="020F0502020204030204" pitchFamily="34" charset="0"/>
              </a:rPr>
              <a:t>October 11, 2021.  (23sept out of .18)</a:t>
            </a:r>
            <a:endParaRPr lang="en-US" sz="1400" b="1"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For details, you would refer to the 15-page document at:</a:t>
            </a:r>
          </a:p>
          <a:p>
            <a:pPr marL="80010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400" dirty="0">
                <a:solidFill>
                  <a:schemeClr val="tx1"/>
                </a:solidFill>
                <a:ea typeface="Times New Roman" panose="02020603050405020304" pitchFamily="18" charset="0"/>
                <a:cs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b="0" dirty="0">
                <a:solidFill>
                  <a:srgbClr val="222222"/>
                </a:solidFill>
              </a:rPr>
              <a:t>Consultation is in mentor:  </a:t>
            </a:r>
            <a:r>
              <a:rPr lang="en-US" sz="1400" b="0" dirty="0">
                <a:solidFill>
                  <a:srgbClr val="222222"/>
                </a:solidFill>
                <a:hlinkClick r:id="rId4"/>
              </a:rPr>
              <a:t>https://mentor.ieee.org/802.18/dcn/21/18-21-0103-00-0000-malaysia-mcmc-consultation-wlan-in-the-6ghz-band.docx</a:t>
            </a:r>
            <a:endParaRPr lang="en-US" sz="140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t>Brazil – ANATEL -   Public Consultation 46 </a:t>
            </a:r>
          </a:p>
          <a:p>
            <a:pPr lvl="1">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rPr>
              <a:t>link </a:t>
            </a:r>
            <a:r>
              <a:rPr lang="en-US" sz="1400" b="0" i="0" u="none" strike="noStrike" baseline="0" dirty="0">
                <a:solidFill>
                  <a:srgbClr val="000000"/>
                </a:solidFill>
              </a:rPr>
              <a:t>and is in Portuguese language only. </a:t>
            </a:r>
            <a:endParaRPr lang="en-US" sz="1400" b="0" dirty="0">
              <a:solidFill>
                <a:srgbClr val="222222"/>
              </a:solidFill>
            </a:endParaRPr>
          </a:p>
          <a:p>
            <a:pPr marL="40005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to share today?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spcBef>
                <a:spcPts val="0"/>
              </a:spcBef>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nothing heard, </a:t>
            </a:r>
            <a:r>
              <a:rPr lang="en-US" sz="1600" b="1" dirty="0">
                <a:ea typeface="Times New Roman" panose="02020603050405020304" pitchFamily="18" charset="0"/>
                <a:cs typeface="Times New Roman" panose="02020603050405020304" pitchFamily="18" charset="0"/>
              </a:rPr>
              <a:t>will drop this agenda item today, 30sep.</a:t>
            </a:r>
            <a:endParaRPr lang="en-US" sz="1600" b="1" dirty="0">
              <a:effectLst/>
              <a:ea typeface="Times New Roman" panose="02020603050405020304" pitchFamily="18" charset="0"/>
              <a:cs typeface="Times New Roman" panose="02020603050405020304" pitchFamily="18" charset="0"/>
            </a:endParaRPr>
          </a:p>
          <a:p>
            <a:pPr marL="400050" lvl="1" indent="0"/>
            <a:endParaRPr lang="en-US" sz="1200" dirty="0"/>
          </a:p>
          <a:p>
            <a:pPr marL="514350" indent="-514350">
              <a:spcBef>
                <a:spcPts val="0"/>
              </a:spcBef>
              <a:buFont typeface="+mj-lt"/>
              <a:buAutoNum type="romanLcPeriod"/>
            </a:pPr>
            <a:r>
              <a:rPr lang="en-US" sz="1600" dirty="0"/>
              <a:t>Liaison from </a:t>
            </a:r>
            <a:r>
              <a:rPr lang="en-US" sz="1600" dirty="0">
                <a:hlinkClick r:id="rId4"/>
              </a:rPr>
              <a:t>ITU-R WP5A</a:t>
            </a:r>
            <a:r>
              <a:rPr lang="en-US" sz="1600" dirty="0"/>
              <a:t> re: M.1801-2, see </a:t>
            </a:r>
            <a:r>
              <a:rPr lang="en-US" sz="1600" dirty="0">
                <a:hlinkClick r:id="rId5"/>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6"/>
              </a:rPr>
              <a:t>https://mentor.ieee.org/802.18/dcn/21/18-21-0057-00-0000-request-for-input-itu-r-m-1450-5.docx</a:t>
            </a:r>
            <a:r>
              <a:rPr lang="en-US" sz="1600" dirty="0"/>
              <a:t> </a:t>
            </a:r>
          </a:p>
          <a:p>
            <a:pPr marL="914400" lvl="1" indent="-514350">
              <a:buFont typeface="+mj-lt"/>
              <a:buAutoNum type="romanLcPeriod"/>
            </a:pPr>
            <a:r>
              <a:rPr lang="en-US" sz="1600" dirty="0"/>
              <a:t>WP 5A next meeting is 15-26nov21 (probably upload to WP5A 26oct21; </a:t>
            </a:r>
            <a:r>
              <a:rPr lang="en-US" sz="1600" b="1" u="sng" dirty="0"/>
              <a:t>out of .18 then 07oct</a:t>
            </a:r>
            <a:r>
              <a:rPr lang="en-US" sz="1600" dirty="0"/>
              <a:t> for EC 10 day)</a:t>
            </a:r>
          </a:p>
          <a:p>
            <a:pPr marL="1314450" lvl="2" indent="-514350">
              <a:buFont typeface="+mj-lt"/>
              <a:buAutoNum type="romanLcPeriod"/>
            </a:pPr>
            <a:r>
              <a:rPr lang="en-GB" sz="1600" b="1" dirty="0">
                <a:effectLst/>
                <a:latin typeface="Calibri" panose="020F0502020204030204" pitchFamily="34" charset="0"/>
                <a:ea typeface="Calibri" panose="020F0502020204030204" pitchFamily="34" charset="0"/>
                <a:cs typeface="Times New Roman" panose="02020603050405020304" pitchFamily="18" charset="0"/>
              </a:rPr>
              <a:t>Deadline for contribution 1600 hours UTC </a:t>
            </a:r>
            <a:r>
              <a:rPr lang="fr-CH" sz="1600" b="1" dirty="0">
                <a:effectLst/>
                <a:latin typeface="Calibri" panose="020F0502020204030204" pitchFamily="34" charset="0"/>
                <a:ea typeface="Calibri" panose="020F0502020204030204" pitchFamily="34" charset="0"/>
                <a:cs typeface="Times New Roman" panose="02020603050405020304" pitchFamily="18" charset="0"/>
              </a:rPr>
              <a:t>Monday, 8 </a:t>
            </a:r>
            <a:r>
              <a:rPr lang="fr-CH" sz="1600" b="1" dirty="0" err="1">
                <a:effectLst/>
                <a:latin typeface="Calibri" panose="020F0502020204030204" pitchFamily="34" charset="0"/>
                <a:ea typeface="Calibri" panose="020F0502020204030204" pitchFamily="34" charset="0"/>
                <a:cs typeface="Times New Roman" panose="02020603050405020304" pitchFamily="18" charset="0"/>
              </a:rPr>
              <a:t>November</a:t>
            </a:r>
            <a:r>
              <a:rPr lang="fr-CH" sz="1600" b="1" dirty="0">
                <a:effectLst/>
                <a:latin typeface="Calibri" panose="020F0502020204030204" pitchFamily="34" charset="0"/>
                <a:ea typeface="Calibri" panose="020F0502020204030204" pitchFamily="34" charset="0"/>
                <a:cs typeface="Times New Roman" panose="02020603050405020304" pitchFamily="18" charset="0"/>
              </a:rPr>
              <a:t> 2021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r>
              <a:rPr lang="en-US" sz="1600" b="1" u="sng" dirty="0"/>
              <a:t>and from there the liaison contributions have been uploaded now, .18 will vote to approve next week 07oct. </a:t>
            </a:r>
          </a:p>
          <a:p>
            <a:pPr marL="914400" lvl="1" indent="-514350">
              <a:buFont typeface="+mj-lt"/>
              <a:buAutoNum type="romanLcPeriod"/>
            </a:pPr>
            <a:r>
              <a:rPr lang="en-US" sz="1600" dirty="0">
                <a:hlinkClick r:id="rId7"/>
              </a:rPr>
              <a:t>https://mentor.ieee.org/802.18/dcn/21/18-21-0116-00-0000-proposed-modifications-to-itu-r-m-1450-5.docx</a:t>
            </a:r>
            <a:r>
              <a:rPr lang="en-US" sz="1600" dirty="0"/>
              <a:t> </a:t>
            </a:r>
          </a:p>
          <a:p>
            <a:pPr marL="914400" lvl="1" indent="-514350">
              <a:buFont typeface="+mj-lt"/>
              <a:buAutoNum type="romanLcPeriod"/>
            </a:pPr>
            <a:r>
              <a:rPr lang="en-US" sz="1600" dirty="0">
                <a:hlinkClick r:id="rId8"/>
              </a:rPr>
              <a:t>https://mentor.ieee.org/802.18/dcn/21/18-21-0117-00-0000-proposed-modifications-to-itu-r-m-1801-2.docx</a:t>
            </a:r>
            <a:endParaRPr lang="en-US" sz="1600" dirty="0"/>
          </a:p>
          <a:p>
            <a:pPr marL="914400" lvl="1" indent="-514350">
              <a:buFont typeface="+mj-lt"/>
              <a:buAutoNum type="romanLcPeriod"/>
            </a:pPr>
            <a:r>
              <a:rPr lang="en-US" sz="1600" dirty="0"/>
              <a:t> </a:t>
            </a:r>
          </a:p>
          <a:p>
            <a:pPr marL="914400" lvl="1" indent="-514350">
              <a:buFont typeface="+mj-lt"/>
              <a:buAutoNum type="romanLcPeriod"/>
            </a:pPr>
            <a:r>
              <a:rPr lang="en-US" sz="1600" dirty="0"/>
              <a:t> </a:t>
            </a:r>
          </a:p>
          <a:p>
            <a:pPr marL="914400" lvl="1" indent="-514350">
              <a:buFont typeface="+mj-lt"/>
              <a:buAutoNum type="romanLcPeriod"/>
            </a:pPr>
            <a:r>
              <a:rPr lang="en-US" sz="1600" dirty="0"/>
              <a:t>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startAt="4"/>
            </a:pPr>
            <a:r>
              <a:rPr lang="en-US" sz="1600" dirty="0"/>
              <a:t>Liaison from </a:t>
            </a:r>
            <a:r>
              <a:rPr lang="en-US" sz="1600" dirty="0">
                <a:hlinkClick r:id="rId3"/>
              </a:rPr>
              <a:t>ITU-R WP 1A </a:t>
            </a:r>
            <a:r>
              <a:rPr lang="en-US" sz="1600" dirty="0"/>
              <a:t>re: Light Communications, see </a:t>
            </a:r>
            <a:r>
              <a:rPr lang="en-US" sz="1600" dirty="0">
                <a:hlinkClick r:id="rId4"/>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30sep </a:t>
            </a:r>
            <a:r>
              <a:rPr lang="en-US" sz="1600" dirty="0"/>
              <a:t>for EC 10 day)</a:t>
            </a:r>
            <a:endParaRPr lang="en-US" sz="1600" dirty="0">
              <a:solidFill>
                <a:schemeClr val="tx1"/>
              </a:solidFill>
            </a:endParaRPr>
          </a:p>
          <a:p>
            <a:pPr marL="1314450" lvl="2" indent="-514350">
              <a:buFont typeface="+mj-lt"/>
              <a:buAutoNum type="romanLcPeriod"/>
            </a:pPr>
            <a:r>
              <a:rPr lang="en-GB" sz="1400" b="1" dirty="0">
                <a:effectLst/>
                <a:ea typeface="Calibri" panose="020F0502020204030204" pitchFamily="34" charset="0"/>
                <a:cs typeface="Times New Roman" panose="02020603050405020304" pitchFamily="18" charset="0"/>
              </a:rPr>
              <a:t>Deadline for contributions 1600 hours UTC Wednesday, 27 October 2021</a:t>
            </a:r>
            <a:endParaRPr lang="en-US" sz="1400" b="1" dirty="0">
              <a:effectLst/>
              <a:ea typeface="Calibri" panose="020F0502020204030204" pitchFamily="34" charset="0"/>
              <a:cs typeface="Times New Roman" panose="02020603050405020304" pitchFamily="18" charset="0"/>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400" dirty="0"/>
          </a:p>
          <a:p>
            <a:pPr marL="914400" lvl="1" indent="-514350">
              <a:buFont typeface="+mj-lt"/>
              <a:buAutoNum type="romanLcPeriod"/>
            </a:pPr>
            <a:r>
              <a:rPr lang="en-US" sz="1800" b="1" u="sng" dirty="0"/>
              <a:t>.11 &amp; .15 worked on a responses </a:t>
            </a:r>
          </a:p>
          <a:p>
            <a:pPr marL="1314450" lvl="2" indent="-514350">
              <a:buFont typeface="+mj-lt"/>
              <a:buAutoNum type="romanLcPeriod"/>
            </a:pPr>
            <a:r>
              <a:rPr lang="en-US" sz="1600" u="sng" dirty="0">
                <a:solidFill>
                  <a:srgbClr val="0000FF"/>
                </a:solidFill>
                <a:effectLst/>
                <a:latin typeface="Times New Roman" panose="02020603050405020304" pitchFamily="18" charset="0"/>
                <a:ea typeface="Calibri" panose="020F0502020204030204" pitchFamily="34" charset="0"/>
                <a:hlinkClick r:id="rId5"/>
              </a:rPr>
              <a:t>https://mentor.ieee.org/802.11/dcn/21/11-21-1457-02-0000-liaison-response-to-itu-r-wp-1a-on-vlc-standards.docx</a:t>
            </a:r>
            <a:r>
              <a:rPr lang="en-US" sz="1600" dirty="0">
                <a:effectLst/>
                <a:latin typeface="Times New Roman" panose="02020603050405020304" pitchFamily="18" charset="0"/>
                <a:ea typeface="Calibri" panose="020F0502020204030204" pitchFamily="34" charset="0"/>
              </a:rPr>
              <a:t>  </a:t>
            </a:r>
          </a:p>
          <a:p>
            <a:pPr marL="1314450" lvl="2" indent="-514350">
              <a:buFont typeface="+mj-lt"/>
              <a:buAutoNum type="romanLcPeriod"/>
            </a:pPr>
            <a:r>
              <a:rPr lang="en-US" sz="1600" u="sng" dirty="0">
                <a:solidFill>
                  <a:srgbClr val="0000FF"/>
                </a:solidFill>
                <a:effectLst/>
                <a:latin typeface="Times New Roman" panose="02020603050405020304" pitchFamily="18" charset="0"/>
                <a:ea typeface="Calibri" panose="020F0502020204030204" pitchFamily="34" charset="0"/>
                <a:hlinkClick r:id="rId6"/>
              </a:rPr>
              <a:t>https://mentor.ieee.org/802.15/dcn/21/15-21-0434-01-0000-liaison-response-to-itu-r-wp-1a-on-vlc-standards.docx</a:t>
            </a:r>
            <a:endParaRPr lang="en-US" sz="1600" dirty="0">
              <a:effectLst/>
              <a:latin typeface="Times New Roman" panose="02020603050405020304" pitchFamily="18" charset="0"/>
              <a:ea typeface="Calibri" panose="020F0502020204030204" pitchFamily="34" charset="0"/>
            </a:endParaRPr>
          </a:p>
          <a:p>
            <a:pPr marL="914400" lvl="1" indent="-514350">
              <a:buFont typeface="+mj-lt"/>
              <a:buAutoNum type="romanLcPeriod"/>
            </a:pPr>
            <a:r>
              <a:rPr lang="en-US" sz="1800" b="1" u="sng" dirty="0"/>
              <a:t>and a draft merged version it is now updated in .18 mentor: </a:t>
            </a:r>
            <a:r>
              <a:rPr lang="en-US" sz="1600" dirty="0">
                <a:effectLst/>
                <a:latin typeface="Times New Roman" panose="02020603050405020304" pitchFamily="18" charset="0"/>
                <a:ea typeface="SimSun" panose="02010600030101010101" pitchFamily="2" charset="-122"/>
                <a:hlinkClick r:id="rId7"/>
              </a:rPr>
              <a:t>https://mentor.ieee.org/802.18/dcn/21/18-21-0109-02-0000-liaison-response-to-itu-r-wp-1a-on-vlc-standards.docx</a:t>
            </a:r>
            <a:r>
              <a:rPr lang="en-US" sz="1400" dirty="0">
                <a:latin typeface="Times New Roman" panose="02020603050405020304" pitchFamily="18" charset="0"/>
                <a:ea typeface="SimSun" panose="02010600030101010101" pitchFamily="2" charset="-122"/>
              </a:rPr>
              <a:t> </a:t>
            </a:r>
            <a:endParaRPr lang="en-US" sz="1600" dirty="0"/>
          </a:p>
          <a:p>
            <a:pPr marL="1314450" lvl="2" indent="-514350">
              <a:buFont typeface="+mj-lt"/>
              <a:buAutoNum type="romanLcPeriod"/>
            </a:pPr>
            <a:r>
              <a:rPr lang="en-US" dirty="0">
                <a:latin typeface="Times New Roman" panose="02020603050405020304" pitchFamily="18" charset="0"/>
                <a:ea typeface="SimSun" panose="02010600030101010101" pitchFamily="2" charset="-122"/>
              </a:rPr>
              <a:t>Note: a few more editorial edits were done to make rev03,  to have a clean copy, rev04, for approval and LMSC/EC. </a:t>
            </a:r>
            <a:r>
              <a:rPr lang="en-US" b="1" dirty="0">
                <a:latin typeface="Times New Roman" panose="02020603050405020304" pitchFamily="18" charset="0"/>
                <a:ea typeface="SimSun" panose="02010600030101010101" pitchFamily="2" charset="-122"/>
              </a:rPr>
              <a:t> </a:t>
            </a:r>
          </a:p>
          <a:p>
            <a:pPr marL="1314450" lvl="2" indent="-514350">
              <a:buFont typeface="+mj-lt"/>
              <a:buAutoNum type="romanLcPeriod"/>
            </a:pPr>
            <a:r>
              <a:rPr lang="en-US" dirty="0">
                <a:latin typeface="Times New Roman" panose="02020603050405020304" pitchFamily="18" charset="0"/>
                <a:ea typeface="SimSun" panose="02010600030101010101" pitchFamily="2" charset="-122"/>
              </a:rPr>
              <a:t>Will do final review and vote on it today, 30sep21, to send to LMSC/EC for their monthly teleconference next week, 05oct21.</a:t>
            </a:r>
          </a:p>
          <a:p>
            <a:pPr marL="1314450" lvl="2" indent="-514350">
              <a:buFont typeface="+mj-lt"/>
              <a:buAutoNum type="romanLcPeriod"/>
            </a:pPr>
            <a:endParaRPr lang="en-US" sz="1400" b="1" dirty="0">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-2</a:t>
            </a:r>
            <a:endParaRPr lang="en-US" sz="2000" dirty="0"/>
          </a:p>
        </p:txBody>
      </p:sp>
    </p:spTree>
    <p:extLst>
      <p:ext uri="{BB962C8B-B14F-4D97-AF65-F5344CB8AC3E}">
        <p14:creationId xmlns:p14="http://schemas.microsoft.com/office/powerpoint/2010/main" val="219088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endParaRPr lang="en-US" b="1" u="sng"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b="1" u="sng" dirty="0">
                <a:effectLst/>
                <a:ea typeface="Calibri" panose="020F0502020204030204" pitchFamily="34" charset="0"/>
              </a:rPr>
              <a:t>Motion:</a:t>
            </a:r>
            <a:r>
              <a:rPr lang="en-US" b="1" dirty="0">
                <a:effectLst/>
                <a:ea typeface="Calibri" panose="020F0502020204030204" pitchFamily="34" charset="0"/>
              </a:rPr>
              <a:t> </a:t>
            </a:r>
            <a:r>
              <a:rPr lang="en-US" sz="2000" b="0" dirty="0">
                <a:solidFill>
                  <a:schemeClr val="tx1"/>
                </a:solidFill>
              </a:rPr>
              <a:t>Approve ITU-R WP 1A Liaison response in </a:t>
            </a:r>
            <a:r>
              <a:rPr lang="en-US" sz="2000" b="0" dirty="0">
                <a:solidFill>
                  <a:schemeClr val="tx1"/>
                </a:solidFill>
                <a:hlinkClick r:id="rId3"/>
              </a:rPr>
              <a:t>https://mentor.ieee.org/802.18/dcn/21/18-21-0109-04-0000-liaison-response-to-itu-r-wp-1a-on-vlc-standards.docx</a:t>
            </a:r>
            <a:r>
              <a:rPr lang="en-US" sz="2000" dirty="0"/>
              <a:t>, </a:t>
            </a:r>
            <a:r>
              <a:rPr lang="en-GB" sz="2000" b="0" dirty="0">
                <a:solidFill>
                  <a:schemeClr val="tx1"/>
                </a:solidFill>
              </a:rPr>
              <a:t>For review and approval by the LMSC (EC) for submission to ITU-R WP 1A via ITU-R Liaison before contribution deadline for WP 1A’s next meeting. With the Chair of 802.18 authorized to make editorial changes, as necessary.</a:t>
            </a:r>
            <a:endParaRPr lang="en-US" sz="2000" b="0" dirty="0">
              <a:solidFill>
                <a:schemeClr val="tx1"/>
              </a:solidFill>
            </a:endParaRPr>
          </a:p>
          <a:p>
            <a:r>
              <a:rPr lang="en-US" altLang="en-US" sz="1600" dirty="0"/>
              <a:t>		</a:t>
            </a:r>
            <a:r>
              <a:rPr lang="en-US" altLang="en-US" sz="1600" b="1" dirty="0">
                <a:solidFill>
                  <a:schemeClr val="tx1"/>
                </a:solidFill>
              </a:rPr>
              <a:t>Voters: ____  </a:t>
            </a:r>
          </a:p>
          <a:p>
            <a:r>
              <a:rPr lang="en-US" altLang="en-US" sz="1600" b="1" dirty="0">
                <a:solidFill>
                  <a:schemeClr val="tx1"/>
                </a:solidFill>
              </a:rPr>
              <a:t>		__  on the call</a:t>
            </a:r>
          </a:p>
          <a:p>
            <a:endParaRPr lang="en-US" altLang="en-US" sz="1600" dirty="0"/>
          </a:p>
          <a:p>
            <a:r>
              <a:rPr lang="en-US" altLang="en-US" sz="1600" dirty="0"/>
              <a:t>		Moved by:  	</a:t>
            </a:r>
            <a:r>
              <a:rPr lang="en-US" altLang="en-US" sz="1600" dirty="0">
                <a:solidFill>
                  <a:schemeClr val="tx1"/>
                </a:solidFill>
              </a:rPr>
              <a:t>	</a:t>
            </a:r>
          </a:p>
          <a:p>
            <a:pPr lvl="1"/>
            <a:r>
              <a:rPr lang="en-US" altLang="en-US" sz="1600" b="1" dirty="0"/>
              <a:t>Seconded by:  	</a:t>
            </a:r>
          </a:p>
          <a:p>
            <a:pPr lvl="1"/>
            <a:r>
              <a:rPr lang="en-US" altLang="en-US" sz="1600" b="1" dirty="0"/>
              <a:t>Discussion?	none</a:t>
            </a:r>
          </a:p>
          <a:p>
            <a:pPr lvl="1"/>
            <a:endParaRPr lang="en-US" altLang="en-US" sz="1600" b="1" dirty="0">
              <a:solidFill>
                <a:schemeClr val="tx1"/>
              </a:solidFill>
            </a:endParaRPr>
          </a:p>
          <a:p>
            <a:pPr lvl="1"/>
            <a:r>
              <a:rPr lang="en-US" altLang="en-US" sz="1600" b="1" dirty="0">
                <a:solidFill>
                  <a:schemeClr val="tx1"/>
                </a:solidFill>
              </a:rPr>
              <a:t>Vote:  		__Y   /  ___N   /  ___A </a:t>
            </a:r>
          </a:p>
          <a:p>
            <a:pPr lvl="1"/>
            <a:r>
              <a:rPr lang="en-US" altLang="en-US" sz="1600" b="1" dirty="0">
                <a:solidFill>
                  <a:schemeClr val="tx1"/>
                </a:solidFill>
              </a:rPr>
              <a:t>Motion </a:t>
            </a:r>
            <a:r>
              <a:rPr lang="en-US" altLang="en-US" sz="1600" b="1" dirty="0">
                <a:solidFill>
                  <a:schemeClr val="bg1">
                    <a:lumMod val="85000"/>
                  </a:schemeClr>
                </a:solidFill>
              </a:rPr>
              <a:t>- Passes</a:t>
            </a: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Motion for WP 1A liaison </a:t>
            </a:r>
            <a:endParaRPr lang="en-US" sz="2000" dirty="0"/>
          </a:p>
        </p:txBody>
      </p:sp>
    </p:spTree>
    <p:extLst>
      <p:ext uri="{BB962C8B-B14F-4D97-AF65-F5344CB8AC3E}">
        <p14:creationId xmlns:p14="http://schemas.microsoft.com/office/powerpoint/2010/main" val="4189034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1943100" lvl="5" indent="0">
              <a:spcBef>
                <a:spcPts val="0"/>
              </a:spcBef>
              <a:spcAft>
                <a:spcPts val="0"/>
              </a:spcAft>
            </a:pPr>
            <a:endParaRPr lang="en-US" dirty="0">
              <a:effectLst/>
              <a:ea typeface="SimSun" panose="02010600030101010101" pitchFamily="2" charset="-122"/>
            </a:endParaRPr>
          </a:p>
          <a:p>
            <a:pPr marL="0">
              <a:spcBef>
                <a:spcPts val="0"/>
              </a:spcBef>
              <a:spcAft>
                <a:spcPts val="0"/>
              </a:spcAft>
              <a:buFont typeface="Arial" panose="020B0604020202020204" pitchFamily="34" charset="0"/>
              <a:buChar char="•"/>
            </a:pPr>
            <a:r>
              <a:rPr lang="en-US" sz="1600" dirty="0">
                <a:ea typeface="SimSun" panose="02010600030101010101" pitchFamily="2" charset="-122"/>
              </a:rPr>
              <a:t>Had ad </a:t>
            </a:r>
            <a:r>
              <a:rPr lang="en-US" sz="1600" dirty="0" err="1">
                <a:ea typeface="SimSun" panose="02010600030101010101" pitchFamily="2" charset="-122"/>
              </a:rPr>
              <a:t>hocs</a:t>
            </a:r>
            <a:r>
              <a:rPr lang="en-US" sz="1600" dirty="0">
                <a:ea typeface="SimSun" panose="02010600030101010101" pitchFamily="2" charset="-122"/>
              </a:rPr>
              <a:t> this week.   Will review latest draft with plan to vote on it today, 30sep21.</a:t>
            </a:r>
            <a:endParaRPr lang="en-US" sz="1600" dirty="0">
              <a:effectLst/>
              <a:ea typeface="SimSun" panose="02010600030101010101" pitchFamily="2" charset="-122"/>
            </a:endParaRPr>
          </a:p>
          <a:p>
            <a:pPr marL="1257300" lvl="3">
              <a:spcBef>
                <a:spcPts val="0"/>
              </a:spcBef>
              <a:spcAft>
                <a:spcPts val="0"/>
              </a:spcAft>
              <a:buFont typeface="Arial" panose="020B0604020202020204" pitchFamily="34" charset="0"/>
              <a:buChar char="•"/>
            </a:pPr>
            <a:endParaRPr lang="en-US"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 timeline to work on: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27,28,29Sept- ad hoc(s) to review/refine,.</a:t>
            </a:r>
          </a:p>
          <a:p>
            <a:pPr lvl="1" indent="-228600">
              <a:spcBef>
                <a:spcPts val="0"/>
              </a:spcBef>
              <a:spcAft>
                <a:spcPts val="0"/>
              </a:spcAft>
              <a:buFont typeface="Arial" panose="020B0604020202020204" pitchFamily="34" charset="0"/>
              <a:buChar char="•"/>
            </a:pPr>
            <a:r>
              <a:rPr lang="en-US" sz="1600" b="1" dirty="0">
                <a:effectLst/>
                <a:ea typeface="SimSun" panose="02010600030101010101" pitchFamily="2" charset="-122"/>
              </a:rPr>
              <a:t>29Sept – Wednesday – goal to have a final draft on list server </a:t>
            </a:r>
          </a:p>
          <a:p>
            <a:pPr lvl="1" indent="-228600">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EC ballot now closed, make revision to upload and get permission to upload by 18oct.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a:buFont typeface="Arial" panose="020B0604020202020204" pitchFamily="34" charset="0"/>
              <a:buChar char="•"/>
            </a:pPr>
            <a:endParaRPr lang="en-US" sz="18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a:t>
            </a:r>
            <a:r>
              <a:rPr lang="en-US" sz="1800" b="0" dirty="0">
                <a:solidFill>
                  <a:schemeClr val="tx1"/>
                </a:solidFill>
                <a:hlinkClick r:id="rId3"/>
              </a:rPr>
              <a:t>https://mentor.ieee.org/802.18/dcn/21/18-21-0110-06-0000-reply-comments-of-ieee-802-60-ghz-motion-sensing-fcc-nprm-et-21-264.docx</a:t>
            </a:r>
            <a:r>
              <a:rPr lang="en-US" sz="1800" b="0" dirty="0">
                <a:solidFill>
                  <a:schemeClr val="tx1"/>
                </a:solidFill>
              </a:rPr>
              <a:t>; to FCC NPRM (ET Docket No. 21-264) on </a:t>
            </a:r>
            <a:r>
              <a:rPr lang="en-US" sz="1800" b="0" dirty="0">
                <a:effectLst/>
                <a:ea typeface="Calibri" panose="020F0502020204030204" pitchFamily="34" charset="0"/>
                <a:cs typeface="Times New Roman" panose="02020603050405020304" pitchFamily="18" charset="0"/>
              </a:rPr>
              <a:t>Amendment</a:t>
            </a:r>
            <a:r>
              <a:rPr lang="en-US" sz="1800" b="0" spc="-75"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of</a:t>
            </a:r>
            <a:r>
              <a:rPr lang="en-US" sz="1800" b="0" spc="-7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Section</a:t>
            </a:r>
            <a:r>
              <a:rPr lang="en-US" sz="1800" b="0" spc="-7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15.255</a:t>
            </a:r>
            <a:r>
              <a:rPr lang="en-US" sz="1800" b="0" spc="-75"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of</a:t>
            </a:r>
            <a:r>
              <a:rPr lang="en-US" sz="1800" b="0" spc="-7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the Commission’s</a:t>
            </a:r>
            <a:r>
              <a:rPr lang="en-US" sz="1800" b="0" spc="-18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Rules for 60GHz Radar </a:t>
            </a:r>
            <a:r>
              <a:rPr lang="en-US" sz="1800" b="0" dirty="0">
                <a:ea typeface="Calibri" panose="020F0502020204030204" pitchFamily="34" charset="0"/>
                <a:cs typeface="Times New Roman" panose="02020603050405020304" pitchFamily="18" charset="0"/>
              </a:rPr>
              <a:t>Sensing Technology.</a:t>
            </a:r>
            <a:r>
              <a:rPr lang="en-US" sz="1800" b="0" dirty="0">
                <a:solidFill>
                  <a:schemeClr val="tx1"/>
                </a:solidFill>
              </a:rPr>
              <a:t> </a:t>
            </a:r>
            <a:r>
              <a:rPr lang="en-GB" sz="1800" b="0" dirty="0">
                <a:solidFill>
                  <a:schemeClr val="tx1"/>
                </a:solidFill>
              </a:rPr>
              <a:t> For review and approval by the LMSC (EC) for uploading to the FCC on or before 18Oct20 or latest reply comment deadline. With the Chair of 802.18 authorized to make editorial changes, as necessary.</a:t>
            </a:r>
            <a:endParaRPr lang="en-US" sz="1800" b="0" dirty="0">
              <a:solidFill>
                <a:schemeClr val="tx1"/>
              </a:solidFill>
            </a:endParaRPr>
          </a:p>
          <a:p>
            <a:pPr marL="457200" lvl="1" indent="0"/>
            <a:endParaRPr lang="en-US" sz="1600" dirty="0">
              <a:solidFill>
                <a:schemeClr val="tx1"/>
              </a:solidFill>
            </a:endParaRPr>
          </a:p>
          <a:p>
            <a:pPr marL="457200" lvl="1" indent="0"/>
            <a:r>
              <a:rPr lang="en-US" altLang="en-US" sz="1600" b="1" dirty="0">
                <a:solidFill>
                  <a:schemeClr val="tx1"/>
                </a:solidFill>
              </a:rPr>
              <a:t>Voters:  </a:t>
            </a:r>
            <a:r>
              <a:rPr lang="en-US" altLang="en-US" sz="1600" dirty="0">
                <a:solidFill>
                  <a:schemeClr val="tx1"/>
                </a:solidFill>
              </a:rPr>
              <a:t>__</a:t>
            </a:r>
          </a:p>
          <a:p>
            <a:pPr marL="457200" lvl="1" indent="0"/>
            <a:r>
              <a:rPr lang="en-US" altLang="en-US" sz="1600" dirty="0">
                <a:solidFill>
                  <a:schemeClr val="tx1"/>
                </a:solidFill>
              </a:rPr>
              <a:t>__ on the call</a:t>
            </a:r>
            <a:r>
              <a:rPr lang="en-US" sz="1600" b="0" dirty="0">
                <a:ea typeface="Calibri" panose="020F0502020204030204" pitchFamily="34" charset="0"/>
              </a:rPr>
              <a:t> </a:t>
            </a:r>
            <a:endParaRPr lang="en-US" sz="1600" b="0" dirty="0">
              <a:effectLst/>
              <a:ea typeface="Calibri" panose="020F0502020204030204" pitchFamily="34" charset="0"/>
            </a:endParaRPr>
          </a:p>
          <a:p>
            <a:pPr marL="457200" lvl="1" indent="0"/>
            <a:endParaRPr lang="en-US" sz="1600" dirty="0">
              <a:solidFill>
                <a:schemeClr val="tx1"/>
              </a:solidFill>
            </a:endParaRPr>
          </a:p>
          <a:p>
            <a:r>
              <a:rPr lang="en-US" altLang="en-US" sz="1600" dirty="0">
                <a:solidFill>
                  <a:schemeClr val="tx1"/>
                </a:solidFill>
              </a:rPr>
              <a:t>		</a:t>
            </a:r>
            <a:r>
              <a:rPr lang="en-US" altLang="en-US" sz="1800" dirty="0">
                <a:solidFill>
                  <a:schemeClr val="tx1"/>
                </a:solidFill>
              </a:rPr>
              <a:t>Moved by:  		_</a:t>
            </a:r>
          </a:p>
          <a:p>
            <a:pPr lvl="1"/>
            <a:r>
              <a:rPr lang="en-US" altLang="en-US" sz="1800" b="1" dirty="0">
                <a:solidFill>
                  <a:schemeClr val="tx1"/>
                </a:solidFill>
              </a:rPr>
              <a:t>Seconded by:		_</a:t>
            </a:r>
          </a:p>
          <a:p>
            <a:pPr lvl="1"/>
            <a:r>
              <a:rPr lang="en-US" altLang="en-US" sz="1800" b="1" dirty="0">
                <a:solidFill>
                  <a:schemeClr val="tx1"/>
                </a:solidFill>
              </a:rPr>
              <a:t>Discussion?		</a:t>
            </a:r>
            <a:r>
              <a:rPr lang="en-US" altLang="en-US" sz="1800" b="1" dirty="0">
                <a:solidFill>
                  <a:schemeClr val="bg1">
                    <a:lumMod val="85000"/>
                  </a:schemeClr>
                </a:solidFill>
              </a:rPr>
              <a:t>none</a:t>
            </a:r>
          </a:p>
          <a:p>
            <a:pPr lvl="1"/>
            <a:r>
              <a:rPr lang="en-US" altLang="en-US" sz="1800" b="1" dirty="0">
                <a:solidFill>
                  <a:schemeClr val="tx1"/>
                </a:solidFill>
              </a:rPr>
              <a:t>Vote:  		 __ Y   /  __N   /  __A </a:t>
            </a:r>
          </a:p>
          <a:p>
            <a:pPr lvl="1"/>
            <a:r>
              <a:rPr lang="en-US" altLang="en-US" sz="1800" b="1" dirty="0">
                <a:solidFill>
                  <a:schemeClr val="tx1"/>
                </a:solidFill>
              </a:rPr>
              <a:t>Motion - 		</a:t>
            </a:r>
            <a:r>
              <a:rPr lang="en-US" altLang="en-US" sz="1800" b="1" dirty="0">
                <a:solidFill>
                  <a:schemeClr val="bg1">
                    <a:lumMod val="85000"/>
                  </a:schemeClr>
                </a:solidFill>
              </a:rPr>
              <a:t>Passes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57071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a:p>
            <a:pPr marL="1038225" lvl="2">
              <a:spcBef>
                <a:spcPts val="0"/>
              </a:spcBef>
              <a:spcAft>
                <a:spcPts val="0"/>
              </a:spcAft>
              <a:buFont typeface="Arial" panose="020B0604020202020204" pitchFamily="34" charset="0"/>
              <a:buChar char="•"/>
            </a:pPr>
            <a:endParaRPr lang="en-US" sz="1400" b="0" dirty="0">
              <a:solidFill>
                <a:srgbClr val="333333"/>
              </a:solidFill>
              <a:latin typeface="Arial" panose="020B0604020202020204" pitchFamily="34" charset="0"/>
              <a:ea typeface="Calibri" panose="020F0502020204030204" pitchFamily="34" charset="0"/>
            </a:endParaRPr>
          </a:p>
          <a:p>
            <a:pPr marL="238125" marR="0">
              <a:spcBef>
                <a:spcPts val="0"/>
              </a:spcBef>
              <a:spcAft>
                <a:spcPts val="0"/>
              </a:spcAft>
              <a:buFont typeface="Arial" panose="020B0604020202020204" pitchFamily="34" charset="0"/>
              <a:buChar char="•"/>
            </a:pPr>
            <a:r>
              <a:rPr lang="en-US" sz="1800" dirty="0">
                <a:solidFill>
                  <a:srgbClr val="1D2B3E"/>
                </a:solidFill>
              </a:rPr>
              <a:t>This morning: </a:t>
            </a:r>
          </a:p>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800100" lvl="2">
              <a:spcBef>
                <a:spcPts val="0"/>
              </a:spcBef>
              <a:spcAft>
                <a:spcPts val="0"/>
              </a:spcAft>
              <a:buFont typeface="Arial" panose="020B0604020202020204" pitchFamily="34" charset="0"/>
              <a:buChar char="•"/>
            </a:pPr>
            <a:r>
              <a:rPr lang="en-US" sz="1400" b="1" i="0" dirty="0">
                <a:solidFill>
                  <a:srgbClr val="1D2B3E"/>
                </a:solidFill>
                <a:effectLst/>
                <a:hlinkClick r:id="rId3"/>
              </a:rPr>
              <a:t>https://www.fcc.gov/news-events/events/2021/09/september-2021-open-commission-meeting</a:t>
            </a:r>
            <a:r>
              <a:rPr lang="en-US" sz="1400" b="1" i="0" dirty="0">
                <a:solidFill>
                  <a:srgbClr val="1D2B3E"/>
                </a:solidFill>
                <a:effectLst/>
              </a:rPr>
              <a:t> </a:t>
            </a:r>
          </a:p>
          <a:p>
            <a:pPr marL="1257300" lvl="3">
              <a:spcBef>
                <a:spcPts val="0"/>
              </a:spcBef>
              <a:spcAft>
                <a:spcPts val="0"/>
              </a:spcAft>
              <a:buFont typeface="Arial" panose="020B0604020202020204" pitchFamily="34" charset="0"/>
              <a:buChar char="•"/>
            </a:pPr>
            <a:endParaRPr lang="en-US" sz="1400" dirty="0">
              <a:solidFill>
                <a:srgbClr val="1D2B3E"/>
              </a:solidFill>
            </a:endParaRPr>
          </a:p>
          <a:p>
            <a:pPr marL="400050" lvl="1">
              <a:spcBef>
                <a:spcPts val="0"/>
              </a:spcBef>
              <a:spcAft>
                <a:spcPts val="0"/>
              </a:spcAft>
              <a:buFont typeface="Arial" panose="020B0604020202020204" pitchFamily="34" charset="0"/>
              <a:buChar char="•"/>
            </a:pPr>
            <a:r>
              <a:rPr lang="en-US" sz="1400" b="1" i="0" dirty="0">
                <a:solidFill>
                  <a:srgbClr val="1D2B3E"/>
                </a:solidFill>
                <a:effectLst/>
              </a:rPr>
              <a:t>Authorizing 6 GHz Band Automated Frequency Coordination Systems</a:t>
            </a:r>
          </a:p>
          <a:p>
            <a:pPr marL="800100" lvl="2">
              <a:spcBef>
                <a:spcPts val="0"/>
              </a:spcBef>
              <a:spcAft>
                <a:spcPts val="0"/>
              </a:spcAft>
              <a:buFont typeface="Arial" panose="020B0604020202020204" pitchFamily="34" charset="0"/>
              <a:buChar char="•"/>
            </a:pPr>
            <a:r>
              <a:rPr lang="en-US" sz="1400" b="1" dirty="0">
                <a:solidFill>
                  <a:srgbClr val="1D2B3E"/>
                </a:solidFill>
                <a:highlight>
                  <a:srgbClr val="D5F4FF"/>
                </a:highlight>
              </a:rPr>
              <a:t>Update:  </a:t>
            </a:r>
            <a:r>
              <a:rPr lang="en-US" sz="1400" b="1" dirty="0">
                <a:solidFill>
                  <a:srgbClr val="1D2B3E"/>
                </a:solidFill>
              </a:rPr>
              <a:t>The Public Notice was approved Tuesday ahead of the Open Meeting.  Link below will get to the Public Notice for details. </a:t>
            </a:r>
            <a:endParaRPr lang="en-US" sz="1400" b="0" dirty="0">
              <a:solidFill>
                <a:srgbClr val="1D2B3E"/>
              </a:solidFill>
            </a:endParaRPr>
          </a:p>
          <a:p>
            <a:pPr marL="800100" lvl="2">
              <a:spcBef>
                <a:spcPts val="0"/>
              </a:spcBef>
              <a:spcAft>
                <a:spcPts val="0"/>
              </a:spcAft>
              <a:buFont typeface="Arial" panose="020B0604020202020204" pitchFamily="34" charset="0"/>
              <a:buChar char="•"/>
            </a:pPr>
            <a:r>
              <a:rPr lang="en-US" sz="1400" b="0" i="0" dirty="0">
                <a:solidFill>
                  <a:srgbClr val="1D2B3E"/>
                </a:solidFill>
                <a:effectLst/>
              </a:rPr>
              <a:t>The Commission will consider a </a:t>
            </a:r>
            <a:r>
              <a:rPr lang="en-US" sz="1400" b="0" i="0" u="none" strike="noStrike" dirty="0">
                <a:solidFill>
                  <a:srgbClr val="2C75D6"/>
                </a:solidFill>
                <a:effectLst/>
                <a:hlinkClick r:id="rId4"/>
              </a:rPr>
              <a:t>Public Notice</a:t>
            </a:r>
            <a:r>
              <a:rPr lang="en-US" sz="1400" b="0" i="0" dirty="0">
                <a:solidFill>
                  <a:srgbClr val="1D2B3E"/>
                </a:solidFill>
                <a:effectLst/>
              </a:rPr>
              <a:t> beginning the process for authorizing Automated Frequency Coordination Systems to govern the operation of standard-power devices in the 6 GHz band (5.925-7.125 GHz). (ET Docket No. 21-352)</a:t>
            </a:r>
          </a:p>
          <a:p>
            <a:pPr marL="1257300" lvl="3">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r>
              <a:rPr lang="en-US" sz="1400" b="1" i="0" dirty="0">
                <a:solidFill>
                  <a:srgbClr val="1D2B3E"/>
                </a:solidFill>
                <a:effectLst/>
              </a:rPr>
              <a:t>Spectrum Requirements for the Internet of Things</a:t>
            </a:r>
            <a:endParaRPr lang="en-US" sz="1400" b="0" dirty="0">
              <a:solidFill>
                <a:srgbClr val="1D2B3E"/>
              </a:solidFill>
            </a:endParaRPr>
          </a:p>
          <a:p>
            <a:pPr marL="800100" lvl="2">
              <a:spcBef>
                <a:spcPts val="0"/>
              </a:spcBef>
              <a:spcAft>
                <a:spcPts val="0"/>
              </a:spcAft>
              <a:buFont typeface="Arial" panose="020B0604020202020204" pitchFamily="34" charset="0"/>
              <a:buChar char="•"/>
            </a:pPr>
            <a:r>
              <a:rPr lang="en-US" sz="1400" b="0" i="0" dirty="0">
                <a:solidFill>
                  <a:srgbClr val="1D2B3E"/>
                </a:solidFill>
                <a:effectLst/>
              </a:rPr>
              <a:t>The Commission will consider a </a:t>
            </a:r>
            <a:r>
              <a:rPr lang="en-US" sz="1400" b="0" i="0" u="none" strike="noStrike" dirty="0">
                <a:solidFill>
                  <a:srgbClr val="2C75D6"/>
                </a:solidFill>
                <a:effectLst/>
                <a:hlinkClick r:id="rId5"/>
              </a:rPr>
              <a:t>Notice of Inquiry</a:t>
            </a:r>
            <a:r>
              <a:rPr lang="en-US" sz="1400" b="0" i="0" dirty="0">
                <a:solidFill>
                  <a:srgbClr val="1D2B3E"/>
                </a:solidFill>
                <a:effectLst/>
              </a:rPr>
              <a:t> seeking comment on current and future spectrum needs to enable better connectivity relating to the Internet of Things (IoT). (ET Docket No. 21-353)</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6"/>
              </a:rPr>
              <a:t>https://docs.fcc.gov/public/attachments/DOC-375610A1.pdf</a:t>
            </a:r>
            <a:endParaRPr lang="en-US" sz="1400" b="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dirty="0">
                <a:ea typeface="Calibri" panose="020F0502020204030204" pitchFamily="34" charset="0"/>
              </a:rPr>
              <a:t>In mentor: </a:t>
            </a:r>
            <a:r>
              <a:rPr lang="en-US" sz="14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4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b="1" dirty="0">
                <a:effectLst/>
                <a:ea typeface="Calibri" panose="020F0502020204030204" pitchFamily="34" charset="0"/>
              </a:rPr>
              <a:t>Some questions maybe of interest to IEEE 802, e.g.,</a:t>
            </a:r>
          </a:p>
          <a:p>
            <a:pPr marL="1257300" lvl="3">
              <a:spcBef>
                <a:spcPts val="0"/>
              </a:spcBef>
              <a:spcAft>
                <a:spcPts val="0"/>
              </a:spcAft>
            </a:pPr>
            <a:r>
              <a:rPr lang="en-US" sz="1400" b="0" dirty="0">
                <a:effectLst/>
                <a:ea typeface="Calibri" panose="020F0502020204030204" pitchFamily="34" charset="0"/>
              </a:rPr>
              <a:t> 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pPr>
            <a:r>
              <a:rPr lang="en-US" sz="14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1257300" lvl="3">
              <a:spcBef>
                <a:spcPts val="0"/>
              </a:spcBef>
              <a:spcAft>
                <a:spcPts val="0"/>
              </a:spcAft>
            </a:pPr>
            <a:endParaRPr lang="en-US" sz="1400" dirty="0">
              <a:ea typeface="Calibri" panose="020F0502020204030204" pitchFamily="34" charset="0"/>
            </a:endParaRPr>
          </a:p>
          <a:p>
            <a:pPr marL="1257300" lvl="3">
              <a:spcBef>
                <a:spcPts val="0"/>
              </a:spcBef>
              <a:spcAft>
                <a:spcPts val="0"/>
              </a:spcAft>
            </a:pPr>
            <a:r>
              <a:rPr lang="en-US" sz="1400" b="0" dirty="0">
                <a:effectLst/>
                <a:ea typeface="Calibri" panose="020F0502020204030204" pitchFamily="34" charset="0"/>
              </a:rPr>
              <a:t>2) please refer to paragraphs 10 and 11 asking the role of unlicensed spectrum and whether additional unlicensed spectrum should be considered.</a:t>
            </a:r>
            <a:r>
              <a:rPr lang="en-US" sz="1400" dirty="0">
                <a:ea typeface="Calibri" panose="020F0502020204030204" pitchFamily="34" charset="0"/>
              </a:rPr>
              <a:t> </a:t>
            </a: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30sep21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___</a:t>
            </a:r>
          </a:p>
          <a:p>
            <a:pPr marL="1323975" lvl="3">
              <a:spcBef>
                <a:spcPts val="0"/>
              </a:spcBef>
              <a:spcAft>
                <a:spcPts val="0"/>
              </a:spcAft>
              <a:buFont typeface="Arial" panose="020B0604020202020204" pitchFamily="34" charset="0"/>
              <a:buChar char="•"/>
            </a:pPr>
            <a:r>
              <a:rPr lang="en-US" dirty="0">
                <a:solidFill>
                  <a:schemeClr val="tx1"/>
                </a:solidFill>
              </a:rPr>
              <a:t> </a:t>
            </a: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200" dirty="0">
                <a:solidFill>
                  <a:schemeClr val="tx1"/>
                </a:solidFill>
                <a:effectLst/>
                <a:ea typeface="SimSun" panose="02010600030101010101" pitchFamily="2" charset="-122"/>
              </a:rPr>
              <a:t>  </a:t>
            </a:r>
          </a:p>
          <a:p>
            <a:pPr marL="1323975" lvl="3">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___</a:t>
            </a:r>
          </a:p>
          <a:p>
            <a:pPr marL="1323975" lvl="3">
              <a:spcBef>
                <a:spcPts val="0"/>
              </a:spcBef>
              <a:spcAft>
                <a:spcPts val="0"/>
              </a:spcAft>
              <a:buFont typeface="Arial" panose="020B0604020202020204" pitchFamily="34" charset="0"/>
              <a:buChar char="•"/>
            </a:pPr>
            <a:r>
              <a:rPr lang="en-US" sz="1400" dirty="0">
                <a:solidFill>
                  <a:schemeClr val="tx1"/>
                </a:solidFill>
              </a:rPr>
              <a:t> </a:t>
            </a: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1323975" lvl="3">
              <a:spcBef>
                <a:spcPts val="0"/>
              </a:spcBef>
              <a:spcAft>
                <a:spcPts val="0"/>
              </a:spcAft>
              <a:buFont typeface="Arial" panose="020B0604020202020204" pitchFamily="34" charset="0"/>
              <a:buChar char="•"/>
            </a:pPr>
            <a:r>
              <a:rPr lang="en-US" sz="1400" dirty="0">
                <a:effectLst/>
                <a:ea typeface="SimSun" panose="02010600030101010101" pitchFamily="2" charset="-122"/>
              </a:rPr>
              <a:t>This group met last week 24Sept21</a:t>
            </a:r>
            <a:endParaRPr lang="en-US" sz="14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1900"/>
            <a:ext cx="10668000" cy="464123"/>
          </a:xfrm>
        </p:spPr>
        <p:txBody>
          <a:bodyPr/>
          <a:lstStyle/>
          <a:p>
            <a:r>
              <a:rPr lang="en-US" altLang="en-US" sz="2400" dirty="0"/>
              <a:t>General Discussion Items – ongoing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 </a:t>
            </a:r>
            <a:r>
              <a:rPr lang="en-US" altLang="en-US" sz="1800" dirty="0">
                <a:solidFill>
                  <a:schemeClr val="accent2">
                    <a:lumMod val="20000"/>
                    <a:lumOff val="80000"/>
                  </a:schemeClr>
                </a:solidFill>
              </a:rPr>
              <a:t>Chair prep and send WP 1A liaison to LMSC/EC for 05Oct agenda. </a:t>
            </a:r>
          </a:p>
          <a:p>
            <a:pPr marL="285750" indent="-285750">
              <a:buClr>
                <a:srgbClr val="00B0F0"/>
              </a:buClr>
              <a:buFont typeface="Wingdings" panose="05000000000000000000" pitchFamily="2" charset="2"/>
              <a:buChar char="q"/>
            </a:pPr>
            <a:r>
              <a:rPr lang="en-US" altLang="en-US" sz="1800" dirty="0">
                <a:solidFill>
                  <a:schemeClr val="accent2">
                    <a:lumMod val="20000"/>
                    <a:lumOff val="80000"/>
                  </a:schemeClr>
                </a:solidFill>
              </a:rPr>
              <a:t> Chair prep and start 10-day LMSC/EC ballot for FCC NPRM on 60 GHz. </a:t>
            </a:r>
            <a:endParaRPr lang="en-US" altLang="en-US" sz="1800" dirty="0">
              <a:solidFill>
                <a:schemeClr val="accent2">
                  <a:lumMod val="20000"/>
                  <a:lumOff val="80000"/>
                </a:schemeClr>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All – review both WP 5A liaisons for vote on 07Oct21.</a:t>
            </a:r>
            <a:endParaRPr lang="en-US" altLang="en-US" sz="1800" dirty="0">
              <a:solidFill>
                <a:srgbClr val="00B0F0"/>
              </a:solidFill>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8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30sep21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07oct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15:_______________________46et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30sep21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30sep21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30sep21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solidFill>
                  <a:schemeClr val="tx1"/>
                </a:solidFill>
              </a:rPr>
              <a:t>ITU-R M.1450 &amp; M.1801 submissions</a:t>
            </a:r>
            <a:endParaRPr lang="en-US" sz="1200" dirty="0"/>
          </a:p>
        </p:txBody>
      </p:sp>
      <p:sp>
        <p:nvSpPr>
          <p:cNvPr id="3" name="Content Placeholder 2"/>
          <p:cNvSpPr>
            <a:spLocks noGrp="1"/>
          </p:cNvSpPr>
          <p:nvPr>
            <p:ph idx="1"/>
          </p:nvPr>
        </p:nvSpPr>
        <p:spPr>
          <a:xfrm>
            <a:off x="990600" y="990600"/>
            <a:ext cx="10820400" cy="4646613"/>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https://mentor.ieee.org/802.18/dcn/21/18-21-0116-00-0000-proposed-modifications-to-itu-r-m-1450-5.docx</a:t>
            </a:r>
            <a:r>
              <a:rPr lang="en-US" sz="1800" b="0" dirty="0"/>
              <a:t>  and </a:t>
            </a:r>
            <a:r>
              <a:rPr lang="en-US" sz="1800" b="0" dirty="0">
                <a:hlinkClick r:id="rId4"/>
              </a:rPr>
              <a:t>https://mentor.ieee.org/802.18/dcn/21/18-21-0117-00-0000-proposed-modifications-to-itu-r-m-1801-2.docx</a:t>
            </a:r>
            <a:r>
              <a:rPr lang="en-US" sz="1800" b="0" dirty="0"/>
              <a:t>  for ITU-R M.1450-5 and M.1801-2 updated edits, respectively. </a:t>
            </a:r>
            <a:r>
              <a:rPr lang="en-GB" sz="1800" b="0" dirty="0">
                <a:solidFill>
                  <a:schemeClr val="tx1"/>
                </a:solidFill>
              </a:rPr>
              <a:t>For review and approval by the LMSC (EC) for submission to ITU-R WP 5A via ITU-R Liaison prior to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tx1"/>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_0__N   /  _0__A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56296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30sep21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30sep21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30sep21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dirty="0"/>
              <a:t>30sep21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w/WP 1A liaison      	done by xx:25</a:t>
            </a:r>
          </a:p>
          <a:p>
            <a:pPr lvl="1">
              <a:spcBef>
                <a:spcPts val="0"/>
              </a:spcBef>
              <a:buFont typeface="Arial" panose="020B0604020202020204" pitchFamily="34" charset="0"/>
              <a:buChar char="•"/>
            </a:pPr>
            <a:r>
              <a:rPr lang="en-US" altLang="en-US" sz="1600" dirty="0">
                <a:solidFill>
                  <a:schemeClr val="tx1"/>
                </a:solidFill>
              </a:rPr>
              <a:t>FCC NPRM on 60GHz			done by xx:45</a:t>
            </a:r>
          </a:p>
          <a:p>
            <a:pPr lvl="1">
              <a:spcBef>
                <a:spcPts val="0"/>
              </a:spcBef>
              <a:buFont typeface="Arial" panose="020B0604020202020204" pitchFamily="34" charset="0"/>
              <a:buChar char="•"/>
            </a:pPr>
            <a:r>
              <a:rPr lang="en-US" altLang="en-US" sz="1600" dirty="0">
                <a:solidFill>
                  <a:schemeClr val="tx1"/>
                </a:solidFill>
              </a:rPr>
              <a:t>ITU-R  WP 5A liaisons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WP 5A liaisons</a:t>
            </a:r>
          </a:p>
          <a:p>
            <a:pPr lvl="1">
              <a:spcBef>
                <a:spcPts val="0"/>
              </a:spcBef>
              <a:buFont typeface="Arial" panose="020B0604020202020204" pitchFamily="34" charset="0"/>
              <a:buChar char="•"/>
            </a:pPr>
            <a:r>
              <a:rPr lang="en-US" altLang="en-US" sz="1400" dirty="0">
                <a:solidFill>
                  <a:schemeClr val="tx1"/>
                </a:solidFill>
              </a:rPr>
              <a:t>Start EC approvals on 2 approved items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 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 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liaisons</a:t>
            </a:r>
          </a:p>
          <a:p>
            <a:pPr lvl="1">
              <a:spcBef>
                <a:spcPts val="0"/>
              </a:spcBef>
              <a:buFont typeface="Arial" panose="020B0604020202020204" pitchFamily="34" charset="0"/>
              <a:buChar char="•"/>
            </a:pPr>
            <a:r>
              <a:rPr lang="en-US" altLang="en-US" sz="1400" kern="0" dirty="0">
                <a:solidFill>
                  <a:schemeClr val="tx1"/>
                </a:solidFill>
              </a:rPr>
              <a:t>The WP 1A liaison on VLC needs approved today </a:t>
            </a:r>
          </a:p>
          <a:p>
            <a:pPr lvl="1">
              <a:spcBef>
                <a:spcPts val="0"/>
              </a:spcBef>
              <a:buFont typeface="Arial" panose="020B0604020202020204" pitchFamily="34" charset="0"/>
              <a:buChar char="•"/>
            </a:pPr>
            <a:r>
              <a:rPr lang="en-US" altLang="en-US" sz="1400" dirty="0">
                <a:solidFill>
                  <a:schemeClr val="tx1"/>
                </a:solidFill>
              </a:rPr>
              <a:t>The WP 5A liaisons need to be reviewed to approve next week.  07oct21.</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sz="1400" kern="0" dirty="0">
                <a:solidFill>
                  <a:schemeClr val="tx1"/>
                </a:solidFill>
              </a:rPr>
              <a:t>Need to approve today. </a:t>
            </a:r>
          </a:p>
          <a:p>
            <a:pPr lvl="1">
              <a:spcBef>
                <a:spcPts val="0"/>
              </a:spcBef>
              <a:buFont typeface="Arial" panose="020B0604020202020204" pitchFamily="34" charset="0"/>
              <a:buChar char="•"/>
            </a:pPr>
            <a:r>
              <a:rPr lang="en-US" altLang="en-US" sz="1400" b="0" kern="0" dirty="0">
                <a:solidFill>
                  <a:schemeClr val="tx1"/>
                </a:solidFill>
              </a:rPr>
              <a:t>Reply Comments due </a:t>
            </a:r>
            <a:r>
              <a:rPr lang="en-US" altLang="en-US" sz="1400" kern="0" dirty="0">
                <a:solidFill>
                  <a:schemeClr val="tx1"/>
                </a:solidFill>
              </a:rPr>
              <a:t> 18Oct</a:t>
            </a:r>
            <a:r>
              <a:rPr lang="en-US" altLang="en-US" sz="1400" b="0" kern="0" dirty="0">
                <a:solidFill>
                  <a:schemeClr val="tx1"/>
                </a:solidFill>
              </a:rPr>
              <a: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marL="0" indent="0">
              <a:spcBef>
                <a:spcPts val="0"/>
              </a:spcBef>
            </a:pPr>
            <a:r>
              <a:rPr lang="en-US" altLang="en-US" sz="1600" b="0" kern="0" dirty="0">
                <a:solidFill>
                  <a:schemeClr val="tx1"/>
                </a:solidFill>
              </a:rPr>
              <a:t>* will ask if we need to come back to EU and Other regions after the 2 filings and WP 5A liaison review. </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Mike L.</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https://mentor.ieee.org/802.18/dcn/21/18-21-0105-00-0000-minutes-09sep21-rrtag-teleconference.docx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13-Sep-2021 23:31:30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on the EC call on 07Sep21.</a:t>
            </a:r>
          </a:p>
          <a:p>
            <a:pPr lvl="1">
              <a:spcBef>
                <a:spcPts val="0"/>
              </a:spcBef>
              <a:spcAft>
                <a:spcPts val="0"/>
              </a:spcAft>
              <a:buFont typeface="Arial" panose="020B0604020202020204" pitchFamily="34" charset="0"/>
              <a:buChar char="•"/>
            </a:pPr>
            <a:r>
              <a:rPr lang="en-US" sz="1800" dirty="0">
                <a:ea typeface="Calibri" panose="020F0502020204030204" pitchFamily="34" charset="0"/>
              </a:rPr>
              <a:t>And it was approved for the </a:t>
            </a:r>
            <a:r>
              <a:rPr lang="en-US" sz="1800" b="0" dirty="0">
                <a:ea typeface="Calibri" panose="020F0502020204030204" pitchFamily="34" charset="0"/>
              </a:rPr>
              <a:t>Nov 2021 Plenary to be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SCHEDULED SESSIONS</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endParaRPr lang="en-US" sz="1600" dirty="0">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30sep21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61746</TotalTime>
  <Words>9461</Words>
  <Application>Microsoft Office PowerPoint</Application>
  <PresentationFormat>Widescreen</PresentationFormat>
  <Paragraphs>919</Paragraphs>
  <Slides>33</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46"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ITU-R liaisons -1</vt:lpstr>
      <vt:lpstr>ITU-R liaisons -2</vt:lpstr>
      <vt:lpstr>ITU-R liaisons – Motion for WP 1A liaison </vt:lpstr>
      <vt:lpstr>FCC NPRM on 60GHz on Radar Sensing Technology  </vt:lpstr>
      <vt:lpstr>FCC NPRM on 60GHz on Radar Sensing Technology  </vt:lpstr>
      <vt:lpstr>General Discussion Items</vt:lpstr>
      <vt:lpstr>General Discussion Items – ongoing - MSGs 6 GHz &amp; FCC - 1</vt:lpstr>
      <vt:lpstr>General Discussion Items – ongoing - IEEE 802 Stds Table of Frequency Ranges </vt:lpstr>
      <vt:lpstr>Actions Required</vt:lpstr>
      <vt:lpstr>Any Other Business</vt:lpstr>
      <vt:lpstr>Adjourn</vt:lpstr>
      <vt:lpstr>PowerPoint Presentation</vt:lpstr>
      <vt:lpstr>PowerPoint Presentation</vt:lpstr>
      <vt:lpstr>PowerPoint Presentation</vt:lpstr>
      <vt:lpstr>ITU-R M.1450 &amp; M.1801 submissions</vt:lpstr>
      <vt:lpstr>EU items to share -1a</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3917</cp:revision>
  <cp:lastPrinted>1601-01-01T00:00:00Z</cp:lastPrinted>
  <dcterms:created xsi:type="dcterms:W3CDTF">2016-03-03T14:54:45Z</dcterms:created>
  <dcterms:modified xsi:type="dcterms:W3CDTF">2021-09-30T13:48:07Z</dcterms:modified>
</cp:coreProperties>
</file>