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9"/>
  </p:notesMasterIdLst>
  <p:handoutMasterIdLst>
    <p:handoutMasterId r:id="rId30"/>
  </p:handoutMasterIdLst>
  <p:sldIdLst>
    <p:sldId id="256" r:id="rId2"/>
    <p:sldId id="341" r:id="rId3"/>
    <p:sldId id="329" r:id="rId4"/>
    <p:sldId id="604" r:id="rId5"/>
    <p:sldId id="624" r:id="rId6"/>
    <p:sldId id="605" r:id="rId7"/>
    <p:sldId id="516" r:id="rId8"/>
    <p:sldId id="744" r:id="rId9"/>
    <p:sldId id="750" r:id="rId10"/>
    <p:sldId id="788" r:id="rId11"/>
    <p:sldId id="747" r:id="rId12"/>
    <p:sldId id="402" r:id="rId13"/>
    <p:sldId id="779" r:id="rId14"/>
    <p:sldId id="786" r:id="rId15"/>
    <p:sldId id="787" r:id="rId16"/>
    <p:sldId id="794" r:id="rId17"/>
    <p:sldId id="782" r:id="rId18"/>
    <p:sldId id="783" r:id="rId19"/>
    <p:sldId id="789" r:id="rId20"/>
    <p:sldId id="790" r:id="rId21"/>
    <p:sldId id="791" r:id="rId22"/>
    <p:sldId id="795" r:id="rId23"/>
    <p:sldId id="792" r:id="rId24"/>
    <p:sldId id="793" r:id="rId25"/>
    <p:sldId id="403" r:id="rId26"/>
    <p:sldId id="778" r:id="rId27"/>
    <p:sldId id="785"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28" d="100"/>
          <a:sy n="128" d="100"/>
        </p:scale>
        <p:origin x="1128" y="114"/>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65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2487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620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0602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48065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8959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60966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8114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130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27-29sep21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802.18-21/0118r03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1/18-21-0110-02-0000-reply-comments-of-ieee-802-60-ghz-motion-sensing-fcc-nprm-et-21-264.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10-03-0000-reply-comments-of-ieee-802-60-ghz-motion-sensing-fcc-nprm-et-21-26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110-04-0000-reply-comments-of-ieee-802-60-ghz-motion-sensing-fcc-nprm-et-21-264.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ieeesa.webex.com/ieeesa/j.php?MTID=mef2d9fa5327061030620076ea9a6d45a__;!!F7jv3iA!ijxyrFDCkStfvayez9_IiQ73r9cGPPs5-JVKhJknzDC-eN8c7Gfa8QeTFBccQ9gYhA$" TargetMode="External"/><Relationship Id="rId7" Type="http://schemas.openxmlformats.org/officeDocument/2006/relationships/hyperlink" Target="https://urldefense.com/v3/__https:/ieeesa.webex.com/ieeesa/globalcallin.php?MTID=m362b75a17a20eb66f79f7f68318ac8a7__;!!F7jv3iA!jUgXC52cuvLSN298dTnEe22IupFly688xplweyx5to2vTlwgNFkiDMbJ9ZvOlfhZc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23361479377%23%23*01*" TargetMode="External"/><Relationship Id="rId5" Type="http://schemas.openxmlformats.org/officeDocument/2006/relationships/hyperlink" Target="tel:%2B1-646-992-2010,,*01*23361479377%23%23*01*" TargetMode="External"/><Relationship Id="rId4" Type="http://schemas.openxmlformats.org/officeDocument/2006/relationships/hyperlink" Target="https://urldefense.com/v3/__https:/ieeesa.webex.com/ieeesa/j.php?MTID=mef2d9fa5327061030620076ea9a6d45a__;!!F7jv3iA!jUgXC52cuvLSN298dTnEe22IupFly688xplweyx5to2vTlwgNFkiDMbJ9ZvA6NWdPQ$"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ieeesa.webex.com/ieeesa/j.php?MTID=mcfc9bf3a5db8723141bdef5f59a2baa4__;!!F7jv3iA!ijxyrFDCkStfvayez9_IiQ73r9cGPPs5-JVKhJknzDC-eN8c7Gfa8QeTFBf0tTreH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23477427533%23%23*01*" TargetMode="External"/><Relationship Id="rId5" Type="http://schemas.openxmlformats.org/officeDocument/2006/relationships/hyperlink" Target="tel:%2B1-646-992-2010,,*01*23477427533%23%23*01*" TargetMode="External"/><Relationship Id="rId4" Type="http://schemas.openxmlformats.org/officeDocument/2006/relationships/hyperlink" Target="https://urldefense.com/v3/__https:/ieeesa.webex.com/ieeesa/j.php?MTID=mcfc9bf3a5db8723141bdef5f59a2baa4__;!!F7jv3iA!hlWj0xByoBjPhO0e0kMVsjC5bRIlcSTRvS9P970nnHyGWCVKZuXTA6fKAfGpWrnXmQ$"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21/18-21-0114-01-0000-minutes-21-22-sep21-adhoc-fcc-nprm-60ghz-reply-comments.docx" TargetMode="External"/><Relationship Id="rId1" Type="http://schemas.openxmlformats.org/officeDocument/2006/relationships/slideLayout" Target="../slideLayouts/slideLayout1.xml"/><Relationship Id="rId4" Type="http://schemas.openxmlformats.org/officeDocument/2006/relationships/slide" Target="slide19.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27-29sep21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27-29September2021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754735"/>
            <a:ext cx="8153400" cy="5484813"/>
          </a:xfrm>
        </p:spPr>
        <p:txBody>
          <a:bodyPr/>
          <a:lstStyle/>
          <a:p>
            <a:pPr marL="1714500" lvl="4">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Original revision was focused on close loophole in the proposed duty cycle, rev 00.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This would still be proposed, with relaxed values in lower part of band and LBT will also be consider.  (more detail in coming draft).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Looking at 2 cases: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1) radar devices does LBT, and then provide same level of performance of IEEE 802 standards and radars would adjust accordingly.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2) Radar does not use the entire band, maybe uses only 2 GHz  (e.g. propose 57-59GHz) and then can relax the duty cycle in that part of the band.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Then the 802 standards can still use entire band,  though the upper part of the band would have better coexistence with the radars.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2b) Also, looking at 4 GHz radars and how to do those.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Note the 802.15.3, along with 802.11 ad/ay, has also been considered with this channelization.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note:  r02 was uploaded after the call. </a:t>
            </a:r>
            <a:r>
              <a:rPr lang="en-US" sz="1800" b="1" dirty="0">
                <a:solidFill>
                  <a:schemeClr val="tx1"/>
                </a:solidFill>
                <a:ea typeface="Times New Roman" panose="02020603050405020304" pitchFamily="18" charset="0"/>
                <a:hlinkClick r:id="rId3"/>
              </a:rPr>
              <a:t>https://mentor.ieee.org/802.18/dcn/21/18-21-0110-02-0000-reply-comments-of-ieee-802-60-ghz-motion-sensing-fcc-nprm-et-21-264.docx</a:t>
            </a: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114300" lvl="1" indent="0">
              <a:spcBef>
                <a:spcPts val="0"/>
              </a:spcBef>
              <a:spcAft>
                <a:spcPts val="0"/>
              </a:spcAft>
            </a:pPr>
            <a:endParaRPr lang="en-US" sz="1600"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9441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draft Reply Comments (draft r02 was uploaded after the call)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___12 __ total  ( 7 -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Tuesday </a:t>
            </a:r>
            <a:r>
              <a:rPr lang="en-US" sz="2000" dirty="0">
                <a:solidFill>
                  <a:schemeClr val="tx1"/>
                </a:solidFill>
              </a:rPr>
              <a:t>28sept21</a:t>
            </a:r>
            <a:r>
              <a:rPr lang="en-US" sz="2000" b="0" dirty="0">
                <a:solidFill>
                  <a:schemeClr val="tx1"/>
                </a:solidFill>
              </a:rPr>
              <a:t>, 17:00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15:28et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28Sep21 – Tuesday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and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2817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1257300" lvl="3">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1257300" lvl="3">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(Tuesday):  review, update, edit current draft, next slide</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hlinkClick r:id="rId3"/>
              </a:rPr>
              <a:t>https://mentor.ieee.org/802.18/dcn/21/18-21-0110-03-0000-reply-comments-of-ieee-802-60-ghz-motion-sensing-fcc-nprm-et-21-264.docx</a:t>
            </a:r>
            <a:r>
              <a:rPr lang="en-US" sz="1600" b="1" dirty="0">
                <a:solidFill>
                  <a:schemeClr val="tx1"/>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Remember please use the .18 list server with progress on reply comments, for all to follow the progress and being able to contribute. </a:t>
            </a:r>
          </a:p>
          <a:p>
            <a:pPr marL="400050" lvl="1">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quick page through and vote on it.  Do not want any content updates, then.</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Goal </a:t>
            </a:r>
            <a:r>
              <a:rPr lang="en-US" sz="1600" dirty="0" err="1">
                <a:solidFill>
                  <a:schemeClr val="tx1"/>
                </a:solidFill>
                <a:ea typeface="Times New Roman" panose="02020603050405020304" pitchFamily="18" charset="0"/>
              </a:rPr>
              <a:t>wednesday</a:t>
            </a:r>
            <a:r>
              <a:rPr lang="en-US" sz="1600" dirty="0">
                <a:solidFill>
                  <a:schemeClr val="tx1"/>
                </a:solidFill>
                <a:ea typeface="Times New Roman" panose="02020603050405020304" pitchFamily="18" charset="0"/>
              </a:rPr>
              <a:t> is final edits and clean up, ready to vote on approval.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0516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400050" lvl="1">
              <a:spcBef>
                <a:spcPts val="0"/>
              </a:spcBef>
              <a:spcAft>
                <a:spcPts val="0"/>
              </a:spcAft>
              <a:buFont typeface="Arial" panose="020B0604020202020204" pitchFamily="34" charset="0"/>
              <a:buChar char="•"/>
            </a:pPr>
            <a:endParaRPr lang="en-US" sz="18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Inputs were captured in r03 of the document, by the prime author.</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Plan is to take r03, accept all changes for r04, then make the changes brought out at the Tuesday ad hoc meeting.   There were not many.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44653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on draft Reply Comments</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6575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Recess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_15_ </a:t>
            </a:r>
            <a:r>
              <a:rPr lang="en-US" sz="2000" b="0">
                <a:solidFill>
                  <a:schemeClr val="tx1"/>
                </a:solidFill>
              </a:rPr>
              <a:t>total  (_7_ </a:t>
            </a:r>
            <a:r>
              <a:rPr lang="en-US" sz="2000" b="0" dirty="0">
                <a:solidFill>
                  <a:schemeClr val="tx1"/>
                </a:solidFill>
              </a:rPr>
              <a:t>-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29sept21</a:t>
            </a:r>
            <a:r>
              <a:rPr lang="en-US" sz="2000" b="0" dirty="0">
                <a:solidFill>
                  <a:schemeClr val="tx1"/>
                </a:solidFill>
              </a:rPr>
              <a:t>,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recessed</a:t>
            </a:r>
            <a:r>
              <a:rPr lang="en-US" sz="1800" dirty="0"/>
              <a:t> at 16:05et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340306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29Sep21 - </a:t>
            </a:r>
            <a:r>
              <a:rPr lang="en-US" sz="2400" dirty="0" err="1">
                <a:latin typeface="Times New Roman" charset="0"/>
              </a:rPr>
              <a:t>wednesday</a:t>
            </a:r>
            <a:endParaRPr lang="en-US" sz="2400" dirty="0">
              <a:latin typeface="Times New Roman" charset="0"/>
            </a:endParaRP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upload final reply comments for the vote thursday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116612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03165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a:t>
            </a:r>
            <a:r>
              <a:rPr lang="en-US" sz="1600" b="1" dirty="0" err="1">
                <a:solidFill>
                  <a:schemeClr val="tx1"/>
                </a:solidFill>
                <a:ea typeface="Times New Roman" panose="02020603050405020304" pitchFamily="18" charset="0"/>
              </a:rPr>
              <a:t>wednesday</a:t>
            </a:r>
            <a:r>
              <a:rPr lang="en-US" sz="1600" b="1" dirty="0">
                <a:solidFill>
                  <a:schemeClr val="tx1"/>
                </a:solidFill>
                <a:ea typeface="Times New Roman" panose="02020603050405020304" pitchFamily="18" charset="0"/>
              </a:rPr>
              <a:t>):  review, update, edit current draft, next slide</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hlinkClick r:id="rId3"/>
              </a:rPr>
              <a:t>https://mentor.ieee.org/802.18/dcn/21/18-21-0110-</a:t>
            </a:r>
            <a:r>
              <a:rPr lang="en-US" sz="1600" b="1" dirty="0">
                <a:solidFill>
                  <a:schemeClr val="tx1"/>
                </a:solidFill>
                <a:highlight>
                  <a:srgbClr val="D5F4FF"/>
                </a:highlight>
                <a:ea typeface="Times New Roman" panose="02020603050405020304" pitchFamily="18" charset="0"/>
                <a:hlinkClick r:id="rId3"/>
              </a:rPr>
              <a:t>04-</a:t>
            </a:r>
            <a:r>
              <a:rPr lang="en-US" sz="1600" b="1" dirty="0">
                <a:solidFill>
                  <a:schemeClr val="tx1"/>
                </a:solidFill>
                <a:ea typeface="Times New Roman" panose="02020603050405020304" pitchFamily="18" charset="0"/>
                <a:hlinkClick r:id="rId3"/>
              </a:rPr>
              <a:t>0000-reply-comments-of-ieee-802-60-ghz-motion-sensing-fcc-nprm-et-21-264.docx</a:t>
            </a:r>
            <a:r>
              <a:rPr lang="en-US" sz="1600" b="1" dirty="0">
                <a:solidFill>
                  <a:schemeClr val="tx1"/>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Remember please use the .18 list server with progress on reply comments, for all to follow the progress and being able to contribute. </a:t>
            </a:r>
          </a:p>
          <a:p>
            <a:pPr marL="400050" lvl="1">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Goal </a:t>
            </a:r>
            <a:r>
              <a:rPr lang="en-US" sz="1600" dirty="0" err="1">
                <a:solidFill>
                  <a:schemeClr val="tx1"/>
                </a:solidFill>
                <a:ea typeface="Times New Roman" panose="02020603050405020304" pitchFamily="18" charset="0"/>
              </a:rPr>
              <a:t>wednesday</a:t>
            </a:r>
            <a:r>
              <a:rPr lang="en-US" sz="1600" dirty="0">
                <a:solidFill>
                  <a:schemeClr val="tx1"/>
                </a:solidFill>
                <a:ea typeface="Times New Roman" panose="02020603050405020304" pitchFamily="18" charset="0"/>
              </a:rPr>
              <a:t> is final edits and clean up, ready to vote on approval.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48475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400050" lvl="1">
              <a:spcBef>
                <a:spcPts val="0"/>
              </a:spcBef>
              <a:spcAft>
                <a:spcPts val="0"/>
              </a:spcAft>
              <a:buFont typeface="Arial" panose="020B0604020202020204" pitchFamily="34" charset="0"/>
              <a:buChar char="•"/>
            </a:pPr>
            <a:endParaRPr lang="en-US" sz="18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Inputs were captured in r05 of the document, by the prime author.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A r06 will be a clean version for the vote in .18 thursday.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It will still have page1, header and footer and draft. </a:t>
            </a:r>
          </a:p>
          <a:p>
            <a:pPr marL="800100" lvl="2">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Then after the EC approves, those items will be removed and any edits the EC wants.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2379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and upload today.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Chair does clean copy and uploads.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8734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Adjourn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_15_ total  (_7_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n/a</a:t>
            </a: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adjourn</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adjourned</a:t>
            </a:r>
            <a:r>
              <a:rPr lang="en-US" sz="1800" dirty="0"/>
              <a:t> at 15:59et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495325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01971"/>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60ghz-mon-wed</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When: Occurs every Monday and Wednesday effective 27-Sep-21 until 29-Sep-21 from 15:00 to 16:00 America/</a:t>
            </a:r>
            <a:r>
              <a:rPr lang="en-US" sz="1400" b="1" u="sng"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    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2336 147 9377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Meeting password: 60adhoc-mw</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7"/>
              </a:rPr>
              <a:t>Global call-in numbers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9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FFFF00"/>
                </a:highlight>
              </a:rPr>
              <a:t>ad </a:t>
            </a:r>
            <a:r>
              <a:rPr lang="en-US" sz="1800" dirty="0" err="1">
                <a:highlight>
                  <a:srgbClr val="FFFF00"/>
                </a:highlight>
              </a:rPr>
              <a:t>hoc_telecon</a:t>
            </a:r>
            <a:r>
              <a:rPr lang="en-US" sz="1800" dirty="0">
                <a:highlight>
                  <a:srgbClr val="FFFF00"/>
                </a:highlight>
              </a:rPr>
              <a:t>. call-in, 27, 29sep21</a:t>
            </a:r>
          </a:p>
        </p:txBody>
      </p:sp>
    </p:spTree>
    <p:extLst>
      <p:ext uri="{BB962C8B-B14F-4D97-AF65-F5344CB8AC3E}">
        <p14:creationId xmlns:p14="http://schemas.microsoft.com/office/powerpoint/2010/main" val="8725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60ghz-tues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When:</a:t>
            </a:r>
            <a:r>
              <a:rPr lang="en-US" sz="1400" dirty="0">
                <a:effectLst/>
                <a:latin typeface="Consolas" panose="020B0609020204030204" pitchFamily="49" charset="0"/>
                <a:ea typeface="Calibri" panose="020F0502020204030204" pitchFamily="34" charset="0"/>
                <a:cs typeface="Times New Roman" panose="02020603050405020304" pitchFamily="18" charset="0"/>
              </a:rPr>
              <a:t> Tuesday, 28 September, 2021 17:00-18:00 America/</a:t>
            </a:r>
            <a:r>
              <a:rPr lang="en-US" sz="1400"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dirty="0">
                <a:effectLst/>
                <a:latin typeface="Consolas" panose="020B0609020204030204" pitchFamily="49" charset="0"/>
                <a:ea typeface="Calibri" panose="020F0502020204030204" pitchFamily="34" charset="0"/>
                <a:cs typeface="Times New Roman" panose="02020603050405020304" pitchFamily="18" charset="0"/>
              </a:rPr>
              <a:t>.</a:t>
            </a:r>
            <a:br>
              <a:rPr lang="en-US" sz="1400" dirty="0">
                <a:effectLst/>
                <a:latin typeface="Consolas" panose="020B0609020204030204" pitchFamily="49" charset="0"/>
                <a:ea typeface="Calibri" panose="020F0502020204030204" pitchFamily="34" charset="0"/>
                <a:cs typeface="Times New Roman" panose="02020603050405020304" pitchFamily="18" charset="0"/>
              </a:rPr>
            </a:b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https://ieeesa.webex.com/ieeesa/j.php?MTID=mcfc9bf3a5db8723141bdef5f59a2baa4</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https://ieeesa.webex.com/ieeesa/j.php?MTID=mcfc9bf3a5db8723141bdef5f59a2baa4</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2347 742 7533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password: 60adhoc-tu</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endParaRPr lang="en-US" sz="8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D5F4FF"/>
                </a:highlight>
              </a:rPr>
              <a:t>ad </a:t>
            </a:r>
            <a:r>
              <a:rPr lang="en-US" sz="1800" dirty="0" err="1">
                <a:highlight>
                  <a:srgbClr val="D5F4FF"/>
                </a:highlight>
              </a:rPr>
              <a:t>hoc_telecon</a:t>
            </a:r>
            <a:r>
              <a:rPr lang="en-US" sz="1800" dirty="0">
                <a:highlight>
                  <a:srgbClr val="D5F4FF"/>
                </a:highlight>
              </a:rPr>
              <a:t>. call-in,  28sep21</a:t>
            </a:r>
          </a:p>
        </p:txBody>
      </p:sp>
    </p:spTree>
    <p:extLst>
      <p:ext uri="{BB962C8B-B14F-4D97-AF65-F5344CB8AC3E}">
        <p14:creationId xmlns:p14="http://schemas.microsoft.com/office/powerpoint/2010/main" val="5812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27-29sep21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27Sep21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a:t>
            </a:r>
            <a:r>
              <a:rPr lang="en-US" altLang="en-US" sz="1600" b="0" dirty="0">
                <a:solidFill>
                  <a:schemeClr val="tx1"/>
                </a:solidFill>
              </a:rPr>
              <a:t>Any objection to approving </a:t>
            </a:r>
            <a:r>
              <a:rPr lang="en-GB" sz="1600" b="0" dirty="0">
                <a:solidFill>
                  <a:schemeClr val="tx1"/>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https://mentor.ieee.org/802.18/dcn/21/18-21-0114-01-0000-minutes-21-22-sep21-adhoc-fcc-nprm-60ghz-reply-comments.docx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23-Sep-2021 19:43:38 </a:t>
            </a:r>
            <a:r>
              <a:rPr lang="en-US" sz="1100" b="0" i="0" dirty="0">
                <a:solidFill>
                  <a:schemeClr val="tx1"/>
                </a:solidFill>
                <a:effectLst/>
                <a:latin typeface="Verdana" panose="020B0604030504040204" pitchFamily="34" charset="0"/>
              </a:rPr>
              <a:t>ET</a:t>
            </a:r>
            <a:r>
              <a:rPr lang="en-US" sz="1400" b="0" dirty="0">
                <a:solidFill>
                  <a:schemeClr val="tx1"/>
                </a:solidFill>
                <a:effectLst/>
                <a:ea typeface="SimSun" panose="02010600030101010101" pitchFamily="2" charset="-122"/>
              </a:rPr>
              <a:t>, </a:t>
            </a:r>
            <a:r>
              <a:rPr lang="en-US" sz="1600" b="0" dirty="0">
                <a:solidFill>
                  <a:schemeClr val="tx1"/>
                </a:solidFill>
                <a:effectLst/>
                <a:ea typeface="SimSun" panose="02010600030101010101" pitchFamily="2" charset="-122"/>
              </a:rPr>
              <a:t>with editorial privilege for the 802.18 chair.</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3" action="ppaction://hlinksldjump"/>
              </a:rPr>
              <a:t>Agenda – 28sep21 – proceed to slide: 12</a:t>
            </a: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4" action="ppaction://hlinksldjump"/>
              </a:rPr>
              <a:t>Agenda -29sep21-proceed to slide: 19</a:t>
            </a:r>
            <a:endParaRPr lang="en-US" altLang="en-US" sz="1600" kern="0" dirty="0">
              <a:solidFill>
                <a:schemeClr val="tx1"/>
              </a:solidFill>
            </a:endParaRP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(Monday):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Continuing to make process and planning to have something at tomorrow’s ad hoc. </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See next slide for a summary.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vote.</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58590</TotalTime>
  <Words>3666</Words>
  <Application>Microsoft Office PowerPoint</Application>
  <PresentationFormat>On-screen Show (4:3)</PresentationFormat>
  <Paragraphs>510</Paragraphs>
  <Slides>27</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9"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27Sep21 </vt:lpstr>
      <vt:lpstr>FCC NPRM on 60GHz on Radar Sensing Technology-background</vt:lpstr>
      <vt:lpstr>FCC NPRM on 60GHz on Radar Sensing Technology </vt:lpstr>
      <vt:lpstr>FCC NPRM on 60GHz on Radar Sensing Technology </vt:lpstr>
      <vt:lpstr>Actions Required</vt:lpstr>
      <vt:lpstr>Recess</vt:lpstr>
      <vt:lpstr>Agenda – 28Sep21 – Tuesday</vt:lpstr>
      <vt:lpstr>FCC NPRM on 60GHz on Radar Sensing Technology-background</vt:lpstr>
      <vt:lpstr>FCC NPRM on 60GHz on Radar Sensing Technology </vt:lpstr>
      <vt:lpstr>FCC NPRM on 60GHz on Radar Sensing Technology </vt:lpstr>
      <vt:lpstr>Actions Required</vt:lpstr>
      <vt:lpstr>Recess </vt:lpstr>
      <vt:lpstr>Agenda – 29Sep21 - wednesday</vt:lpstr>
      <vt:lpstr>FCC NPRM on 60GHz on Radar Sensing Technology-background</vt:lpstr>
      <vt:lpstr>FCC NPRM on 60GHz on Radar Sensing Technology </vt:lpstr>
      <vt:lpstr>FCC NPRM on 60GHz on Radar Sensing Technology </vt:lpstr>
      <vt:lpstr>Actions Required</vt:lpstr>
      <vt:lpstr>Adjourn </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3666</cp:revision>
  <cp:lastPrinted>1601-01-01T00:00:00Z</cp:lastPrinted>
  <dcterms:created xsi:type="dcterms:W3CDTF">2016-03-03T14:54:45Z</dcterms:created>
  <dcterms:modified xsi:type="dcterms:W3CDTF">2021-09-30T20:37:52Z</dcterms:modified>
</cp:coreProperties>
</file>