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1"/>
  </p:notesMasterIdLst>
  <p:handoutMasterIdLst>
    <p:handoutMasterId r:id="rId22"/>
  </p:handoutMasterIdLst>
  <p:sldIdLst>
    <p:sldId id="256" r:id="rId2"/>
    <p:sldId id="341" r:id="rId3"/>
    <p:sldId id="329" r:id="rId4"/>
    <p:sldId id="604" r:id="rId5"/>
    <p:sldId id="624" r:id="rId6"/>
    <p:sldId id="605" r:id="rId7"/>
    <p:sldId id="516" r:id="rId8"/>
    <p:sldId id="744" r:id="rId9"/>
    <p:sldId id="750" r:id="rId10"/>
    <p:sldId id="747" r:id="rId11"/>
    <p:sldId id="402" r:id="rId12"/>
    <p:sldId id="779" r:id="rId13"/>
    <p:sldId id="786" r:id="rId14"/>
    <p:sldId id="787" r:id="rId15"/>
    <p:sldId id="782" r:id="rId16"/>
    <p:sldId id="783" r:id="rId17"/>
    <p:sldId id="403" r:id="rId18"/>
    <p:sldId id="778" r:id="rId19"/>
    <p:sldId id="785"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30" autoAdjust="0"/>
    <p:restoredTop sz="96206" autoAdjust="0"/>
  </p:normalViewPr>
  <p:slideViewPr>
    <p:cSldViewPr>
      <p:cViewPr varScale="1">
        <p:scale>
          <a:sx n="85" d="100"/>
          <a:sy n="85" d="100"/>
        </p:scale>
        <p:origin x="102" y="756"/>
      </p:cViewPr>
      <p:guideLst>
        <p:guide orient="horz" pos="2160"/>
        <p:guide pos="288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50" d="100"/>
        <a:sy n="15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26-Sep-21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610432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42909287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8989597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4609669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206025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27-29Sep21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27-29Sep21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27-29Sep21</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802.18-21/0118r00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ieee802.org/802tele_calendar.html"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fcc.gov/ecfs/search/filings?q=((proceedings.name:((21%5C-264*))%20OR%20proceedings.description:((21%5C-264*))))&amp;sort=date_disseminated,DESC"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mentor.ieee.org/802.18/dcn/21/18-21-0110-01-0000-reply-comments-of-ieee-802-60-ghz-motion-sensing-fcc-nprm-et-21-264.docx" TargetMode="External"/><Relationship Id="rId5" Type="http://schemas.openxmlformats.org/officeDocument/2006/relationships/hyperlink" Target="https://mentor.ieee.org/802.11/dcn/21/11-21-1089-00-coex-coexistence-between-radars-and-communication-systems-in-the-60ghz-band-u-s-update.pptx" TargetMode="External"/><Relationship Id="rId4" Type="http://schemas.openxmlformats.org/officeDocument/2006/relationships/hyperlink" Target="https://mentor.ieee.org/802.18/dcn/21/18-21-0079-02-0000-fcc-nprm-allowing-expanded-flexibility-for-radar-operation-in-57-64-ghz-band.docx"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ieee802.org/802tele_calendar.html"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urldefense.com/v3/__https:/ieeesa.webex.com/ieeesa/j.php?MTID=mef2d9fa5327061030620076ea9a6d45a__;!!F7jv3iA!ijxyrFDCkStfvayez9_IiQ73r9cGPPs5-JVKhJknzDC-eN8c7Gfa8QeTFBccQ9gYhA$" TargetMode="External"/><Relationship Id="rId7" Type="http://schemas.openxmlformats.org/officeDocument/2006/relationships/hyperlink" Target="https://urldefense.com/v3/__https:/ieeesa.webex.com/ieeesa/globalcallin.php?MTID=m362b75a17a20eb66f79f7f68318ac8a7__;!!F7jv3iA!jUgXC52cuvLSN298dTnEe22IupFly688xplweyx5to2vTlwgNFkiDMbJ9ZvOlfhZc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tel:%2B1-213-306-3065,,*01*23361479377%23%23*01*" TargetMode="External"/><Relationship Id="rId5" Type="http://schemas.openxmlformats.org/officeDocument/2006/relationships/hyperlink" Target="tel:%2B1-646-992-2010,,*01*23361479377%23%23*01*" TargetMode="External"/><Relationship Id="rId4" Type="http://schemas.openxmlformats.org/officeDocument/2006/relationships/hyperlink" Target="https://urldefense.com/v3/__https:/ieeesa.webex.com/ieeesa/j.php?MTID=mef2d9fa5327061030620076ea9a6d45a__;!!F7jv3iA!jUgXC52cuvLSN298dTnEe22IupFly688xplweyx5to2vTlwgNFkiDMbJ9ZvA6NWdPQ$"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urldefense.com/v3/__https:/ieeesa.webex.com/ieeesa/j.php?MTID=mcfc9bf3a5db8723141bdef5f59a2baa4__;!!F7jv3iA!ijxyrFDCkStfvayez9_IiQ73r9cGPPs5-JVKhJknzDC-eN8c7Gfa8QeTFBf0tTreHQ$"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tel:%2B1-213-306-3065,,*01*23477427533%23%23*01*" TargetMode="External"/><Relationship Id="rId5" Type="http://schemas.openxmlformats.org/officeDocument/2006/relationships/hyperlink" Target="tel:%2B1-646-992-2010,,*01*23477427533%23%23*01*" TargetMode="External"/><Relationship Id="rId4" Type="http://schemas.openxmlformats.org/officeDocument/2006/relationships/hyperlink" Target="https://urldefense.com/v3/__https:/ieeesa.webex.com/ieeesa/j.php?MTID=mcfc9bf3a5db8723141bdef5f59a2baa4__;!!F7jv3iA!hlWj0xByoBjPhO0e0kMVsjC5bRIlcSTRvS9P970nnHyGWCVKZuXTA6fKAfGpWrnXmQ$" TargetMode="Externa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resources/antitrust-guidelines.pdf"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1.xml"/><Relationship Id="rId6" Type="http://schemas.openxmlformats.org/officeDocument/2006/relationships/hyperlink" Target="https://standards.ieee.org/faqs/copyrights/index.html#1" TargetMode="External"/><Relationship Id="rId11" Type="http://schemas.openxmlformats.org/officeDocument/2006/relationships/image" Target="../media/image3.emf"/><Relationship Id="rId5" Type="http://schemas.openxmlformats.org/officeDocument/2006/relationships/hyperlink" Target="https://standards.ieee.org/about/sasb/patcom/materials.html" TargetMode="External"/><Relationship Id="rId10" Type="http://schemas.openxmlformats.org/officeDocument/2006/relationships/oleObject" Target="../embeddings/oleObject3.bin"/><Relationship Id="rId4" Type="http://schemas.openxmlformats.org/officeDocument/2006/relationships/hyperlink" Target="http://www.ieee802.org/devdocs.shtml" TargetMode="External"/><Relationship Id="rId9" Type="http://schemas.openxmlformats.org/officeDocument/2006/relationships/image" Target="../media/image2.w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hyperlink" Target="https://mentor.ieee.org/802.18/dcn/21/18-21-0114-01-0000-minutes-21-22-sep21-adhoc-fcc-nprm-60ghz-reply-comments.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fcc.gov/ecfs/search/filings?q=((proceedings.name:((21%5C-264*))%20OR%20proceedings.description:((21%5C-264*))))&amp;sort=date_disseminated,DESC"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mentor.ieee.org/802.18/dcn/21/18-21-0110-01-0000-reply-comments-of-ieee-802-60-ghz-motion-sensing-fcc-nprm-et-21-264.docx" TargetMode="External"/><Relationship Id="rId5" Type="http://schemas.openxmlformats.org/officeDocument/2006/relationships/hyperlink" Target="https://mentor.ieee.org/802.11/dcn/21/11-21-1089-00-coex-coexistence-between-radars-and-communication-systems-in-the-60ghz-band-u-s-update.pptx" TargetMode="External"/><Relationship Id="rId4" Type="http://schemas.openxmlformats.org/officeDocument/2006/relationships/hyperlink" Target="https://mentor.ieee.org/802.18/dcn/21/18-21-0079-02-0000-fcc-nprm-allowing-expanded-flexibility-for-radar-operation-in-57-64-ghz-band.docx"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27-29Sep21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latin typeface="Times New Roman" charset="0"/>
              </a:rPr>
              <a:t>IEEE 802 FCC NPRM 60GHz Reply Comments  </a:t>
            </a:r>
            <a:br>
              <a:rPr lang="en-US" sz="2800" dirty="0">
                <a:latin typeface="Times New Roman" charset="0"/>
              </a:rPr>
            </a:br>
            <a:r>
              <a:rPr lang="en-US" sz="2800" dirty="0">
                <a:latin typeface="Times New Roman" charset="0"/>
              </a:rPr>
              <a:t>Ad Hoc Agenda</a:t>
            </a:r>
            <a:endParaRPr lang="en-GB" sz="2800" dirty="0"/>
          </a:p>
        </p:txBody>
      </p:sp>
      <p:sp>
        <p:nvSpPr>
          <p:cNvPr id="3074" name="Rectangle 2"/>
          <p:cNvSpPr>
            <a:spLocks noGrp="1" noChangeArrowheads="1"/>
          </p:cNvSpPr>
          <p:nvPr>
            <p:ph type="body" idx="1"/>
          </p:nvPr>
        </p:nvSpPr>
        <p:spPr>
          <a:xfrm>
            <a:off x="6280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27-29September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52720611"/>
              </p:ext>
            </p:extLst>
          </p:nvPr>
        </p:nvGraphicFramePr>
        <p:xfrm>
          <a:off x="682841" y="3757967"/>
          <a:ext cx="8894194" cy="2362200"/>
        </p:xfrm>
        <a:graphic>
          <a:graphicData uri="http://schemas.openxmlformats.org/presentationml/2006/ole">
            <mc:AlternateContent xmlns:mc="http://schemas.openxmlformats.org/markup-compatibility/2006">
              <mc:Choice xmlns:v="urn:schemas-microsoft-com:vml" Requires="v">
                <p:oleObj name="Document" r:id="rId3" imgW="10608966" imgH="2834738" progId="Word.Document.8">
                  <p:embed/>
                </p:oleObj>
              </mc:Choice>
              <mc:Fallback>
                <p:oleObj name="Document" r:id="rId3" imgW="10608966" imgH="2834738" progId="Word.Document.8">
                  <p:embed/>
                  <p:pic>
                    <p:nvPicPr>
                      <p:cNvPr id="0" name="Picture 3"/>
                      <p:cNvPicPr>
                        <a:picLocks noChangeAspect="1" noChangeArrowheads="1"/>
                      </p:cNvPicPr>
                      <p:nvPr/>
                    </p:nvPicPr>
                    <p:blipFill>
                      <a:blip r:embed="rId4"/>
                      <a:srcRect/>
                      <a:stretch>
                        <a:fillRect/>
                      </a:stretch>
                    </p:blipFill>
                    <p:spPr bwMode="auto">
                      <a:xfrm>
                        <a:off x="682841" y="3757967"/>
                        <a:ext cx="8894194" cy="2362200"/>
                      </a:xfrm>
                      <a:prstGeom prst="rect">
                        <a:avLst/>
                      </a:prstGeom>
                      <a:noFill/>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TextBox 1">
            <a:extLst>
              <a:ext uri="{FF2B5EF4-FFF2-40B4-BE49-F238E27FC236}">
                <a16:creationId xmlns:a16="http://schemas.microsoft.com/office/drawing/2014/main" id="{66E85588-2CB1-45BC-9181-0617CBC4CE2E}"/>
              </a:ext>
            </a:extLst>
          </p:cNvPr>
          <p:cNvSpPr txBox="1"/>
          <p:nvPr/>
        </p:nvSpPr>
        <p:spPr>
          <a:xfrm>
            <a:off x="7162800" y="2133600"/>
            <a:ext cx="492443" cy="461665"/>
          </a:xfrm>
          <a:prstGeom prst="rect">
            <a:avLst/>
          </a:prstGeom>
          <a:noFill/>
        </p:spPr>
        <p:txBody>
          <a:bodyPr wrap="none" rtlCol="0">
            <a:spAutoFit/>
          </a:bodyPr>
          <a:lstStyle/>
          <a:p>
            <a:r>
              <a:rPr lang="en-US" dirty="0"/>
              <a:t>24</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1800" dirty="0"/>
          </a:p>
        </p:txBody>
      </p:sp>
      <p:sp>
        <p:nvSpPr>
          <p:cNvPr id="3" name="Content Placeholder 2"/>
          <p:cNvSpPr>
            <a:spLocks noGrp="1"/>
          </p:cNvSpPr>
          <p:nvPr>
            <p:ph idx="1"/>
          </p:nvPr>
        </p:nvSpPr>
        <p:spPr>
          <a:xfrm>
            <a:off x="698889" y="1364850"/>
            <a:ext cx="8292711" cy="5110563"/>
          </a:xfrm>
        </p:spPr>
        <p:txBody>
          <a:bodyPr/>
          <a:lstStyle/>
          <a:p>
            <a:pPr marL="0" indent="0">
              <a:buClrTx/>
            </a:pPr>
            <a:endParaRPr lang="en-US" sz="1800" b="0" dirty="0">
              <a:solidFill>
                <a:srgbClr val="00B0F0"/>
              </a:solidFill>
              <a:latin typeface="Times New Roman" panose="02020603050405020304" pitchFamily="18" charset="0"/>
              <a:ea typeface="Times New Roman" panose="02020603050405020304" pitchFamily="18" charset="0"/>
            </a:endParaRPr>
          </a:p>
          <a:p>
            <a:pPr marL="457200" lvl="1">
              <a:spcBef>
                <a:spcPts val="0"/>
              </a:spcBef>
              <a:spcAft>
                <a:spcPts val="0"/>
              </a:spcAft>
              <a:buClr>
                <a:srgbClr val="85DFFF"/>
              </a:buClr>
              <a:buFont typeface="Wingdings" panose="05000000000000000000" pitchFamily="2" charset="2"/>
              <a:buChar char="q"/>
            </a:pPr>
            <a:r>
              <a:rPr lang="en-US" b="1" dirty="0">
                <a:solidFill>
                  <a:srgbClr val="00B0F0"/>
                </a:solidFill>
                <a:ea typeface="Times New Roman" panose="02020603050405020304" pitchFamily="18" charset="0"/>
              </a:rPr>
              <a:t>all - Review comments that have just published in FCC proceeding.</a:t>
            </a:r>
          </a:p>
          <a:p>
            <a:pPr marL="457200" lvl="1">
              <a:spcBef>
                <a:spcPts val="0"/>
              </a:spcBef>
              <a:spcAft>
                <a:spcPts val="0"/>
              </a:spcAft>
              <a:buClr>
                <a:srgbClr val="85DFFF"/>
              </a:buClr>
              <a:buFont typeface="Wingdings" panose="05000000000000000000" pitchFamily="2" charset="2"/>
              <a:buChar char="q"/>
            </a:pPr>
            <a:r>
              <a:rPr lang="en-US" b="1" dirty="0">
                <a:solidFill>
                  <a:srgbClr val="00B0F0"/>
                </a:solidFill>
                <a:ea typeface="Times New Roman" panose="02020603050405020304" pitchFamily="18" charset="0"/>
              </a:rPr>
              <a:t>all - Review and feedback draft Reply Comments</a:t>
            </a:r>
          </a:p>
          <a:p>
            <a:pPr marL="457200" lvl="1">
              <a:spcBef>
                <a:spcPts val="0"/>
              </a:spcBef>
              <a:spcAft>
                <a:spcPts val="0"/>
              </a:spcAft>
              <a:buClr>
                <a:srgbClr val="85DFFF"/>
              </a:buClr>
              <a:buFont typeface="Wingdings" panose="05000000000000000000" pitchFamily="2" charset="2"/>
              <a:buChar char="q"/>
            </a:pPr>
            <a:r>
              <a:rPr lang="en-US" b="1" dirty="0">
                <a:solidFill>
                  <a:srgbClr val="00B0F0"/>
                </a:solidFill>
                <a:ea typeface="Times New Roman" panose="02020603050405020304" pitchFamily="18" charset="0"/>
              </a:rPr>
              <a:t>Authors - Update draft Reply Comments from today’s input </a:t>
            </a:r>
            <a:endParaRPr lang="en-US"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Tx/>
              <a:buFont typeface="Arial" panose="020B0604020202020204" pitchFamily="34" charset="0"/>
              <a:buChar char="•"/>
            </a:pPr>
            <a:r>
              <a:rPr lang="en-US" sz="2000" dirty="0">
                <a:solidFill>
                  <a:schemeClr val="tx1"/>
                </a:solidFill>
              </a:rPr>
              <a:t>Any Other Business</a:t>
            </a:r>
          </a:p>
          <a:p>
            <a:pPr marL="685800" lvl="1">
              <a:buClrTx/>
              <a:buFont typeface="Arial" panose="020B0604020202020204" pitchFamily="34" charset="0"/>
              <a:buChar char="•"/>
            </a:pPr>
            <a:r>
              <a:rPr lang="en-US" sz="1600" b="0" dirty="0">
                <a:solidFill>
                  <a:schemeClr val="bg1">
                    <a:lumMod val="85000"/>
                  </a:schemeClr>
                </a:solidFill>
                <a:ea typeface="Times New Roman" panose="02020603050405020304" pitchFamily="18" charset="0"/>
              </a:rPr>
              <a:t>None heard</a:t>
            </a:r>
          </a:p>
          <a:p>
            <a:pPr marL="285750" indent="-285750">
              <a:buClr>
                <a:srgbClr val="00B0F0"/>
              </a:buClr>
              <a:buFont typeface="Wingdings" panose="05000000000000000000" pitchFamily="2" charset="2"/>
              <a:buChar char="q"/>
            </a:pPr>
            <a:endParaRPr lang="en-US" sz="1800" b="0" dirty="0">
              <a:solidFill>
                <a:srgbClr val="00B0F0"/>
              </a:solidFill>
            </a:endParaRPr>
          </a:p>
          <a:p>
            <a:pPr marL="285750">
              <a:spcBef>
                <a:spcPts val="0"/>
              </a:spcBef>
              <a:spcAft>
                <a:spcPts val="0"/>
              </a:spcAft>
              <a:buFont typeface="Wingdings" panose="05000000000000000000" pitchFamily="2" charset="2"/>
              <a:buChar char="q"/>
            </a:pPr>
            <a:endParaRPr lang="en-US" sz="2200" dirty="0">
              <a:solidFill>
                <a:srgbClr val="0070C0"/>
              </a:solidFill>
              <a:effectLst/>
              <a:ea typeface="Times New Roman" panose="02020603050405020304" pitchFamily="18" charset="0"/>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27-29Sep21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31967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Recess</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___15 __ total  (6 - .18) </a:t>
            </a:r>
          </a:p>
          <a:p>
            <a:pPr marL="285750" indent="-285750">
              <a:buFont typeface="Arial" panose="020B0604020202020204" pitchFamily="34" charset="0"/>
              <a:buChar char="•"/>
            </a:pPr>
            <a:endParaRPr lang="en-US" sz="2000" b="0" dirty="0">
              <a:solidFill>
                <a:schemeClr val="tx1"/>
              </a:solidFill>
            </a:endParaRPr>
          </a:p>
          <a:p>
            <a:pPr marL="285750" indent="-285750">
              <a:buFont typeface="Arial" panose="020B0604020202020204" pitchFamily="34" charset="0"/>
              <a:buChar char="•"/>
            </a:pPr>
            <a:r>
              <a:rPr lang="en-US" sz="2000" b="0" dirty="0">
                <a:solidFill>
                  <a:schemeClr val="tx1"/>
                </a:solidFill>
              </a:rPr>
              <a:t>Next Ad Hoc – </a:t>
            </a:r>
            <a:r>
              <a:rPr lang="en-US" sz="2000" dirty="0">
                <a:solidFill>
                  <a:schemeClr val="tx1"/>
                </a:solidFill>
              </a:rPr>
              <a:t>28sept21</a:t>
            </a:r>
            <a:r>
              <a:rPr lang="en-US" sz="2000" b="0" dirty="0">
                <a:solidFill>
                  <a:schemeClr val="tx1"/>
                </a:solidFill>
              </a:rPr>
              <a:t>, 17:00 et</a:t>
            </a:r>
          </a:p>
          <a:p>
            <a:pPr marL="742950" marR="0" lvl="1" indent="-285750">
              <a:spcBef>
                <a:spcPts val="0"/>
              </a:spcBef>
              <a:spcAft>
                <a:spcPts val="0"/>
              </a:spcAft>
              <a:buFont typeface="+mj-lt"/>
              <a:buAutoNum type="alphaLcParenR"/>
            </a:pPr>
            <a:r>
              <a:rPr lang="en-US" sz="1600" dirty="0">
                <a:effectLst/>
                <a:latin typeface="Times New Roman" panose="02020603050405020304" pitchFamily="18" charset="0"/>
                <a:ea typeface="SimSun" panose="02010600030101010101" pitchFamily="2" charset="-122"/>
              </a:rPr>
              <a:t>Call-in in back up slide here. </a:t>
            </a:r>
          </a:p>
          <a:p>
            <a:pPr marL="0" marR="0">
              <a:spcBef>
                <a:spcPts val="0"/>
              </a:spcBef>
              <a:spcAft>
                <a:spcPts val="0"/>
              </a:spcAft>
            </a:pPr>
            <a:r>
              <a:rPr lang="en-US" sz="1600" dirty="0">
                <a:effectLst/>
                <a:latin typeface="Times New Roman" panose="02020603050405020304" pitchFamily="18" charset="0"/>
                <a:ea typeface="SimSun" panose="02010600030101010101" pitchFamily="2" charset="-122"/>
              </a:rPr>
              <a:t> </a:t>
            </a:r>
            <a:endParaRPr lang="en-US" sz="2000" b="0" dirty="0">
              <a:solidFill>
                <a:schemeClr val="tx1"/>
              </a:solidFill>
            </a:endParaRPr>
          </a:p>
          <a:p>
            <a:pPr>
              <a:buFont typeface="Arial" panose="020B0604020202020204" pitchFamily="34" charset="0"/>
              <a:buChar char="•"/>
            </a:pPr>
            <a:r>
              <a:rPr lang="en-US" sz="1800" dirty="0"/>
              <a:t>Overall IEEE 802 schedule: </a:t>
            </a:r>
            <a:r>
              <a:rPr lang="en-US" sz="1800" dirty="0">
                <a:hlinkClick r:id="rId2"/>
              </a:rPr>
              <a:t>http://ieee802.org/802tele_calendar.html</a:t>
            </a:r>
            <a:endParaRPr lang="en-US" sz="1800" dirty="0"/>
          </a:p>
          <a:p>
            <a:pPr marL="0" indent="0"/>
            <a:endParaRPr lang="en-US" sz="2000" dirty="0"/>
          </a:p>
          <a:p>
            <a:pPr>
              <a:buFont typeface="Arial" panose="020B0604020202020204" pitchFamily="34" charset="0"/>
              <a:buChar char="•"/>
            </a:pPr>
            <a:r>
              <a:rPr lang="en-US" sz="1800" dirty="0"/>
              <a:t>Any objection to recess. </a:t>
            </a:r>
          </a:p>
          <a:p>
            <a:pPr lvl="1">
              <a:buFont typeface="Arial" panose="020B0604020202020204" pitchFamily="34" charset="0"/>
              <a:buChar char="•"/>
            </a:pPr>
            <a:r>
              <a:rPr lang="en-US" sz="1800" dirty="0">
                <a:solidFill>
                  <a:schemeClr val="tx1"/>
                </a:solidFill>
              </a:rPr>
              <a:t>None heard, </a:t>
            </a:r>
            <a:r>
              <a:rPr lang="en-US" sz="1800" dirty="0"/>
              <a:t>we are recessed at 15:____________________37et</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27-29Sep21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 28Sep21 </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27-29Sep21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5116687" y="1074653"/>
            <a:ext cx="3722513" cy="5474748"/>
          </a:xfrm>
        </p:spPr>
        <p:txBody>
          <a:bodyPr/>
          <a:lstStyle/>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a:t>
            </a:r>
          </a:p>
          <a:p>
            <a:pPr lvl="1">
              <a:buFont typeface="Arial" panose="020B0604020202020204" pitchFamily="34" charset="0"/>
              <a:buChar char="•"/>
            </a:pPr>
            <a:r>
              <a:rPr lang="en-US" altLang="en-US" sz="1600" dirty="0">
                <a:solidFill>
                  <a:schemeClr val="bg1">
                    <a:lumMod val="85000"/>
                  </a:schemeClr>
                </a:solidFill>
              </a:rPr>
              <a:t>None heard.</a:t>
            </a:r>
          </a:p>
          <a:p>
            <a:pPr lvl="1">
              <a:buFont typeface="Arial" panose="020B0604020202020204" pitchFamily="34" charset="0"/>
              <a:buChar char="•"/>
            </a:pPr>
            <a:r>
              <a:rPr lang="en-US" altLang="en-US" sz="1600" dirty="0">
                <a:solidFill>
                  <a:schemeClr val="bg1">
                    <a:lumMod val="85000"/>
                  </a:schemeClr>
                </a:solidFill>
              </a:rPr>
              <a:t>Results:  Approved by unanimous consent</a:t>
            </a:r>
          </a:p>
          <a:p>
            <a:pPr>
              <a:buFont typeface="Arial" panose="020B0604020202020204" pitchFamily="34" charset="0"/>
              <a:buChar char="•"/>
            </a:pPr>
            <a:r>
              <a:rPr lang="en-US" altLang="en-US" sz="1600" b="0" dirty="0">
                <a:solidFill>
                  <a:schemeClr val="tx1"/>
                </a:solidFill>
              </a:rPr>
              <a:t> </a:t>
            </a:r>
          </a:p>
          <a:p>
            <a:pPr>
              <a:buFont typeface="Arial" panose="020B0604020202020204" pitchFamily="34" charset="0"/>
              <a:buChar char="•"/>
            </a:pPr>
            <a:endParaRPr lang="en-US" altLang="en-US" sz="1200" dirty="0">
              <a:solidFill>
                <a:schemeClr val="tx1"/>
              </a:solidFill>
            </a:endParaRPr>
          </a:p>
        </p:txBody>
      </p:sp>
      <p:sp>
        <p:nvSpPr>
          <p:cNvPr id="8" name="Content Placeholder 2">
            <a:extLst>
              <a:ext uri="{FF2B5EF4-FFF2-40B4-BE49-F238E27FC236}">
                <a16:creationId xmlns:a16="http://schemas.microsoft.com/office/drawing/2014/main" id="{C96D639E-F92E-4200-B67D-BEF28E485EBE}"/>
              </a:ext>
            </a:extLst>
          </p:cNvPr>
          <p:cNvSpPr txBox="1">
            <a:spLocks/>
          </p:cNvSpPr>
          <p:nvPr/>
        </p:nvSpPr>
        <p:spPr bwMode="auto">
          <a:xfrm>
            <a:off x="608011" y="1041402"/>
            <a:ext cx="4725989" cy="547474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Call to Order</a:t>
            </a:r>
          </a:p>
          <a:p>
            <a:pPr lvl="1">
              <a:spcBef>
                <a:spcPts val="0"/>
              </a:spcBef>
              <a:buFont typeface="Arial" panose="020B0604020202020204" pitchFamily="34" charset="0"/>
              <a:buChar char="•"/>
            </a:pPr>
            <a:r>
              <a:rPr lang="en-US" altLang="en-US" sz="1200" b="1" u="sng" kern="0"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kern="0" dirty="0">
                <a:solidFill>
                  <a:schemeClr val="tx1"/>
                </a:solidFill>
              </a:rPr>
              <a:t>Please request Q in chat window.</a:t>
            </a:r>
          </a:p>
          <a:p>
            <a:pPr>
              <a:buFont typeface="Arial" panose="020B0604020202020204" pitchFamily="34" charset="0"/>
              <a:buChar char="•"/>
            </a:pPr>
            <a:r>
              <a:rPr lang="en-US" altLang="en-US" sz="1600" kern="0" dirty="0">
                <a:solidFill>
                  <a:schemeClr val="tx1"/>
                </a:solidFill>
              </a:rPr>
              <a:t>Administrative items</a:t>
            </a:r>
          </a:p>
          <a:p>
            <a:pPr lvl="1">
              <a:spcBef>
                <a:spcPts val="0"/>
              </a:spcBef>
              <a:buFont typeface="Arial" panose="020B0604020202020204" pitchFamily="34" charset="0"/>
              <a:buChar char="•"/>
            </a:pPr>
            <a:r>
              <a:rPr lang="en-US" altLang="en-US" sz="1400" kern="0" dirty="0">
                <a:solidFill>
                  <a:schemeClr val="tx1"/>
                </a:solidFill>
              </a:rPr>
              <a:t>Someone to take some </a:t>
            </a:r>
            <a:r>
              <a:rPr lang="en-US" altLang="en-US" sz="1400" kern="0" dirty="0" err="1">
                <a:solidFill>
                  <a:schemeClr val="tx1"/>
                </a:solidFill>
              </a:rPr>
              <a:t>notes</a:t>
            </a:r>
            <a:r>
              <a:rPr lang="en-US" altLang="en-US" sz="1400" kern="0" dirty="0" err="1">
                <a:solidFill>
                  <a:schemeClr val="bg1">
                    <a:lumMod val="85000"/>
                  </a:schemeClr>
                </a:solidFill>
              </a:rPr>
              <a:t>,_</a:t>
            </a:r>
            <a:r>
              <a:rPr lang="en-US" altLang="en-US" sz="1400" kern="0" dirty="0" err="1">
                <a:solidFill>
                  <a:schemeClr val="tx1"/>
                </a:solidFill>
              </a:rPr>
              <a:t>jay</a:t>
            </a:r>
            <a:r>
              <a:rPr lang="en-US" altLang="en-US" sz="1400" kern="0" dirty="0">
                <a:solidFill>
                  <a:schemeClr val="tx1"/>
                </a:solidFill>
              </a:rPr>
              <a:t>_</a:t>
            </a:r>
          </a:p>
          <a:p>
            <a:pPr lvl="1">
              <a:spcBef>
                <a:spcPts val="0"/>
              </a:spcBef>
              <a:buFont typeface="Arial" panose="020B0604020202020204" pitchFamily="34" charset="0"/>
              <a:buChar char="•"/>
            </a:pPr>
            <a:r>
              <a:rPr lang="en-US" altLang="en-US" sz="1400" kern="0" dirty="0">
                <a:solidFill>
                  <a:schemeClr val="tx1"/>
                </a:solidFill>
              </a:rPr>
              <a:t>Attendance &amp; monitor chat window, Stuart  K. </a:t>
            </a:r>
          </a:p>
          <a:p>
            <a:pPr>
              <a:buFont typeface="Arial" panose="020B0604020202020204" pitchFamily="34" charset="0"/>
              <a:buChar char="•"/>
            </a:pPr>
            <a:r>
              <a:rPr lang="en-US" altLang="en-US" sz="1600" kern="0" dirty="0">
                <a:solidFill>
                  <a:schemeClr val="tx1"/>
                </a:solidFill>
              </a:rPr>
              <a:t>Approve agenda</a:t>
            </a:r>
            <a:endParaRPr lang="en-US" altLang="en-US" sz="1600" kern="0" dirty="0">
              <a:solidFill>
                <a:schemeClr val="bg1">
                  <a:lumMod val="85000"/>
                </a:schemeClr>
              </a:solidFill>
            </a:endParaRPr>
          </a:p>
          <a:p>
            <a:pPr>
              <a:buFont typeface="Arial" panose="020B0604020202020204" pitchFamily="34" charset="0"/>
              <a:buChar char="•"/>
            </a:pPr>
            <a:r>
              <a:rPr lang="en-US" altLang="en-US" sz="1600" kern="0" dirty="0">
                <a:solidFill>
                  <a:schemeClr val="tx1"/>
                </a:solidFill>
              </a:rPr>
              <a:t>Discussion items</a:t>
            </a:r>
            <a:endParaRPr lang="en-US" altLang="en-US" sz="1400" kern="0" dirty="0">
              <a:solidFill>
                <a:schemeClr val="tx1"/>
              </a:solidFill>
            </a:endParaRPr>
          </a:p>
          <a:p>
            <a:pPr lvl="1">
              <a:spcBef>
                <a:spcPts val="0"/>
              </a:spcBef>
              <a:buFont typeface="Arial" panose="020B0604020202020204" pitchFamily="34" charset="0"/>
              <a:buChar char="•"/>
            </a:pPr>
            <a:r>
              <a:rPr lang="en-US" altLang="en-US" sz="1600" kern="0" dirty="0">
                <a:solidFill>
                  <a:schemeClr val="tx1"/>
                </a:solidFill>
              </a:rPr>
              <a:t>Work on FCC NPRM 60GHz  Reply Comments</a:t>
            </a:r>
          </a:p>
          <a:p>
            <a:pPr lvl="1">
              <a:spcBef>
                <a:spcPts val="0"/>
              </a:spcBef>
              <a:buFont typeface="Arial" panose="020B0604020202020204" pitchFamily="34" charset="0"/>
              <a:buChar char="•"/>
            </a:pPr>
            <a:r>
              <a:rPr lang="en-US" altLang="en-US" sz="1600" kern="0" dirty="0">
                <a:solidFill>
                  <a:schemeClr val="tx1"/>
                </a:solidFill>
              </a:rPr>
              <a:t>Next steps, moving forward, etc. </a:t>
            </a:r>
          </a:p>
          <a:p>
            <a:pPr>
              <a:buFont typeface="Arial" panose="020B0604020202020204" pitchFamily="34" charset="0"/>
              <a:buChar char="•"/>
            </a:pPr>
            <a:r>
              <a:rPr lang="en-US" altLang="en-US" sz="1600" kern="0" dirty="0">
                <a:solidFill>
                  <a:schemeClr val="tx1"/>
                </a:solidFill>
              </a:rPr>
              <a:t>Actions required,</a:t>
            </a:r>
          </a:p>
          <a:p>
            <a:pPr lvl="1">
              <a:buFont typeface="Arial" panose="020B0604020202020204" pitchFamily="34" charset="0"/>
              <a:buChar char="•"/>
            </a:pPr>
            <a:r>
              <a:rPr lang="en-US" altLang="en-US" sz="1600" kern="0" dirty="0">
                <a:solidFill>
                  <a:schemeClr val="tx1"/>
                </a:solidFill>
              </a:rPr>
              <a:t>Reply Comments and feedback </a:t>
            </a:r>
          </a:p>
          <a:p>
            <a:pPr lvl="1">
              <a:buFont typeface="Arial" panose="020B0604020202020204" pitchFamily="34" charset="0"/>
              <a:buChar char="•"/>
            </a:pPr>
            <a:r>
              <a:rPr lang="en-US" sz="1600" kern="0" dirty="0">
                <a:ea typeface="SimSun" panose="02010600030101010101" pitchFamily="2" charset="-122"/>
              </a:rPr>
              <a:t>Anything new today</a:t>
            </a:r>
          </a:p>
          <a:p>
            <a:pPr>
              <a:buFont typeface="Arial" panose="020B0604020202020204" pitchFamily="34" charset="0"/>
              <a:buChar char="•"/>
            </a:pPr>
            <a:r>
              <a:rPr lang="en-US" altLang="en-US" sz="1800" dirty="0">
                <a:solidFill>
                  <a:schemeClr val="tx1"/>
                </a:solidFill>
              </a:rPr>
              <a:t>AOB and Adjourn</a:t>
            </a:r>
          </a:p>
          <a:p>
            <a:pPr lvl="1">
              <a:buFont typeface="Arial" panose="020B0604020202020204" pitchFamily="34" charset="0"/>
              <a:buChar char="•"/>
            </a:pPr>
            <a:endParaRPr lang="en-US" sz="1400" kern="0" dirty="0">
              <a:ea typeface="SimSun" panose="02010600030101010101" pitchFamily="2" charset="-122"/>
            </a:endParaRPr>
          </a:p>
          <a:p>
            <a:pPr>
              <a:buFont typeface="Arial" panose="020B0604020202020204" pitchFamily="34" charset="0"/>
              <a:buChar char="•"/>
            </a:pPr>
            <a:endParaRPr lang="en-US" altLang="en-US" sz="1200" kern="0" dirty="0">
              <a:solidFill>
                <a:schemeClr val="tx1"/>
              </a:solidFill>
            </a:endParaRPr>
          </a:p>
        </p:txBody>
      </p:sp>
    </p:spTree>
    <p:extLst>
      <p:ext uri="{BB962C8B-B14F-4D97-AF65-F5344CB8AC3E}">
        <p14:creationId xmlns:p14="http://schemas.microsoft.com/office/powerpoint/2010/main" val="26074876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34901"/>
          </a:xfrm>
        </p:spPr>
        <p:txBody>
          <a:bodyPr/>
          <a:lstStyle/>
          <a:p>
            <a:r>
              <a:rPr lang="en-US" sz="2000" dirty="0">
                <a:ea typeface="Calibri" panose="020F0502020204030204" pitchFamily="34" charset="0"/>
              </a:rPr>
              <a:t>FCC NPRM on 60GHz on </a:t>
            </a:r>
            <a:r>
              <a:rPr lang="en-US" sz="2000" dirty="0">
                <a:effectLst/>
                <a:ea typeface="Calibri" panose="020F0502020204030204" pitchFamily="34" charset="0"/>
              </a:rPr>
              <a:t>Radar Sensing Technology-background</a:t>
            </a:r>
            <a:endParaRPr lang="en-US" sz="2000" dirty="0"/>
          </a:p>
        </p:txBody>
      </p:sp>
      <p:sp>
        <p:nvSpPr>
          <p:cNvPr id="3" name="Content Placeholder 2"/>
          <p:cNvSpPr>
            <a:spLocks noGrp="1"/>
          </p:cNvSpPr>
          <p:nvPr>
            <p:ph idx="1"/>
          </p:nvPr>
        </p:nvSpPr>
        <p:spPr>
          <a:xfrm>
            <a:off x="698889" y="1219200"/>
            <a:ext cx="8153400" cy="5263402"/>
          </a:xfrm>
        </p:spPr>
        <p:txBody>
          <a:bodyPr/>
          <a:lstStyle/>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800" b="0" dirty="0">
                <a:effectLst/>
                <a:ea typeface="Calibri" panose="020F0502020204030204" pitchFamily="34" charset="0"/>
              </a:rPr>
              <a:t>Allowing Expanded Flexibility and Opportunities for Radar Operation in the 57-64GHz band </a:t>
            </a:r>
            <a:r>
              <a:rPr lang="en-US" sz="1600" b="0" dirty="0">
                <a:effectLst/>
                <a:latin typeface="Times New Roman" panose="02020603050405020304" pitchFamily="18" charset="0"/>
                <a:ea typeface="SimSun" panose="02010600030101010101" pitchFamily="2" charset="-122"/>
              </a:rPr>
              <a:t>ET Docket No. 21-264 </a:t>
            </a:r>
            <a:endParaRPr lang="en-US" b="0" dirty="0">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600" b="0" dirty="0">
              <a:solidFill>
                <a:srgbClr val="191919"/>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0" dirty="0">
                <a:solidFill>
                  <a:srgbClr val="191919"/>
                </a:solidFill>
                <a:effectLst/>
                <a:ea typeface="Calibri" panose="020F0502020204030204" pitchFamily="34" charset="0"/>
              </a:rPr>
              <a:t>Proceeding: </a:t>
            </a:r>
            <a:r>
              <a:rPr lang="en-US" sz="1400" b="0" dirty="0">
                <a:solidFill>
                  <a:srgbClr val="191919"/>
                </a:solidFill>
                <a:effectLst/>
                <a:ea typeface="Calibri" panose="020F0502020204030204" pitchFamily="34" charset="0"/>
                <a:hlinkClick r:id="rId3"/>
              </a:rPr>
              <a:t>https://www.fcc.gov/ecfs/search/filings?q=((proceedings.name:((21%5C-264*))%20OR%20proceedings.description:((21%5C-264*))))&amp;sort=date_disseminated,DESC</a:t>
            </a:r>
            <a:r>
              <a:rPr lang="en-US" sz="1400" b="0" dirty="0">
                <a:solidFill>
                  <a:srgbClr val="191919"/>
                </a:solidFill>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600" dirty="0">
                <a:solidFill>
                  <a:srgbClr val="191919"/>
                </a:solidFill>
                <a:ea typeface="Calibri" panose="020F0502020204030204" pitchFamily="34" charset="0"/>
              </a:rPr>
              <a:t>It is on Mentor:  r02 is the July OET versions (r01 is the later Federal Register version). </a:t>
            </a:r>
            <a:r>
              <a:rPr lang="en-US" sz="1400" dirty="0">
                <a:solidFill>
                  <a:srgbClr val="191919"/>
                </a:solidFill>
                <a:ea typeface="Calibri" panose="020F0502020204030204" pitchFamily="34" charset="0"/>
                <a:hlinkClick r:id="rId4"/>
              </a:rPr>
              <a:t>https://mentor.ieee.org/802.18/dcn/21/18-21-0079-02-0000-fcc-nprm-allowing-expanded-flexibility-for-radar-operation-in-57-64-ghz-band.docx</a:t>
            </a:r>
            <a:r>
              <a:rPr lang="en-US" sz="1400" dirty="0">
                <a:solidFill>
                  <a:srgbClr val="191919"/>
                </a:solidFill>
                <a:ea typeface="Calibri" panose="020F0502020204030204" pitchFamily="34" charset="0"/>
              </a:rPr>
              <a:t> </a:t>
            </a:r>
          </a:p>
          <a:p>
            <a:pPr marL="0">
              <a:spcBef>
                <a:spcPts val="0"/>
              </a:spcBef>
              <a:spcAft>
                <a:spcPts val="0"/>
              </a:spcAft>
              <a:buFont typeface="Arial" panose="020B0604020202020204" pitchFamily="34" charset="0"/>
              <a:buChar char="•"/>
            </a:pPr>
            <a:endParaRPr lang="en-US" sz="1600" b="0" dirty="0">
              <a:ea typeface="Calibri" panose="020F0502020204030204" pitchFamily="34" charset="0"/>
            </a:endParaRPr>
          </a:p>
          <a:p>
            <a:pPr marL="0">
              <a:spcBef>
                <a:spcPts val="0"/>
              </a:spcBef>
              <a:spcAft>
                <a:spcPts val="0"/>
              </a:spcAft>
              <a:buFont typeface="Arial" panose="020B0604020202020204" pitchFamily="34" charset="0"/>
              <a:buChar char="•"/>
            </a:pPr>
            <a:r>
              <a:rPr lang="en-US" sz="1600" b="0" dirty="0">
                <a:ea typeface="Calibri" panose="020F0502020204030204" pitchFamily="34" charset="0"/>
              </a:rPr>
              <a:t>From </a:t>
            </a:r>
            <a:r>
              <a:rPr lang="en-US" sz="1600" b="0" dirty="0">
                <a:effectLst/>
                <a:ea typeface="Calibri" panose="020F0502020204030204" pitchFamily="34" charset="0"/>
              </a:rPr>
              <a:t>.11 </a:t>
            </a:r>
            <a:r>
              <a:rPr lang="en-US" sz="1600" b="0" dirty="0" err="1">
                <a:effectLst/>
                <a:ea typeface="Calibri" panose="020F0502020204030204" pitchFamily="34" charset="0"/>
              </a:rPr>
              <a:t>CoEx</a:t>
            </a:r>
            <a:r>
              <a:rPr lang="en-US" sz="1600" b="0" dirty="0">
                <a:effectLst/>
                <a:ea typeface="Calibri" panose="020F0502020204030204" pitchFamily="34" charset="0"/>
              </a:rPr>
              <a:t>, </a:t>
            </a:r>
            <a:r>
              <a:rPr lang="en-US" sz="1600" b="0" dirty="0">
                <a:ea typeface="Calibri" panose="020F0502020204030204" pitchFamily="34" charset="0"/>
              </a:rPr>
              <a:t>July</a:t>
            </a:r>
            <a:r>
              <a:rPr lang="en-US" sz="1600" b="0" dirty="0">
                <a:effectLst/>
                <a:ea typeface="Calibri" panose="020F0502020204030204" pitchFamily="34" charset="0"/>
              </a:rPr>
              <a:t> presentation: </a:t>
            </a:r>
            <a:r>
              <a:rPr lang="en-US" sz="1400" b="0" dirty="0">
                <a:effectLst/>
                <a:ea typeface="Calibri" panose="020F0502020204030204" pitchFamily="34" charset="0"/>
                <a:hlinkClick r:id="rId5"/>
              </a:rPr>
              <a:t>https://mentor.ieee.org/802.11/dcn/21/11-21-1089-00-coex-coexistence-between-radars-and-communication-systems-in-the-60ghz-band-u-s-update.pptx</a:t>
            </a:r>
            <a:r>
              <a:rPr lang="en-US" sz="1400" b="0" dirty="0">
                <a:effectLst/>
                <a:ea typeface="Calibri" panose="020F0502020204030204" pitchFamily="34" charset="0"/>
              </a:rPr>
              <a:t> </a:t>
            </a:r>
          </a:p>
          <a:p>
            <a:pPr marL="0">
              <a:spcBef>
                <a:spcPts val="0"/>
              </a:spcBef>
              <a:spcAft>
                <a:spcPts val="0"/>
              </a:spcAft>
              <a:buFont typeface="Arial" panose="020B0604020202020204" pitchFamily="34" charset="0"/>
              <a:buChar char="•"/>
            </a:pPr>
            <a:r>
              <a:rPr lang="en-US" sz="1600" b="0" dirty="0">
                <a:ea typeface="Calibri" panose="020F0502020204030204" pitchFamily="34" charset="0"/>
              </a:rPr>
              <a:t>802.15.3 might have interest. (sent above to .15)</a:t>
            </a:r>
          </a:p>
          <a:p>
            <a:pPr marL="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Comments due 20Sep21 (did not make it) == Reply comments due 18Oct21. </a:t>
            </a: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The current draft: </a:t>
            </a:r>
          </a:p>
          <a:p>
            <a:pPr marL="400050"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On mentor:  </a:t>
            </a:r>
            <a:r>
              <a:rPr lang="en-US" sz="1600" dirty="0">
                <a:solidFill>
                  <a:schemeClr val="tx1"/>
                </a:solidFill>
                <a:ea typeface="Calibri" panose="020F0502020204030204" pitchFamily="34" charset="0"/>
                <a:hlinkClick r:id="rId6"/>
              </a:rPr>
              <a:t>https://mentor.ieee.org/802.18/dcn/21/18-21-0110-01-0000-reply-comments-of-ieee-802-60-ghz-motion-sensing-fcc-nprm-et-21-264.docx</a:t>
            </a:r>
            <a:r>
              <a:rPr lang="en-US" sz="1600" dirty="0">
                <a:solidFill>
                  <a:schemeClr val="tx1"/>
                </a:solidFill>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600" dirty="0">
                <a:solidFill>
                  <a:schemeClr val="bg1">
                    <a:lumMod val="85000"/>
                  </a:schemeClr>
                </a:solidFill>
                <a:ea typeface="Calibri" panose="020F0502020204030204" pitchFamily="34" charset="0"/>
              </a:rPr>
              <a:t>(rev 02 was uploaded just before the call) </a:t>
            </a:r>
          </a:p>
          <a:p>
            <a:pPr marL="285750">
              <a:spcBef>
                <a:spcPts val="0"/>
              </a:spcBef>
              <a:spcAft>
                <a:spcPts val="0"/>
              </a:spcAft>
              <a:buFont typeface="Arial" panose="020B0604020202020204" pitchFamily="34" charset="0"/>
              <a:buChar char="•"/>
            </a:pPr>
            <a:endParaRPr lang="en-US" sz="1600" b="1"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27-29Sep21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281722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endParaRPr lang="en-US" sz="2400" dirty="0"/>
          </a:p>
        </p:txBody>
      </p:sp>
      <p:sp>
        <p:nvSpPr>
          <p:cNvPr id="3" name="Content Placeholder 2"/>
          <p:cNvSpPr>
            <a:spLocks noGrp="1"/>
          </p:cNvSpPr>
          <p:nvPr>
            <p:ph idx="1"/>
          </p:nvPr>
        </p:nvSpPr>
        <p:spPr>
          <a:xfrm>
            <a:off x="698889" y="990600"/>
            <a:ext cx="8153400" cy="5484813"/>
          </a:xfrm>
        </p:spPr>
        <p:txBody>
          <a:bodyPr/>
          <a:lstStyle/>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A timeline to work with: </a:t>
            </a:r>
          </a:p>
          <a:p>
            <a:pPr lvl="1" indent="-228600">
              <a:spcBef>
                <a:spcPts val="0"/>
              </a:spcBef>
              <a:spcAft>
                <a:spcPts val="0"/>
              </a:spcAft>
              <a:buFont typeface="Arial" panose="020B0604020202020204" pitchFamily="34" charset="0"/>
              <a:buChar char="•"/>
            </a:pPr>
            <a:r>
              <a:rPr lang="en-US" sz="1600" dirty="0">
                <a:effectLst/>
                <a:ea typeface="SimSun" panose="02010600030101010101" pitchFamily="2" charset="-122"/>
              </a:rPr>
              <a:t>21/22, 27-29Sept- ad hoc(s) to review/refine/</a:t>
            </a:r>
          </a:p>
          <a:p>
            <a:pPr marL="800100" lvl="2">
              <a:spcBef>
                <a:spcPts val="0"/>
              </a:spcBef>
              <a:spcAft>
                <a:spcPts val="0"/>
              </a:spcAft>
              <a:buFont typeface="Arial" panose="020B0604020202020204" pitchFamily="34" charset="0"/>
              <a:buChar char="•"/>
            </a:pPr>
            <a:r>
              <a:rPr lang="en-US" b="1" dirty="0">
                <a:solidFill>
                  <a:schemeClr val="tx1"/>
                </a:solidFill>
                <a:ea typeface="Calibri" panose="020F0502020204030204" pitchFamily="34" charset="0"/>
              </a:rPr>
              <a:t>30Sept - .18 approves</a:t>
            </a:r>
            <a:r>
              <a:rPr lang="en-US" dirty="0">
                <a:solidFill>
                  <a:schemeClr val="tx1"/>
                </a:solidFill>
                <a:ea typeface="Calibri" panose="020F0502020204030204" pitchFamily="34" charset="0"/>
              </a:rPr>
              <a:t> </a:t>
            </a:r>
          </a:p>
          <a:p>
            <a:pPr marL="800100" lvl="2">
              <a:spcBef>
                <a:spcPts val="0"/>
              </a:spcBef>
              <a:spcAft>
                <a:spcPts val="0"/>
              </a:spcAft>
              <a:buFont typeface="Arial" panose="020B0604020202020204" pitchFamily="34" charset="0"/>
              <a:buChar char="•"/>
            </a:pPr>
            <a:r>
              <a:rPr lang="en-US" dirty="0">
                <a:solidFill>
                  <a:schemeClr val="tx1"/>
                </a:solidFill>
                <a:ea typeface="Calibri" panose="020F0502020204030204" pitchFamily="34" charset="0"/>
              </a:rPr>
              <a:t>01Oct - get approval to start EC ballot </a:t>
            </a:r>
          </a:p>
          <a:p>
            <a:pPr marL="800100" lvl="2">
              <a:spcBef>
                <a:spcPts val="0"/>
              </a:spcBef>
              <a:spcAft>
                <a:spcPts val="0"/>
              </a:spcAft>
              <a:buFont typeface="Arial" panose="020B0604020202020204" pitchFamily="34" charset="0"/>
              <a:buChar char="•"/>
            </a:pPr>
            <a:r>
              <a:rPr lang="en-US" dirty="0">
                <a:solidFill>
                  <a:schemeClr val="tx1"/>
                </a:solidFill>
                <a:ea typeface="Calibri" panose="020F0502020204030204" pitchFamily="34" charset="0"/>
              </a:rPr>
              <a:t>12 oct – if EC ballot, now closed and get permission to upload by 18oct.</a:t>
            </a:r>
          </a:p>
          <a:p>
            <a:pPr marL="571500" lvl="2" indent="0">
              <a:spcBef>
                <a:spcPts val="0"/>
              </a:spcBef>
              <a:spcAft>
                <a:spcPts val="0"/>
              </a:spcAft>
            </a:pPr>
            <a:endParaRPr lang="en-US"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Today:  review, update, edit current draft</a:t>
            </a:r>
          </a:p>
          <a:p>
            <a:pPr marL="400050" lvl="1">
              <a:spcBef>
                <a:spcPts val="0"/>
              </a:spcBef>
              <a:spcAft>
                <a:spcPts val="0"/>
              </a:spcAft>
              <a:buFont typeface="Arial" panose="020B0604020202020204" pitchFamily="34" charset="0"/>
              <a:buChar char="•"/>
            </a:pPr>
            <a:endParaRPr lang="en-US" sz="16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6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6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6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6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6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6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6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Next steps: </a:t>
            </a:r>
          </a:p>
          <a:p>
            <a:pPr marL="800100" lvl="2">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Continue to review comments that have been published in FCC proceeding.</a:t>
            </a:r>
          </a:p>
          <a:p>
            <a:pPr marL="800100" lvl="2">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Update draft Reply Comments from today</a:t>
            </a:r>
          </a:p>
          <a:p>
            <a:pPr marL="800100" lvl="2">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after </a:t>
            </a:r>
            <a:r>
              <a:rPr lang="en-US" sz="1600" b="1" dirty="0" err="1">
                <a:solidFill>
                  <a:schemeClr val="tx1"/>
                </a:solidFill>
                <a:ea typeface="Times New Roman" panose="02020603050405020304" pitchFamily="18" charset="0"/>
              </a:rPr>
              <a:t>tuesday</a:t>
            </a:r>
            <a:r>
              <a:rPr lang="en-US" sz="1600" b="1" dirty="0">
                <a:solidFill>
                  <a:schemeClr val="tx1"/>
                </a:solidFill>
                <a:ea typeface="Times New Roman" panose="02020603050405020304" pitchFamily="18" charset="0"/>
              </a:rPr>
              <a:t>,  .18 chair send out rev ___ and remind of .18 weekly meeting thursday will be a vote.</a:t>
            </a:r>
          </a:p>
          <a:p>
            <a:pPr marL="800100" lvl="2">
              <a:spcBef>
                <a:spcPts val="0"/>
              </a:spcBef>
              <a:spcAft>
                <a:spcPts val="0"/>
              </a:spcAft>
              <a:buFont typeface="Arial" panose="020B0604020202020204" pitchFamily="34" charset="0"/>
              <a:buChar char="•"/>
            </a:pPr>
            <a:endParaRPr lang="en-US" b="1" dirty="0">
              <a:solidFill>
                <a:schemeClr val="tx1"/>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27-29Sep21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05164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1800" dirty="0"/>
          </a:p>
        </p:txBody>
      </p:sp>
      <p:sp>
        <p:nvSpPr>
          <p:cNvPr id="3" name="Content Placeholder 2"/>
          <p:cNvSpPr>
            <a:spLocks noGrp="1"/>
          </p:cNvSpPr>
          <p:nvPr>
            <p:ph idx="1"/>
          </p:nvPr>
        </p:nvSpPr>
        <p:spPr>
          <a:xfrm>
            <a:off x="698889" y="1364850"/>
            <a:ext cx="8292711" cy="5110563"/>
          </a:xfrm>
        </p:spPr>
        <p:txBody>
          <a:bodyPr/>
          <a:lstStyle/>
          <a:p>
            <a:pPr marL="0" indent="0">
              <a:buClrTx/>
            </a:pPr>
            <a:endParaRPr lang="en-US" sz="1800" b="0" dirty="0">
              <a:solidFill>
                <a:srgbClr val="00B0F0"/>
              </a:solidFill>
              <a:latin typeface="Times New Roman" panose="02020603050405020304" pitchFamily="18" charset="0"/>
              <a:ea typeface="Times New Roman" panose="02020603050405020304" pitchFamily="18" charset="0"/>
            </a:endParaRPr>
          </a:p>
          <a:p>
            <a:pPr marL="457200" lvl="1">
              <a:spcBef>
                <a:spcPts val="0"/>
              </a:spcBef>
              <a:spcAft>
                <a:spcPts val="0"/>
              </a:spcAft>
              <a:buClr>
                <a:srgbClr val="85DFFF"/>
              </a:buClr>
              <a:buFont typeface="Wingdings" panose="05000000000000000000" pitchFamily="2" charset="2"/>
              <a:buChar char="q"/>
            </a:pPr>
            <a:r>
              <a:rPr lang="en-US" b="1" dirty="0">
                <a:solidFill>
                  <a:srgbClr val="00B0F0"/>
                </a:solidFill>
                <a:ea typeface="Times New Roman" panose="02020603050405020304" pitchFamily="18" charset="0"/>
              </a:rPr>
              <a:t>all - Review comments that have just published in FCC proceeding.</a:t>
            </a:r>
          </a:p>
          <a:p>
            <a:pPr marL="457200" lvl="1">
              <a:spcBef>
                <a:spcPts val="0"/>
              </a:spcBef>
              <a:spcAft>
                <a:spcPts val="0"/>
              </a:spcAft>
              <a:buClr>
                <a:srgbClr val="85DFFF"/>
              </a:buClr>
              <a:buFont typeface="Wingdings" panose="05000000000000000000" pitchFamily="2" charset="2"/>
              <a:buChar char="q"/>
            </a:pPr>
            <a:r>
              <a:rPr lang="en-US" b="1" dirty="0">
                <a:solidFill>
                  <a:srgbClr val="00B0F0"/>
                </a:solidFill>
                <a:ea typeface="Times New Roman" panose="02020603050405020304" pitchFamily="18" charset="0"/>
              </a:rPr>
              <a:t>all - Review and feedback draft Reply Comments</a:t>
            </a:r>
          </a:p>
          <a:p>
            <a:pPr marL="457200" lvl="1">
              <a:spcBef>
                <a:spcPts val="0"/>
              </a:spcBef>
              <a:spcAft>
                <a:spcPts val="0"/>
              </a:spcAft>
              <a:buClr>
                <a:srgbClr val="85DFFF"/>
              </a:buClr>
              <a:buFont typeface="Wingdings" panose="05000000000000000000" pitchFamily="2" charset="2"/>
              <a:buChar char="q"/>
            </a:pPr>
            <a:r>
              <a:rPr lang="en-US" b="1" dirty="0">
                <a:solidFill>
                  <a:srgbClr val="00B0F0"/>
                </a:solidFill>
                <a:ea typeface="Times New Roman" panose="02020603050405020304" pitchFamily="18" charset="0"/>
              </a:rPr>
              <a:t>Authors - Update draft Reply Comments from today’s input </a:t>
            </a:r>
            <a:endParaRPr lang="en-US"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Tx/>
              <a:buFont typeface="Arial" panose="020B0604020202020204" pitchFamily="34" charset="0"/>
              <a:buChar char="•"/>
            </a:pPr>
            <a:r>
              <a:rPr lang="en-US" sz="2000" dirty="0">
                <a:solidFill>
                  <a:schemeClr val="tx1"/>
                </a:solidFill>
              </a:rPr>
              <a:t>Any Other Business</a:t>
            </a:r>
          </a:p>
          <a:p>
            <a:pPr marL="685800" lvl="1">
              <a:buClrTx/>
              <a:buFont typeface="Arial" panose="020B0604020202020204" pitchFamily="34" charset="0"/>
              <a:buChar char="•"/>
            </a:pPr>
            <a:r>
              <a:rPr lang="en-US" sz="1600" b="0" dirty="0">
                <a:solidFill>
                  <a:schemeClr val="bg1">
                    <a:lumMod val="85000"/>
                  </a:schemeClr>
                </a:solidFill>
                <a:ea typeface="Times New Roman" panose="02020603050405020304" pitchFamily="18" charset="0"/>
              </a:rPr>
              <a:t>None heard</a:t>
            </a:r>
          </a:p>
          <a:p>
            <a:pPr marL="285750" indent="-285750">
              <a:buClr>
                <a:srgbClr val="00B0F0"/>
              </a:buClr>
              <a:buFont typeface="Wingdings" panose="05000000000000000000" pitchFamily="2" charset="2"/>
              <a:buChar char="q"/>
            </a:pPr>
            <a:endParaRPr lang="en-US" sz="1800" b="0" dirty="0">
              <a:solidFill>
                <a:srgbClr val="00B0F0"/>
              </a:solidFill>
            </a:endParaRPr>
          </a:p>
          <a:p>
            <a:pPr marL="285750">
              <a:spcBef>
                <a:spcPts val="0"/>
              </a:spcBef>
              <a:spcAft>
                <a:spcPts val="0"/>
              </a:spcAft>
              <a:buFont typeface="Wingdings" panose="05000000000000000000" pitchFamily="2" charset="2"/>
              <a:buChar char="q"/>
            </a:pPr>
            <a:endParaRPr lang="en-US" sz="2200" dirty="0">
              <a:solidFill>
                <a:srgbClr val="0070C0"/>
              </a:solidFill>
              <a:effectLst/>
              <a:ea typeface="Times New Roman" panose="02020603050405020304" pitchFamily="18" charset="0"/>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27-29Sep21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5565756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solidFill>
                  <a:schemeClr val="bg1">
                    <a:lumMod val="85000"/>
                  </a:schemeClr>
                </a:solidFill>
              </a:rPr>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 total  (__ - .18) </a:t>
            </a:r>
          </a:p>
          <a:p>
            <a:pPr marL="1543050" lvl="3">
              <a:buFont typeface="Arial" panose="020B0604020202020204" pitchFamily="34" charset="0"/>
              <a:buChar char="•"/>
            </a:pPr>
            <a:endParaRPr lang="en-US" sz="1200" b="0" dirty="0">
              <a:solidFill>
                <a:schemeClr val="tx1"/>
              </a:solidFill>
            </a:endParaRPr>
          </a:p>
          <a:p>
            <a:pPr marL="285750" indent="-285750">
              <a:buFont typeface="Arial" panose="020B0604020202020204" pitchFamily="34" charset="0"/>
              <a:buChar char="•"/>
            </a:pPr>
            <a:r>
              <a:rPr lang="en-US" sz="2000" b="0" dirty="0">
                <a:solidFill>
                  <a:schemeClr val="tx1"/>
                </a:solidFill>
              </a:rPr>
              <a:t>Next Ad Hoc – </a:t>
            </a:r>
            <a:r>
              <a:rPr lang="en-US" sz="2000" dirty="0">
                <a:solidFill>
                  <a:schemeClr val="tx1"/>
                </a:solidFill>
              </a:rPr>
              <a:t>29sept21</a:t>
            </a:r>
            <a:r>
              <a:rPr lang="en-US" sz="2000" b="0" dirty="0">
                <a:solidFill>
                  <a:schemeClr val="tx1"/>
                </a:solidFill>
              </a:rPr>
              <a:t>, 15:00 et</a:t>
            </a:r>
          </a:p>
          <a:p>
            <a:pPr marL="742950" marR="0" lvl="1" indent="-285750">
              <a:spcBef>
                <a:spcPts val="0"/>
              </a:spcBef>
              <a:spcAft>
                <a:spcPts val="0"/>
              </a:spcAft>
              <a:buFont typeface="+mj-lt"/>
              <a:buAutoNum type="alphaLcParenR"/>
            </a:pPr>
            <a:r>
              <a:rPr lang="en-US" sz="1600" dirty="0">
                <a:effectLst/>
                <a:latin typeface="Times New Roman" panose="02020603050405020304" pitchFamily="18" charset="0"/>
                <a:ea typeface="SimSun" panose="02010600030101010101" pitchFamily="2" charset="-122"/>
              </a:rPr>
              <a:t>Call-in in back up slide here. </a:t>
            </a:r>
          </a:p>
          <a:p>
            <a:pPr marL="800100" lvl="2">
              <a:spcBef>
                <a:spcPts val="0"/>
              </a:spcBef>
              <a:spcAft>
                <a:spcPts val="0"/>
              </a:spcAft>
              <a:buFont typeface="Arial" panose="020B0604020202020204" pitchFamily="34" charset="0"/>
              <a:buChar char="•"/>
            </a:pPr>
            <a:endParaRPr lang="en-US" b="1" dirty="0">
              <a:solidFill>
                <a:schemeClr val="tx1"/>
              </a:solidFill>
              <a:ea typeface="Times New Roman" panose="02020603050405020304" pitchFamily="18" charset="0"/>
            </a:endParaRPr>
          </a:p>
          <a:p>
            <a:pPr>
              <a:buFont typeface="Arial" panose="020B0604020202020204" pitchFamily="34" charset="0"/>
              <a:buChar char="•"/>
            </a:pPr>
            <a:r>
              <a:rPr lang="en-US" sz="1800" dirty="0"/>
              <a:t>Overall IEEE 802 schedule: </a:t>
            </a:r>
            <a:r>
              <a:rPr lang="en-US" sz="1800" dirty="0">
                <a:hlinkClick r:id="rId2"/>
              </a:rPr>
              <a:t>http://ieee802.org/802tele_calendar.html</a:t>
            </a:r>
            <a:endParaRPr lang="en-US" sz="1800" dirty="0"/>
          </a:p>
          <a:p>
            <a:pPr marL="0" indent="0"/>
            <a:endParaRPr lang="en-US" sz="2000" dirty="0"/>
          </a:p>
          <a:p>
            <a:pPr>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t>
            </a:r>
            <a:r>
              <a:rPr lang="en-US" sz="1800" dirty="0">
                <a:solidFill>
                  <a:schemeClr val="bg1">
                    <a:lumMod val="85000"/>
                  </a:schemeClr>
                </a:solidFill>
              </a:rPr>
              <a:t>adjourned</a:t>
            </a:r>
            <a:r>
              <a:rPr lang="en-US" sz="1800" dirty="0"/>
              <a:t> at 15:__________________16et</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spcBef>
                <a:spcPts val="0"/>
              </a:spcBef>
              <a:buFont typeface="Arial" panose="020B0604020202020204" pitchFamily="34" charset="0"/>
              <a:buChar char="•"/>
            </a:pPr>
            <a:endParaRPr lang="en-US" sz="1800" dirty="0">
              <a:solidFill>
                <a:schemeClr val="tx1"/>
              </a:solidFill>
            </a:endParaRPr>
          </a:p>
          <a:p>
            <a:pPr marL="285750" marR="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Parking lot: </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rPr>
              <a:t> n/a</a:t>
            </a:r>
          </a:p>
          <a:p>
            <a:pPr>
              <a:spcBef>
                <a:spcPts val="0"/>
              </a:spcBef>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27-29Sep21</a:t>
            </a:r>
            <a:endParaRPr lang="en-GB" dirty="0"/>
          </a:p>
        </p:txBody>
      </p:sp>
    </p:spTree>
    <p:extLst>
      <p:ext uri="{BB962C8B-B14F-4D97-AF65-F5344CB8AC3E}">
        <p14:creationId xmlns:p14="http://schemas.microsoft.com/office/powerpoint/2010/main" val="33403064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27-29Sep21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27-29Sep21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18</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901971"/>
            <a:ext cx="8214175"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endParaRPr lang="en-US" sz="1400" b="1"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400" b="1" dirty="0">
                <a:effectLst/>
                <a:latin typeface="Times New Roman" panose="02020603050405020304" pitchFamily="18" charset="0"/>
                <a:ea typeface="Calibri" panose="020F0502020204030204" pitchFamily="34" charset="0"/>
              </a:rPr>
              <a:t>Subject:</a:t>
            </a:r>
            <a:r>
              <a:rPr lang="en-US" sz="1400" dirty="0">
                <a:effectLst/>
                <a:latin typeface="Times New Roman" panose="02020603050405020304" pitchFamily="18" charset="0"/>
                <a:ea typeface="Calibri" panose="020F0502020204030204" pitchFamily="34" charset="0"/>
              </a:rPr>
              <a:t> Webex meeting invitation: ad hoc </a:t>
            </a:r>
            <a:r>
              <a:rPr lang="en-US" sz="1400" dirty="0" err="1">
                <a:effectLst/>
                <a:latin typeface="Times New Roman" panose="02020603050405020304" pitchFamily="18" charset="0"/>
                <a:ea typeface="Calibri" panose="020F0502020204030204" pitchFamily="34" charset="0"/>
              </a:rPr>
              <a:t>fcc</a:t>
            </a:r>
            <a:r>
              <a:rPr lang="en-US" sz="1400" dirty="0">
                <a:effectLst/>
                <a:latin typeface="Times New Roman" panose="02020603050405020304" pitchFamily="18" charset="0"/>
                <a:ea typeface="Calibri" panose="020F0502020204030204" pitchFamily="34" charset="0"/>
              </a:rPr>
              <a:t> </a:t>
            </a:r>
            <a:r>
              <a:rPr lang="en-US" sz="1400" dirty="0" err="1">
                <a:effectLst/>
                <a:latin typeface="Times New Roman" panose="02020603050405020304" pitchFamily="18" charset="0"/>
                <a:ea typeface="Calibri" panose="020F0502020204030204" pitchFamily="34" charset="0"/>
              </a:rPr>
              <a:t>nprm</a:t>
            </a:r>
            <a:r>
              <a:rPr lang="en-US" sz="1400" dirty="0">
                <a:effectLst/>
                <a:latin typeface="Times New Roman" panose="02020603050405020304" pitchFamily="18" charset="0"/>
                <a:ea typeface="Calibri" panose="020F0502020204030204" pitchFamily="34" charset="0"/>
              </a:rPr>
              <a:t> 60ghz-mon-wed</a:t>
            </a:r>
            <a:endParaRPr lang="en-US" sz="14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400" b="1" u="sng" dirty="0">
                <a:effectLst/>
                <a:latin typeface="Consolas" panose="020B0609020204030204" pitchFamily="49" charset="0"/>
                <a:ea typeface="Calibri" panose="020F0502020204030204" pitchFamily="34" charset="0"/>
                <a:cs typeface="Times New Roman" panose="02020603050405020304" pitchFamily="18" charset="0"/>
              </a:rPr>
              <a:t>When: Occurs every Monday and Wednesday effective 27-Sep-21 until 29-Sep-21 from 15:00 to 16:00 America/</a:t>
            </a:r>
            <a:r>
              <a:rPr lang="en-US" sz="1400" b="1" u="sng" dirty="0" err="1">
                <a:effectLst/>
                <a:latin typeface="Consolas" panose="020B0609020204030204" pitchFamily="49" charset="0"/>
                <a:ea typeface="Calibri" panose="020F0502020204030204" pitchFamily="34" charset="0"/>
                <a:cs typeface="Times New Roman" panose="02020603050405020304" pitchFamily="18" charset="0"/>
              </a:rPr>
              <a:t>New_York</a:t>
            </a:r>
            <a:r>
              <a:rPr lang="en-US" sz="1400" b="1" u="sng" dirty="0">
                <a:effectLst/>
                <a:latin typeface="Consolas" panose="020B0609020204030204" pitchFamily="49"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400" b="1" dirty="0">
                <a:effectLst/>
                <a:latin typeface="Consolas" panose="020B0609020204030204" pitchFamily="49" charset="0"/>
                <a:ea typeface="Calibri" panose="020F0502020204030204" pitchFamily="34" charset="0"/>
                <a:cs typeface="Times New Roman" panose="02020603050405020304" pitchFamily="18" charset="0"/>
              </a:rPr>
              <a:t>Where:</a:t>
            </a: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r>
              <a:rPr lang="en-US" sz="1400" u="sng" dirty="0">
                <a:solidFill>
                  <a:srgbClr val="0000FF"/>
                </a:solidFill>
                <a:effectLst/>
                <a:latin typeface="Consolas" panose="020B0609020204030204" pitchFamily="49" charset="0"/>
                <a:ea typeface="Calibri" panose="020F0502020204030204" pitchFamily="34" charset="0"/>
                <a:cs typeface="Times New Roman" panose="02020603050405020304" pitchFamily="18" charset="0"/>
                <a:hlinkClick r:id="rId3"/>
              </a:rPr>
              <a:t>https://ieeesa.webex.com/ieeesa/j.php?MTID=mef2d9fa5327061030620076ea9a6d45a</a:t>
            </a: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400" u="sng" dirty="0">
                <a:solidFill>
                  <a:srgbClr val="00B050"/>
                </a:solidFill>
                <a:effectLst/>
                <a:latin typeface="Consolas" panose="020B0609020204030204" pitchFamily="49" charset="0"/>
                <a:ea typeface="Calibri" panose="020F0502020204030204" pitchFamily="34" charset="0"/>
                <a:cs typeface="Times New Roman" panose="02020603050405020304" pitchFamily="18" charset="0"/>
                <a:hlinkClick r:id="rId4"/>
              </a:rPr>
              <a:t>Join meeting</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cs typeface="Times New Roman" panose="02020603050405020304" pitchFamily="18" charset="0"/>
              </a:rPr>
              <a:t>More ways to join:    Join from the meeting link</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u="sng" dirty="0">
                <a:solidFill>
                  <a:srgbClr val="005E7D"/>
                </a:solidFill>
                <a:effectLst/>
                <a:latin typeface="Consolas" panose="020B0609020204030204" pitchFamily="49" charset="0"/>
                <a:ea typeface="Calibri" panose="020F0502020204030204" pitchFamily="34" charset="0"/>
                <a:cs typeface="Times New Roman" panose="02020603050405020304" pitchFamily="18" charset="0"/>
                <a:hlinkClick r:id="rId4"/>
              </a:rPr>
              <a:t>https://ieeesa.webex.com/ieeesa/j.php?MTID=mef2d9fa5327061030620076ea9a6d45a</a:t>
            </a: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cs typeface="Times New Roman" panose="02020603050405020304" pitchFamily="18" charset="0"/>
              </a:rPr>
              <a:t>Join by meeting number 	</a:t>
            </a:r>
            <a:r>
              <a:rPr lang="en-US" sz="1400" dirty="0">
                <a:effectLst/>
                <a:latin typeface="Consolas" panose="020B0609020204030204" pitchFamily="49" charset="0"/>
                <a:ea typeface="Calibri" panose="020F0502020204030204" pitchFamily="34" charset="0"/>
                <a:cs typeface="Times New Roman" panose="02020603050405020304" pitchFamily="18" charset="0"/>
              </a:rPr>
              <a:t>Meeting number (access code): 2336 147 9377 </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Meeting password: 60adhoc-mw</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cs typeface="Times New Roman" panose="02020603050405020304" pitchFamily="18" charset="0"/>
              </a:rPr>
              <a:t>Tap to join from a mobile device (attendees only)</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u="sng" dirty="0">
                <a:solidFill>
                  <a:srgbClr val="005E7D"/>
                </a:solidFill>
                <a:effectLst/>
                <a:latin typeface="Consolas" panose="020B0609020204030204" pitchFamily="49" charset="0"/>
                <a:ea typeface="Calibri" panose="020F0502020204030204" pitchFamily="34" charset="0"/>
                <a:cs typeface="Times New Roman" panose="02020603050405020304" pitchFamily="18" charset="0"/>
                <a:hlinkClick r:id="rId5"/>
              </a:rPr>
              <a:t>+1-646-992-2010,,23361479377##</a:t>
            </a:r>
            <a:r>
              <a:rPr lang="en-US" sz="1400" dirty="0">
                <a:effectLst/>
                <a:latin typeface="Consolas" panose="020B0609020204030204" pitchFamily="49" charset="0"/>
                <a:ea typeface="Calibri" panose="020F0502020204030204" pitchFamily="34" charset="0"/>
                <a:cs typeface="Times New Roman" panose="02020603050405020304" pitchFamily="18" charset="0"/>
              </a:rPr>
              <a:t> United States Toll (New York City)</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u="sng" dirty="0">
                <a:solidFill>
                  <a:srgbClr val="005E7D"/>
                </a:solidFill>
                <a:effectLst/>
                <a:latin typeface="Consolas" panose="020B0609020204030204" pitchFamily="49" charset="0"/>
                <a:ea typeface="Calibri" panose="020F0502020204030204" pitchFamily="34" charset="0"/>
                <a:cs typeface="Times New Roman" panose="02020603050405020304" pitchFamily="18" charset="0"/>
                <a:hlinkClick r:id="rId6"/>
              </a:rPr>
              <a:t>+1-213-306-3065,,23361479377##</a:t>
            </a:r>
            <a:r>
              <a:rPr lang="en-US" sz="1400" dirty="0">
                <a:effectLst/>
                <a:latin typeface="Consolas" panose="020B0609020204030204" pitchFamily="49" charset="0"/>
                <a:ea typeface="Calibri" panose="020F0502020204030204" pitchFamily="34" charset="0"/>
                <a:cs typeface="Times New Roman" panose="02020603050405020304" pitchFamily="18" charset="0"/>
              </a:rPr>
              <a:t> United States Toll (Los Angeles)</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cs typeface="Times New Roman" panose="02020603050405020304" pitchFamily="18" charset="0"/>
              </a:rPr>
              <a:t>Join by phone</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+1-646-992-2010 United States Toll (New York City)</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+1-213-306-3065 United States Toll (Los Angeles)</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u="sng" dirty="0">
                <a:solidFill>
                  <a:srgbClr val="005E7D"/>
                </a:solidFill>
                <a:effectLst/>
                <a:latin typeface="Consolas" panose="020B0609020204030204" pitchFamily="49" charset="0"/>
                <a:ea typeface="Calibri" panose="020F0502020204030204" pitchFamily="34" charset="0"/>
                <a:cs typeface="Times New Roman" panose="02020603050405020304" pitchFamily="18" charset="0"/>
                <a:hlinkClick r:id="rId7"/>
              </a:rPr>
              <a:t>Global call-in numbers</a:t>
            </a:r>
            <a:endParaRPr lang="en-US" sz="14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900" dirty="0">
              <a:solidFill>
                <a:schemeClr val="tx1"/>
              </a:solidFill>
              <a:latin typeface="Consolas" panose="020B0609020204030204" pitchFamily="49" charset="0"/>
            </a:endParaRPr>
          </a:p>
          <a:p>
            <a:endParaRPr lang="en-US" sz="800" dirty="0">
              <a:solidFill>
                <a:schemeClr val="tx1"/>
              </a:solidFill>
              <a:latin typeface="Consolas" panose="020B0609020204030204" pitchFamily="49"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533399" y="590319"/>
            <a:ext cx="8305801"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1800" dirty="0"/>
              <a:t>802.18 FCC NPRM 60GHz Reply Comments </a:t>
            </a:r>
            <a:r>
              <a:rPr lang="en-US" sz="1800" dirty="0">
                <a:highlight>
                  <a:srgbClr val="FFFF00"/>
                </a:highlight>
              </a:rPr>
              <a:t>ad </a:t>
            </a:r>
            <a:r>
              <a:rPr lang="en-US" sz="1800" dirty="0" err="1">
                <a:highlight>
                  <a:srgbClr val="FFFF00"/>
                </a:highlight>
              </a:rPr>
              <a:t>hoc_telecon</a:t>
            </a:r>
            <a:r>
              <a:rPr lang="en-US" sz="1800" dirty="0">
                <a:highlight>
                  <a:srgbClr val="FFFF00"/>
                </a:highlight>
              </a:rPr>
              <a:t>. call-in, 27, 29sep21</a:t>
            </a:r>
          </a:p>
        </p:txBody>
      </p:sp>
    </p:spTree>
    <p:extLst>
      <p:ext uri="{BB962C8B-B14F-4D97-AF65-F5344CB8AC3E}">
        <p14:creationId xmlns:p14="http://schemas.microsoft.com/office/powerpoint/2010/main" val="872500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27-29Sep21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19</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85800" y="1021222"/>
            <a:ext cx="8214175"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Times New Roman" panose="02020603050405020304" pitchFamily="18" charset="0"/>
                <a:ea typeface="Calibri" panose="020F0502020204030204" pitchFamily="34" charset="0"/>
              </a:rPr>
              <a:t>Subject:</a:t>
            </a:r>
            <a:r>
              <a:rPr lang="en-US" sz="1400" dirty="0">
                <a:effectLst/>
                <a:latin typeface="Times New Roman" panose="02020603050405020304" pitchFamily="18" charset="0"/>
                <a:ea typeface="Calibri" panose="020F0502020204030204" pitchFamily="34" charset="0"/>
              </a:rPr>
              <a:t> Webex meeting invitation: ad hoc </a:t>
            </a:r>
            <a:r>
              <a:rPr lang="en-US" sz="1400" dirty="0" err="1">
                <a:effectLst/>
                <a:latin typeface="Times New Roman" panose="02020603050405020304" pitchFamily="18" charset="0"/>
                <a:ea typeface="Calibri" panose="020F0502020204030204" pitchFamily="34" charset="0"/>
              </a:rPr>
              <a:t>fcc</a:t>
            </a:r>
            <a:r>
              <a:rPr lang="en-US" sz="1400" dirty="0">
                <a:effectLst/>
                <a:latin typeface="Times New Roman" panose="02020603050405020304" pitchFamily="18" charset="0"/>
                <a:ea typeface="Calibri" panose="020F0502020204030204" pitchFamily="34" charset="0"/>
              </a:rPr>
              <a:t> </a:t>
            </a:r>
            <a:r>
              <a:rPr lang="en-US" sz="1400" dirty="0" err="1">
                <a:effectLst/>
                <a:latin typeface="Times New Roman" panose="02020603050405020304" pitchFamily="18" charset="0"/>
                <a:ea typeface="Calibri" panose="020F0502020204030204" pitchFamily="34" charset="0"/>
              </a:rPr>
              <a:t>nprm</a:t>
            </a:r>
            <a:r>
              <a:rPr lang="en-US" sz="1400" dirty="0">
                <a:effectLst/>
                <a:latin typeface="Times New Roman" panose="02020603050405020304" pitchFamily="18" charset="0"/>
                <a:ea typeface="Calibri" panose="020F0502020204030204" pitchFamily="34" charset="0"/>
              </a:rPr>
              <a:t> 60ghz-tues</a:t>
            </a:r>
            <a:endParaRPr lang="en-US" sz="14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400" b="1" dirty="0">
                <a:effectLst/>
                <a:latin typeface="Consolas" panose="020B0609020204030204" pitchFamily="49" charset="0"/>
                <a:ea typeface="Calibri" panose="020F0502020204030204" pitchFamily="34" charset="0"/>
                <a:cs typeface="Times New Roman" panose="02020603050405020304" pitchFamily="18" charset="0"/>
              </a:rPr>
              <a:t>When:</a:t>
            </a:r>
            <a:r>
              <a:rPr lang="en-US" sz="1400" dirty="0">
                <a:effectLst/>
                <a:latin typeface="Consolas" panose="020B0609020204030204" pitchFamily="49" charset="0"/>
                <a:ea typeface="Calibri" panose="020F0502020204030204" pitchFamily="34" charset="0"/>
                <a:cs typeface="Times New Roman" panose="02020603050405020304" pitchFamily="18" charset="0"/>
              </a:rPr>
              <a:t> Tuesday, 28 September, 2021 17:00-18:00 America/</a:t>
            </a:r>
            <a:r>
              <a:rPr lang="en-US" sz="1400" dirty="0" err="1">
                <a:effectLst/>
                <a:latin typeface="Consolas" panose="020B0609020204030204" pitchFamily="49" charset="0"/>
                <a:ea typeface="Calibri" panose="020F0502020204030204" pitchFamily="34" charset="0"/>
                <a:cs typeface="Times New Roman" panose="02020603050405020304" pitchFamily="18" charset="0"/>
              </a:rPr>
              <a:t>New_York</a:t>
            </a:r>
            <a:r>
              <a:rPr lang="en-US" sz="1400" dirty="0">
                <a:effectLst/>
                <a:latin typeface="Consolas" panose="020B0609020204030204" pitchFamily="49" charset="0"/>
                <a:ea typeface="Calibri" panose="020F0502020204030204" pitchFamily="34" charset="0"/>
                <a:cs typeface="Times New Roman" panose="02020603050405020304" pitchFamily="18" charset="0"/>
              </a:rPr>
              <a:t>.</a:t>
            </a:r>
            <a:br>
              <a:rPr lang="en-US" sz="1400" dirty="0">
                <a:effectLst/>
                <a:latin typeface="Consolas" panose="020B0609020204030204" pitchFamily="49" charset="0"/>
                <a:ea typeface="Calibri" panose="020F0502020204030204" pitchFamily="34" charset="0"/>
                <a:cs typeface="Times New Roman" panose="02020603050405020304" pitchFamily="18" charset="0"/>
              </a:rPr>
            </a:br>
            <a:r>
              <a:rPr lang="en-US" sz="1400" b="1" dirty="0">
                <a:effectLst/>
                <a:latin typeface="Consolas" panose="020B0609020204030204" pitchFamily="49" charset="0"/>
                <a:ea typeface="Calibri" panose="020F0502020204030204" pitchFamily="34" charset="0"/>
                <a:cs typeface="Times New Roman" panose="02020603050405020304" pitchFamily="18" charset="0"/>
              </a:rPr>
              <a:t>Where:</a:t>
            </a: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r>
              <a:rPr lang="en-US" sz="1400" u="sng" dirty="0">
                <a:solidFill>
                  <a:srgbClr val="0000FF"/>
                </a:solidFill>
                <a:effectLst/>
                <a:latin typeface="Consolas" panose="020B0609020204030204" pitchFamily="49" charset="0"/>
                <a:ea typeface="Calibri" panose="020F0502020204030204" pitchFamily="34" charset="0"/>
                <a:cs typeface="Times New Roman" panose="02020603050405020304" pitchFamily="18" charset="0"/>
                <a:hlinkClick r:id="rId3"/>
              </a:rPr>
              <a:t>https://ieeesa.webex.com/ieeesa/j.php?MTID=mcfc9bf3a5db8723141bdef5f59a2baa4</a:t>
            </a: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400" u="sng" dirty="0">
                <a:solidFill>
                  <a:srgbClr val="00B050"/>
                </a:solidFill>
                <a:effectLst/>
                <a:latin typeface="Consolas" panose="020B0609020204030204" pitchFamily="49" charset="0"/>
                <a:ea typeface="Calibri" panose="020F0502020204030204" pitchFamily="34" charset="0"/>
                <a:cs typeface="Times New Roman" panose="02020603050405020304" pitchFamily="18" charset="0"/>
                <a:hlinkClick r:id="rId4"/>
              </a:rPr>
              <a:t>Join meeting</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cs typeface="Times New Roman" panose="02020603050405020304" pitchFamily="18" charset="0"/>
              </a:rPr>
              <a:t>More ways to join:</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cs typeface="Times New Roman" panose="02020603050405020304" pitchFamily="18" charset="0"/>
              </a:rPr>
              <a:t>Join from the meeting link</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u="sng" dirty="0">
                <a:solidFill>
                  <a:srgbClr val="005E7D"/>
                </a:solidFill>
                <a:effectLst/>
                <a:latin typeface="Consolas" panose="020B0609020204030204" pitchFamily="49" charset="0"/>
                <a:ea typeface="Calibri" panose="020F0502020204030204" pitchFamily="34" charset="0"/>
                <a:cs typeface="Times New Roman" panose="02020603050405020304" pitchFamily="18" charset="0"/>
                <a:hlinkClick r:id="rId4"/>
              </a:rPr>
              <a:t>https://ieeesa.webex.com/ieeesa/j.php?MTID=mcfc9bf3a5db8723141bdef5f59a2baa4</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cs typeface="Times New Roman" panose="02020603050405020304" pitchFamily="18" charset="0"/>
              </a:rPr>
              <a:t>Join by meeting number </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Meeting number (access code): 2347 742 7533 </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Meeting password: 60adhoc-tu</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cs typeface="Times New Roman" panose="02020603050405020304" pitchFamily="18" charset="0"/>
              </a:rPr>
              <a:t>Tap to join from a mobile device (attendees only)</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u="sng" dirty="0">
                <a:solidFill>
                  <a:srgbClr val="005E7D"/>
                </a:solidFill>
                <a:effectLst/>
                <a:latin typeface="Consolas" panose="020B0609020204030204" pitchFamily="49" charset="0"/>
                <a:ea typeface="Calibri" panose="020F0502020204030204" pitchFamily="34" charset="0"/>
                <a:cs typeface="Times New Roman" panose="02020603050405020304" pitchFamily="18" charset="0"/>
                <a:hlinkClick r:id="rId5"/>
              </a:rPr>
              <a:t>+1-646-992-2010,,23477427533##</a:t>
            </a:r>
            <a:r>
              <a:rPr lang="en-US" sz="1400" dirty="0">
                <a:effectLst/>
                <a:latin typeface="Consolas" panose="020B0609020204030204" pitchFamily="49" charset="0"/>
                <a:ea typeface="Calibri" panose="020F0502020204030204" pitchFamily="34" charset="0"/>
                <a:cs typeface="Times New Roman" panose="02020603050405020304" pitchFamily="18" charset="0"/>
              </a:rPr>
              <a:t> United States Toll (New York City)</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u="sng" dirty="0">
                <a:solidFill>
                  <a:srgbClr val="005E7D"/>
                </a:solidFill>
                <a:effectLst/>
                <a:latin typeface="Consolas" panose="020B0609020204030204" pitchFamily="49" charset="0"/>
                <a:ea typeface="Calibri" panose="020F0502020204030204" pitchFamily="34" charset="0"/>
                <a:cs typeface="Times New Roman" panose="02020603050405020304" pitchFamily="18" charset="0"/>
                <a:hlinkClick r:id="rId6"/>
              </a:rPr>
              <a:t>+1-213-306-3065,,23477427533##</a:t>
            </a:r>
            <a:r>
              <a:rPr lang="en-US" sz="1400" dirty="0">
                <a:effectLst/>
                <a:latin typeface="Consolas" panose="020B0609020204030204" pitchFamily="49" charset="0"/>
                <a:ea typeface="Calibri" panose="020F0502020204030204" pitchFamily="34" charset="0"/>
                <a:cs typeface="Times New Roman" panose="02020603050405020304" pitchFamily="18" charset="0"/>
              </a:rPr>
              <a:t> United States Toll (Los Angeles)</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cs typeface="Times New Roman" panose="02020603050405020304" pitchFamily="18" charset="0"/>
              </a:rPr>
              <a:t>Join by phone</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+1-646-992-2010 United States Toll (New York City)</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+1-213-306-3065 United States Toll (Los Angeles)</a:t>
            </a:r>
            <a:endParaRPr lang="en-US" sz="1400" dirty="0">
              <a:effectLst/>
              <a:latin typeface="Calibri" panose="020F0502020204030204" pitchFamily="34" charset="0"/>
              <a:ea typeface="Calibri" panose="020F0502020204030204" pitchFamily="34" charset="0"/>
            </a:endParaRPr>
          </a:p>
          <a:p>
            <a:endParaRPr lang="en-US" sz="800" dirty="0">
              <a:solidFill>
                <a:schemeClr val="tx1"/>
              </a:solidFill>
              <a:latin typeface="Consolas" panose="020B0609020204030204" pitchFamily="49" charset="0"/>
            </a:endParaRPr>
          </a:p>
          <a:p>
            <a:endParaRPr lang="en-US" sz="800" dirty="0">
              <a:solidFill>
                <a:schemeClr val="tx1"/>
              </a:solidFill>
              <a:latin typeface="Consolas" panose="020B0609020204030204" pitchFamily="49"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533399" y="590319"/>
            <a:ext cx="8305801"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1800" dirty="0"/>
              <a:t>802.18 FCC NPRM 60GHz Reply Comments </a:t>
            </a:r>
            <a:r>
              <a:rPr lang="en-US" sz="1800" dirty="0">
                <a:highlight>
                  <a:srgbClr val="D5F4FF"/>
                </a:highlight>
              </a:rPr>
              <a:t>ad </a:t>
            </a:r>
            <a:r>
              <a:rPr lang="en-US" sz="1800" dirty="0" err="1">
                <a:highlight>
                  <a:srgbClr val="D5F4FF"/>
                </a:highlight>
              </a:rPr>
              <a:t>hoc_telecon</a:t>
            </a:r>
            <a:r>
              <a:rPr lang="en-US" sz="1800" dirty="0">
                <a:highlight>
                  <a:srgbClr val="D5F4FF"/>
                </a:highlight>
              </a:rPr>
              <a:t>. call-in,  28sep21</a:t>
            </a:r>
          </a:p>
        </p:txBody>
      </p:sp>
    </p:spTree>
    <p:extLst>
      <p:ext uri="{BB962C8B-B14F-4D97-AF65-F5344CB8AC3E}">
        <p14:creationId xmlns:p14="http://schemas.microsoft.com/office/powerpoint/2010/main" val="58123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Lead</a:t>
            </a:r>
          </a:p>
          <a:p>
            <a:pPr lvl="1">
              <a:defRPr/>
            </a:pPr>
            <a:r>
              <a:rPr lang="en-US" sz="1600" dirty="0"/>
              <a:t>Lead Jay Holcomb (Itron) </a:t>
            </a:r>
          </a:p>
          <a:p>
            <a:pPr lvl="1">
              <a:defRPr/>
            </a:pPr>
            <a:r>
              <a:rPr lang="en-US" sz="1600" dirty="0"/>
              <a:t>Secretary, anyone?</a:t>
            </a:r>
          </a:p>
          <a:p>
            <a:pPr lvl="1">
              <a:defRPr/>
            </a:pPr>
            <a:endParaRPr lang="en-US" sz="1600" dirty="0">
              <a:solidFill>
                <a:srgbClr val="FF0000"/>
              </a:solidFill>
            </a:endParaRPr>
          </a:p>
          <a:p>
            <a:pPr lvl="1">
              <a:defRP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2"/>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3"/>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4"/>
              </a:rPr>
              <a:t>http://www.ieee802.org/devdocs.shtml</a:t>
            </a:r>
            <a:r>
              <a:rPr lang="en-US" sz="16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200" dirty="0">
                <a:hlinkClick r:id="rId5"/>
              </a:rPr>
              <a:t>https://standards.ieee.org/about/sasb/patcom/materials.html</a:t>
            </a:r>
            <a:r>
              <a:rPr lang="en-US" sz="1600" dirty="0"/>
              <a:t> </a:t>
            </a:r>
            <a:endParaRPr lang="en-US" sz="1800" kern="1600" dirty="0">
              <a:sym typeface="Wingdings" panose="05000000000000000000" pitchFamily="2" charset="2"/>
            </a:endParaRPr>
          </a:p>
          <a:p>
            <a:pPr lvl="1">
              <a:defRPr/>
            </a:pPr>
            <a:r>
              <a:rPr lang="en-US" sz="1600" kern="1600" dirty="0">
                <a:sym typeface="Wingdings" panose="05000000000000000000" pitchFamily="2" charset="2"/>
              </a:rPr>
              <a:t>Copyright notice slides,   nov19 </a:t>
            </a: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27-29Sep21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3060913849"/>
              </p:ext>
            </p:extLst>
          </p:nvPr>
        </p:nvGraphicFramePr>
        <p:xfrm>
          <a:off x="6301669" y="5715751"/>
          <a:ext cx="2390775" cy="498988"/>
        </p:xfrm>
        <a:graphic>
          <a:graphicData uri="http://schemas.openxmlformats.org/presentationml/2006/ole">
            <mc:AlternateContent xmlns:mc="http://schemas.openxmlformats.org/markup-compatibility/2006">
              <mc:Choice xmlns:v="urn:schemas-microsoft-com:vml" Requires="v">
                <p:oleObj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301669" y="5715751"/>
                        <a:ext cx="2390775" cy="498988"/>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D9B5CEE3-085D-4C59-95B6-F28DA548EA4D}"/>
              </a:ext>
            </a:extLst>
          </p:cNvPr>
          <p:cNvGraphicFramePr>
            <a:graphicFrameLocks noChangeAspect="1"/>
          </p:cNvGraphicFramePr>
          <p:nvPr>
            <p:extLst>
              <p:ext uri="{D42A27DB-BD31-4B8C-83A1-F6EECF244321}">
                <p14:modId xmlns:p14="http://schemas.microsoft.com/office/powerpoint/2010/main" val="3342393273"/>
              </p:ext>
            </p:extLst>
          </p:nvPr>
        </p:nvGraphicFramePr>
        <p:xfrm>
          <a:off x="5503392" y="5584245"/>
          <a:ext cx="903109" cy="761999"/>
        </p:xfrm>
        <a:graphic>
          <a:graphicData uri="http://schemas.openxmlformats.org/presentationml/2006/ole">
            <mc:AlternateContent xmlns:mc="http://schemas.openxmlformats.org/markup-compatibility/2006">
              <mc:Choice xmlns:v="urn:schemas-microsoft-com:vml" Requires="v">
                <p:oleObj name="Acrobat Document" showAsIcon="1" r:id="rId10" imgW="914400" imgH="771822" progId="AcroExch.Document.DC">
                  <p:embed/>
                </p:oleObj>
              </mc:Choice>
              <mc:Fallback>
                <p:oleObj name="Acrobat Document" showAsIcon="1" r:id="rId10"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1"/>
                      <a:stretch>
                        <a:fillRect/>
                      </a:stretch>
                    </p:blipFill>
                    <p:spPr>
                      <a:xfrm>
                        <a:off x="5503392" y="5584245"/>
                        <a:ext cx="903109" cy="761999"/>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27-29Sep21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indent="-285750" algn="ctr">
              <a:lnSpc>
                <a:spcPct val="80000"/>
              </a:lnSpc>
              <a:spcAft>
                <a:spcPct val="40000"/>
              </a:spcAft>
              <a:buSzPct val="150000"/>
              <a:defRPr/>
            </a:pPr>
            <a:r>
              <a:rPr lang="en-US" altLang="en-US" sz="1800" b="1" dirty="0">
                <a:solidFill>
                  <a:schemeClr val="tx1"/>
                </a:solidFill>
                <a:latin typeface="Calibri" panose="020F0502020204030204" pitchFamily="34" charset="0"/>
                <a:cs typeface="Calibri" panose="020F0502020204030204" pitchFamily="34" charset="0"/>
              </a:rPr>
              <a:t>&gt;&gt; Don’t be silent if inappropriate topics are discussed … 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27-29Sep21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27-29Sep21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27-29Sep21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 27Sep21 </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27-29Sep21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5116687" y="1074653"/>
            <a:ext cx="3722513" cy="5474748"/>
          </a:xfrm>
        </p:spPr>
        <p:txBody>
          <a:bodyPr/>
          <a:lstStyle/>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a:t>
            </a:r>
          </a:p>
          <a:p>
            <a:pPr lvl="1">
              <a:buFont typeface="Arial" panose="020B0604020202020204" pitchFamily="34" charset="0"/>
              <a:buChar char="•"/>
            </a:pPr>
            <a:r>
              <a:rPr lang="en-US" altLang="en-US" sz="1600" dirty="0">
                <a:solidFill>
                  <a:schemeClr val="bg1">
                    <a:lumMod val="85000"/>
                  </a:schemeClr>
                </a:solidFill>
              </a:rPr>
              <a:t>None heard.</a:t>
            </a:r>
          </a:p>
          <a:p>
            <a:pPr lvl="1">
              <a:buFont typeface="Arial" panose="020B0604020202020204" pitchFamily="34" charset="0"/>
              <a:buChar char="•"/>
            </a:pPr>
            <a:r>
              <a:rPr lang="en-US" altLang="en-US" sz="1600" dirty="0">
                <a:solidFill>
                  <a:schemeClr val="bg1">
                    <a:lumMod val="85000"/>
                  </a:schemeClr>
                </a:solidFill>
              </a:rPr>
              <a:t>Results:  Approved by unanimous consent</a:t>
            </a:r>
          </a:p>
          <a:p>
            <a:pPr>
              <a:buFont typeface="Arial" panose="020B0604020202020204" pitchFamily="34" charset="0"/>
              <a:buChar char="•"/>
            </a:pPr>
            <a:r>
              <a:rPr lang="en-US" altLang="en-US" sz="1600" b="0" dirty="0">
                <a:solidFill>
                  <a:schemeClr val="bg1">
                    <a:lumMod val="85000"/>
                  </a:schemeClr>
                </a:solidFill>
              </a:rPr>
              <a:t> </a:t>
            </a:r>
          </a:p>
          <a:p>
            <a:pPr>
              <a:buFont typeface="Arial" panose="020B0604020202020204" pitchFamily="34" charset="0"/>
              <a:buChar char="•"/>
            </a:pPr>
            <a:r>
              <a:rPr lang="en-US" altLang="en-US" sz="1600" u="sng" dirty="0">
                <a:solidFill>
                  <a:schemeClr val="tx1"/>
                </a:solidFill>
              </a:rPr>
              <a:t>Motion:</a:t>
            </a:r>
            <a:r>
              <a:rPr lang="en-US" altLang="en-US" sz="1600" dirty="0">
                <a:solidFill>
                  <a:schemeClr val="tx1"/>
                </a:solidFill>
              </a:rPr>
              <a:t> </a:t>
            </a:r>
            <a:r>
              <a:rPr lang="en-US" altLang="en-US" sz="1600" b="0" dirty="0">
                <a:solidFill>
                  <a:schemeClr val="tx1"/>
                </a:solidFill>
              </a:rPr>
              <a:t>Any objection to approving </a:t>
            </a:r>
            <a:r>
              <a:rPr lang="en-GB" sz="1600" b="0" dirty="0">
                <a:solidFill>
                  <a:schemeClr val="tx1"/>
                </a:solidFill>
                <a:effectLst/>
                <a:ea typeface="SimSun" panose="02010600030101010101" pitchFamily="2" charset="-122"/>
              </a:rPr>
              <a:t>minutes from the last ad hoc call, in document </a:t>
            </a:r>
            <a:r>
              <a:rPr lang="en-GB" sz="1600" b="0" dirty="0">
                <a:solidFill>
                  <a:schemeClr val="bg1">
                    <a:lumMod val="75000"/>
                  </a:schemeClr>
                </a:solidFill>
                <a:ea typeface="SimSun" panose="02010600030101010101" pitchFamily="2" charset="-122"/>
                <a:hlinkClick r:id="rId2"/>
              </a:rPr>
              <a:t>https://mentor.ieee.org/802.18/dcn/21/18-21-0114-01-0000-minutes-21-22-sep21-adhoc-fcc-nprm-60ghz-reply-comments.docx</a:t>
            </a:r>
            <a:r>
              <a:rPr lang="en-GB" sz="1600" b="0" dirty="0">
                <a:solidFill>
                  <a:schemeClr val="bg1">
                    <a:lumMod val="75000"/>
                  </a:schemeClr>
                </a:solidFill>
                <a:ea typeface="SimSun" panose="02010600030101010101" pitchFamily="2" charset="-122"/>
              </a:rPr>
              <a:t>  </a:t>
            </a:r>
            <a:r>
              <a:rPr lang="en-US" sz="1100" b="0" i="0" dirty="0">
                <a:solidFill>
                  <a:srgbClr val="000000"/>
                </a:solidFill>
                <a:effectLst/>
                <a:latin typeface="Verdana" panose="020B0604030504040204" pitchFamily="34" charset="0"/>
              </a:rPr>
              <a:t>23-Sep-2021 19:43:38 </a:t>
            </a:r>
            <a:r>
              <a:rPr lang="en-US" sz="1100" b="0" i="0" dirty="0">
                <a:solidFill>
                  <a:schemeClr val="tx1"/>
                </a:solidFill>
                <a:effectLst/>
                <a:latin typeface="Verdana" panose="020B0604030504040204" pitchFamily="34" charset="0"/>
              </a:rPr>
              <a:t>ET</a:t>
            </a:r>
            <a:r>
              <a:rPr lang="en-US" sz="1400" b="0" dirty="0">
                <a:solidFill>
                  <a:schemeClr val="tx1"/>
                </a:solidFill>
                <a:effectLst/>
                <a:ea typeface="SimSun" panose="02010600030101010101" pitchFamily="2" charset="-122"/>
              </a:rPr>
              <a:t>, </a:t>
            </a:r>
            <a:r>
              <a:rPr lang="en-US" sz="1600" b="0" dirty="0">
                <a:solidFill>
                  <a:schemeClr val="tx1"/>
                </a:solidFill>
                <a:effectLst/>
                <a:ea typeface="SimSun" panose="02010600030101010101" pitchFamily="2" charset="-122"/>
              </a:rPr>
              <a:t>with editorial privilege for the </a:t>
            </a:r>
            <a:r>
              <a:rPr lang="en-US" sz="1600" b="0" dirty="0">
                <a:solidFill>
                  <a:schemeClr val="bg1">
                    <a:lumMod val="75000"/>
                  </a:schemeClr>
                </a:solidFill>
                <a:effectLst/>
                <a:ea typeface="SimSun" panose="02010600030101010101" pitchFamily="2" charset="-122"/>
              </a:rPr>
              <a:t>802.18 chair.</a:t>
            </a:r>
            <a:r>
              <a:rPr lang="en-US" altLang="en-US" sz="1600" b="0" dirty="0">
                <a:solidFill>
                  <a:schemeClr val="bg1">
                    <a:lumMod val="75000"/>
                  </a:schemeClr>
                </a:solidFill>
              </a:rPr>
              <a:t>	</a:t>
            </a:r>
          </a:p>
          <a:p>
            <a:pPr lvl="1">
              <a:buFont typeface="Arial" panose="020B0604020202020204" pitchFamily="34" charset="0"/>
              <a:buChar char="•"/>
            </a:pPr>
            <a:r>
              <a:rPr lang="en-US" altLang="en-US" sz="1600" dirty="0">
                <a:solidFill>
                  <a:schemeClr val="bg1">
                    <a:lumMod val="75000"/>
                  </a:schemeClr>
                </a:solidFill>
              </a:rPr>
              <a:t>None heard.</a:t>
            </a:r>
          </a:p>
          <a:p>
            <a:pPr lvl="1">
              <a:buFont typeface="Arial" panose="020B0604020202020204" pitchFamily="34" charset="0"/>
              <a:buChar char="•"/>
            </a:pPr>
            <a:r>
              <a:rPr lang="en-US" altLang="en-US" sz="1600" dirty="0">
                <a:solidFill>
                  <a:schemeClr val="bg1">
                    <a:lumMod val="75000"/>
                  </a:schemeClr>
                </a:solidFill>
              </a:rPr>
              <a:t>Results:  Approved by unanimous consent</a:t>
            </a:r>
          </a:p>
          <a:p>
            <a:pPr>
              <a:buFont typeface="Arial" panose="020B0604020202020204" pitchFamily="34" charset="0"/>
              <a:buChar char="•"/>
            </a:pPr>
            <a:endParaRPr lang="en-US" altLang="en-US" sz="1200" dirty="0">
              <a:solidFill>
                <a:schemeClr val="tx1"/>
              </a:solidFill>
            </a:endParaRPr>
          </a:p>
        </p:txBody>
      </p:sp>
      <p:sp>
        <p:nvSpPr>
          <p:cNvPr id="8" name="Content Placeholder 2">
            <a:extLst>
              <a:ext uri="{FF2B5EF4-FFF2-40B4-BE49-F238E27FC236}">
                <a16:creationId xmlns:a16="http://schemas.microsoft.com/office/drawing/2014/main" id="{C96D639E-F92E-4200-B67D-BEF28E485EBE}"/>
              </a:ext>
            </a:extLst>
          </p:cNvPr>
          <p:cNvSpPr txBox="1">
            <a:spLocks/>
          </p:cNvSpPr>
          <p:nvPr/>
        </p:nvSpPr>
        <p:spPr bwMode="auto">
          <a:xfrm>
            <a:off x="608011" y="1041402"/>
            <a:ext cx="4725989" cy="547474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hlinkClick r:id="rId3" action="ppaction://hlinksldjump"/>
              </a:rPr>
              <a:t>Agenda – 28sep21 – proceed to slide: 12</a:t>
            </a: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Agenda -29sep21-proceed to slide:______</a:t>
            </a:r>
          </a:p>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Call to Order</a:t>
            </a:r>
          </a:p>
          <a:p>
            <a:pPr lvl="1">
              <a:spcBef>
                <a:spcPts val="0"/>
              </a:spcBef>
              <a:buFont typeface="Arial" panose="020B0604020202020204" pitchFamily="34" charset="0"/>
              <a:buChar char="•"/>
            </a:pPr>
            <a:r>
              <a:rPr lang="en-US" altLang="en-US" sz="1200" b="1" u="sng" kern="0"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kern="0" dirty="0">
                <a:solidFill>
                  <a:schemeClr val="tx1"/>
                </a:solidFill>
              </a:rPr>
              <a:t>Please request Q in chat window.</a:t>
            </a:r>
          </a:p>
          <a:p>
            <a:pPr>
              <a:buFont typeface="Arial" panose="020B0604020202020204" pitchFamily="34" charset="0"/>
              <a:buChar char="•"/>
            </a:pPr>
            <a:r>
              <a:rPr lang="en-US" altLang="en-US" sz="1600" kern="0" dirty="0">
                <a:solidFill>
                  <a:schemeClr val="tx1"/>
                </a:solidFill>
              </a:rPr>
              <a:t>Administrative items</a:t>
            </a:r>
          </a:p>
          <a:p>
            <a:pPr lvl="1">
              <a:spcBef>
                <a:spcPts val="0"/>
              </a:spcBef>
              <a:buFont typeface="Arial" panose="020B0604020202020204" pitchFamily="34" charset="0"/>
              <a:buChar char="•"/>
            </a:pPr>
            <a:r>
              <a:rPr lang="en-US" altLang="en-US" sz="1400" kern="0" dirty="0">
                <a:solidFill>
                  <a:schemeClr val="tx1"/>
                </a:solidFill>
              </a:rPr>
              <a:t>Someone to take some </a:t>
            </a:r>
            <a:r>
              <a:rPr lang="en-US" altLang="en-US" sz="1400" kern="0" dirty="0" err="1">
                <a:solidFill>
                  <a:schemeClr val="tx1"/>
                </a:solidFill>
              </a:rPr>
              <a:t>notes</a:t>
            </a:r>
            <a:r>
              <a:rPr lang="en-US" altLang="en-US" sz="1400" kern="0" dirty="0" err="1">
                <a:solidFill>
                  <a:schemeClr val="bg1">
                    <a:lumMod val="85000"/>
                  </a:schemeClr>
                </a:solidFill>
              </a:rPr>
              <a:t>,_</a:t>
            </a:r>
            <a:r>
              <a:rPr lang="en-US" altLang="en-US" sz="1400" kern="0" dirty="0" err="1">
                <a:solidFill>
                  <a:schemeClr val="tx1"/>
                </a:solidFill>
              </a:rPr>
              <a:t>jay</a:t>
            </a:r>
            <a:r>
              <a:rPr lang="en-US" altLang="en-US" sz="1400" kern="0" dirty="0">
                <a:solidFill>
                  <a:schemeClr val="tx1"/>
                </a:solidFill>
              </a:rPr>
              <a:t>_</a:t>
            </a:r>
          </a:p>
          <a:p>
            <a:pPr lvl="1">
              <a:spcBef>
                <a:spcPts val="0"/>
              </a:spcBef>
              <a:buFont typeface="Arial" panose="020B0604020202020204" pitchFamily="34" charset="0"/>
              <a:buChar char="•"/>
            </a:pPr>
            <a:r>
              <a:rPr lang="en-US" altLang="en-US" sz="1400" kern="0" dirty="0">
                <a:solidFill>
                  <a:schemeClr val="tx1"/>
                </a:solidFill>
              </a:rPr>
              <a:t>Attendance &amp; monitor chat window, Stuart  K. </a:t>
            </a:r>
          </a:p>
          <a:p>
            <a:pPr>
              <a:buFont typeface="Arial" panose="020B0604020202020204" pitchFamily="34" charset="0"/>
              <a:buChar char="•"/>
            </a:pPr>
            <a:r>
              <a:rPr lang="en-US" altLang="en-US" sz="1600" kern="0" dirty="0">
                <a:solidFill>
                  <a:schemeClr val="tx1"/>
                </a:solidFill>
              </a:rPr>
              <a:t>Approve agenda and last minutes</a:t>
            </a:r>
          </a:p>
          <a:p>
            <a:pPr>
              <a:buFont typeface="Arial" panose="020B0604020202020204" pitchFamily="34" charset="0"/>
              <a:buChar char="•"/>
            </a:pPr>
            <a:r>
              <a:rPr lang="en-US" altLang="en-US" sz="1600" kern="0" dirty="0">
                <a:solidFill>
                  <a:schemeClr val="tx1"/>
                </a:solidFill>
              </a:rPr>
              <a:t>Discussion items</a:t>
            </a:r>
            <a:endParaRPr lang="en-US" altLang="en-US" sz="1400" kern="0" dirty="0">
              <a:solidFill>
                <a:schemeClr val="tx1"/>
              </a:solidFill>
            </a:endParaRPr>
          </a:p>
          <a:p>
            <a:pPr lvl="1">
              <a:spcBef>
                <a:spcPts val="0"/>
              </a:spcBef>
              <a:buFont typeface="Arial" panose="020B0604020202020204" pitchFamily="34" charset="0"/>
              <a:buChar char="•"/>
            </a:pPr>
            <a:r>
              <a:rPr lang="en-US" altLang="en-US" sz="1600" kern="0" dirty="0">
                <a:solidFill>
                  <a:schemeClr val="tx1"/>
                </a:solidFill>
              </a:rPr>
              <a:t>Work on FCC NPRM 60GHz  Reply Comments</a:t>
            </a:r>
          </a:p>
          <a:p>
            <a:pPr lvl="1">
              <a:spcBef>
                <a:spcPts val="0"/>
              </a:spcBef>
              <a:buFont typeface="Arial" panose="020B0604020202020204" pitchFamily="34" charset="0"/>
              <a:buChar char="•"/>
            </a:pPr>
            <a:r>
              <a:rPr lang="en-US" altLang="en-US" sz="1600" kern="0" dirty="0">
                <a:solidFill>
                  <a:schemeClr val="tx1"/>
                </a:solidFill>
              </a:rPr>
              <a:t>Next steps, moving forward, etc. </a:t>
            </a:r>
          </a:p>
          <a:p>
            <a:pPr>
              <a:buFont typeface="Arial" panose="020B0604020202020204" pitchFamily="34" charset="0"/>
              <a:buChar char="•"/>
            </a:pPr>
            <a:r>
              <a:rPr lang="en-US" altLang="en-US" sz="1600" kern="0" dirty="0">
                <a:solidFill>
                  <a:schemeClr val="tx1"/>
                </a:solidFill>
              </a:rPr>
              <a:t>Actions required,</a:t>
            </a:r>
          </a:p>
          <a:p>
            <a:pPr lvl="1">
              <a:buFont typeface="Arial" panose="020B0604020202020204" pitchFamily="34" charset="0"/>
              <a:buChar char="•"/>
            </a:pPr>
            <a:r>
              <a:rPr lang="en-US" altLang="en-US" sz="1600" kern="0" dirty="0">
                <a:solidFill>
                  <a:schemeClr val="tx1"/>
                </a:solidFill>
              </a:rPr>
              <a:t>Reply Comments feedback </a:t>
            </a:r>
          </a:p>
          <a:p>
            <a:pPr lvl="1">
              <a:buFont typeface="Arial" panose="020B0604020202020204" pitchFamily="34" charset="0"/>
              <a:buChar char="•"/>
            </a:pPr>
            <a:r>
              <a:rPr lang="en-US" sz="1600" kern="0" dirty="0">
                <a:ea typeface="SimSun" panose="02010600030101010101" pitchFamily="2" charset="-122"/>
              </a:rPr>
              <a:t>Anything new today</a:t>
            </a:r>
          </a:p>
          <a:p>
            <a:pPr>
              <a:buFont typeface="Arial" panose="020B0604020202020204" pitchFamily="34" charset="0"/>
              <a:buChar char="•"/>
            </a:pPr>
            <a:r>
              <a:rPr lang="en-US" altLang="en-US" sz="1800" dirty="0">
                <a:solidFill>
                  <a:schemeClr val="tx1"/>
                </a:solidFill>
              </a:rPr>
              <a:t>AOB and Adjourn</a:t>
            </a:r>
          </a:p>
          <a:p>
            <a:pPr lvl="1">
              <a:buFont typeface="Arial" panose="020B0604020202020204" pitchFamily="34" charset="0"/>
              <a:buChar char="•"/>
            </a:pPr>
            <a:endParaRPr lang="en-US" sz="1400" kern="0" dirty="0">
              <a:ea typeface="SimSun" panose="02010600030101010101" pitchFamily="2" charset="-122"/>
            </a:endParaRPr>
          </a:p>
          <a:p>
            <a:pPr>
              <a:buFont typeface="Arial" panose="020B0604020202020204" pitchFamily="34" charset="0"/>
              <a:buChar char="•"/>
            </a:pPr>
            <a:endParaRPr lang="en-US" altLang="en-US" sz="120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34901"/>
          </a:xfrm>
        </p:spPr>
        <p:txBody>
          <a:bodyPr/>
          <a:lstStyle/>
          <a:p>
            <a:r>
              <a:rPr lang="en-US" sz="2000" dirty="0">
                <a:ea typeface="Calibri" panose="020F0502020204030204" pitchFamily="34" charset="0"/>
              </a:rPr>
              <a:t>FCC NPRM on 60GHz on </a:t>
            </a:r>
            <a:r>
              <a:rPr lang="en-US" sz="2000" dirty="0">
                <a:effectLst/>
                <a:ea typeface="Calibri" panose="020F0502020204030204" pitchFamily="34" charset="0"/>
              </a:rPr>
              <a:t>Radar Sensing Technology-background</a:t>
            </a:r>
            <a:endParaRPr lang="en-US" sz="2000" dirty="0"/>
          </a:p>
        </p:txBody>
      </p:sp>
      <p:sp>
        <p:nvSpPr>
          <p:cNvPr id="3" name="Content Placeholder 2"/>
          <p:cNvSpPr>
            <a:spLocks noGrp="1"/>
          </p:cNvSpPr>
          <p:nvPr>
            <p:ph idx="1"/>
          </p:nvPr>
        </p:nvSpPr>
        <p:spPr>
          <a:xfrm>
            <a:off x="698889" y="1219200"/>
            <a:ext cx="8153400" cy="5263402"/>
          </a:xfrm>
        </p:spPr>
        <p:txBody>
          <a:bodyPr/>
          <a:lstStyle/>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800" b="0" dirty="0">
                <a:effectLst/>
                <a:ea typeface="Calibri" panose="020F0502020204030204" pitchFamily="34" charset="0"/>
              </a:rPr>
              <a:t>Allowing Expanded Flexibility and Opportunities for Radar Operation in the 57-64GHz band </a:t>
            </a:r>
            <a:r>
              <a:rPr lang="en-US" sz="1600" b="0" dirty="0">
                <a:effectLst/>
                <a:latin typeface="Times New Roman" panose="02020603050405020304" pitchFamily="18" charset="0"/>
                <a:ea typeface="SimSun" panose="02010600030101010101" pitchFamily="2" charset="-122"/>
              </a:rPr>
              <a:t>ET Docket No. 21-264 </a:t>
            </a:r>
            <a:endParaRPr lang="en-US" b="0" dirty="0">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600" b="0" dirty="0">
              <a:solidFill>
                <a:srgbClr val="191919"/>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0" dirty="0">
                <a:solidFill>
                  <a:srgbClr val="191919"/>
                </a:solidFill>
                <a:effectLst/>
                <a:ea typeface="Calibri" panose="020F0502020204030204" pitchFamily="34" charset="0"/>
              </a:rPr>
              <a:t>Proceeding: </a:t>
            </a:r>
            <a:r>
              <a:rPr lang="en-US" sz="1400" b="0" dirty="0">
                <a:solidFill>
                  <a:srgbClr val="191919"/>
                </a:solidFill>
                <a:effectLst/>
                <a:ea typeface="Calibri" panose="020F0502020204030204" pitchFamily="34" charset="0"/>
                <a:hlinkClick r:id="rId3"/>
              </a:rPr>
              <a:t>https://www.fcc.gov/ecfs/search/filings?q=((proceedings.name:((21%5C-264*))%20OR%20proceedings.description:((21%5C-264*))))&amp;sort=date_disseminated,DESC</a:t>
            </a:r>
            <a:r>
              <a:rPr lang="en-US" sz="1400" b="0" dirty="0">
                <a:solidFill>
                  <a:srgbClr val="191919"/>
                </a:solidFill>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600" dirty="0">
                <a:solidFill>
                  <a:srgbClr val="191919"/>
                </a:solidFill>
                <a:ea typeface="Calibri" panose="020F0502020204030204" pitchFamily="34" charset="0"/>
              </a:rPr>
              <a:t>It is on Mentor:  r02 is the July OET versions (r01 is the later Federal Register version). </a:t>
            </a:r>
            <a:r>
              <a:rPr lang="en-US" sz="1400" dirty="0">
                <a:solidFill>
                  <a:srgbClr val="191919"/>
                </a:solidFill>
                <a:ea typeface="Calibri" panose="020F0502020204030204" pitchFamily="34" charset="0"/>
                <a:hlinkClick r:id="rId4"/>
              </a:rPr>
              <a:t>https://mentor.ieee.org/802.18/dcn/21/18-21-0079-02-0000-fcc-nprm-allowing-expanded-flexibility-for-radar-operation-in-57-64-ghz-band.docx</a:t>
            </a:r>
            <a:r>
              <a:rPr lang="en-US" sz="1400" dirty="0">
                <a:solidFill>
                  <a:srgbClr val="191919"/>
                </a:solidFill>
                <a:ea typeface="Calibri" panose="020F0502020204030204" pitchFamily="34" charset="0"/>
              </a:rPr>
              <a:t> </a:t>
            </a:r>
          </a:p>
          <a:p>
            <a:pPr marL="0">
              <a:spcBef>
                <a:spcPts val="0"/>
              </a:spcBef>
              <a:spcAft>
                <a:spcPts val="0"/>
              </a:spcAft>
              <a:buFont typeface="Arial" panose="020B0604020202020204" pitchFamily="34" charset="0"/>
              <a:buChar char="•"/>
            </a:pPr>
            <a:endParaRPr lang="en-US" sz="1600" b="0" dirty="0">
              <a:ea typeface="Calibri" panose="020F0502020204030204" pitchFamily="34" charset="0"/>
            </a:endParaRPr>
          </a:p>
          <a:p>
            <a:pPr marL="0">
              <a:spcBef>
                <a:spcPts val="0"/>
              </a:spcBef>
              <a:spcAft>
                <a:spcPts val="0"/>
              </a:spcAft>
              <a:buFont typeface="Arial" panose="020B0604020202020204" pitchFamily="34" charset="0"/>
              <a:buChar char="•"/>
            </a:pPr>
            <a:r>
              <a:rPr lang="en-US" sz="1600" b="0" dirty="0">
                <a:ea typeface="Calibri" panose="020F0502020204030204" pitchFamily="34" charset="0"/>
              </a:rPr>
              <a:t>From </a:t>
            </a:r>
            <a:r>
              <a:rPr lang="en-US" sz="1600" b="0" dirty="0">
                <a:effectLst/>
                <a:ea typeface="Calibri" panose="020F0502020204030204" pitchFamily="34" charset="0"/>
              </a:rPr>
              <a:t>.11 </a:t>
            </a:r>
            <a:r>
              <a:rPr lang="en-US" sz="1600" b="0" dirty="0" err="1">
                <a:effectLst/>
                <a:ea typeface="Calibri" panose="020F0502020204030204" pitchFamily="34" charset="0"/>
              </a:rPr>
              <a:t>CoEx</a:t>
            </a:r>
            <a:r>
              <a:rPr lang="en-US" sz="1600" b="0" dirty="0">
                <a:effectLst/>
                <a:ea typeface="Calibri" panose="020F0502020204030204" pitchFamily="34" charset="0"/>
              </a:rPr>
              <a:t>, </a:t>
            </a:r>
            <a:r>
              <a:rPr lang="en-US" sz="1600" b="0" dirty="0">
                <a:ea typeface="Calibri" panose="020F0502020204030204" pitchFamily="34" charset="0"/>
              </a:rPr>
              <a:t>July</a:t>
            </a:r>
            <a:r>
              <a:rPr lang="en-US" sz="1600" b="0" dirty="0">
                <a:effectLst/>
                <a:ea typeface="Calibri" panose="020F0502020204030204" pitchFamily="34" charset="0"/>
              </a:rPr>
              <a:t> presentation: </a:t>
            </a:r>
            <a:r>
              <a:rPr lang="en-US" sz="1400" b="0" dirty="0">
                <a:effectLst/>
                <a:ea typeface="Calibri" panose="020F0502020204030204" pitchFamily="34" charset="0"/>
                <a:hlinkClick r:id="rId5"/>
              </a:rPr>
              <a:t>https://mentor.ieee.org/802.11/dcn/21/11-21-1089-00-coex-coexistence-between-radars-and-communication-systems-in-the-60ghz-band-u-s-update.pptx</a:t>
            </a:r>
            <a:r>
              <a:rPr lang="en-US" sz="1400" b="0" dirty="0">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400" b="0" dirty="0">
                <a:ea typeface="Calibri" panose="020F0502020204030204" pitchFamily="34" charset="0"/>
              </a:rPr>
              <a:t>802.15.3 might have interest. (sent above to .15)</a:t>
            </a:r>
          </a:p>
          <a:p>
            <a:pPr marL="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Comments due 20Sep21 (did not make it) == Reply comments due 18Oct21. </a:t>
            </a: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The current draft: </a:t>
            </a:r>
          </a:p>
          <a:p>
            <a:pPr marL="400050"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On mentor:  </a:t>
            </a:r>
            <a:r>
              <a:rPr lang="en-US" sz="1600" dirty="0">
                <a:solidFill>
                  <a:schemeClr val="tx1"/>
                </a:solidFill>
                <a:ea typeface="Calibri" panose="020F0502020204030204" pitchFamily="34" charset="0"/>
                <a:hlinkClick r:id="rId6"/>
              </a:rPr>
              <a:t>https://mentor.ieee.org/802.18/dcn/21/18-21-0110-01-0000-reply-comments-of-ieee-802-60-ghz-motion-sensing-fcc-nprm-et-21-264.docx</a:t>
            </a:r>
            <a:r>
              <a:rPr lang="en-US" sz="1600" dirty="0">
                <a:solidFill>
                  <a:schemeClr val="tx1"/>
                </a:solidFill>
                <a:ea typeface="Calibri" panose="020F0502020204030204" pitchFamily="34" charset="0"/>
              </a:rPr>
              <a:t> </a:t>
            </a:r>
          </a:p>
          <a:p>
            <a:pPr marL="0">
              <a:spcBef>
                <a:spcPts val="0"/>
              </a:spcBef>
              <a:spcAft>
                <a:spcPts val="0"/>
              </a:spcAft>
              <a:buFont typeface="Arial" panose="020B0604020202020204" pitchFamily="34" charset="0"/>
              <a:buChar char="•"/>
            </a:pPr>
            <a:r>
              <a:rPr lang="en-US" sz="2000" dirty="0">
                <a:solidFill>
                  <a:schemeClr val="bg1">
                    <a:lumMod val="85000"/>
                  </a:schemeClr>
                </a:solidFill>
                <a:ea typeface="Calibri" panose="020F0502020204030204" pitchFamily="34" charset="0"/>
              </a:rPr>
              <a:t>(rev 02 was uploaded just before the call) </a:t>
            </a:r>
          </a:p>
          <a:p>
            <a:pPr marL="285750">
              <a:spcBef>
                <a:spcPts val="0"/>
              </a:spcBef>
              <a:spcAft>
                <a:spcPts val="0"/>
              </a:spcAft>
              <a:buFont typeface="Arial" panose="020B0604020202020204" pitchFamily="34" charset="0"/>
              <a:buChar char="•"/>
            </a:pPr>
            <a:endParaRPr lang="en-US" sz="1600" b="1"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27-29Sep21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82542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endParaRPr lang="en-US" sz="2400" dirty="0"/>
          </a:p>
        </p:txBody>
      </p:sp>
      <p:sp>
        <p:nvSpPr>
          <p:cNvPr id="3" name="Content Placeholder 2"/>
          <p:cNvSpPr>
            <a:spLocks noGrp="1"/>
          </p:cNvSpPr>
          <p:nvPr>
            <p:ph idx="1"/>
          </p:nvPr>
        </p:nvSpPr>
        <p:spPr>
          <a:xfrm>
            <a:off x="698889" y="990600"/>
            <a:ext cx="8153400" cy="5484813"/>
          </a:xfrm>
        </p:spPr>
        <p:txBody>
          <a:bodyPr/>
          <a:lstStyle/>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A timeline to work with: </a:t>
            </a:r>
          </a:p>
          <a:p>
            <a:pPr lvl="1" indent="-228600">
              <a:spcBef>
                <a:spcPts val="0"/>
              </a:spcBef>
              <a:spcAft>
                <a:spcPts val="0"/>
              </a:spcAft>
              <a:buFont typeface="Arial" panose="020B0604020202020204" pitchFamily="34" charset="0"/>
              <a:buChar char="•"/>
            </a:pPr>
            <a:r>
              <a:rPr lang="en-US" sz="1600" dirty="0">
                <a:effectLst/>
                <a:ea typeface="SimSun" panose="02010600030101010101" pitchFamily="2" charset="-122"/>
              </a:rPr>
              <a:t>21/22, 27-29Sept- ad hoc(s) to review/refine</a:t>
            </a:r>
          </a:p>
          <a:p>
            <a:pPr marL="800100" lvl="2">
              <a:spcBef>
                <a:spcPts val="0"/>
              </a:spcBef>
              <a:spcAft>
                <a:spcPts val="0"/>
              </a:spcAft>
              <a:buFont typeface="Arial" panose="020B0604020202020204" pitchFamily="34" charset="0"/>
              <a:buChar char="•"/>
            </a:pPr>
            <a:r>
              <a:rPr lang="en-US" b="1" dirty="0">
                <a:solidFill>
                  <a:schemeClr val="tx1"/>
                </a:solidFill>
                <a:ea typeface="Calibri" panose="020F0502020204030204" pitchFamily="34" charset="0"/>
              </a:rPr>
              <a:t>30Sept - .18 approves</a:t>
            </a:r>
            <a:r>
              <a:rPr lang="en-US" dirty="0">
                <a:solidFill>
                  <a:schemeClr val="tx1"/>
                </a:solidFill>
                <a:ea typeface="Calibri" panose="020F0502020204030204" pitchFamily="34" charset="0"/>
              </a:rPr>
              <a:t> </a:t>
            </a:r>
          </a:p>
          <a:p>
            <a:pPr marL="800100" lvl="2">
              <a:spcBef>
                <a:spcPts val="0"/>
              </a:spcBef>
              <a:spcAft>
                <a:spcPts val="0"/>
              </a:spcAft>
              <a:buFont typeface="Arial" panose="020B0604020202020204" pitchFamily="34" charset="0"/>
              <a:buChar char="•"/>
            </a:pPr>
            <a:r>
              <a:rPr lang="en-US" dirty="0">
                <a:solidFill>
                  <a:schemeClr val="tx1"/>
                </a:solidFill>
                <a:ea typeface="Calibri" panose="020F0502020204030204" pitchFamily="34" charset="0"/>
              </a:rPr>
              <a:t>01Oct - get approval to start EC ballot </a:t>
            </a:r>
          </a:p>
          <a:p>
            <a:pPr marL="800100" lvl="2">
              <a:spcBef>
                <a:spcPts val="0"/>
              </a:spcBef>
              <a:spcAft>
                <a:spcPts val="0"/>
              </a:spcAft>
              <a:buFont typeface="Arial" panose="020B0604020202020204" pitchFamily="34" charset="0"/>
              <a:buChar char="•"/>
            </a:pPr>
            <a:r>
              <a:rPr lang="en-US" dirty="0">
                <a:solidFill>
                  <a:schemeClr val="tx1"/>
                </a:solidFill>
                <a:ea typeface="Calibri" panose="020F0502020204030204" pitchFamily="34" charset="0"/>
              </a:rPr>
              <a:t>12 oct – if EC ballot, now closed and get permission to upload by 18oct.</a:t>
            </a:r>
          </a:p>
          <a:p>
            <a:pPr marL="571500" lvl="2" indent="0">
              <a:spcBef>
                <a:spcPts val="0"/>
              </a:spcBef>
              <a:spcAft>
                <a:spcPts val="0"/>
              </a:spcAft>
            </a:pPr>
            <a:endParaRPr lang="en-US"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Today:  review, update, edit current draft</a:t>
            </a:r>
          </a:p>
          <a:p>
            <a:pPr marL="400050" lvl="1">
              <a:spcBef>
                <a:spcPts val="0"/>
              </a:spcBef>
              <a:spcAft>
                <a:spcPts val="0"/>
              </a:spcAft>
              <a:buFont typeface="Arial" panose="020B0604020202020204" pitchFamily="34" charset="0"/>
              <a:buChar char="•"/>
            </a:pPr>
            <a:endParaRPr lang="en-US" sz="16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6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6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6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6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6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6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6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Next steps: </a:t>
            </a:r>
          </a:p>
          <a:p>
            <a:pPr marL="800100" lvl="2">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Continue to review comments that have been published in FCC proceeding.</a:t>
            </a:r>
          </a:p>
          <a:p>
            <a:pPr marL="800100" lvl="2">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Update draft Reply Comments from today</a:t>
            </a:r>
          </a:p>
          <a:p>
            <a:pPr marL="800100" lvl="2">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after </a:t>
            </a:r>
            <a:r>
              <a:rPr lang="en-US" sz="1600" b="1" dirty="0" err="1">
                <a:solidFill>
                  <a:schemeClr val="tx1"/>
                </a:solidFill>
                <a:ea typeface="Times New Roman" panose="02020603050405020304" pitchFamily="18" charset="0"/>
              </a:rPr>
              <a:t>tuesday</a:t>
            </a:r>
            <a:r>
              <a:rPr lang="en-US" sz="1600" b="1" dirty="0">
                <a:solidFill>
                  <a:schemeClr val="tx1"/>
                </a:solidFill>
                <a:ea typeface="Times New Roman" panose="02020603050405020304" pitchFamily="18" charset="0"/>
              </a:rPr>
              <a:t>,  .18 chair send out rev ___ and remind of .18 weekly meeting thursday will be a vote.</a:t>
            </a:r>
          </a:p>
          <a:p>
            <a:pPr marL="800100" lvl="2">
              <a:spcBef>
                <a:spcPts val="0"/>
              </a:spcBef>
              <a:spcAft>
                <a:spcPts val="0"/>
              </a:spcAft>
              <a:buFont typeface="Arial" panose="020B0604020202020204" pitchFamily="34" charset="0"/>
              <a:buChar char="•"/>
            </a:pPr>
            <a:endParaRPr lang="en-US" b="1" dirty="0">
              <a:solidFill>
                <a:schemeClr val="tx1"/>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27-29Sep21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5831144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57962</TotalTime>
  <Words>2658</Words>
  <Application>Microsoft Office PowerPoint</Application>
  <PresentationFormat>On-screen Show (4:3)</PresentationFormat>
  <Paragraphs>369</Paragraphs>
  <Slides>19</Slides>
  <Notes>8</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3</vt:i4>
      </vt:variant>
      <vt:variant>
        <vt:lpstr>Slide Titles</vt:lpstr>
      </vt:variant>
      <vt:variant>
        <vt:i4>19</vt:i4>
      </vt:variant>
    </vt:vector>
  </HeadingPairs>
  <TitlesOfParts>
    <vt:vector size="31" baseType="lpstr">
      <vt:lpstr>Arial</vt:lpstr>
      <vt:lpstr>Calibri</vt:lpstr>
      <vt:lpstr>Consolas</vt:lpstr>
      <vt:lpstr>Helvetica</vt:lpstr>
      <vt:lpstr>Monotype Sorts</vt:lpstr>
      <vt:lpstr>Times New Roman</vt:lpstr>
      <vt:lpstr>Verdana</vt:lpstr>
      <vt:lpstr>Wingdings</vt:lpstr>
      <vt:lpstr>Office Theme</vt:lpstr>
      <vt:lpstr>Document</vt:lpstr>
      <vt:lpstr>Packager Shell Object</vt:lpstr>
      <vt:lpstr>Acrobat Document</vt:lpstr>
      <vt:lpstr>IEEE 802 FCC NPRM 60GHz Reply Comments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 – 27Sep21 </vt:lpstr>
      <vt:lpstr>FCC NPRM on 60GHz on Radar Sensing Technology-background</vt:lpstr>
      <vt:lpstr>FCC NPRM on 60GHz on Radar Sensing Technology </vt:lpstr>
      <vt:lpstr>Actions Required</vt:lpstr>
      <vt:lpstr>Recess</vt:lpstr>
      <vt:lpstr>Agenda – 28Sep21 </vt:lpstr>
      <vt:lpstr>FCC NPRM on 60GHz on Radar Sensing Technology-background</vt:lpstr>
      <vt:lpstr>FCC NPRM on 60GHz on Radar Sensing Technology </vt:lpstr>
      <vt:lpstr>Actions Required</vt:lpstr>
      <vt:lpstr>Adjourn</vt:lpstr>
      <vt:lpstr>PowerPoint Presentation</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3646</cp:revision>
  <cp:lastPrinted>1601-01-01T00:00:00Z</cp:lastPrinted>
  <dcterms:created xsi:type="dcterms:W3CDTF">2016-03-03T14:54:45Z</dcterms:created>
  <dcterms:modified xsi:type="dcterms:W3CDTF">2021-09-27T04:28:30Z</dcterms:modified>
</cp:coreProperties>
</file>