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6"/>
  </p:notesMasterIdLst>
  <p:handoutMasterIdLst>
    <p:handoutMasterId r:id="rId17"/>
  </p:handoutMasterIdLst>
  <p:sldIdLst>
    <p:sldId id="256" r:id="rId2"/>
    <p:sldId id="341" r:id="rId3"/>
    <p:sldId id="329" r:id="rId4"/>
    <p:sldId id="604" r:id="rId5"/>
    <p:sldId id="624" r:id="rId6"/>
    <p:sldId id="605" r:id="rId7"/>
    <p:sldId id="516" r:id="rId8"/>
    <p:sldId id="744" r:id="rId9"/>
    <p:sldId id="750" r:id="rId10"/>
    <p:sldId id="747" r:id="rId11"/>
    <p:sldId id="498" r:id="rId12"/>
    <p:sldId id="402" r:id="rId13"/>
    <p:sldId id="403" r:id="rId14"/>
    <p:sldId id="778"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01" d="100"/>
          <a:sy n="101" d="100"/>
        </p:scale>
        <p:origin x="1098" y="96"/>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65458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21-22-_Sep21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21-22-_Sep21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21-22-_Sep21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file:///C:\Users\jholcomb\OneDrive%20-%20Itron\Documents\2standards\ieee\+meetings\2109sep-koa\%20sip:23398171888@ieeesa.webex.com" TargetMode="External"/><Relationship Id="rId3" Type="http://schemas.openxmlformats.org/officeDocument/2006/relationships/hyperlink" Target="https://ieeesa.webex.com/ieeesa/j.php?MTID=mb4502ab6c3d7c6a75fd6fab97a76b88b" TargetMode="External"/><Relationship Id="rId7" Type="http://schemas.openxmlformats.org/officeDocument/2006/relationships/hyperlink" Target="https://urldefense.com/v3/__https:/ieeesa.webex.com/ieeesa/globalcallin.php?MTID=m0f587bd1fefcdd90c9dfeecccce6381e__;!!F7jv3iA!j0lMS6k_BekjKbULv38o4_WOv_mlseNk1H3kOnT6oANhYDcEUa3KnDAB6ihS9lzjEQ$"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tel:%2B1-213-306-3065,,*01*23398171888%23%23*01*" TargetMode="External"/><Relationship Id="rId5" Type="http://schemas.openxmlformats.org/officeDocument/2006/relationships/hyperlink" Target="tel:%2B1-646-992-2010,,*01*23398171888%23%23*01*" TargetMode="External"/><Relationship Id="rId10" Type="http://schemas.openxmlformats.org/officeDocument/2006/relationships/hyperlink" Target="https://urldefense.com/v3/__https:/help.webex.com__;!!F7jv3iA!mGQNqkHGSIw6-M1sX5pS66B4EoUzxLumCcZcSOlL_65lM8-GGNb0Klny0H4tHWr2gQ$" TargetMode="External"/><Relationship Id="rId4" Type="http://schemas.openxmlformats.org/officeDocument/2006/relationships/hyperlink" Target="https://urldefense.com/v3/__https:/ieeesa.webex.com/ieeesa/j.php?MTID=mb4502ab6c3d7c6a75fd6fab97a76b88b__;!!F7jv3iA!j0lMS6k_BekjKbULv38o4_WOv_mlseNk1H3kOnT6oANhYDcEUa3KnDAB6ij8cdjkug$" TargetMode="External"/><Relationship Id="rId9" Type="http://schemas.openxmlformats.org/officeDocument/2006/relationships/hyperlink" Target="https://urldefense.com/v3/__https:/help.webex.com__;!!F7jv3iA!j0lMS6k_BekjKbULv38o4_WOv_mlseNk1H3kOnT6oANhYDcEUa3KnDAB6iiEjN2FEA$"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90-00-0000-minutes-27jul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21-22-_Sep21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21-22-_ September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21-22-_Sep21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22sept21</a:t>
            </a:r>
            <a:r>
              <a:rPr lang="en-US" sz="2000" b="0" dirty="0">
                <a:solidFill>
                  <a:schemeClr val="tx1"/>
                </a:solidFill>
              </a:rPr>
              <a:t>, 15:00 et</a:t>
            </a: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rPr>
              <a:t>Subject:</a:t>
            </a:r>
            <a:r>
              <a:rPr lang="en-US" sz="1050" dirty="0">
                <a:effectLst/>
                <a:latin typeface="Times New Roman" panose="02020603050405020304" pitchFamily="18" charset="0"/>
                <a:ea typeface="Times New Roman" panose="02020603050405020304" pitchFamily="18" charset="0"/>
              </a:rPr>
              <a:t> Webex meeting invitation: FCC NPRM 60GHz </a:t>
            </a:r>
            <a:r>
              <a:rPr lang="en-US" sz="1050" dirty="0" err="1">
                <a:effectLst/>
                <a:latin typeface="Times New Roman" panose="02020603050405020304" pitchFamily="18" charset="0"/>
                <a:ea typeface="Times New Roman" panose="02020603050405020304" pitchFamily="18" charset="0"/>
              </a:rPr>
              <a:t>adhoc</a:t>
            </a:r>
            <a:br>
              <a:rPr lang="en-US" sz="1050" dirty="0">
                <a:effectLst/>
                <a:latin typeface="Times New Roman" panose="02020603050405020304" pitchFamily="18" charset="0"/>
                <a:ea typeface="Times New Roman" panose="02020603050405020304" pitchFamily="18" charset="0"/>
              </a:rPr>
            </a:br>
            <a:r>
              <a:rPr lang="en-US" sz="1050" b="1" dirty="0">
                <a:effectLst/>
                <a:latin typeface="Times New Roman" panose="02020603050405020304" pitchFamily="18" charset="0"/>
                <a:ea typeface="Times New Roman" panose="02020603050405020304" pitchFamily="18" charset="0"/>
              </a:rPr>
              <a:t>When:</a:t>
            </a:r>
            <a:r>
              <a:rPr lang="en-US" sz="1050" dirty="0">
                <a:effectLst/>
                <a:latin typeface="Times New Roman" panose="02020603050405020304" pitchFamily="18" charset="0"/>
                <a:ea typeface="Times New Roman" panose="02020603050405020304" pitchFamily="18" charset="0"/>
              </a:rPr>
              <a:t> Occurs every day effective 21-Sep-21 until 22-Sep-21 from 15:00 to 16:30 America/</a:t>
            </a:r>
            <a:r>
              <a:rPr lang="en-US" sz="1050" dirty="0" err="1">
                <a:effectLst/>
                <a:latin typeface="Times New Roman" panose="02020603050405020304" pitchFamily="18" charset="0"/>
                <a:ea typeface="Times New Roman" panose="02020603050405020304" pitchFamily="18" charset="0"/>
              </a:rPr>
              <a:t>New_York</a:t>
            </a:r>
            <a:r>
              <a:rPr lang="en-US" sz="1050" dirty="0">
                <a:effectLst/>
                <a:latin typeface="Times New Roman" panose="02020603050405020304" pitchFamily="18" charset="0"/>
                <a:ea typeface="Times New Roman" panose="02020603050405020304" pitchFamily="18" charset="0"/>
              </a:rPr>
              <a:t>.</a:t>
            </a:r>
            <a:br>
              <a:rPr lang="en-US" sz="1050" dirty="0">
                <a:effectLst/>
                <a:latin typeface="Times New Roman" panose="02020603050405020304" pitchFamily="18" charset="0"/>
                <a:ea typeface="Times New Roman" panose="02020603050405020304" pitchFamily="18" charset="0"/>
              </a:rPr>
            </a:br>
            <a:r>
              <a:rPr lang="en-US" sz="1050" b="1" dirty="0">
                <a:effectLst/>
                <a:latin typeface="Times New Roman" panose="02020603050405020304" pitchFamily="18" charset="0"/>
                <a:ea typeface="Times New Roman" panose="02020603050405020304" pitchFamily="18" charset="0"/>
              </a:rPr>
              <a:t>Where:</a:t>
            </a:r>
            <a:r>
              <a:rPr lang="en-US" sz="1050" dirty="0">
                <a:effectLst/>
                <a:latin typeface="Times New Roman" panose="02020603050405020304" pitchFamily="18" charset="0"/>
                <a:ea typeface="Times New Roman" panose="02020603050405020304" pitchFamily="18" charset="0"/>
              </a:rPr>
              <a:t> </a:t>
            </a:r>
            <a:r>
              <a:rPr lang="en-US" sz="1050" u="sng" dirty="0">
                <a:solidFill>
                  <a:srgbClr val="0000FF"/>
                </a:solidFill>
                <a:effectLst/>
                <a:latin typeface="Times New Roman" panose="02020603050405020304" pitchFamily="18" charset="0"/>
                <a:ea typeface="Times New Roman" panose="02020603050405020304" pitchFamily="18" charset="0"/>
                <a:hlinkClick r:id="rId3"/>
              </a:rPr>
              <a:t>https://ieeesa.webex.com/ieeesa/j.php?MTID=mb4502ab6c3d7c6a75fd6fab97a76b88b</a:t>
            </a:r>
            <a:r>
              <a:rPr lang="en-US" sz="1050" dirty="0">
                <a:effectLst/>
                <a:latin typeface="Times New Roman" panose="02020603050405020304" pitchFamily="18" charset="0"/>
                <a:ea typeface="Times New Roman" panose="02020603050405020304" pitchFamily="18" charset="0"/>
              </a:rPr>
              <a:t> </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is inviting you to a scheduled Webex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day effective Tuesday, September 21, 2021 until Wednesday, September 22, 2021 from 3:00 PM to 4:30 PM, (UTC-04:00) Eastern Time (US &amp; Canada) 	3:00 PM  |  (UTC-04:00) Eastern Time (US &amp; Canada)  |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30 mins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u="none" strike="noStrike" dirty="0">
                <a:solidFill>
                  <a:srgbClr val="00B050"/>
                </a:solidFill>
                <a:effectLst/>
                <a:latin typeface="Times New Roman" panose="02020603050405020304" pitchFamily="18" charset="0"/>
                <a:ea typeface="Calibri" panose="020F0502020204030204" pitchFamily="34" charset="0"/>
                <a:hlinkClick r:id="rId4"/>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More ways to join:</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from the meeting link	</a:t>
            </a:r>
            <a:r>
              <a:rPr lang="en-US" sz="1200" u="none" strike="noStrike" dirty="0">
                <a:solidFill>
                  <a:srgbClr val="005E7D"/>
                </a:solidFill>
                <a:effectLst/>
                <a:latin typeface="Times New Roman" panose="02020603050405020304" pitchFamily="18" charset="0"/>
                <a:ea typeface="Calibri" panose="020F0502020204030204" pitchFamily="34" charset="0"/>
                <a:hlinkClick r:id="rId4"/>
              </a:rPr>
              <a:t>https://ieeesa.webex.com/ieeesa/j.php?MTID=mb4502ab6c3d7c6a75fd6fab97a76b88b</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meeting number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Meeting number (access code): 2339 817 1888 </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Meeting password: 60adhoc</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5"/>
              </a:rPr>
              <a:t>+1-646-992-2010,,23398171888##</a:t>
            </a:r>
            <a:r>
              <a:rPr lang="en-US" sz="105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6"/>
              </a:rPr>
              <a:t>+1-213-306-3065,,23398171888##</a:t>
            </a:r>
            <a:r>
              <a:rPr lang="en-US" sz="105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Join by phone</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7"/>
              </a:rPr>
              <a:t>Global call-in numbers</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Join from a video system or application</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Dial </a:t>
            </a:r>
            <a:r>
              <a:rPr lang="en-US" sz="1050" u="none" strike="noStrike" dirty="0">
                <a:solidFill>
                  <a:srgbClr val="005E7D"/>
                </a:solidFill>
                <a:effectLst/>
                <a:latin typeface="Times New Roman" panose="02020603050405020304" pitchFamily="18" charset="0"/>
                <a:ea typeface="Calibri" panose="020F0502020204030204" pitchFamily="34" charset="0"/>
                <a:hlinkClick r:id="rId8"/>
              </a:rPr>
              <a:t>23398171888@ieeesa.webex.com</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You can also dial 173.243.2.68 and enter your meeting number.</a:t>
            </a:r>
          </a:p>
          <a:p>
            <a:pPr marL="0" marR="0">
              <a:spcBef>
                <a:spcPts val="0"/>
              </a:spcBef>
              <a:spcAft>
                <a:spcPts val="0"/>
              </a:spcAft>
            </a:pPr>
            <a:r>
              <a:rPr lang="en-US" sz="1050" dirty="0">
                <a:solidFill>
                  <a:srgbClr val="000000"/>
                </a:solidFill>
                <a:effectLst/>
                <a:latin typeface="Times New Roman" panose="02020603050405020304" pitchFamily="18" charset="0"/>
                <a:ea typeface="Calibri" panose="020F0502020204030204" pitchFamily="34" charset="0"/>
              </a:rPr>
              <a:t>Need help? Go to </a:t>
            </a:r>
            <a:r>
              <a:rPr lang="en-US" sz="1050" u="none" strike="noStrike" dirty="0">
                <a:solidFill>
                  <a:srgbClr val="005E7D"/>
                </a:solidFill>
                <a:effectLst/>
                <a:latin typeface="Times New Roman" panose="02020603050405020304" pitchFamily="18" charset="0"/>
                <a:ea typeface="Calibri" panose="020F0502020204030204" pitchFamily="34" charset="0"/>
                <a:hlinkClick r:id="rId9"/>
              </a:rPr>
              <a:t>https://help.webex.com</a:t>
            </a:r>
            <a:r>
              <a:rPr lang="en-US" sz="1050" dirty="0">
                <a:solidFill>
                  <a:srgbClr val="000000"/>
                </a:solidFill>
                <a:effectLst/>
                <a:latin typeface="Times New Roman" panose="02020603050405020304" pitchFamily="18" charset="0"/>
                <a:ea typeface="Calibri" panose="020F0502020204030204" pitchFamily="34" charset="0"/>
              </a:rPr>
              <a:t> </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10"/>
              </a:rPr>
              <a:t>https://help.webex.com</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214175"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008000"/>
                </a:highlight>
              </a:rPr>
              <a:t>ad </a:t>
            </a:r>
            <a:r>
              <a:rPr lang="en-US" sz="1800" dirty="0" err="1">
                <a:highlight>
                  <a:srgbClr val="008000"/>
                </a:highlight>
              </a:rPr>
              <a:t>hoc</a:t>
            </a:r>
            <a:r>
              <a:rPr lang="en-US" sz="1800" dirty="0" err="1"/>
              <a:t>_telecon</a:t>
            </a:r>
            <a:r>
              <a:rPr lang="en-US" sz="1800" dirty="0"/>
              <a:t>. call-in, </a:t>
            </a:r>
            <a:r>
              <a:rPr lang="en-US" sz="1800" dirty="0">
                <a:highlight>
                  <a:srgbClr val="008000"/>
                </a:highlight>
              </a:rPr>
              <a:t>21-22sep21</a:t>
            </a:r>
          </a:p>
        </p:txBody>
      </p:sp>
    </p:spTree>
    <p:extLst>
      <p:ext uri="{BB962C8B-B14F-4D97-AF65-F5344CB8AC3E}">
        <p14:creationId xmlns:p14="http://schemas.microsoft.com/office/powerpoint/2010/main" val="8725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21-22-_Sep21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65000"/>
                  </a:schemeClr>
                </a:solidFill>
              </a:rPr>
              <a:t>None heard.</a:t>
            </a:r>
          </a:p>
          <a:p>
            <a:pPr lvl="1">
              <a:buFont typeface="Arial" panose="020B0604020202020204" pitchFamily="34" charset="0"/>
              <a:buChar char="•"/>
            </a:pPr>
            <a:r>
              <a:rPr lang="en-US" altLang="en-US" sz="1600" dirty="0">
                <a:solidFill>
                  <a:schemeClr val="bg1">
                    <a:lumMod val="65000"/>
                  </a:schemeClr>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solidFill>
                  <a:schemeClr val="bg1">
                    <a:lumMod val="75000"/>
                  </a:schemeClr>
                </a:solidFill>
              </a:rPr>
              <a:t>Motion:</a:t>
            </a:r>
            <a:r>
              <a:rPr lang="en-US" altLang="en-US" sz="1600" dirty="0">
                <a:solidFill>
                  <a:schemeClr val="bg1">
                    <a:lumMod val="75000"/>
                  </a:schemeClr>
                </a:solidFill>
              </a:rPr>
              <a:t> </a:t>
            </a:r>
            <a:r>
              <a:rPr lang="en-US" altLang="en-US" sz="1600" b="0" dirty="0">
                <a:solidFill>
                  <a:schemeClr val="bg1">
                    <a:lumMod val="75000"/>
                  </a:schemeClr>
                </a:solidFill>
              </a:rPr>
              <a:t>Any objection to approving </a:t>
            </a:r>
            <a:r>
              <a:rPr lang="en-GB" sz="1600" b="0" dirty="0">
                <a:solidFill>
                  <a:schemeClr val="bg1">
                    <a:lumMod val="75000"/>
                  </a:schemeClr>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https://mentor.ieee.org/802.18/dcn/21/18-____________________.docx</a:t>
            </a:r>
            <a:r>
              <a:rPr lang="en-US" sz="1000" b="0" dirty="0">
                <a:latin typeface="Verdana" panose="020B0604030504040204" pitchFamily="34" charset="0"/>
                <a:ea typeface="SimSun" panose="02010600030101010101" pitchFamily="2" charset="-122"/>
              </a:rPr>
              <a:t>   </a:t>
            </a:r>
            <a:r>
              <a:rPr lang="en-US" sz="1100" b="0" i="0" dirty="0">
                <a:solidFill>
                  <a:schemeClr val="bg1">
                    <a:lumMod val="75000"/>
                  </a:schemeClr>
                </a:solidFill>
                <a:effectLst/>
                <a:latin typeface="Verdana" panose="020B0604030504040204" pitchFamily="34" charset="0"/>
              </a:rPr>
              <a:t>________________ ET</a:t>
            </a:r>
            <a:r>
              <a:rPr lang="en-US" sz="1400" b="0" dirty="0">
                <a:solidFill>
                  <a:schemeClr val="bg1">
                    <a:lumMod val="75000"/>
                  </a:schemeClr>
                </a:solidFill>
                <a:effectLst/>
                <a:ea typeface="SimSun" panose="02010600030101010101" pitchFamily="2" charset="-122"/>
              </a:rPr>
              <a:t>, </a:t>
            </a:r>
            <a:r>
              <a:rPr lang="en-US" sz="1600" b="0" dirty="0">
                <a:solidFill>
                  <a:schemeClr val="bg1">
                    <a:lumMod val="75000"/>
                  </a:schemeClr>
                </a:solidFill>
                <a:effectLst/>
                <a:ea typeface="SimSun" panose="02010600030101010101" pitchFamily="2" charset="-122"/>
              </a:rPr>
              <a:t>with editorial privilege for the 802.18 chair.</a:t>
            </a:r>
            <a:r>
              <a:rPr lang="en-US" altLang="en-US" sz="1600" b="0" dirty="0">
                <a:solidFill>
                  <a:schemeClr val="bg1">
                    <a:lumMod val="75000"/>
                  </a:schemeClr>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t>
            </a:r>
            <a:r>
              <a:rPr lang="en-US" altLang="en-US" sz="1600" kern="0" dirty="0">
                <a:solidFill>
                  <a:schemeClr val="bg1">
                    <a:lumMod val="85000"/>
                  </a:schemeClr>
                </a:solidFill>
              </a:rPr>
              <a:t>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21/22Sept- ad hoc(s) to review/refine/</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____Sept- more ad </a:t>
            </a:r>
            <a:r>
              <a:rPr lang="en-US" sz="1600" dirty="0" err="1">
                <a:effectLst/>
                <a:ea typeface="SimSun" panose="02010600030101010101" pitchFamily="2" charset="-122"/>
              </a:rPr>
              <a:t>hocs</a:t>
            </a:r>
            <a:r>
              <a:rPr lang="en-US" sz="1600" dirty="0">
                <a:effectLst/>
                <a:ea typeface="SimSun" panose="02010600030101010101" pitchFamily="2" charset="-122"/>
              </a:rPr>
              <a:t> week of 26</a:t>
            </a:r>
            <a:r>
              <a:rPr lang="en-US" sz="1600" baseline="30000" dirty="0">
                <a:effectLst/>
                <a:ea typeface="SimSun" panose="02010600030101010101" pitchFamily="2" charset="-122"/>
              </a:rPr>
              <a:t>th</a:t>
            </a:r>
            <a:r>
              <a:rPr lang="en-US" sz="16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30Sept - .18 approves (then get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for EC ballot) </a:t>
            </a:r>
          </a:p>
          <a:p>
            <a:pPr marL="800100" lvl="2">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800100"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b="1" dirty="0">
                <a:solidFill>
                  <a:schemeClr val="tx1"/>
                </a:solidFill>
                <a:ea typeface="Times New Roman" panose="02020603050405020304" pitchFamily="18" charset="0"/>
              </a:rPr>
              <a:t>Today:  review, update, edit current draft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57778</TotalTime>
  <Words>1932</Words>
  <Application>Microsoft Office PowerPoint</Application>
  <PresentationFormat>On-screen Show (4:3)</PresentationFormat>
  <Paragraphs>243</Paragraphs>
  <Slides>14</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14</vt:i4>
      </vt:variant>
    </vt:vector>
  </HeadingPairs>
  <TitlesOfParts>
    <vt:vector size="26"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FCC NPRM on 60GHz on Radar Sensing Technology </vt:lpstr>
      <vt:lpstr>FCC NPRM on 60GHz on Radar Sensing Technology </vt:lpstr>
      <vt:lpstr>Actions Required</vt:lpstr>
      <vt:lpstr>Any Other Business</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3635</cp:revision>
  <cp:lastPrinted>1601-01-01T00:00:00Z</cp:lastPrinted>
  <dcterms:created xsi:type="dcterms:W3CDTF">2016-03-03T14:54:45Z</dcterms:created>
  <dcterms:modified xsi:type="dcterms:W3CDTF">2021-09-20T23:45:49Z</dcterms:modified>
</cp:coreProperties>
</file>