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4"/>
  </p:notesMasterIdLst>
  <p:handoutMasterIdLst>
    <p:handoutMasterId r:id="rId25"/>
  </p:handoutMasterIdLst>
  <p:sldIdLst>
    <p:sldId id="256" r:id="rId2"/>
    <p:sldId id="341" r:id="rId3"/>
    <p:sldId id="329" r:id="rId4"/>
    <p:sldId id="604" r:id="rId5"/>
    <p:sldId id="624" r:id="rId6"/>
    <p:sldId id="605" r:id="rId7"/>
    <p:sldId id="516" r:id="rId8"/>
    <p:sldId id="744" r:id="rId9"/>
    <p:sldId id="750" r:id="rId10"/>
    <p:sldId id="747" r:id="rId11"/>
    <p:sldId id="498" r:id="rId12"/>
    <p:sldId id="746" r:id="rId13"/>
    <p:sldId id="402" r:id="rId14"/>
    <p:sldId id="403" r:id="rId15"/>
    <p:sldId id="778" r:id="rId16"/>
    <p:sldId id="768" r:id="rId17"/>
    <p:sldId id="763" r:id="rId18"/>
    <p:sldId id="742" r:id="rId19"/>
    <p:sldId id="752" r:id="rId20"/>
    <p:sldId id="737" r:id="rId21"/>
    <p:sldId id="739" r:id="rId22"/>
    <p:sldId id="740"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0" autoAdjust="0"/>
    <p:restoredTop sz="96206" autoAdjust="0"/>
  </p:normalViewPr>
  <p:slideViewPr>
    <p:cSldViewPr>
      <p:cViewPr varScale="1">
        <p:scale>
          <a:sx n="128" d="100"/>
          <a:sy n="128" d="100"/>
        </p:scale>
        <p:origin x="240" y="120"/>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28-Sep-21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729692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3586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48797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28sep21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28sep21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28sep21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802.18-21/0111r01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http://standards.ieee.org/faqs/affiliationFAQ.html"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emf"/><Relationship Id="rId2" Type="http://schemas.openxmlformats.org/officeDocument/2006/relationships/hyperlink" Target="mailto:sshellha@qti.qualcomm.com" TargetMode="External"/><Relationship Id="rId1" Type="http://schemas.openxmlformats.org/officeDocument/2006/relationships/slideLayout" Target="../slideLayouts/slideLayout1.xml"/><Relationship Id="rId6" Type="http://schemas.openxmlformats.org/officeDocument/2006/relationships/hyperlink" Target="https://standards.ieee.org/about/sasb/patcom/materials.html" TargetMode="External"/><Relationship Id="rId11" Type="http://schemas.openxmlformats.org/officeDocument/2006/relationships/oleObject" Target="../embeddings/oleObject3.bin"/><Relationship Id="rId5" Type="http://schemas.openxmlformats.org/officeDocument/2006/relationships/hyperlink" Target="http://www.ieee802.org/devdocs.shtml" TargetMode="External"/><Relationship Id="rId10" Type="http://schemas.openxmlformats.org/officeDocument/2006/relationships/image" Target="../media/image2.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090-00-0000-minutes-27jul21-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36-07-0000-frequency-table-template.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28sep21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 Stds Frequency Table </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28 September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52720611"/>
              </p:ext>
            </p:extLst>
          </p:nvPr>
        </p:nvGraphicFramePr>
        <p:xfrm>
          <a:off x="682841" y="3757967"/>
          <a:ext cx="8894194" cy="2362200"/>
        </p:xfrm>
        <a:graphic>
          <a:graphicData uri="http://schemas.openxmlformats.org/presentationml/2006/ole">
            <mc:AlternateContent xmlns:mc="http://schemas.openxmlformats.org/markup-compatibility/2006">
              <mc:Choice xmlns:v="urn:schemas-microsoft-com:vml" Requires="v">
                <p:oleObj name="Document" r:id="rId3" imgW="10608966" imgH="2834738" progId="Word.Document.8">
                  <p:embed/>
                </p:oleObj>
              </mc:Choice>
              <mc:Fallback>
                <p:oleObj name="Document" r:id="rId3" imgW="10608966" imgH="2834738" progId="Word.Document.8">
                  <p:embed/>
                  <p:pic>
                    <p:nvPicPr>
                      <p:cNvPr id="0" name="Picture 3"/>
                      <p:cNvPicPr>
                        <a:picLocks noChangeAspect="1" noChangeArrowheads="1"/>
                      </p:cNvPicPr>
                      <p:nvPr/>
                    </p:nvPicPr>
                    <p:blipFill>
                      <a:blip r:embed="rId4"/>
                      <a:srcRect/>
                      <a:stretch>
                        <a:fillRect/>
                      </a:stretch>
                    </p:blipFill>
                    <p:spPr bwMode="auto">
                      <a:xfrm>
                        <a:off x="682841" y="3757967"/>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TextBox 1">
            <a:extLst>
              <a:ext uri="{FF2B5EF4-FFF2-40B4-BE49-F238E27FC236}">
                <a16:creationId xmlns:a16="http://schemas.microsoft.com/office/drawing/2014/main" id="{66E85588-2CB1-45BC-9181-0617CBC4CE2E}"/>
              </a:ext>
            </a:extLst>
          </p:cNvPr>
          <p:cNvSpPr txBox="1"/>
          <p:nvPr/>
        </p:nvSpPr>
        <p:spPr>
          <a:xfrm>
            <a:off x="7162800" y="2133600"/>
            <a:ext cx="492443" cy="461665"/>
          </a:xfrm>
          <a:prstGeom prst="rect">
            <a:avLst/>
          </a:prstGeom>
          <a:noFill/>
        </p:spPr>
        <p:txBody>
          <a:bodyPr wrap="none" rtlCol="0">
            <a:spAutoFit/>
          </a:bodyPr>
          <a:lstStyle/>
          <a:p>
            <a:r>
              <a:rPr lang="en-US" dirty="0"/>
              <a:t>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85800" y="1102673"/>
            <a:ext cx="8292711" cy="3798739"/>
          </a:xfrm>
        </p:spPr>
        <p:txBody>
          <a:bodyPr/>
          <a:lstStyle/>
          <a:p>
            <a:pPr marL="0" indent="0">
              <a:buClrTx/>
            </a:pPr>
            <a:endParaRPr lang="en-US" sz="1800" b="0" dirty="0">
              <a:solidFill>
                <a:schemeClr val="tx1"/>
              </a:solidFill>
              <a:latin typeface="Times New Roman" panose="02020603050405020304" pitchFamily="18" charset="0"/>
              <a:ea typeface="Times New Roman" panose="02020603050405020304" pitchFamily="18" charset="0"/>
            </a:endParaRPr>
          </a:p>
          <a:p>
            <a:pPr marL="285750" indent="-285750">
              <a:buClrTx/>
              <a:buFont typeface="Wingdings" panose="05000000000000000000" pitchFamily="2" charset="2"/>
              <a:buChar char="q"/>
            </a:pPr>
            <a:r>
              <a:rPr lang="en-US" sz="1800" b="0" dirty="0">
                <a:solidFill>
                  <a:schemeClr val="tx1"/>
                </a:solidFill>
                <a:latin typeface="Times New Roman" panose="02020603050405020304" pitchFamily="18" charset="0"/>
                <a:ea typeface="Times New Roman" panose="02020603050405020304" pitchFamily="18" charset="0"/>
              </a:rPr>
              <a:t>.</a:t>
            </a:r>
            <a:r>
              <a:rPr lang="en-US" sz="1800" b="0" dirty="0">
                <a:solidFill>
                  <a:srgbClr val="00B0F0"/>
                </a:solidFill>
                <a:latin typeface="Times New Roman" panose="02020603050405020304" pitchFamily="18" charset="0"/>
                <a:ea typeface="Times New Roman" panose="02020603050405020304" pitchFamily="18" charset="0"/>
              </a:rPr>
              <a:t>18 co-lead to update primary spreadsheet per ad hoc of 28sep</a:t>
            </a: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  off-line work to fill in cells for .11 and .15 standards.</a:t>
            </a: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 will ask about original 802.22 amendments</a:t>
            </a: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 </a:t>
            </a:r>
          </a:p>
          <a:p>
            <a:pPr marL="0" indent="0">
              <a:buClrTx/>
            </a:pPr>
            <a:endParaRPr lang="en-US" sz="1800" b="0" dirty="0">
              <a:solidFill>
                <a:schemeClr val="tx1"/>
              </a:solidFill>
              <a:latin typeface="Times New Roman" panose="02020603050405020304" pitchFamily="18" charset="0"/>
              <a:ea typeface="Times New Roman" panose="02020603050405020304" pitchFamily="18" charset="0"/>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nothing heard. </a:t>
            </a:r>
          </a:p>
          <a:p>
            <a:pPr marL="0">
              <a:spcBef>
                <a:spcPts val="0"/>
              </a:spcBef>
              <a:spcAft>
                <a:spcPts val="0"/>
              </a:spcAft>
              <a:buFont typeface="Arial" panose="020B0604020202020204" pitchFamily="34" charset="0"/>
              <a:buChar char="•"/>
            </a:pPr>
            <a:r>
              <a:rPr lang="en-US" sz="1800" b="0" dirty="0">
                <a:solidFill>
                  <a:schemeClr val="bg1">
                    <a:lumMod val="85000"/>
                  </a:schemeClr>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28sep21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IEEE 802 Stds Frequency Bands – the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could just point to </a:t>
            </a:r>
            <a:r>
              <a:rPr lang="en-GB" sz="1800" dirty="0">
                <a:solidFill>
                  <a:srgbClr val="1F497D"/>
                </a:solidFill>
                <a:effectLst/>
                <a:ea typeface="Calibri" panose="020F0502020204030204" pitchFamily="34" charset="0"/>
              </a:rPr>
              <a:t>Annex E in IEEE Std 802.11™-2020</a:t>
            </a:r>
          </a:p>
          <a:p>
            <a:pPr marL="1085850"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.15 	Ben			</a:t>
            </a:r>
            <a:r>
              <a:rPr lang="en-GB" dirty="0">
                <a:solidFill>
                  <a:srgbClr val="1F497D"/>
                </a:solidFill>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 (Tuncer)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jay (Ben/Kunal)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Steve and Edward working on .11. </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See back up slides for different lists and discussions.</a:t>
            </a:r>
          </a:p>
          <a:p>
            <a:pPr marL="285750">
              <a:spcBef>
                <a:spcPts val="0"/>
              </a:spcBef>
              <a:spcAft>
                <a:spcPts val="0"/>
              </a:spcAft>
              <a:buFont typeface="Arial" panose="020B0604020202020204" pitchFamily="34" charset="0"/>
              <a:buChar char="•"/>
            </a:pPr>
            <a:endParaRPr lang="en-US" sz="20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to move forward / how often to meet?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__8 / 6 (.18)__ total</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26oct21</a:t>
            </a:r>
            <a:r>
              <a:rPr lang="en-US" sz="2000" b="0" dirty="0">
                <a:solidFill>
                  <a:schemeClr val="tx1"/>
                </a:solidFill>
              </a:rPr>
              <a:t>, 15:00 et</a:t>
            </a:r>
          </a:p>
          <a:p>
            <a:pPr marL="685800" lvl="1">
              <a:buFont typeface="Arial" panose="020B0604020202020204" pitchFamily="34" charset="0"/>
              <a:buChar char="•"/>
            </a:pPr>
            <a:r>
              <a:rPr lang="en-US" sz="1800" dirty="0">
                <a:solidFill>
                  <a:schemeClr val="tx1"/>
                </a:solidFill>
              </a:rPr>
              <a:t>Call-in now recurring and in back up slide here. </a:t>
            </a:r>
            <a:endParaRPr lang="en-US" sz="1800" b="0" dirty="0">
              <a:solidFill>
                <a:schemeClr val="tx1"/>
              </a:solidFill>
            </a:endParaRPr>
          </a:p>
          <a:p>
            <a:pPr marL="285750" indent="-285750">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15:49et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28sep21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28sep21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28sep21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802.18-.19 frequency table ad hoc</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Occurs the fourth Tuesday of every 1 month(s) effective 22-Jun-21 until 23-Nov-21 from 15:00 to 16:00 America/</a:t>
            </a:r>
            <a:r>
              <a:rPr lang="en-US" sz="105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https://ieeesa.webex.com/ieeesa/j.php?MTID=m8a25dd8187a6f955433573a347cf4daa</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1050" dirty="0">
                <a:solidFill>
                  <a:schemeClr val="tx1"/>
                </a:solidFill>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marR="0">
              <a:spcBef>
                <a:spcPts val="0"/>
              </a:spcBef>
              <a:spcAft>
                <a:spcPts val="0"/>
              </a:spcAft>
            </a:pP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05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More ways to join:</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marR="0">
              <a:spcBef>
                <a:spcPts val="0"/>
              </a:spcBef>
              <a:spcAft>
                <a:spcPts val="0"/>
              </a:spcAft>
            </a:pP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9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Join by phone</a:t>
            </a: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357" y="765487"/>
            <a:ext cx="5828110" cy="269026"/>
          </a:xfrm>
        </p:spPr>
        <p:txBody>
          <a:bodyPr/>
          <a:lstStyle/>
          <a:p>
            <a:r>
              <a:rPr lang="en-US" sz="1800" dirty="0"/>
              <a:t>Table of IEEE 802 Stds Frequency Bands 17mar21</a:t>
            </a:r>
          </a:p>
        </p:txBody>
      </p:sp>
      <p:sp>
        <p:nvSpPr>
          <p:cNvPr id="3" name="Content Placeholder 2"/>
          <p:cNvSpPr>
            <a:spLocks noGrp="1"/>
          </p:cNvSpPr>
          <p:nvPr>
            <p:ph idx="1"/>
          </p:nvPr>
        </p:nvSpPr>
        <p:spPr>
          <a:xfrm>
            <a:off x="685800" y="1034513"/>
            <a:ext cx="7856538" cy="4679297"/>
          </a:xfrm>
        </p:spPr>
        <p:txBody>
          <a:bodyPr/>
          <a:lstStyle/>
          <a:p>
            <a:pPr marL="214313" indent="-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indent="-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adding of countries / regions. </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Different countries/regions have different users/services for same frequency range.</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How to handle regulators always updating users/services for different frequency ranges?</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Does licensed and licensed-exempt come into this table?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300038" lvl="1" indent="0">
              <a:spcBef>
                <a:spcPts val="0"/>
              </a:spcBef>
              <a:spcAft>
                <a:spcPts val="0"/>
              </a:spcAft>
            </a:pPr>
            <a:r>
              <a:rPr lang="en-US" sz="1050" dirty="0">
                <a:ea typeface="Calibri" panose="020F0502020204030204" pitchFamily="34" charset="0"/>
              </a:rPr>
              <a:t> </a:t>
            </a:r>
          </a:p>
          <a:p>
            <a:pPr marL="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going to a user-friendly tool, and how to maintain</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Stay with spreadsheet?</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Or a Data Base online, easier to search and sort possibly.</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If so how far out to change over?  tbd</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Where to keep it?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Stay with .18 mentor for now.</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Can IEEE SA post it if it goes to a data base?   (and maintain) </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How often to update it? Or what is trigger?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Consider a living document, then how a team is formed to maintain </a:t>
            </a:r>
          </a:p>
          <a:p>
            <a:pPr marL="514350" lvl="1">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 </a:t>
            </a:r>
            <a:r>
              <a:rPr lang="en-US" sz="1200" dirty="0">
                <a:ea typeface="Calibri" panose="020F0502020204030204" pitchFamily="34" charset="0"/>
              </a:rPr>
              <a:t>We need a clear source of the data, along with date</a:t>
            </a:r>
            <a:r>
              <a:rPr lang="en-US" sz="1200" dirty="0">
                <a:solidFill>
                  <a:srgbClr val="333333"/>
                </a:solidFill>
                <a:ea typeface="Times New Roman" panose="02020603050405020304" pitchFamily="18" charset="0"/>
              </a:rPr>
              <a:t> of last info/update.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Something to keep in mind, if too old, how good is the data?</a:t>
            </a:r>
            <a:endParaRPr lang="en-US" sz="1050" dirty="0"/>
          </a:p>
          <a:p>
            <a:pPr lvl="2">
              <a:buFont typeface="Arial" panose="020B0604020202020204" pitchFamily="34" charset="0"/>
              <a:buChar char="•"/>
            </a:pPr>
            <a:r>
              <a:rPr lang="en-US" sz="1200" dirty="0">
                <a:latin typeface="Times New Roman" panose="02020603050405020304" pitchFamily="18" charset="0"/>
                <a:ea typeface="Calibri" panose="020F0502020204030204" pitchFamily="34" charset="0"/>
              </a:rPr>
              <a:t>That is, a</a:t>
            </a:r>
            <a:r>
              <a:rPr lang="en-US" sz="1050" dirty="0">
                <a:ea typeface="Calibri" panose="020F0502020204030204" pitchFamily="34" charset="0"/>
              </a:rPr>
              <a:t>dd URL per item (if possible) and it should be the date *per* item not the overall document</a:t>
            </a:r>
            <a:r>
              <a:rPr lang="en-US" sz="1050" dirty="0"/>
              <a:t> .</a:t>
            </a:r>
          </a:p>
          <a:p>
            <a:pPr lvl="1">
              <a:buFont typeface="Arial" panose="020B0604020202020204" pitchFamily="34" charset="0"/>
              <a:buChar char="•"/>
            </a:pPr>
            <a:endParaRPr lang="en-US" sz="9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04mar21</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Good discussion last week, basically standards, products and markets. </a:t>
            </a: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Here are some topics discussed, will get to the ad hoc.</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Country/region will be complex, will be done later</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Audience, keep in mind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clarity on purpose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a:t>
            </a:r>
            <a:r>
              <a:rPr lang="en-US" sz="1600" b="0" dirty="0">
                <a:effectLst/>
                <a:ea typeface="Times New Roman" panose="02020603050405020304" pitchFamily="18" charset="0"/>
                <a:cs typeface="Times New Roman" panose="02020603050405020304" pitchFamily="18" charset="0"/>
              </a:rPr>
              <a:t>larify the clause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Is the </a:t>
            </a:r>
            <a:r>
              <a:rPr lang="en-US" sz="1600" b="0" dirty="0">
                <a:effectLst/>
                <a:ea typeface="Times New Roman" panose="02020603050405020304" pitchFamily="18" charset="0"/>
                <a:cs typeface="Times New Roman" panose="02020603050405020304" pitchFamily="18" charset="0"/>
              </a:rPr>
              <a:t>band based in the standard and know to be used by the standard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Cover unlicensed, licensed  or shared use bands (could be both)</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explanation text, where does that go</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How will </a:t>
            </a:r>
            <a:r>
              <a:rPr lang="en-US" sz="1600" b="0" dirty="0">
                <a:effectLst/>
                <a:ea typeface="Times New Roman" panose="02020603050405020304" pitchFamily="18" charset="0"/>
                <a:cs typeface="Times New Roman" panose="02020603050405020304" pitchFamily="18" charset="0"/>
              </a:rPr>
              <a:t>search  work in the spreadsheet or final tool </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Maintenance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Columns to right, bands or frequencies?</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Have non-wireless folks review maybe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Long term, what industry uses the standard/frequency range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Keep to a frequency table, don’t replicate the standards. </a:t>
            </a:r>
          </a:p>
          <a:p>
            <a:pPr lvl="1" indent="-342900">
              <a:lnSpc>
                <a:spcPct val="105000"/>
              </a:lnSpc>
              <a:spcBef>
                <a:spcPts val="0"/>
              </a:spcBef>
              <a:spcAft>
                <a:spcPts val="0"/>
              </a:spcAft>
              <a:buFont typeface="+mj-lt"/>
              <a:buAutoNum type="arabicPeriod"/>
            </a:pPr>
            <a:r>
              <a:rPr lang="en-US" sz="1600" dirty="0">
                <a:ea typeface="Times New Roman" panose="02020603050405020304" pitchFamily="18" charset="0"/>
                <a:cs typeface="Times New Roman" panose="02020603050405020304" pitchFamily="18" charset="0"/>
              </a:rPr>
              <a:t>Initial focus is for coexistence and 802.19</a:t>
            </a:r>
          </a:p>
          <a:p>
            <a:pPr lvl="1" indent="-342900">
              <a:lnSpc>
                <a:spcPct val="105000"/>
              </a:lnSpc>
              <a:spcBef>
                <a:spcPts val="0"/>
              </a:spcBef>
              <a:spcAft>
                <a:spcPts val="0"/>
              </a:spcAft>
              <a:buFont typeface="+mj-lt"/>
              <a:buAutoNum type="arabicPeriod"/>
            </a:pPr>
            <a:endParaRPr lang="en-US" sz="1600" b="0" dirty="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Next week will start/clarify 2 lists for future considerations.   Goal is to capture what has been brought in 2 clear lists;</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Countries/regions</a:t>
            </a:r>
          </a:p>
          <a:p>
            <a:pPr marL="685800" lvl="1">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Final tool/maintenance</a:t>
            </a:r>
            <a:endParaRPr lang="en-US" sz="1600" b="0" dirty="0">
              <a:ea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1821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9256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Leaders</a:t>
            </a:r>
          </a:p>
          <a:p>
            <a:pPr lvl="1">
              <a:defRPr/>
            </a:pPr>
            <a:r>
              <a:rPr lang="en-US" sz="1600" dirty="0"/>
              <a:t>Co-Lead Jay Holcomb (Itron) </a:t>
            </a:r>
          </a:p>
          <a:p>
            <a:pPr lvl="1">
              <a:defRPr/>
            </a:pPr>
            <a:r>
              <a:rPr lang="en-US" sz="1600" dirty="0"/>
              <a:t>Co-Lead </a:t>
            </a:r>
            <a:r>
              <a:rPr lang="en-US" sz="1600" dirty="0">
                <a:hlinkClick r:id="rId2"/>
              </a:rPr>
              <a:t>Steve Shellhammer (Qualcomm)</a:t>
            </a:r>
            <a:endParaRPr lang="en-US" sz="1600" dirty="0"/>
          </a:p>
          <a:p>
            <a:pPr lvl="1">
              <a:defRPr/>
            </a:pPr>
            <a:endParaRPr lang="en-US" sz="1600" dirty="0"/>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200" dirty="0">
                <a:hlinkClick r:id="rId6"/>
              </a:rPr>
              <a:t>https://standards.ieee.org/about/sasb/patcom/materials.html</a:t>
            </a:r>
            <a:r>
              <a:rPr lang="en-US" sz="1600" dirty="0"/>
              <a:t> </a:t>
            </a:r>
            <a:endParaRPr lang="en-US" sz="1800" kern="1600" dirty="0">
              <a:sym typeface="Wingdings" panose="05000000000000000000" pitchFamily="2" charset="2"/>
            </a:endParaRPr>
          </a:p>
          <a:p>
            <a:pPr lvl="1">
              <a:defRPr/>
            </a:pPr>
            <a:r>
              <a:rPr lang="en-US" sz="1600" kern="1600" dirty="0">
                <a:sym typeface="Wingdings" panose="05000000000000000000" pitchFamily="2" charset="2"/>
              </a:rPr>
              <a:t>Copyright notice slides,  </a:t>
            </a:r>
            <a:r>
              <a:rPr lang="en-US" sz="1600" kern="1600">
                <a:sym typeface="Wingdings" panose="05000000000000000000" pitchFamily="2" charset="2"/>
              </a:rPr>
              <a:t> nov19 </a:t>
            </a:r>
            <a:r>
              <a:rPr lang="en-US" sz="1200" dirty="0">
                <a:hlinkClick r:id="rId7"/>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8"/>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28sep21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3850488577"/>
              </p:ext>
            </p:extLst>
          </p:nvPr>
        </p:nvGraphicFramePr>
        <p:xfrm>
          <a:off x="6753225" y="3179506"/>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6753225" y="3179506"/>
                        <a:ext cx="2390775" cy="498988"/>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B5CEE3-085D-4C59-95B6-F28DA548EA4D}"/>
              </a:ext>
            </a:extLst>
          </p:cNvPr>
          <p:cNvGraphicFramePr>
            <a:graphicFrameLocks noChangeAspect="1"/>
          </p:cNvGraphicFramePr>
          <p:nvPr>
            <p:extLst>
              <p:ext uri="{D42A27DB-BD31-4B8C-83A1-F6EECF244321}">
                <p14:modId xmlns:p14="http://schemas.microsoft.com/office/powerpoint/2010/main" val="1941252860"/>
              </p:ext>
            </p:extLst>
          </p:nvPr>
        </p:nvGraphicFramePr>
        <p:xfrm>
          <a:off x="7497057" y="2417507"/>
          <a:ext cx="903109" cy="761999"/>
        </p:xfrm>
        <a:graphic>
          <a:graphicData uri="http://schemas.openxmlformats.org/presentationml/2006/ole">
            <mc:AlternateContent xmlns:mc="http://schemas.openxmlformats.org/markup-compatibility/2006">
              <mc:Choice xmlns:v="urn:schemas-microsoft-com:vml" Requires="v">
                <p:oleObj name="Acrobat Document" showAsIcon="1" r:id="rId11" imgW="914400" imgH="771822" progId="AcroExch.Document.DC">
                  <p:embed/>
                </p:oleObj>
              </mc:Choice>
              <mc:Fallback>
                <p:oleObj name="Acrobat Document" showAsIcon="1" r:id="rId11"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2"/>
                      <a:stretch>
                        <a:fillRect/>
                      </a:stretch>
                    </p:blipFill>
                    <p:spPr>
                      <a:xfrm>
                        <a:off x="7497057" y="2417507"/>
                        <a:ext cx="903109" cy="76199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background</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background - 2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a:t>
            </a:r>
          </a:p>
        </p:txBody>
      </p:sp>
      <p:sp>
        <p:nvSpPr>
          <p:cNvPr id="3" name="Content Placeholder 2"/>
          <p:cNvSpPr>
            <a:spLocks noGrp="1"/>
          </p:cNvSpPr>
          <p:nvPr>
            <p:ph idx="1"/>
          </p:nvPr>
        </p:nvSpPr>
        <p:spPr>
          <a:xfrm>
            <a:off x="709973" y="1076178"/>
            <a:ext cx="8153400" cy="5477022"/>
          </a:xfrm>
        </p:spPr>
        <p:txBody>
          <a:bodyPr/>
          <a:lstStyle/>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Key starting priority:  start with frequency bands then list the standards</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Later we can build on that with what domains, licensed exempt or licensed and other areas as previously discussed. </a:t>
            </a:r>
            <a:r>
              <a:rPr lang="en-US" sz="18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3412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28sep21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indent="-285750" algn="ctr">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&gt;&gt; Don’t be silent if inappropriate topics are discussed … 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28sep21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28sep21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28sep21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28sep21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bg1">
                    <a:lumMod val="65000"/>
                  </a:schemeClr>
                </a:solidFill>
              </a:rPr>
              <a:t> </a:t>
            </a:r>
          </a:p>
          <a:p>
            <a:pPr>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Any objection to approving </a:t>
            </a:r>
            <a:r>
              <a:rPr lang="en-GB" sz="1600" b="0" dirty="0">
                <a:effectLst/>
                <a:ea typeface="SimSun" panose="02010600030101010101" pitchFamily="2" charset="-122"/>
              </a:rPr>
              <a:t>minutes from the last frequency table ad hoc call, in document </a:t>
            </a:r>
            <a:r>
              <a:rPr lang="en-GB" sz="1600" b="0" dirty="0">
                <a:solidFill>
                  <a:schemeClr val="bg1">
                    <a:lumMod val="75000"/>
                  </a:schemeClr>
                </a:solidFill>
                <a:ea typeface="SimSun" panose="02010600030101010101" pitchFamily="2" charset="-122"/>
                <a:hlinkClick r:id="rId2"/>
              </a:rPr>
              <a:t>https://mentor.ieee.org/802.18/dcn/21/18-21-0090-00-0000-minutes-27jul21-adhoc-frequency-table.docx</a:t>
            </a:r>
            <a:r>
              <a:rPr lang="en-US" sz="1000" b="0" dirty="0">
                <a:latin typeface="Verdana" panose="020B0604030504040204" pitchFamily="34" charset="0"/>
                <a:ea typeface="SimSun" panose="02010600030101010101" pitchFamily="2" charset="-122"/>
              </a:rPr>
              <a:t>   </a:t>
            </a:r>
            <a:r>
              <a:rPr lang="en-US" sz="1100" b="0" i="0" dirty="0">
                <a:solidFill>
                  <a:srgbClr val="000000"/>
                </a:solidFill>
                <a:effectLst/>
                <a:latin typeface="Verdana" panose="020B0604030504040204" pitchFamily="34" charset="0"/>
              </a:rPr>
              <a:t>27-Jul-2021 23:19:09 ET</a:t>
            </a:r>
            <a:r>
              <a:rPr lang="en-US" sz="1400" b="0" dirty="0">
                <a:effectLst/>
                <a:ea typeface="SimSun" panose="02010600030101010101" pitchFamily="2" charset="-122"/>
              </a:rPr>
              <a:t>, </a:t>
            </a:r>
            <a:r>
              <a:rPr lang="en-US" sz="1600" b="0" dirty="0">
                <a:effectLst/>
                <a:ea typeface="SimSun" panose="02010600030101010101" pitchFamily="2" charset="-122"/>
              </a:rPr>
              <a:t>with editorial privilege for the 802.18/.19 chairs.</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Problem Statement/audience, reminder </a:t>
            </a:r>
          </a:p>
          <a:p>
            <a:pPr lvl="1">
              <a:spcBef>
                <a:spcPts val="0"/>
              </a:spcBef>
              <a:buFont typeface="Arial" panose="020B0604020202020204" pitchFamily="34" charset="0"/>
              <a:buChar char="•"/>
            </a:pPr>
            <a:r>
              <a:rPr lang="en-US" altLang="en-US" sz="1600" kern="0" dirty="0">
                <a:solidFill>
                  <a:schemeClr val="tx1"/>
                </a:solidFill>
              </a:rPr>
              <a:t>Filling in spreadsheet</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Filling in spreadsheet</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IEEE 802 Stds Frequency Table</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strike="dblStrike" dirty="0">
                <a:solidFill>
                  <a:srgbClr val="333333"/>
                </a:solidFill>
                <a:ea typeface="Times New Roman" panose="02020603050405020304" pitchFamily="18" charset="0"/>
              </a:rPr>
              <a:t>Possible</a:t>
            </a:r>
            <a:r>
              <a:rPr lang="en-US" sz="1800" dirty="0">
                <a:solidFill>
                  <a:srgbClr val="333333"/>
                </a:solidFill>
                <a:ea typeface="Times New Roman" panose="02020603050405020304" pitchFamily="18" charset="0"/>
              </a:rPr>
              <a:t>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Key: simple to start, there are many things that can be added over time after that. </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400050" lvl="1" indent="0">
              <a:spcBef>
                <a:spcPts val="0"/>
              </a:spcBef>
              <a:spcAft>
                <a:spcPts val="0"/>
              </a:spcAft>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strike="dblStrike" dirty="0">
                <a:solidFill>
                  <a:srgbClr val="333333"/>
                </a:solidFill>
                <a:ea typeface="Times New Roman" panose="02020603050405020304" pitchFamily="18" charset="0"/>
              </a:rPr>
              <a:t>Possible </a:t>
            </a:r>
            <a:r>
              <a:rPr lang="en-US" sz="1800" b="1" dirty="0">
                <a:solidFill>
                  <a:srgbClr val="333333"/>
                </a:solidFill>
                <a:ea typeface="Times New Roman" panose="02020603050405020304" pitchFamily="18" charset="0"/>
              </a:rPr>
              <a:t>Initial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u="sng" dirty="0">
                <a:effectLst/>
                <a:ea typeface="Calibri" panose="020F0502020204030204" pitchFamily="34" charset="0"/>
              </a:rPr>
              <a:t>17Dec20: Stop here for now, </a:t>
            </a:r>
            <a:r>
              <a:rPr lang="en-US" sz="1400" dirty="0">
                <a:effectLst/>
                <a:ea typeface="Calibri" panose="020F0502020204030204" pitchFamily="34" charset="0"/>
              </a:rPr>
              <a:t> then below are secondary audiences for later. </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The Table – filling in </a:t>
            </a:r>
          </a:p>
        </p:txBody>
      </p:sp>
      <p:sp>
        <p:nvSpPr>
          <p:cNvPr id="3" name="Content Placeholder 2"/>
          <p:cNvSpPr>
            <a:spLocks noGrp="1"/>
          </p:cNvSpPr>
          <p:nvPr>
            <p:ph idx="1"/>
          </p:nvPr>
        </p:nvSpPr>
        <p:spPr>
          <a:xfrm>
            <a:off x="698889" y="990600"/>
            <a:ext cx="8153400" cy="5484813"/>
          </a:xfrm>
        </p:spPr>
        <p:txBody>
          <a:bodyPr/>
          <a:lstStyle/>
          <a:p>
            <a:pPr marL="1543050" lvl="3">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spreadsheet / initial table of IEEE 802 Stds Frequency Bands:</a:t>
            </a:r>
          </a:p>
          <a:p>
            <a:pPr marL="685800" lvl="1">
              <a:spcBef>
                <a:spcPts val="0"/>
              </a:spcBef>
              <a:spcAft>
                <a:spcPts val="0"/>
              </a:spcAft>
              <a:buFont typeface="Arial" panose="020B0604020202020204" pitchFamily="34" charset="0"/>
              <a:buChar char="•"/>
            </a:pPr>
            <a:r>
              <a:rPr lang="en-US" sz="1800" b="0" dirty="0">
                <a:solidFill>
                  <a:srgbClr val="333333"/>
                </a:solidFill>
                <a:ea typeface="Times New Roman" panose="02020603050405020304" pitchFamily="18" charset="0"/>
                <a:hlinkClick r:id="rId3"/>
              </a:rPr>
              <a:t>https://mentor.ieee.org/802.18/dcn/21/18-21-0036-07-0000-frequency-table-template.xlsx</a:t>
            </a:r>
            <a:r>
              <a:rPr lang="en-US" sz="1800" b="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 </a:t>
            </a:r>
          </a:p>
          <a:p>
            <a:pPr marL="2000250" lvl="4">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28sep:  working on rev08…</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Updated most of the 802.15 cells/rows, less UWB ones.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27july:  Reviewed the draft of rev07</a:t>
            </a:r>
            <a:endParaRPr lang="en-US" sz="16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instructions:</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notes:  Added a general note to only consider Active standards, not in active-withdrawn standards.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22june: Reviewed the draft of rev06 and m</a:t>
            </a:r>
            <a:r>
              <a:rPr lang="en-US" sz="1200" dirty="0">
                <a:solidFill>
                  <a:schemeClr val="tx1"/>
                </a:solidFill>
                <a:ea typeface="Times New Roman" panose="02020603050405020304" pitchFamily="18" charset="0"/>
              </a:rPr>
              <a:t>ade updates. </a:t>
            </a:r>
          </a:p>
          <a:p>
            <a:pPr marL="685800" lvl="1">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Also discussed the future consideration of frequency range applications and regulatory authorizations.  Then added some columns on the Freq-Ranges-Other-Info worksheet, Application(s), Country/Region, Regulatory Authorization </a:t>
            </a:r>
          </a:p>
          <a:p>
            <a:pPr marL="1085850"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Will use the frequency range, purpose of this effort, to tie the Standards-Frequency-Ranges Worksheet to the Freq-Ranges-Other-Info, worksheet. </a:t>
            </a:r>
          </a:p>
          <a:p>
            <a:pPr marL="685800" lvl="1">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This is setting the effort up for after we get the standard’s frequency ranges entered.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57829</TotalTime>
  <Words>3837</Words>
  <Application>Microsoft Office PowerPoint</Application>
  <PresentationFormat>On-screen Show (4:3)</PresentationFormat>
  <Paragraphs>457</Paragraphs>
  <Slides>22</Slides>
  <Notes>14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22</vt:i4>
      </vt:variant>
    </vt:vector>
  </HeadingPairs>
  <TitlesOfParts>
    <vt:vector size="35" baseType="lpstr">
      <vt:lpstr>Arial</vt:lpstr>
      <vt:lpstr>Calibri</vt:lpstr>
      <vt:lpstr>Century Gothic</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 Stds Frequency Table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IEEE 802 Stds Frequency Table</vt:lpstr>
      <vt:lpstr>The Table – filling in </vt:lpstr>
      <vt:lpstr>Actions Required</vt:lpstr>
      <vt:lpstr>Any Other Business</vt:lpstr>
      <vt:lpstr>Table of IEEE 802 Stds Frequency Bands – the ad hoc</vt:lpstr>
      <vt:lpstr>Adjourn</vt:lpstr>
      <vt:lpstr>PowerPoint Presentation</vt:lpstr>
      <vt:lpstr>PowerPoint Presentation</vt:lpstr>
      <vt:lpstr>Table of IEEE 802 Stds Frequency Bands 17mar21</vt:lpstr>
      <vt:lpstr>Table of Frequency Bands – IEEE 802 Stds 04mar21</vt:lpstr>
      <vt:lpstr>Table of Frequency Bands – IEEE 802 Stds </vt:lpstr>
      <vt:lpstr>Table of Frequency Bands – IEEE 802 Stds </vt:lpstr>
      <vt:lpstr>Table of Frequency Bands – IEEE 802 Stds - background</vt:lpstr>
      <vt:lpstr>Table of Frequency Bands – background - 2 </vt:lpstr>
      <vt:lpstr>Table of Frequency Bands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3637</cp:revision>
  <cp:lastPrinted>1601-01-01T00:00:00Z</cp:lastPrinted>
  <dcterms:created xsi:type="dcterms:W3CDTF">2016-03-03T14:54:45Z</dcterms:created>
  <dcterms:modified xsi:type="dcterms:W3CDTF">2021-09-28T19:58:31Z</dcterms:modified>
</cp:coreProperties>
</file>