
<file path=[Content_Types].xml><?xml version="1.0" encoding="utf-8"?>
<Types xmlns="http://schemas.openxmlformats.org/package/2006/content-types">
  <Default Extension="bin" ContentType="application/vnd.openxmlformats-officedocument.oleObject"/>
  <Default Extension="emf" ContentType="image/x-emf"/>
  <Default Extension="rels" ContentType="application/vnd.openxmlformats-package.relationships+xml"/>
  <Default Extension="wmf" ContentType="image/x-wmf"/>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bookmarkIdSeed="4">
  <p:sldMasterIdLst>
    <p:sldMasterId id="2147483648" r:id="rId1"/>
  </p:sldMasterIdLst>
  <p:notesMasterIdLst>
    <p:notesMasterId r:id="rId24"/>
  </p:notesMasterIdLst>
  <p:handoutMasterIdLst>
    <p:handoutMasterId r:id="rId25"/>
  </p:handoutMasterIdLst>
  <p:sldIdLst>
    <p:sldId id="256" r:id="rId2"/>
    <p:sldId id="341" r:id="rId3"/>
    <p:sldId id="329" r:id="rId4"/>
    <p:sldId id="604" r:id="rId5"/>
    <p:sldId id="624" r:id="rId6"/>
    <p:sldId id="605" r:id="rId7"/>
    <p:sldId id="516" r:id="rId8"/>
    <p:sldId id="744" r:id="rId9"/>
    <p:sldId id="750" r:id="rId10"/>
    <p:sldId id="747" r:id="rId11"/>
    <p:sldId id="498" r:id="rId12"/>
    <p:sldId id="746" r:id="rId13"/>
    <p:sldId id="402" r:id="rId14"/>
    <p:sldId id="403" r:id="rId15"/>
    <p:sldId id="778" r:id="rId16"/>
    <p:sldId id="768" r:id="rId17"/>
    <p:sldId id="763" r:id="rId18"/>
    <p:sldId id="742" r:id="rId19"/>
    <p:sldId id="752" r:id="rId20"/>
    <p:sldId id="737" r:id="rId21"/>
    <p:sldId id="739" r:id="rId22"/>
    <p:sldId id="740" r:id="rId23"/>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Holcomb, Jay" initials="HJ" lastIdx="2" clrIdx="0">
    <p:extLst>
      <p:ext uri="{19B8F6BF-5375-455C-9EA6-DF929625EA0E}">
        <p15:presenceInfo xmlns:p15="http://schemas.microsoft.com/office/powerpoint/2012/main" userId="S::jholcomb@itron.com::aee8fcb3-73df-479f-8979-0e12987586b3"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useTimings="0">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D5F4FF"/>
    <a:srgbClr val="FF9999"/>
    <a:srgbClr val="FF7C80"/>
    <a:srgbClr val="990033"/>
    <a:srgbClr val="993300"/>
    <a:srgbClr val="CC6600"/>
    <a:srgbClr val="85D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9530" autoAdjust="0"/>
    <p:restoredTop sz="96206" autoAdjust="0"/>
  </p:normalViewPr>
  <p:slideViewPr>
    <p:cSldViewPr>
      <p:cViewPr varScale="1">
        <p:scale>
          <a:sx n="85" d="100"/>
          <a:sy n="85" d="100"/>
        </p:scale>
        <p:origin x="102" y="756"/>
      </p:cViewPr>
      <p:guideLst>
        <p:guide orient="horz" pos="2160"/>
        <p:guide pos="2880"/>
      </p:guideLst>
    </p:cSldViewPr>
  </p:slideViewPr>
  <p:outlineViewPr>
    <p:cViewPr varScale="1">
      <p:scale>
        <a:sx n="170" d="200"/>
        <a:sy n="170" d="200"/>
      </p:scale>
      <p:origin x="0" y="-165486"/>
    </p:cViewPr>
  </p:outlineViewPr>
  <p:notesTextViewPr>
    <p:cViewPr>
      <p:scale>
        <a:sx n="3" d="2"/>
        <a:sy n="3" d="2"/>
      </p:scale>
      <p:origin x="0" y="0"/>
    </p:cViewPr>
  </p:notesTextViewPr>
  <p:sorterViewPr>
    <p:cViewPr>
      <p:scale>
        <a:sx n="150" d="100"/>
        <a:sy n="150" d="100"/>
      </p:scale>
      <p:origin x="0" y="0"/>
    </p:cViewPr>
  </p:sorterViewPr>
  <p:notesViewPr>
    <p:cSldViewPr>
      <p:cViewPr varScale="1">
        <p:scale>
          <a:sx n="96" d="100"/>
          <a:sy n="96" d="100"/>
        </p:scale>
        <p:origin x="2370" y="84"/>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dirty="0"/>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27-Sep-21</a:t>
            </a:fld>
            <a:endParaRPr lang="en-US" dirty="0"/>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dirty="0"/>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dirty="0"/>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dirty="0"/>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dirty="0"/>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dirty="0"/>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Page </a:t>
            </a:r>
            <a:fld id="{47A7FEEB-9CD2-43FE-843C-C5350BEACB45}" type="slidenum">
              <a:rPr lang="en-US"/>
              <a:pPr/>
              <a:t>‹#›</a:t>
            </a:fld>
            <a:endParaRPr lang="en-US" dirty="0"/>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dirty="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dirty="0"/>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dirty="0"/>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dirty="0"/>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dirty="0"/>
              <a:t>John Doe, Some Company</a:t>
            </a:r>
          </a:p>
        </p:txBody>
      </p:sp>
      <p:sp>
        <p:nvSpPr>
          <p:cNvPr id="7" name="Rectangle 7"/>
          <p:cNvSpPr>
            <a:spLocks noGrp="1" noChangeArrowheads="1"/>
          </p:cNvSpPr>
          <p:nvPr>
            <p:ph type="sldNum"/>
          </p:nvPr>
        </p:nvSpPr>
        <p:spPr>
          <a:ln/>
        </p:spPr>
        <p:txBody>
          <a:bodyPr/>
          <a:lstStyle/>
          <a:p>
            <a:r>
              <a:rPr lang="en-US" dirty="0"/>
              <a:t>Page </a:t>
            </a:r>
            <a:fld id="{465D53FD-DB5F-4815-BF01-6488A8FBD189}" type="slidenum">
              <a:rPr lang="en-US"/>
              <a:pPr/>
              <a:t>1</a:t>
            </a:fld>
            <a:endParaRPr lang="en-US" dirty="0"/>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dirty="0"/>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dirty="0"/>
          </a:p>
        </p:txBody>
      </p:sp>
    </p:spTree>
    <p:extLst>
      <p:ext uri="{BB962C8B-B14F-4D97-AF65-F5344CB8AC3E}">
        <p14:creationId xmlns:p14="http://schemas.microsoft.com/office/powerpoint/2010/main" val="1277044116"/>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18</a:t>
            </a:fld>
            <a:endParaRPr lang="en-US" dirty="0"/>
          </a:p>
        </p:txBody>
      </p:sp>
    </p:spTree>
    <p:extLst>
      <p:ext uri="{BB962C8B-B14F-4D97-AF65-F5344CB8AC3E}">
        <p14:creationId xmlns:p14="http://schemas.microsoft.com/office/powerpoint/2010/main" val="984644041"/>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19</a:t>
            </a:fld>
            <a:endParaRPr lang="en-US" dirty="0"/>
          </a:p>
        </p:txBody>
      </p:sp>
    </p:spTree>
    <p:extLst>
      <p:ext uri="{BB962C8B-B14F-4D97-AF65-F5344CB8AC3E}">
        <p14:creationId xmlns:p14="http://schemas.microsoft.com/office/powerpoint/2010/main" val="372969229"/>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20</a:t>
            </a:fld>
            <a:endParaRPr lang="en-US" dirty="0"/>
          </a:p>
        </p:txBody>
      </p:sp>
    </p:spTree>
    <p:extLst>
      <p:ext uri="{BB962C8B-B14F-4D97-AF65-F5344CB8AC3E}">
        <p14:creationId xmlns:p14="http://schemas.microsoft.com/office/powerpoint/2010/main" val="297360825"/>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21</a:t>
            </a:fld>
            <a:endParaRPr lang="en-US" dirty="0"/>
          </a:p>
        </p:txBody>
      </p:sp>
    </p:spTree>
    <p:extLst>
      <p:ext uri="{BB962C8B-B14F-4D97-AF65-F5344CB8AC3E}">
        <p14:creationId xmlns:p14="http://schemas.microsoft.com/office/powerpoint/2010/main" val="1867098850"/>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22</a:t>
            </a:fld>
            <a:endParaRPr lang="en-US" dirty="0"/>
          </a:p>
        </p:txBody>
      </p:sp>
    </p:spTree>
    <p:extLst>
      <p:ext uri="{BB962C8B-B14F-4D97-AF65-F5344CB8AC3E}">
        <p14:creationId xmlns:p14="http://schemas.microsoft.com/office/powerpoint/2010/main" val="23586937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hdr" sz="quarter"/>
          </p:nvPr>
        </p:nvSpPr>
        <p:spPr>
          <a:noFill/>
        </p:spPr>
        <p:txBody>
          <a:bodyPr/>
          <a:lstStyle/>
          <a:p>
            <a:r>
              <a:rPr lang="en-US" dirty="0"/>
              <a:t>doc.: IEEE 802.11-16/1124r0</a:t>
            </a:r>
          </a:p>
        </p:txBody>
      </p:sp>
      <p:sp>
        <p:nvSpPr>
          <p:cNvPr id="13315" name="Rectangle 3"/>
          <p:cNvSpPr>
            <a:spLocks noGrp="1" noChangeArrowheads="1"/>
          </p:cNvSpPr>
          <p:nvPr>
            <p:ph type="dt" sz="quarter" idx="1"/>
          </p:nvPr>
        </p:nvSpPr>
        <p:spPr>
          <a:noFill/>
        </p:spPr>
        <p:txBody>
          <a:bodyPr/>
          <a:lstStyle/>
          <a:p>
            <a:r>
              <a:rPr lang="en-US" dirty="0"/>
              <a:t>September 2016</a:t>
            </a:r>
          </a:p>
        </p:txBody>
      </p:sp>
      <p:sp>
        <p:nvSpPr>
          <p:cNvPr id="13316" name="Rectangle 6"/>
          <p:cNvSpPr>
            <a:spLocks noGrp="1" noChangeArrowheads="1"/>
          </p:cNvSpPr>
          <p:nvPr>
            <p:ph type="ftr" sz="quarter" idx="4"/>
          </p:nvPr>
        </p:nvSpPr>
        <p:spPr>
          <a:noFill/>
        </p:spPr>
        <p:txBody>
          <a:bodyPr/>
          <a:lstStyle/>
          <a:p>
            <a:pPr lvl="4"/>
            <a:r>
              <a:rPr lang="en-US" dirty="0"/>
              <a:t>Dorothy Stanley (HP Enterprise)</a:t>
            </a:r>
          </a:p>
        </p:txBody>
      </p:sp>
      <p:sp>
        <p:nvSpPr>
          <p:cNvPr id="13317" name="Rectangle 7"/>
          <p:cNvSpPr>
            <a:spLocks noGrp="1" noChangeArrowheads="1"/>
          </p:cNvSpPr>
          <p:nvPr>
            <p:ph type="sldNum" sz="quarter" idx="5"/>
          </p:nvPr>
        </p:nvSpPr>
        <p:spPr>
          <a:xfrm>
            <a:off x="3279163" y="9000621"/>
            <a:ext cx="415177" cy="184666"/>
          </a:xfrm>
          <a:noFill/>
        </p:spPr>
        <p:txBody>
          <a:bodyPr/>
          <a:lstStyle/>
          <a:p>
            <a:r>
              <a:rPr lang="en-US" dirty="0"/>
              <a:t>Page </a:t>
            </a:r>
            <a:fld id="{A3D196C6-C4A5-4DEA-A136-C30BCA8401B0}" type="slidenum">
              <a:rPr lang="en-US"/>
              <a:pPr/>
              <a:t>3</a:t>
            </a:fld>
            <a:endParaRPr lang="en-US" dirty="0"/>
          </a:p>
        </p:txBody>
      </p:sp>
      <p:sp>
        <p:nvSpPr>
          <p:cNvPr id="13318" name="Rectangle 7"/>
          <p:cNvSpPr txBox="1">
            <a:spLocks noGrp="1" noChangeArrowheads="1"/>
          </p:cNvSpPr>
          <p:nvPr/>
        </p:nvSpPr>
        <p:spPr bwMode="auto">
          <a:xfrm>
            <a:off x="3885887" y="8830468"/>
            <a:ext cx="2972114" cy="465933"/>
          </a:xfrm>
          <a:prstGeom prst="rect">
            <a:avLst/>
          </a:prstGeom>
          <a:noFill/>
          <a:ln w="9525">
            <a:noFill/>
            <a:miter lim="800000"/>
            <a:headEnd/>
            <a:tailEnd/>
          </a:ln>
        </p:spPr>
        <p:txBody>
          <a:bodyPr lIns="92643" tIns="46321" rIns="92643" bIns="46321" anchor="b"/>
          <a:lstStyle/>
          <a:p>
            <a:pPr algn="r" defTabSz="927100"/>
            <a:fld id="{79C13437-2E59-4BF7-9AFD-498D09D2BC71}" type="slidenum">
              <a:rPr lang="en-US"/>
              <a:pPr algn="r" defTabSz="927100"/>
              <a:t>3</a:t>
            </a:fld>
            <a:endParaRPr lang="en-US" dirty="0"/>
          </a:p>
        </p:txBody>
      </p:sp>
      <p:sp>
        <p:nvSpPr>
          <p:cNvPr id="13319" name="Rectangle 2"/>
          <p:cNvSpPr>
            <a:spLocks noGrp="1" noRot="1" noChangeAspect="1" noChangeArrowheads="1" noTextEdit="1"/>
          </p:cNvSpPr>
          <p:nvPr>
            <p:ph type="sldImg"/>
          </p:nvPr>
        </p:nvSpPr>
        <p:spPr>
          <a:xfrm>
            <a:off x="1108075" y="698500"/>
            <a:ext cx="4643438" cy="3482975"/>
          </a:xfrm>
          <a:ln/>
        </p:spPr>
      </p:sp>
      <p:sp>
        <p:nvSpPr>
          <p:cNvPr id="13320" name="Rectangle 3"/>
          <p:cNvSpPr>
            <a:spLocks noGrp="1" noChangeArrowheads="1"/>
          </p:cNvSpPr>
          <p:nvPr>
            <p:ph type="body" idx="1"/>
          </p:nvPr>
        </p:nvSpPr>
        <p:spPr>
          <a:xfrm>
            <a:off x="915343" y="4416029"/>
            <a:ext cx="5027316" cy="4182267"/>
          </a:xfrm>
          <a:noFill/>
          <a:ln/>
        </p:spPr>
        <p:txBody>
          <a:bodyPr lIns="92643" tIns="46321" rIns="92643" bIns="46321"/>
          <a:lstStyle/>
          <a:p>
            <a:pPr defTabSz="914400"/>
            <a:endParaRPr lang="en-GB" dirty="0"/>
          </a:p>
        </p:txBody>
      </p:sp>
    </p:spTree>
    <p:extLst>
      <p:ext uri="{BB962C8B-B14F-4D97-AF65-F5344CB8AC3E}">
        <p14:creationId xmlns:p14="http://schemas.microsoft.com/office/powerpoint/2010/main" val="10463857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8</a:t>
            </a:fld>
            <a:endParaRPr lang="en-US" dirty="0"/>
          </a:p>
        </p:txBody>
      </p:sp>
    </p:spTree>
    <p:extLst>
      <p:ext uri="{BB962C8B-B14F-4D97-AF65-F5344CB8AC3E}">
        <p14:creationId xmlns:p14="http://schemas.microsoft.com/office/powerpoint/2010/main" val="2761043254"/>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9</a:t>
            </a:fld>
            <a:endParaRPr lang="en-US" dirty="0"/>
          </a:p>
        </p:txBody>
      </p:sp>
    </p:spTree>
    <p:extLst>
      <p:ext uri="{BB962C8B-B14F-4D97-AF65-F5344CB8AC3E}">
        <p14:creationId xmlns:p14="http://schemas.microsoft.com/office/powerpoint/2010/main" val="429092872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11</a:t>
            </a:fld>
            <a:endParaRPr lang="en-US" dirty="0"/>
          </a:p>
        </p:txBody>
      </p:sp>
    </p:spTree>
    <p:extLst>
      <p:ext uri="{BB962C8B-B14F-4D97-AF65-F5344CB8AC3E}">
        <p14:creationId xmlns:p14="http://schemas.microsoft.com/office/powerpoint/2010/main" val="301437684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12</a:t>
            </a:fld>
            <a:endParaRPr lang="en-US" dirty="0"/>
          </a:p>
        </p:txBody>
      </p:sp>
    </p:spTree>
    <p:extLst>
      <p:ext uri="{BB962C8B-B14F-4D97-AF65-F5344CB8AC3E}">
        <p14:creationId xmlns:p14="http://schemas.microsoft.com/office/powerpoint/2010/main" val="2569401750"/>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dirty="0"/>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15</a:t>
            </a:fld>
            <a:endParaRPr lang="en-US" dirty="0"/>
          </a:p>
        </p:txBody>
      </p:sp>
    </p:spTree>
    <p:extLst>
      <p:ext uri="{BB962C8B-B14F-4D97-AF65-F5344CB8AC3E}">
        <p14:creationId xmlns:p14="http://schemas.microsoft.com/office/powerpoint/2010/main" val="2265458641"/>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National Public Safety Telecommunications Council, </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Utilities Technology Council</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Wi-Fi Alliance.</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r>
              <a:rPr lang="en-US" b="0" i="0" dirty="0">
                <a:solidFill>
                  <a:srgbClr val="000000"/>
                </a:solidFill>
                <a:effectLst/>
                <a:latin typeface="Century Gothic" panose="020B0502020202020204" pitchFamily="34" charset="0"/>
              </a:rPr>
              <a:t>Wireless Internet Service Providers Association</a:t>
            </a:r>
          </a:p>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16</a:t>
            </a:fld>
            <a:endParaRPr lang="en-US" dirty="0"/>
          </a:p>
        </p:txBody>
      </p:sp>
    </p:spTree>
    <p:extLst>
      <p:ext uri="{BB962C8B-B14F-4D97-AF65-F5344CB8AC3E}">
        <p14:creationId xmlns:p14="http://schemas.microsoft.com/office/powerpoint/2010/main" val="14518295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pPr marL="0" marR="0" lvl="0" indent="0" algn="l" defTabSz="449263" rtl="0" eaLnBrk="0" fontAlgn="base" latinLnBrk="0" hangingPunct="0">
              <a:lnSpc>
                <a:spcPct val="100000"/>
              </a:lnSpc>
              <a:spcBef>
                <a:spcPct val="30000"/>
              </a:spcBef>
              <a:spcAft>
                <a:spcPct val="0"/>
              </a:spcAft>
              <a:buClr>
                <a:srgbClr val="000000"/>
              </a:buClr>
              <a:buSzPct val="100000"/>
              <a:buFont typeface="Times New Roman" pitchFamily="16" charset="0"/>
              <a:buNone/>
              <a:tabLst/>
              <a:defRPr/>
            </a:pPr>
            <a:endParaRPr lang="en-US" sz="1200" kern="1200" dirty="0">
              <a:solidFill>
                <a:srgbClr val="000000"/>
              </a:solidFill>
              <a:effectLst/>
              <a:latin typeface="Times New Roman" pitchFamily="16" charset="0"/>
              <a:ea typeface="+mn-ea"/>
              <a:cs typeface="+mn-cs"/>
            </a:endParaRPr>
          </a:p>
        </p:txBody>
      </p:sp>
      <p:sp>
        <p:nvSpPr>
          <p:cNvPr id="4" name="Header Placeholder 3"/>
          <p:cNvSpPr>
            <a:spLocks noGrp="1"/>
          </p:cNvSpPr>
          <p:nvPr>
            <p:ph type="hdr"/>
          </p:nvPr>
        </p:nvSpPr>
        <p:spPr/>
        <p:txBody>
          <a:bodyPr/>
          <a:lstStyle/>
          <a:p>
            <a:r>
              <a:rPr lang="en-US"/>
              <a:t>doc.: IEEE 802.11-yy/xxxxr0</a:t>
            </a:r>
            <a:endParaRPr lang="en-US" dirty="0"/>
          </a:p>
        </p:txBody>
      </p:sp>
      <p:sp>
        <p:nvSpPr>
          <p:cNvPr id="5" name="Date Placeholder 4"/>
          <p:cNvSpPr>
            <a:spLocks noGrp="1"/>
          </p:cNvSpPr>
          <p:nvPr>
            <p:ph type="dt"/>
          </p:nvPr>
        </p:nvSpPr>
        <p:spPr/>
        <p:txBody>
          <a:bodyPr/>
          <a:lstStyle/>
          <a:p>
            <a:r>
              <a:rPr lang="en-US"/>
              <a:t>Month Year</a:t>
            </a:r>
            <a:endParaRPr lang="en-US" dirty="0"/>
          </a:p>
        </p:txBody>
      </p:sp>
      <p:sp>
        <p:nvSpPr>
          <p:cNvPr id="6" name="Footer Placeholder 5"/>
          <p:cNvSpPr>
            <a:spLocks noGrp="1"/>
          </p:cNvSpPr>
          <p:nvPr>
            <p:ph type="ftr"/>
          </p:nvPr>
        </p:nvSpPr>
        <p:spPr/>
        <p:txBody>
          <a:bodyPr/>
          <a:lstStyle/>
          <a:p>
            <a:r>
              <a:rPr lang="en-US"/>
              <a:t>John Doe, Some Company</a:t>
            </a:r>
            <a:endParaRPr lang="en-US" dirty="0"/>
          </a:p>
        </p:txBody>
      </p:sp>
      <p:sp>
        <p:nvSpPr>
          <p:cNvPr id="7" name="Slide Number Placeholder 6"/>
          <p:cNvSpPr>
            <a:spLocks noGrp="1"/>
          </p:cNvSpPr>
          <p:nvPr>
            <p:ph type="sldNum"/>
          </p:nvPr>
        </p:nvSpPr>
        <p:spPr/>
        <p:txBody>
          <a:bodyPr/>
          <a:lstStyle/>
          <a:p>
            <a:r>
              <a:rPr lang="en-US"/>
              <a:t>Page </a:t>
            </a:r>
            <a:fld id="{47A7FEEB-9CD2-43FE-843C-C5350BEACB45}" type="slidenum">
              <a:rPr lang="en-US" smtClean="0"/>
              <a:pPr/>
              <a:t>17</a:t>
            </a:fld>
            <a:endParaRPr lang="en-US" dirty="0"/>
          </a:p>
        </p:txBody>
      </p:sp>
    </p:spTree>
    <p:extLst>
      <p:ext uri="{BB962C8B-B14F-4D97-AF65-F5344CB8AC3E}">
        <p14:creationId xmlns:p14="http://schemas.microsoft.com/office/powerpoint/2010/main" val="148797045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a:xfrm>
            <a:off x="4267200" y="6475413"/>
            <a:ext cx="606425" cy="363537"/>
          </a:xfrm>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2" name="Rectangle 3"/>
          <p:cNvSpPr>
            <a:spLocks noGrp="1" noChangeArrowheads="1"/>
          </p:cNvSpPr>
          <p:nvPr>
            <p:ph type="dt" idx="15"/>
          </p:nvPr>
        </p:nvSpPr>
        <p:spPr bwMode="auto">
          <a:xfrm>
            <a:off x="685800" y="304800"/>
            <a:ext cx="2286000"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28sep21</a:t>
            </a:r>
            <a:endParaRPr lang="en-GB"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a:xfrm>
            <a:off x="684213" y="382970"/>
            <a:ext cx="2211387" cy="273050"/>
          </a:xfrm>
        </p:spPr>
        <p:txBody>
          <a:bodyPr/>
          <a:lstStyle>
            <a:lvl1pPr>
              <a:defRPr/>
            </a:lvl1pPr>
          </a:lstStyle>
          <a:p>
            <a:r>
              <a:rPr lang="en-US"/>
              <a:t>28sep21</a:t>
            </a:r>
            <a:endParaRPr lang="en-GB" dirty="0"/>
          </a:p>
        </p:txBody>
      </p:sp>
      <p:sp>
        <p:nvSpPr>
          <p:cNvPr id="3" name="Footer Placeholder 2"/>
          <p:cNvSpPr>
            <a:spLocks noGrp="1"/>
          </p:cNvSpPr>
          <p:nvPr>
            <p:ph type="ftr" idx="11"/>
          </p:nvPr>
        </p:nvSpPr>
        <p:spPr/>
        <p:txBody>
          <a:bodyPr/>
          <a:lstStyle>
            <a:lvl1pPr>
              <a:defRPr/>
            </a:lvl1pPr>
          </a:lstStyle>
          <a:p>
            <a:r>
              <a:rPr lang="en-US" dirty="0"/>
              <a:t>Jay Holcomb (Itron)</a:t>
            </a:r>
            <a:endParaRPr lang="en-GB" dirty="0"/>
          </a:p>
        </p:txBody>
      </p:sp>
      <p:sp>
        <p:nvSpPr>
          <p:cNvPr id="4" name="Slide Number Placeholder 3"/>
          <p:cNvSpPr>
            <a:spLocks noGrp="1"/>
          </p:cNvSpPr>
          <p:nvPr>
            <p:ph type="sldNum" idx="12"/>
          </p:nvPr>
        </p:nvSpPr>
        <p:spPr>
          <a:xfrm>
            <a:off x="4191000" y="6475413"/>
            <a:ext cx="682625" cy="363537"/>
          </a:xfrm>
        </p:spPr>
        <p:txBody>
          <a:bodyPr/>
          <a:lstStyle>
            <a:lvl1pPr>
              <a:defRPr/>
            </a:lvl1pPr>
          </a:lstStyle>
          <a:p>
            <a:r>
              <a:rPr lang="en-GB" dirty="0"/>
              <a:t>Slide </a:t>
            </a:r>
            <a:fld id="{F5D8E26B-7BCF-4D25-9C89-0168A6618F18}" type="slidenum">
              <a:rPr lang="en-GB"/>
              <a:pPr/>
              <a:t>‹#›</a:t>
            </a:fld>
            <a:endParaRPr lang="en-GB" dirty="0"/>
          </a:p>
        </p:txBody>
      </p:sp>
    </p:spTree>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7" name="Rectangle 3"/>
          <p:cNvSpPr>
            <a:spLocks noGrp="1" noChangeArrowheads="1"/>
          </p:cNvSpPr>
          <p:nvPr>
            <p:ph type="dt"/>
          </p:nvPr>
        </p:nvSpPr>
        <p:spPr bwMode="auto">
          <a:xfrm>
            <a:off x="684213" y="382970"/>
            <a:ext cx="2211387"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a:t>28sep21</a:t>
            </a:r>
            <a:endParaRPr lang="en-GB" dirty="0"/>
          </a:p>
        </p:txBody>
      </p:sp>
      <p:sp>
        <p:nvSpPr>
          <p:cNvPr id="1028" name="Rectangle 4"/>
          <p:cNvSpPr>
            <a:spLocks noGrp="1" noChangeArrowheads="1"/>
          </p:cNvSpPr>
          <p:nvPr>
            <p:ph type="ftr"/>
          </p:nvPr>
        </p:nvSpPr>
        <p:spPr bwMode="auto">
          <a:xfrm>
            <a:off x="5334000"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dirty="0"/>
              <a:t>Jay Holcomb (Itron)</a:t>
            </a:r>
            <a:endParaRPr lang="en-GB" dirty="0"/>
          </a:p>
        </p:txBody>
      </p:sp>
      <p:sp>
        <p:nvSpPr>
          <p:cNvPr id="1029" name="Rectangle 5"/>
          <p:cNvSpPr>
            <a:spLocks noGrp="1" noChangeArrowheads="1"/>
          </p:cNvSpPr>
          <p:nvPr>
            <p:ph type="sldNum"/>
          </p:nvPr>
        </p:nvSpPr>
        <p:spPr bwMode="auto">
          <a:xfrm>
            <a:off x="4191000" y="6475413"/>
            <a:ext cx="682625"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Slide </a:t>
            </a:r>
            <a:fld id="{D09C756B-EB39-4236-ADBB-73052B179AE4}" type="slidenum">
              <a:rPr lang="en-GB"/>
              <a:pPr/>
              <a:t>‹#›</a:t>
            </a:fld>
            <a:endParaRPr lang="en-GB" dirty="0"/>
          </a:p>
        </p:txBody>
      </p:sp>
      <p:sp>
        <p:nvSpPr>
          <p:cNvPr id="1030" name="Line 6"/>
          <p:cNvSpPr>
            <a:spLocks noChangeShapeType="1"/>
          </p:cNvSpPr>
          <p:nvPr/>
        </p:nvSpPr>
        <p:spPr bwMode="auto">
          <a:xfrm>
            <a:off x="728690" y="597222"/>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dirty="0"/>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802.18-21/0111r00</a:t>
            </a:r>
          </a:p>
        </p:txBody>
      </p:sp>
    </p:spTree>
  </p:cSld>
  <p:clrMap bg1="lt1" tx1="dk1" bg2="lt2" tx2="dk2" accent1="accent1" accent2="accent2" accent3="accent3" accent4="accent4" accent5="accent5" accent6="accent6" hlink="hlink" folHlink="folHlink"/>
  <p:sldLayoutIdLst>
    <p:sldLayoutId id="2147483650" r:id="rId1"/>
    <p:sldLayoutId id="2147483655" r:id="rId2"/>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2" Type="http://schemas.openxmlformats.org/officeDocument/2006/relationships/hyperlink" Target="http://ieee802.org/802tele_calendar.html" TargetMode="External"/><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8" Type="http://schemas.openxmlformats.org/officeDocument/2006/relationships/hyperlink" Target="https://urldefense.com/v3/__https:/help.webex.com__;!!F7jv3iA!mGQNqkHGSIw6-M1sX5pS66B4EoUzxLumCcZcSOlL_65lM8-GGNb0Klny0H4tHWr2gQ$" TargetMode="External"/><Relationship Id="rId3" Type="http://schemas.openxmlformats.org/officeDocument/2006/relationships/hyperlink" Target="https://ieeesa.webex.com/ieeesa/j.php?MTID=m8a25dd8187a6f955433573a347cf4daa" TargetMode="External"/><Relationship Id="rId7" Type="http://schemas.openxmlformats.org/officeDocument/2006/relationships/hyperlink" Target="file:///C:\Users\jholcomb\OneDrive%20-%20Itron\Documents\2standards\+stuff_stds\%20sip:1735192199@ieeesa.webex.com" TargetMode="External"/><Relationship Id="rId2" Type="http://schemas.openxmlformats.org/officeDocument/2006/relationships/notesSlide" Target="../notesSlides/notesSlide7.xml"/><Relationship Id="rId1" Type="http://schemas.openxmlformats.org/officeDocument/2006/relationships/slideLayout" Target="../slideLayouts/slideLayout2.xml"/><Relationship Id="rId6" Type="http://schemas.openxmlformats.org/officeDocument/2006/relationships/hyperlink" Target="https://urldefense.com/v3/__https:/ieeesa.webex.com/ieeesa/globalcallin.php?MTID=m5c86ac8d6043e0e4bf0c026bd4cff9f1__;!!F7jv3iA!mGQNqkHGSIw6-M1sX5pS66B4EoUzxLumCcZcSOlL_65lM8-GGNb0Klny0H7XPcRo4g$" TargetMode="External"/><Relationship Id="rId5" Type="http://schemas.openxmlformats.org/officeDocument/2006/relationships/hyperlink" Target="tel:%2B1-213-306-3065,,*01*1735192199%23%23*01*" TargetMode="External"/><Relationship Id="rId4" Type="http://schemas.openxmlformats.org/officeDocument/2006/relationships/hyperlink" Target="tel:%2B1-646-992-2010,,*01*1735192199%23%23*01*" TargetMode="Externa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0.xml"/><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8/dcn/21/18-21-0005-00-0000-freq-table-802-15-work.xlsx" TargetMode="External"/><Relationship Id="rId2" Type="http://schemas.openxmlformats.org/officeDocument/2006/relationships/notesSlide" Target="../notesSlides/notesSlide1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8" Type="http://schemas.openxmlformats.org/officeDocument/2006/relationships/hyperlink" Target="https://urldefense.proofpoint.com/v2/url?u=http-3A__standards.ieee.org_develop_policies_opman_sb-5Fom.pdf&amp;d=DwMFaQ&amp;c=pqcuzKEN_84c78MOSc5_fw&amp;r=z8R-nWJ8GIxwjOjNKhEFByb-tZ6XE3GZXWSggNdVo-w&amp;m=Gx81wOfxIxttOsPBw3hB1Azff-q1D1vfMBlFeAxZuAU&amp;s=VsUkm5wVUrVow--zSWP-9lZ29OAf1BWZsf3sNnTBox4&amp;e=" TargetMode="External"/><Relationship Id="rId3" Type="http://schemas.openxmlformats.org/officeDocument/2006/relationships/hyperlink" Target="http://standards.ieee.org/faqs/affiliationFAQ.html" TargetMode="External"/><Relationship Id="rId7" Type="http://schemas.openxmlformats.org/officeDocument/2006/relationships/hyperlink" Target="https://standards.ieee.org/faqs/copyrights/index.html#1" TargetMode="External"/><Relationship Id="rId12" Type="http://schemas.openxmlformats.org/officeDocument/2006/relationships/image" Target="../media/image3.emf"/><Relationship Id="rId2" Type="http://schemas.openxmlformats.org/officeDocument/2006/relationships/hyperlink" Target="mailto:sshellha@qti.qualcomm.com" TargetMode="External"/><Relationship Id="rId1" Type="http://schemas.openxmlformats.org/officeDocument/2006/relationships/slideLayout" Target="../slideLayouts/slideLayout1.xml"/><Relationship Id="rId6" Type="http://schemas.openxmlformats.org/officeDocument/2006/relationships/hyperlink" Target="https://standards.ieee.org/about/sasb/patcom/materials.html" TargetMode="External"/><Relationship Id="rId11" Type="http://schemas.openxmlformats.org/officeDocument/2006/relationships/oleObject" Target="../embeddings/oleObject3.bin"/><Relationship Id="rId5" Type="http://schemas.openxmlformats.org/officeDocument/2006/relationships/hyperlink" Target="http://www.ieee802.org/devdocs.shtml" TargetMode="External"/><Relationship Id="rId10" Type="http://schemas.openxmlformats.org/officeDocument/2006/relationships/image" Target="../media/image2.wmf"/><Relationship Id="rId4" Type="http://schemas.openxmlformats.org/officeDocument/2006/relationships/hyperlink" Target="http://standards.ieee.org/resources/antitrust-guidelines.pdf" TargetMode="External"/><Relationship Id="rId9" Type="http://schemas.openxmlformats.org/officeDocument/2006/relationships/oleObject" Target="../embeddings/oleObject2.bin"/></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ec/dcn/20/ec-20-0245-00-00EC-frequency-tables-of-ieee-802-wireless-standards.pptx" TargetMode="External"/><Relationship Id="rId2" Type="http://schemas.openxmlformats.org/officeDocument/2006/relationships/notesSlide" Target="../notesSlides/notesSlide12.xml"/><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s://www.ieee.org/about/corporate/governance/p7-8.html" TargetMode="External"/><Relationship Id="rId1" Type="http://schemas.openxmlformats.org/officeDocument/2006/relationships/slideLayout" Target="../slideLayouts/slideLayout1.xml"/><Relationship Id="rId4" Type="http://schemas.openxmlformats.org/officeDocument/2006/relationships/hyperlink" Target="http://www.ieee.org/about/corporate/governance" TargetMode="External"/></Relationships>
</file>

<file path=ppt/slides/_rels/slide5.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hyperlink" Target="https://mentor.ieee.org/802.18/dcn/21/18-21-0090-00-0000-minutes-27jul21-adhoc-frequency-table.docx" TargetMode="External"/><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hyperlink" Target="https://mentor.ieee.org/802.18/dcn/21/18-21-0036-07-0000-frequency-table-template.xlsx" TargetMode="External"/><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a:t>28sep21</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US" dirty="0"/>
              <a:t>Jay Holcomb (Itron)</a:t>
            </a:r>
            <a:endParaRPr lang="en-GB" dirty="0"/>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latin typeface="Times New Roman" charset="0"/>
              </a:rPr>
              <a:t>IEEE 802 Stds Frequency Table </a:t>
            </a:r>
            <a:br>
              <a:rPr lang="en-US" dirty="0">
                <a:latin typeface="Times New Roman" charset="0"/>
              </a:rPr>
            </a:br>
            <a:r>
              <a:rPr lang="en-US" dirty="0">
                <a:latin typeface="Times New Roman" charset="0"/>
              </a:rPr>
              <a:t>Ad Hoc Agenda</a:t>
            </a:r>
            <a:endParaRPr lang="en-GB" dirty="0"/>
          </a:p>
        </p:txBody>
      </p:sp>
      <p:sp>
        <p:nvSpPr>
          <p:cNvPr id="3074" name="Rectangle 2"/>
          <p:cNvSpPr>
            <a:spLocks noGrp="1" noChangeArrowheads="1"/>
          </p:cNvSpPr>
          <p:nvPr>
            <p:ph type="body" idx="1"/>
          </p:nvPr>
        </p:nvSpPr>
        <p:spPr>
          <a:xfrm>
            <a:off x="628000" y="1905000"/>
            <a:ext cx="7772400" cy="771524"/>
          </a:xfrm>
          <a:ln/>
        </p:spPr>
        <p:txBody>
          <a:bodyPr/>
          <a:lstStyle/>
          <a:p>
            <a:pPr algn="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 </a:t>
            </a:r>
            <a:r>
              <a:rPr lang="en-GB" sz="2000" b="0" dirty="0"/>
              <a:t>28 September 2021</a:t>
            </a:r>
          </a:p>
        </p:txBody>
      </p:sp>
      <p:graphicFrame>
        <p:nvGraphicFramePr>
          <p:cNvPr id="3075" name="Object 3"/>
          <p:cNvGraphicFramePr>
            <a:graphicFrameLocks noChangeAspect="1"/>
          </p:cNvGraphicFramePr>
          <p:nvPr>
            <p:extLst>
              <p:ext uri="{D42A27DB-BD31-4B8C-83A1-F6EECF244321}">
                <p14:modId xmlns:p14="http://schemas.microsoft.com/office/powerpoint/2010/main" val="1652720611"/>
              </p:ext>
            </p:extLst>
          </p:nvPr>
        </p:nvGraphicFramePr>
        <p:xfrm>
          <a:off x="682841" y="3757967"/>
          <a:ext cx="8894194" cy="2362200"/>
        </p:xfrm>
        <a:graphic>
          <a:graphicData uri="http://schemas.openxmlformats.org/presentationml/2006/ole">
            <mc:AlternateContent xmlns:mc="http://schemas.openxmlformats.org/markup-compatibility/2006">
              <mc:Choice xmlns:v="urn:schemas-microsoft-com:vml" Requires="v">
                <p:oleObj name="Document" r:id="rId3" imgW="10608966" imgH="2834738" progId="Word.Document.8">
                  <p:embed/>
                </p:oleObj>
              </mc:Choice>
              <mc:Fallback>
                <p:oleObj name="Document" r:id="rId3" imgW="10608966" imgH="2834738" progId="Word.Document.8">
                  <p:embed/>
                  <p:pic>
                    <p:nvPicPr>
                      <p:cNvPr id="0" name="Picture 3"/>
                      <p:cNvPicPr>
                        <a:picLocks noChangeAspect="1" noChangeArrowheads="1"/>
                      </p:cNvPicPr>
                      <p:nvPr/>
                    </p:nvPicPr>
                    <p:blipFill>
                      <a:blip r:embed="rId4"/>
                      <a:srcRect/>
                      <a:stretch>
                        <a:fillRect/>
                      </a:stretch>
                    </p:blipFill>
                    <p:spPr bwMode="auto">
                      <a:xfrm>
                        <a:off x="682841" y="3757967"/>
                        <a:ext cx="8894194" cy="2362200"/>
                      </a:xfrm>
                      <a:prstGeom prst="rect">
                        <a:avLst/>
                      </a:prstGeom>
                      <a:noFill/>
                    </p:spPr>
                  </p:pic>
                </p:oleObj>
              </mc:Fallback>
            </mc:AlternateContent>
          </a:graphicData>
        </a:graphic>
      </p:graphicFrame>
      <p:sp>
        <p:nvSpPr>
          <p:cNvPr id="3076" name="Rectangle 4"/>
          <p:cNvSpPr>
            <a:spLocks noChangeArrowheads="1"/>
          </p:cNvSpPr>
          <p:nvPr/>
        </p:nvSpPr>
        <p:spPr bwMode="auto">
          <a:xfrm>
            <a:off x="549492" y="3040062"/>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
        <p:nvSpPr>
          <p:cNvPr id="2" name="TextBox 1">
            <a:extLst>
              <a:ext uri="{FF2B5EF4-FFF2-40B4-BE49-F238E27FC236}">
                <a16:creationId xmlns:a16="http://schemas.microsoft.com/office/drawing/2014/main" id="{66E85588-2CB1-45BC-9181-0617CBC4CE2E}"/>
              </a:ext>
            </a:extLst>
          </p:cNvPr>
          <p:cNvSpPr txBox="1"/>
          <p:nvPr/>
        </p:nvSpPr>
        <p:spPr>
          <a:xfrm>
            <a:off x="7162800" y="2133600"/>
            <a:ext cx="492443" cy="461665"/>
          </a:xfrm>
          <a:prstGeom prst="rect">
            <a:avLst/>
          </a:prstGeom>
          <a:noFill/>
        </p:spPr>
        <p:txBody>
          <a:bodyPr wrap="none" rtlCol="0">
            <a:spAutoFit/>
          </a:bodyPr>
          <a:lstStyle/>
          <a:p>
            <a:r>
              <a:rPr lang="en-US" dirty="0"/>
              <a:t>24</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900"/>
            <a:ext cx="7770813" cy="470774"/>
          </a:xfrm>
        </p:spPr>
        <p:txBody>
          <a:bodyPr/>
          <a:lstStyle/>
          <a:p>
            <a:r>
              <a:rPr lang="en-US" altLang="en-US" sz="2400" dirty="0"/>
              <a:t>Actions Required</a:t>
            </a:r>
            <a:endParaRPr lang="en-US" sz="1800" dirty="0"/>
          </a:p>
        </p:txBody>
      </p:sp>
      <p:sp>
        <p:nvSpPr>
          <p:cNvPr id="3" name="Content Placeholder 2"/>
          <p:cNvSpPr>
            <a:spLocks noGrp="1"/>
          </p:cNvSpPr>
          <p:nvPr>
            <p:ph idx="1"/>
          </p:nvPr>
        </p:nvSpPr>
        <p:spPr>
          <a:xfrm>
            <a:off x="685800" y="1102673"/>
            <a:ext cx="8292711" cy="3798739"/>
          </a:xfrm>
        </p:spPr>
        <p:txBody>
          <a:bodyPr/>
          <a:lstStyle/>
          <a:p>
            <a:pPr marL="0" indent="0">
              <a:buClrTx/>
            </a:pPr>
            <a:endParaRPr lang="en-US" sz="1800" b="0" dirty="0">
              <a:solidFill>
                <a:schemeClr val="tx1"/>
              </a:solidFill>
              <a:latin typeface="Times New Roman" panose="02020603050405020304" pitchFamily="18" charset="0"/>
              <a:ea typeface="Times New Roman" panose="02020603050405020304" pitchFamily="18" charset="0"/>
            </a:endParaRPr>
          </a:p>
          <a:p>
            <a:pPr marL="285750" indent="-285750">
              <a:buClrTx/>
              <a:buFont typeface="Wingdings" panose="05000000000000000000" pitchFamily="2" charset="2"/>
              <a:buChar char="q"/>
            </a:pPr>
            <a:r>
              <a:rPr lang="en-US" sz="1800" b="0" dirty="0">
                <a:solidFill>
                  <a:schemeClr val="tx1"/>
                </a:solidFill>
                <a:latin typeface="Times New Roman" panose="02020603050405020304" pitchFamily="18" charset="0"/>
                <a:ea typeface="Times New Roman" panose="02020603050405020304" pitchFamily="18" charset="0"/>
              </a:rPr>
              <a:t>.</a:t>
            </a:r>
            <a:r>
              <a:rPr lang="en-US" sz="1800" b="0" dirty="0">
                <a:solidFill>
                  <a:srgbClr val="00B0F0"/>
                </a:solidFill>
                <a:latin typeface="Times New Roman" panose="02020603050405020304" pitchFamily="18" charset="0"/>
                <a:ea typeface="Times New Roman" panose="02020603050405020304" pitchFamily="18" charset="0"/>
              </a:rPr>
              <a:t>18 co-lead to update primary spreadsheet per ad hoc of 28sep</a:t>
            </a:r>
          </a:p>
          <a:p>
            <a:pPr marL="285750" indent="-285750">
              <a:buClrTx/>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  off-line work to fill in cells for .11 and .15 standards.</a:t>
            </a:r>
          </a:p>
          <a:p>
            <a:pPr marL="285750" indent="-285750">
              <a:buClrTx/>
              <a:buFont typeface="Wingdings" panose="05000000000000000000" pitchFamily="2" charset="2"/>
              <a:buChar char="q"/>
            </a:pPr>
            <a:endParaRPr lang="en-US" sz="1800" b="0" dirty="0">
              <a:solidFill>
                <a:srgbClr val="00B0F0"/>
              </a:solidFill>
              <a:latin typeface="Times New Roman" panose="02020603050405020304" pitchFamily="18" charset="0"/>
              <a:ea typeface="Times New Roman" panose="02020603050405020304" pitchFamily="18" charset="0"/>
            </a:endParaRPr>
          </a:p>
          <a:p>
            <a:pPr marL="285750" indent="-285750">
              <a:buClrTx/>
              <a:buFont typeface="Wingdings" panose="05000000000000000000" pitchFamily="2" charset="2"/>
              <a:buChar char="q"/>
            </a:pPr>
            <a:r>
              <a:rPr lang="en-US" sz="1800" b="0" dirty="0">
                <a:solidFill>
                  <a:srgbClr val="00B0F0"/>
                </a:solidFill>
                <a:latin typeface="Times New Roman" panose="02020603050405020304" pitchFamily="18" charset="0"/>
                <a:ea typeface="Times New Roman" panose="02020603050405020304" pitchFamily="18" charset="0"/>
              </a:rPr>
              <a:t> </a:t>
            </a:r>
          </a:p>
          <a:p>
            <a:pPr marL="0" indent="0">
              <a:buClrTx/>
            </a:pPr>
            <a:endParaRPr lang="en-US" sz="1800" b="0" dirty="0">
              <a:solidFill>
                <a:schemeClr val="tx1"/>
              </a:solidFill>
              <a:latin typeface="Times New Roman" panose="02020603050405020304" pitchFamily="18" charset="0"/>
              <a:ea typeface="Times New Roman" panose="02020603050405020304" pitchFamily="18" charset="0"/>
            </a:endParaRPr>
          </a:p>
          <a:p>
            <a:pPr marL="0" indent="0">
              <a:buClr>
                <a:srgbClr val="00B0F0"/>
              </a:buClr>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a typeface="Times New Roman" panose="02020603050405020304" pitchFamily="18" charset="0"/>
            </a:endParaRPr>
          </a:p>
          <a:p>
            <a:pPr marL="285750" indent="-285750">
              <a:buClr>
                <a:srgbClr val="00B0F0"/>
              </a:buClr>
              <a:buFont typeface="Wingdings" panose="05000000000000000000" pitchFamily="2" charset="2"/>
              <a:buChar char="q"/>
            </a:pPr>
            <a:endParaRPr lang="en-US" sz="1800" b="0" dirty="0">
              <a:solidFill>
                <a:srgbClr val="00B0F0"/>
              </a:solidFill>
            </a:endParaRPr>
          </a:p>
          <a:p>
            <a:pPr marL="285750">
              <a:spcBef>
                <a:spcPts val="0"/>
              </a:spcBef>
              <a:spcAft>
                <a:spcPts val="0"/>
              </a:spcAft>
              <a:buFont typeface="Wingdings" panose="05000000000000000000" pitchFamily="2" charset="2"/>
              <a:buChar char="q"/>
            </a:pPr>
            <a:endParaRPr lang="en-US" sz="2200" dirty="0">
              <a:solidFill>
                <a:srgbClr val="0070C0"/>
              </a:solidFill>
              <a:effectLst/>
              <a:ea typeface="Times New Roman" panose="02020603050405020304" pitchFamily="18" charset="0"/>
            </a:endParaRPr>
          </a:p>
          <a:p>
            <a:pPr>
              <a:spcBef>
                <a:spcPts val="0"/>
              </a:spcBef>
              <a:buFont typeface="Arial" panose="020B0604020202020204" pitchFamily="34" charset="0"/>
              <a:buChar char="•"/>
            </a:pPr>
            <a:endParaRPr lang="en-US" altLang="en-US" sz="18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10</a:t>
            </a:fld>
            <a:endParaRPr lang="en-US" altLang="en-US" dirty="0"/>
          </a:p>
        </p:txBody>
      </p:sp>
      <p:sp>
        <p:nvSpPr>
          <p:cNvPr id="7" name="Date Placeholder 6"/>
          <p:cNvSpPr>
            <a:spLocks noGrp="1"/>
          </p:cNvSpPr>
          <p:nvPr>
            <p:ph type="dt" idx="15"/>
          </p:nvPr>
        </p:nvSpPr>
        <p:spPr/>
        <p:txBody>
          <a:bodyPr/>
          <a:lstStyle/>
          <a:p>
            <a:r>
              <a:rPr lang="en-US"/>
              <a:t>28sep21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63196711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1161" y="621103"/>
            <a:ext cx="7770813" cy="521896"/>
          </a:xfrm>
        </p:spPr>
        <p:txBody>
          <a:bodyPr/>
          <a:lstStyle/>
          <a:p>
            <a:r>
              <a:rPr lang="en-US" sz="2400" dirty="0"/>
              <a:t>Any Other Business</a:t>
            </a:r>
          </a:p>
        </p:txBody>
      </p:sp>
      <p:sp>
        <p:nvSpPr>
          <p:cNvPr id="3" name="Content Placeholder 2"/>
          <p:cNvSpPr>
            <a:spLocks noGrp="1"/>
          </p:cNvSpPr>
          <p:nvPr>
            <p:ph idx="1"/>
          </p:nvPr>
        </p:nvSpPr>
        <p:spPr>
          <a:xfrm>
            <a:off x="695474" y="1142999"/>
            <a:ext cx="7846864" cy="5332414"/>
          </a:xfrm>
        </p:spPr>
        <p:txBody>
          <a:bodyPr/>
          <a:lstStyle/>
          <a:p>
            <a:pPr marL="0">
              <a:spcBef>
                <a:spcPts val="0"/>
              </a:spcBef>
              <a:spcAft>
                <a:spcPts val="0"/>
              </a:spcAft>
              <a:buFont typeface="Arial" panose="020B0604020202020204" pitchFamily="34" charset="0"/>
              <a:buChar char="•"/>
            </a:pPr>
            <a:r>
              <a:rPr lang="en-US" sz="1800" b="0" dirty="0">
                <a:solidFill>
                  <a:schemeClr val="bg1">
                    <a:lumMod val="85000"/>
                  </a:schemeClr>
                </a:solidFill>
              </a:rPr>
              <a:t>nothing heard. </a:t>
            </a:r>
          </a:p>
          <a:p>
            <a:pPr marL="0">
              <a:spcBef>
                <a:spcPts val="0"/>
              </a:spcBef>
              <a:spcAft>
                <a:spcPts val="0"/>
              </a:spcAft>
              <a:buFont typeface="Arial" panose="020B0604020202020204" pitchFamily="34" charset="0"/>
              <a:buChar char="•"/>
            </a:pPr>
            <a:r>
              <a:rPr lang="en-US" sz="1800" b="0" dirty="0">
                <a:solidFill>
                  <a:schemeClr val="bg1">
                    <a:lumMod val="85000"/>
                  </a:schemeClr>
                </a:solidFill>
              </a:rPr>
              <a:t> </a:t>
            </a:r>
          </a:p>
        </p:txBody>
      </p:sp>
      <p:sp>
        <p:nvSpPr>
          <p:cNvPr id="4" name="Date Placeholder 3"/>
          <p:cNvSpPr>
            <a:spLocks noGrp="1"/>
          </p:cNvSpPr>
          <p:nvPr>
            <p:ph type="dt" sz="half" idx="4294967295"/>
          </p:nvPr>
        </p:nvSpPr>
        <p:spPr>
          <a:xfrm>
            <a:off x="691160" y="381000"/>
            <a:ext cx="2128239" cy="200025"/>
          </a:xfrm>
          <a:prstGeom prst="rect">
            <a:avLst/>
          </a:prstGeom>
        </p:spPr>
        <p:txBody>
          <a:bodyPr/>
          <a:lstStyle/>
          <a:p>
            <a:pPr>
              <a:defRPr/>
            </a:pPr>
            <a:r>
              <a:rPr lang="en-US"/>
              <a:t>28sep21</a:t>
            </a:r>
            <a:endParaRPr lang="en-US" dirty="0"/>
          </a:p>
        </p:txBody>
      </p:sp>
      <p:sp>
        <p:nvSpPr>
          <p:cNvPr id="6" name="Slide Number Placeholder 5"/>
          <p:cNvSpPr>
            <a:spLocks noGrp="1"/>
          </p:cNvSpPr>
          <p:nvPr>
            <p:ph type="sldNum" idx="12"/>
          </p:nvPr>
        </p:nvSpPr>
        <p:spPr/>
        <p:txBody>
          <a:bodyPr/>
          <a:lstStyle/>
          <a:p>
            <a:r>
              <a:rPr lang="en-GB" dirty="0"/>
              <a:t>Slide </a:t>
            </a:r>
            <a:fld id="{440F5867-744E-4AA6-B0ED-4C44D2DFBB7B}" type="slidenum">
              <a:rPr lang="en-GB" smtClean="0"/>
              <a:pPr/>
              <a:t>11</a:t>
            </a:fld>
            <a:endParaRPr lang="en-GB" dirty="0"/>
          </a:p>
        </p:txBody>
      </p:sp>
      <p:sp>
        <p:nvSpPr>
          <p:cNvPr id="7" name="Footer Placeholder 6"/>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2144228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IEEE 802 Stds Frequency Bands – the ad hoc</a:t>
            </a:r>
          </a:p>
        </p:txBody>
      </p:sp>
      <p:sp>
        <p:nvSpPr>
          <p:cNvPr id="3" name="Content Placeholder 2"/>
          <p:cNvSpPr>
            <a:spLocks noGrp="1"/>
          </p:cNvSpPr>
          <p:nvPr>
            <p:ph idx="1"/>
          </p:nvPr>
        </p:nvSpPr>
        <p:spPr>
          <a:xfrm>
            <a:off x="709973" y="1076178"/>
            <a:ext cx="8153400" cy="514992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ad hoc team, .18/.19 chairs to lead the .18/.19 joint effort with all the wireless groups participating.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.11*	tbd – could just point to </a:t>
            </a:r>
            <a:r>
              <a:rPr lang="en-GB" sz="1800" dirty="0">
                <a:solidFill>
                  <a:srgbClr val="1F497D"/>
                </a:solidFill>
                <a:effectLst/>
                <a:ea typeface="Calibri" panose="020F0502020204030204" pitchFamily="34" charset="0"/>
              </a:rPr>
              <a:t>Annex E in IEEE Std 802.11™-2020</a:t>
            </a:r>
          </a:p>
          <a:p>
            <a:pPr marL="1085850" lvl="2">
              <a:spcBef>
                <a:spcPts val="0"/>
              </a:spcBef>
              <a:spcAft>
                <a:spcPts val="0"/>
              </a:spcAft>
              <a:buFont typeface="Arial" panose="020B0604020202020204" pitchFamily="34" charset="0"/>
              <a:buChar char="•"/>
            </a:pPr>
            <a:r>
              <a:rPr lang="en-GB" dirty="0">
                <a:solidFill>
                  <a:schemeClr val="tx1"/>
                </a:solidFill>
                <a:ea typeface="Calibri" panose="020F0502020204030204" pitchFamily="34" charset="0"/>
              </a:rPr>
              <a:t>.15 	Ben			</a:t>
            </a:r>
            <a:r>
              <a:rPr lang="en-GB" dirty="0">
                <a:solidFill>
                  <a:srgbClr val="1F497D"/>
                </a:solidFill>
                <a:ea typeface="Calibri" panose="020F0502020204030204" pitchFamily="34" charset="0"/>
              </a:rPr>
              <a:t>					</a:t>
            </a:r>
            <a:endParaRPr lang="en-US" dirty="0">
              <a:solidFill>
                <a:srgbClr val="333333"/>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.16	Roger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.22	reached out (Tuncer) </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.18	jay</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.19	Steve (co-lead)</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.24	Tim</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-EC	Paul/Geoff</a:t>
            </a:r>
          </a:p>
          <a:p>
            <a:pPr marL="1085850" lvl="2">
              <a:spcBef>
                <a:spcPts val="0"/>
              </a:spcBef>
              <a:spcAft>
                <a:spcPts val="0"/>
              </a:spcAft>
              <a:buFont typeface="Arial" panose="020B0604020202020204" pitchFamily="34" charset="0"/>
              <a:buChar char="•"/>
            </a:pPr>
            <a:r>
              <a:rPr lang="en-US" dirty="0">
                <a:solidFill>
                  <a:srgbClr val="333333"/>
                </a:solidFill>
                <a:ea typeface="Times New Roman" panose="02020603050405020304" pitchFamily="18" charset="0"/>
              </a:rPr>
              <a:t>* Steve and Edward working on .11. </a:t>
            </a:r>
          </a:p>
          <a:p>
            <a:pPr marL="1085850" lvl="2">
              <a:spcBef>
                <a:spcPts val="0"/>
              </a:spcBef>
              <a:spcAft>
                <a:spcPts val="0"/>
              </a:spcAft>
              <a:buFont typeface="Arial" panose="020B0604020202020204" pitchFamily="34" charset="0"/>
              <a:buChar char="•"/>
            </a:pPr>
            <a:endParaRPr lang="en-US"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See back up slides for different lists and discussions.</a:t>
            </a:r>
          </a:p>
          <a:p>
            <a:pPr marL="285750">
              <a:spcBef>
                <a:spcPts val="0"/>
              </a:spcBef>
              <a:spcAft>
                <a:spcPts val="0"/>
              </a:spcAft>
              <a:buFont typeface="Arial" panose="020B0604020202020204" pitchFamily="34" charset="0"/>
              <a:buChar char="•"/>
            </a:pPr>
            <a:endParaRPr lang="en-US" sz="2000"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2000" dirty="0">
                <a:solidFill>
                  <a:srgbClr val="333333"/>
                </a:solidFill>
                <a:ea typeface="Times New Roman" panose="02020603050405020304" pitchFamily="18" charset="0"/>
              </a:rPr>
              <a:t>How to move forward / how often to meet?</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Plan:    1/month – 4</a:t>
            </a:r>
            <a:r>
              <a:rPr lang="en-US" sz="1800" baseline="30000" dirty="0">
                <a:solidFill>
                  <a:srgbClr val="333333"/>
                </a:solidFill>
                <a:ea typeface="Times New Roman" panose="02020603050405020304" pitchFamily="18" charset="0"/>
              </a:rPr>
              <a:t>th</a:t>
            </a:r>
            <a:r>
              <a:rPr lang="en-US" sz="1800" dirty="0">
                <a:solidFill>
                  <a:srgbClr val="333333"/>
                </a:solidFill>
                <a:ea typeface="Times New Roman" panose="02020603050405020304" pitchFamily="18" charset="0"/>
              </a:rPr>
              <a:t> Tuesday 15:00 et.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Will keep docs on .18 mentor and let .19 know. </a:t>
            </a:r>
          </a:p>
          <a:p>
            <a:pPr marL="0" indent="0">
              <a:spcBef>
                <a:spcPts val="0"/>
              </a:spcBef>
              <a:spcAft>
                <a:spcPts val="0"/>
              </a:spcAft>
            </a:pPr>
            <a:endParaRPr lang="en-US" sz="20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12</a:t>
            </a:fld>
            <a:endParaRPr lang="en-US" altLang="en-US" dirty="0"/>
          </a:p>
        </p:txBody>
      </p:sp>
      <p:sp>
        <p:nvSpPr>
          <p:cNvPr id="7" name="Date Placeholder 6"/>
          <p:cNvSpPr>
            <a:spLocks noGrp="1"/>
          </p:cNvSpPr>
          <p:nvPr>
            <p:ph type="dt" idx="15"/>
          </p:nvPr>
        </p:nvSpPr>
        <p:spPr/>
        <p:txBody>
          <a:bodyPr/>
          <a:lstStyle/>
          <a:p>
            <a:r>
              <a:rPr lang="en-US"/>
              <a:t>28sep21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758756534"/>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590319"/>
            <a:ext cx="7770813" cy="552681"/>
          </a:xfrm>
        </p:spPr>
        <p:txBody>
          <a:bodyPr/>
          <a:lstStyle/>
          <a:p>
            <a:r>
              <a:rPr lang="en-US" sz="2400" dirty="0"/>
              <a:t>Adjourn</a:t>
            </a:r>
          </a:p>
        </p:txBody>
      </p:sp>
      <p:sp>
        <p:nvSpPr>
          <p:cNvPr id="3" name="Content Placeholder 2"/>
          <p:cNvSpPr>
            <a:spLocks noGrp="1"/>
          </p:cNvSpPr>
          <p:nvPr>
            <p:ph idx="1"/>
          </p:nvPr>
        </p:nvSpPr>
        <p:spPr>
          <a:xfrm>
            <a:off x="685800" y="1096962"/>
            <a:ext cx="8305800" cy="5378451"/>
          </a:xfrm>
        </p:spPr>
        <p:txBody>
          <a:bodyPr/>
          <a:lstStyle/>
          <a:p>
            <a:pPr marL="285750" indent="-285750">
              <a:buFont typeface="Arial" panose="020B0604020202020204" pitchFamily="34" charset="0"/>
              <a:buChar char="•"/>
            </a:pPr>
            <a:r>
              <a:rPr lang="en-US" sz="2000" b="0" dirty="0">
                <a:solidFill>
                  <a:schemeClr val="tx1"/>
                </a:solidFill>
              </a:rPr>
              <a:t>Attendance on-line today: ________ total</a:t>
            </a:r>
          </a:p>
          <a:p>
            <a:pPr marL="285750" indent="-285750">
              <a:buFont typeface="Arial" panose="020B0604020202020204" pitchFamily="34" charset="0"/>
              <a:buChar char="•"/>
            </a:pPr>
            <a:endParaRPr lang="en-US" sz="2000" b="0" dirty="0">
              <a:solidFill>
                <a:schemeClr val="tx1"/>
              </a:solidFill>
            </a:endParaRPr>
          </a:p>
          <a:p>
            <a:pPr marL="285750" indent="-285750">
              <a:buFont typeface="Arial" panose="020B0604020202020204" pitchFamily="34" charset="0"/>
              <a:buChar char="•"/>
            </a:pPr>
            <a:r>
              <a:rPr lang="en-US" sz="2000" b="0" dirty="0">
                <a:solidFill>
                  <a:schemeClr val="tx1"/>
                </a:solidFill>
              </a:rPr>
              <a:t>Next Ad Hoc – </a:t>
            </a:r>
            <a:r>
              <a:rPr lang="en-US" sz="2000" dirty="0">
                <a:solidFill>
                  <a:schemeClr val="tx1"/>
                </a:solidFill>
              </a:rPr>
              <a:t>26oct21</a:t>
            </a:r>
            <a:r>
              <a:rPr lang="en-US" sz="2000" b="0" dirty="0">
                <a:solidFill>
                  <a:schemeClr val="tx1"/>
                </a:solidFill>
              </a:rPr>
              <a:t>, 15:00 et</a:t>
            </a:r>
          </a:p>
          <a:p>
            <a:pPr marL="685800" lvl="1">
              <a:buFont typeface="Arial" panose="020B0604020202020204" pitchFamily="34" charset="0"/>
              <a:buChar char="•"/>
            </a:pPr>
            <a:r>
              <a:rPr lang="en-US" sz="1800" dirty="0">
                <a:solidFill>
                  <a:schemeClr val="tx1"/>
                </a:solidFill>
              </a:rPr>
              <a:t>Call-in now recurring and in back up slide here. </a:t>
            </a:r>
            <a:endParaRPr lang="en-US" sz="1800" b="0" dirty="0">
              <a:solidFill>
                <a:schemeClr val="tx1"/>
              </a:solidFill>
            </a:endParaRPr>
          </a:p>
          <a:p>
            <a:pPr marL="285750" indent="-285750">
              <a:buFont typeface="Arial" panose="020B0604020202020204" pitchFamily="34" charset="0"/>
              <a:buChar char="•"/>
            </a:pPr>
            <a:endParaRPr lang="en-US" sz="2000" b="0" dirty="0">
              <a:solidFill>
                <a:schemeClr val="tx1"/>
              </a:solidFill>
            </a:endParaRPr>
          </a:p>
          <a:p>
            <a:pPr>
              <a:buFont typeface="Arial" panose="020B0604020202020204" pitchFamily="34" charset="0"/>
              <a:buChar char="•"/>
            </a:pPr>
            <a:r>
              <a:rPr lang="en-US" sz="1800" dirty="0"/>
              <a:t>Overall IEEE 802 schedule: </a:t>
            </a:r>
            <a:r>
              <a:rPr lang="en-US" sz="1800" dirty="0">
                <a:hlinkClick r:id="rId2"/>
              </a:rPr>
              <a:t>http://ieee802.org/802tele_calendar.html</a:t>
            </a:r>
            <a:endParaRPr lang="en-US" sz="1800" dirty="0"/>
          </a:p>
          <a:p>
            <a:pPr marL="0" indent="0"/>
            <a:endParaRPr lang="en-US" sz="2000" dirty="0"/>
          </a:p>
          <a:p>
            <a:pPr>
              <a:buFont typeface="Arial" panose="020B0604020202020204" pitchFamily="34" charset="0"/>
              <a:buChar char="•"/>
            </a:pPr>
            <a:r>
              <a:rPr lang="en-US" sz="2000" dirty="0"/>
              <a:t>Adjourn: </a:t>
            </a:r>
          </a:p>
          <a:p>
            <a:pPr lvl="1">
              <a:buFont typeface="Arial" panose="020B0604020202020204" pitchFamily="34" charset="0"/>
              <a:buChar char="•"/>
            </a:pPr>
            <a:r>
              <a:rPr lang="en-US" sz="1800" dirty="0"/>
              <a:t>Any objection to Adjourn. </a:t>
            </a:r>
          </a:p>
          <a:p>
            <a:pPr lvl="1">
              <a:buFont typeface="Arial" panose="020B0604020202020204" pitchFamily="34" charset="0"/>
              <a:buChar char="•"/>
            </a:pPr>
            <a:r>
              <a:rPr lang="en-US" sz="1800" dirty="0">
                <a:solidFill>
                  <a:schemeClr val="tx1"/>
                </a:solidFill>
              </a:rPr>
              <a:t>None heard, </a:t>
            </a:r>
            <a:r>
              <a:rPr lang="en-US" sz="1800" dirty="0"/>
              <a:t>we are Adjourned at 15:_________et</a:t>
            </a:r>
          </a:p>
          <a:p>
            <a:pPr>
              <a:spcBef>
                <a:spcPts val="0"/>
              </a:spcBef>
              <a:buFont typeface="Arial" panose="020B0604020202020204" pitchFamily="34" charset="0"/>
              <a:buChar char="•"/>
            </a:pPr>
            <a:endParaRPr lang="en-US" sz="1800" dirty="0">
              <a:solidFill>
                <a:schemeClr val="tx1"/>
              </a:solidFill>
            </a:endParaRPr>
          </a:p>
          <a:p>
            <a:pPr>
              <a:spcBef>
                <a:spcPts val="0"/>
              </a:spcBef>
              <a:buFont typeface="Arial" panose="020B0604020202020204" pitchFamily="34" charset="0"/>
              <a:buChar char="•"/>
            </a:pPr>
            <a:r>
              <a:rPr lang="en-US" sz="1800" dirty="0">
                <a:solidFill>
                  <a:schemeClr val="tx1"/>
                </a:solidFill>
              </a:rPr>
              <a:t>Thank You</a:t>
            </a:r>
          </a:p>
          <a:p>
            <a:pPr>
              <a:spcBef>
                <a:spcPts val="0"/>
              </a:spcBef>
              <a:buFont typeface="Arial" panose="020B0604020202020204" pitchFamily="34" charset="0"/>
              <a:buChar char="•"/>
            </a:pPr>
            <a:endParaRPr lang="en-US" sz="1800" dirty="0">
              <a:solidFill>
                <a:schemeClr val="tx1"/>
              </a:solidFill>
            </a:endParaRPr>
          </a:p>
          <a:p>
            <a:pPr marL="285750" marR="0" indent="-285750">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Parking lot: </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rPr>
              <a:t> </a:t>
            </a:r>
          </a:p>
          <a:p>
            <a:pPr>
              <a:spcBef>
                <a:spcPts val="0"/>
              </a:spcBef>
              <a:buFont typeface="Arial" panose="020B0604020202020204" pitchFamily="34" charset="0"/>
              <a:buChar char="•"/>
            </a:pPr>
            <a:endParaRPr lang="en-US" sz="1800" dirty="0">
              <a:solidFill>
                <a:schemeClr val="tx1"/>
              </a:solidFill>
            </a:endParaRPr>
          </a:p>
          <a:p>
            <a:pPr>
              <a:buFont typeface="Arial" panose="020B0604020202020204" pitchFamily="34" charset="0"/>
              <a:buChar char="•"/>
            </a:pPr>
            <a:endParaRPr lang="en-US" sz="2000"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13</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28sep21</a:t>
            </a:r>
            <a:endParaRPr lang="en-GB" dirty="0"/>
          </a:p>
        </p:txBody>
      </p:sp>
    </p:spTree>
    <p:extLst>
      <p:ext uri="{BB962C8B-B14F-4D97-AF65-F5344CB8AC3E}">
        <p14:creationId xmlns:p14="http://schemas.microsoft.com/office/powerpoint/2010/main" val="2080679947"/>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28sep21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14</a:t>
            </a:fld>
            <a:endParaRPr lang="en-GB" dirty="0"/>
          </a:p>
        </p:txBody>
      </p:sp>
      <p:sp>
        <p:nvSpPr>
          <p:cNvPr id="6" name="TextBox 5">
            <a:extLst>
              <a:ext uri="{FF2B5EF4-FFF2-40B4-BE49-F238E27FC236}">
                <a16:creationId xmlns:a16="http://schemas.microsoft.com/office/drawing/2014/main" id="{4AF7A38F-B33B-45DC-AA21-4A44AFBE9368}"/>
              </a:ext>
            </a:extLst>
          </p:cNvPr>
          <p:cNvSpPr txBox="1"/>
          <p:nvPr/>
        </p:nvSpPr>
        <p:spPr>
          <a:xfrm>
            <a:off x="3505200" y="5791200"/>
            <a:ext cx="5028305" cy="461665"/>
          </a:xfrm>
          <a:prstGeom prst="rect">
            <a:avLst/>
          </a:prstGeom>
          <a:noFill/>
        </p:spPr>
        <p:txBody>
          <a:bodyPr wrap="square" rtlCol="0">
            <a:spAutoFit/>
          </a:bodyPr>
          <a:lstStyle/>
          <a:p>
            <a:pPr algn="r"/>
            <a:r>
              <a:rPr lang="en-US" dirty="0">
                <a:solidFill>
                  <a:schemeClr val="tx1"/>
                </a:solidFill>
              </a:rPr>
              <a:t>Back up and/or previous  slides follow</a:t>
            </a:r>
          </a:p>
        </p:txBody>
      </p:sp>
      <p:sp>
        <p:nvSpPr>
          <p:cNvPr id="7" name="TextBox 6">
            <a:extLst>
              <a:ext uri="{FF2B5EF4-FFF2-40B4-BE49-F238E27FC236}">
                <a16:creationId xmlns:a16="http://schemas.microsoft.com/office/drawing/2014/main" id="{EB5CC7B9-A222-4989-8366-7772F0079144}"/>
              </a:ext>
            </a:extLst>
          </p:cNvPr>
          <p:cNvSpPr txBox="1"/>
          <p:nvPr/>
        </p:nvSpPr>
        <p:spPr>
          <a:xfrm>
            <a:off x="696912" y="1219200"/>
            <a:ext cx="4038600" cy="646331"/>
          </a:xfrm>
          <a:prstGeom prst="rect">
            <a:avLst/>
          </a:prstGeom>
          <a:noFill/>
        </p:spPr>
        <p:txBody>
          <a:bodyPr wrap="square" rtlCol="0">
            <a:spAutoFit/>
          </a:bodyPr>
          <a:lstStyle/>
          <a:p>
            <a:pPr marL="457200" indent="-457200">
              <a:buFont typeface="Arial" panose="020B0604020202020204" pitchFamily="34" charset="0"/>
              <a:buChar char="•"/>
            </a:pPr>
            <a:r>
              <a:rPr lang="en-US" sz="1800" dirty="0">
                <a:solidFill>
                  <a:schemeClr val="tx1"/>
                </a:solidFill>
              </a:rPr>
              <a:t>Thank You</a:t>
            </a:r>
          </a:p>
          <a:p>
            <a:pPr marL="457200" indent="-457200">
              <a:buFont typeface="Arial" panose="020B0604020202020204" pitchFamily="34" charset="0"/>
              <a:buChar char="•"/>
            </a:pPr>
            <a:endParaRPr lang="en-US" sz="1800" dirty="0">
              <a:solidFill>
                <a:schemeClr val="tx1"/>
              </a:solidFill>
            </a:endParaRPr>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96912" y="2971800"/>
            <a:ext cx="8223308" cy="21701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a:p>
            <a:pPr>
              <a:buFont typeface="Arial" panose="020B0604020202020204" pitchFamily="34" charset="0"/>
              <a:buChar char="•"/>
            </a:pPr>
            <a:r>
              <a:rPr lang="en-US" sz="1800" kern="0" dirty="0"/>
              <a:t> </a:t>
            </a:r>
          </a:p>
        </p:txBody>
      </p:sp>
    </p:spTree>
    <p:extLst>
      <p:ext uri="{BB962C8B-B14F-4D97-AF65-F5344CB8AC3E}">
        <p14:creationId xmlns:p14="http://schemas.microsoft.com/office/powerpoint/2010/main" val="43678759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BB040F61-8B6B-46A5-9291-AFE7C7C42635}"/>
              </a:ext>
            </a:extLst>
          </p:cNvPr>
          <p:cNvSpPr>
            <a:spLocks noGrp="1"/>
          </p:cNvSpPr>
          <p:nvPr>
            <p:ph type="dt" idx="10"/>
          </p:nvPr>
        </p:nvSpPr>
        <p:spPr>
          <a:xfrm>
            <a:off x="696912" y="304800"/>
            <a:ext cx="2211387" cy="273050"/>
          </a:xfrm>
        </p:spPr>
        <p:txBody>
          <a:bodyPr/>
          <a:lstStyle/>
          <a:p>
            <a:r>
              <a:rPr lang="en-US"/>
              <a:t>28sep21</a:t>
            </a:r>
            <a:endParaRPr lang="en-GB" dirty="0"/>
          </a:p>
        </p:txBody>
      </p:sp>
      <p:sp>
        <p:nvSpPr>
          <p:cNvPr id="3" name="Footer Placeholder 2">
            <a:extLst>
              <a:ext uri="{FF2B5EF4-FFF2-40B4-BE49-F238E27FC236}">
                <a16:creationId xmlns:a16="http://schemas.microsoft.com/office/drawing/2014/main" id="{74ADC230-6131-4473-944F-BA5E2FC60C2C}"/>
              </a:ext>
            </a:extLst>
          </p:cNvPr>
          <p:cNvSpPr>
            <a:spLocks noGrp="1"/>
          </p:cNvSpPr>
          <p:nvPr>
            <p:ph type="ftr" idx="11"/>
          </p:nvPr>
        </p:nvSpPr>
        <p:spPr/>
        <p:txBody>
          <a:bodyPr/>
          <a:lstStyle/>
          <a:p>
            <a:r>
              <a:rPr lang="en-US" dirty="0"/>
              <a:t>Jay Holcomb (Itron)</a:t>
            </a:r>
            <a:endParaRPr lang="en-GB" dirty="0"/>
          </a:p>
        </p:txBody>
      </p:sp>
      <p:sp>
        <p:nvSpPr>
          <p:cNvPr id="4" name="Slide Number Placeholder 3">
            <a:extLst>
              <a:ext uri="{FF2B5EF4-FFF2-40B4-BE49-F238E27FC236}">
                <a16:creationId xmlns:a16="http://schemas.microsoft.com/office/drawing/2014/main" id="{9FC57342-C420-4550-BB74-F97CC674B3CE}"/>
              </a:ext>
            </a:extLst>
          </p:cNvPr>
          <p:cNvSpPr>
            <a:spLocks noGrp="1"/>
          </p:cNvSpPr>
          <p:nvPr>
            <p:ph type="sldNum" idx="12"/>
          </p:nvPr>
        </p:nvSpPr>
        <p:spPr/>
        <p:txBody>
          <a:bodyPr/>
          <a:lstStyle/>
          <a:p>
            <a:r>
              <a:rPr lang="en-GB" dirty="0"/>
              <a:t>Slide </a:t>
            </a:r>
            <a:fld id="{F5D8E26B-7BCF-4D25-9C89-0168A6618F18}" type="slidenum">
              <a:rPr lang="en-GB" smtClean="0"/>
              <a:pPr/>
              <a:t>15</a:t>
            </a:fld>
            <a:endParaRPr lang="en-GB" dirty="0"/>
          </a:p>
        </p:txBody>
      </p:sp>
      <p:sp>
        <p:nvSpPr>
          <p:cNvPr id="9" name="Content Placeholder 2">
            <a:extLst>
              <a:ext uri="{FF2B5EF4-FFF2-40B4-BE49-F238E27FC236}">
                <a16:creationId xmlns:a16="http://schemas.microsoft.com/office/drawing/2014/main" id="{750DF9C6-427B-477A-8FF7-DF8902EFF17B}"/>
              </a:ext>
            </a:extLst>
          </p:cNvPr>
          <p:cNvSpPr txBox="1">
            <a:spLocks/>
          </p:cNvSpPr>
          <p:nvPr/>
        </p:nvSpPr>
        <p:spPr>
          <a:xfrm>
            <a:off x="685800" y="1021222"/>
            <a:ext cx="8214175" cy="5484813"/>
          </a:xfrm>
          <a:prstGeom prst="rect">
            <a:avLst/>
          </a:prstGeom>
        </p:spPr>
        <p:txBody>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marL="0" marR="0">
              <a:spcBef>
                <a:spcPts val="0"/>
              </a:spcBef>
              <a:spcAft>
                <a:spcPts val="0"/>
              </a:spcAft>
            </a:pPr>
            <a:r>
              <a:rPr lang="en-US" sz="1050" b="1" dirty="0">
                <a:effectLst/>
                <a:latin typeface="Consolas" panose="020B0609020204030204" pitchFamily="49" charset="0"/>
                <a:ea typeface="Times New Roman" panose="02020603050405020304" pitchFamily="18" charset="0"/>
                <a:cs typeface="Times New Roman" panose="02020603050405020304" pitchFamily="18" charset="0"/>
              </a:rPr>
              <a:t>Subject:</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[EXTERNAL] Webex meeting invitation: 802.18-.19 frequency table ad hoc</a:t>
            </a:r>
            <a:br>
              <a:rPr lang="en-US" sz="1050" dirty="0">
                <a:effectLst/>
                <a:latin typeface="Consolas" panose="020B0609020204030204" pitchFamily="49" charset="0"/>
                <a:ea typeface="Times New Roman" panose="02020603050405020304" pitchFamily="18" charset="0"/>
                <a:cs typeface="Times New Roman" panose="02020603050405020304" pitchFamily="18" charset="0"/>
              </a:rPr>
            </a:br>
            <a:r>
              <a:rPr lang="en-US" sz="1050" b="1" dirty="0">
                <a:effectLst/>
                <a:latin typeface="Consolas" panose="020B0609020204030204" pitchFamily="49" charset="0"/>
                <a:ea typeface="Times New Roman" panose="02020603050405020304" pitchFamily="18" charset="0"/>
                <a:cs typeface="Times New Roman" panose="02020603050405020304" pitchFamily="18" charset="0"/>
              </a:rPr>
              <a:t>When:</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Occurs the fourth Tuesday of every 1 month(s) effective 22-Jun-21 until 23-Nov-21 from 15:00 to 16:00 America/</a:t>
            </a:r>
            <a:r>
              <a:rPr lang="en-US" sz="1050" dirty="0" err="1">
                <a:effectLst/>
                <a:latin typeface="Consolas" panose="020B0609020204030204" pitchFamily="49" charset="0"/>
                <a:ea typeface="Times New Roman" panose="02020603050405020304" pitchFamily="18" charset="0"/>
                <a:cs typeface="Times New Roman" panose="02020603050405020304" pitchFamily="18" charset="0"/>
              </a:rPr>
              <a:t>New_York</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a:t>
            </a:r>
            <a:br>
              <a:rPr lang="en-US" sz="1050" dirty="0">
                <a:effectLst/>
                <a:latin typeface="Consolas" panose="020B0609020204030204" pitchFamily="49" charset="0"/>
                <a:ea typeface="Times New Roman" panose="02020603050405020304" pitchFamily="18" charset="0"/>
                <a:cs typeface="Times New Roman" panose="02020603050405020304" pitchFamily="18" charset="0"/>
              </a:rPr>
            </a:br>
            <a:r>
              <a:rPr lang="en-US" sz="1050" b="1" dirty="0">
                <a:effectLst/>
                <a:latin typeface="Consolas" panose="020B0609020204030204" pitchFamily="49" charset="0"/>
                <a:ea typeface="Times New Roman" panose="02020603050405020304" pitchFamily="18" charset="0"/>
                <a:cs typeface="Times New Roman" panose="02020603050405020304" pitchFamily="18" charset="0"/>
              </a:rPr>
              <a:t>Where:</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https://ieeesa.webex.com/ieeesa/j.php?MTID=m8a25dd8187a6f955433573a347cf4daa</a:t>
            </a: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Jay Holcomb is inviting you to a scheduled Webex meeting. </a:t>
            </a:r>
          </a:p>
          <a:p>
            <a:pPr marL="0" marR="0">
              <a:spcBef>
                <a:spcPts val="0"/>
              </a:spcBef>
              <a:spcAft>
                <a:spcPts val="0"/>
              </a:spcAft>
            </a:pPr>
            <a:r>
              <a:rPr lang="en-US" sz="1050" dirty="0">
                <a:solidFill>
                  <a:schemeClr val="tx1"/>
                </a:solidFill>
                <a:effectLst/>
                <a:highlight>
                  <a:srgbClr val="00FF00"/>
                </a:highlight>
                <a:latin typeface="Consolas" panose="020B0609020204030204" pitchFamily="49" charset="0"/>
                <a:ea typeface="Times New Roman" panose="02020603050405020304" pitchFamily="18" charset="0"/>
                <a:cs typeface="Times New Roman" panose="02020603050405020304" pitchFamily="18" charset="0"/>
              </a:rPr>
              <a:t>Occurs the fourth Tuesday of every month effective Tuesday, June 22, 2021 until Tuesday, November 23, 2021 from 3:00 PM to 4:00 PM, (UTC-04:00) Eastern Time (US &amp; Canada) </a:t>
            </a:r>
          </a:p>
          <a:p>
            <a:pPr marL="0" marR="0">
              <a:spcBef>
                <a:spcPts val="0"/>
              </a:spcBef>
              <a:spcAft>
                <a:spcPts val="0"/>
              </a:spcAft>
            </a:pPr>
            <a:r>
              <a:rPr lang="en-US" sz="105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3:00 PM  |  (UTC-04:00) Eastern Time (US &amp; Canada)  |  1 </a:t>
            </a:r>
            <a:r>
              <a:rPr lang="en-US" sz="1050" dirty="0" err="1">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hr</a:t>
            </a:r>
            <a:r>
              <a:rPr lang="en-US" sz="1050" dirty="0">
                <a:solidFill>
                  <a:srgbClr val="666666"/>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u="sng" dirty="0">
                <a:solidFill>
                  <a:srgbClr val="FF0000"/>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Join meeting</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More ways to join:</a:t>
            </a: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Join from the meeting link</a:t>
            </a:r>
          </a:p>
          <a:p>
            <a:pPr marL="0" marR="0">
              <a:spcBef>
                <a:spcPts val="0"/>
              </a:spcBef>
              <a:spcAft>
                <a:spcPts val="0"/>
              </a:spcAft>
            </a:pP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3"/>
              </a:rPr>
              <a:t>https://ieeesa.webex.com/ieeesa/j.php?MTID=m8a25dd8187a6f955433573a347cf4daa</a:t>
            </a:r>
            <a:r>
              <a:rPr lang="en-US" sz="105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Join by meeting number </a:t>
            </a:r>
          </a:p>
          <a:p>
            <a:pPr marL="0" marR="0">
              <a:spcBef>
                <a:spcPts val="0"/>
              </a:spcBef>
              <a:spcAft>
                <a:spcPts val="0"/>
              </a:spcAft>
            </a:pPr>
            <a:r>
              <a:rPr lang="en-US" sz="105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Meeting number (access code): 173 519 2199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Meeting password: freqtable6</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90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Tap to join from a mobile device (attendees only)</a:t>
            </a:r>
          </a:p>
          <a:p>
            <a:pPr marL="0" marR="0">
              <a:spcBef>
                <a:spcPts val="0"/>
              </a:spcBef>
              <a:spcAft>
                <a:spcPts val="0"/>
              </a:spcAft>
            </a:pP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4"/>
              </a:rPr>
              <a:t>+1-646-992-2010,,1735192199##</a:t>
            </a: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United States Toll (New York City)</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5"/>
              </a:rPr>
              <a:t>+1-213-306-3065,,1735192199##</a:t>
            </a: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United States Toll (Los Angeles)</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Join by phone</a:t>
            </a:r>
          </a:p>
          <a:p>
            <a:pPr marL="0" marR="0">
              <a:spcBef>
                <a:spcPts val="0"/>
              </a:spcBef>
              <a:spcAft>
                <a:spcPts val="0"/>
              </a:spcAft>
            </a:pP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+1-646-992-2010 United States Toll (New York City)</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+1-213-306-3065 United States Toll (Los Angeles)</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6"/>
              </a:rPr>
              <a:t>Global call-in numbers</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effectLst/>
                <a:latin typeface="Consolas" panose="020B0609020204030204" pitchFamily="49" charset="0"/>
                <a:ea typeface="Times New Roman" panose="02020603050405020304" pitchFamily="18" charset="0"/>
                <a:cs typeface="Times New Roman" panose="02020603050405020304" pitchFamily="18" charset="0"/>
              </a:rPr>
              <a:t>Join from a video system or application</a:t>
            </a:r>
          </a:p>
          <a:p>
            <a:pPr marL="0" marR="0">
              <a:spcBef>
                <a:spcPts val="0"/>
              </a:spcBef>
              <a:spcAft>
                <a:spcPts val="0"/>
              </a:spcAft>
            </a:pP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Dial </a:t>
            </a:r>
            <a:r>
              <a:rPr lang="en-US" sz="100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7"/>
              </a:rPr>
              <a:t>1735192199@ieeesa.webex.com</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You can also dial 173.243.2.68 and enter your meeting number.</a:t>
            </a:r>
            <a:endParaRPr lang="en-US" sz="100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00" dirty="0">
                <a:solidFill>
                  <a:srgbClr val="333333"/>
                </a:solidFill>
                <a:effectLst/>
                <a:latin typeface="Consolas" panose="020B0609020204030204" pitchFamily="49" charset="0"/>
                <a:ea typeface="Times New Roman" panose="02020603050405020304" pitchFamily="18" charset="0"/>
                <a:cs typeface="Times New Roman" panose="02020603050405020304" pitchFamily="18" charset="0"/>
              </a:rPr>
              <a:t> </a:t>
            </a:r>
            <a:endParaRPr lang="en-US" sz="1050" dirty="0">
              <a:effectLst/>
              <a:latin typeface="Consolas" panose="020B0609020204030204" pitchFamily="49" charset="0"/>
              <a:ea typeface="Times New Roman" panose="02020603050405020304" pitchFamily="18" charset="0"/>
              <a:cs typeface="Times New Roman" panose="02020603050405020304" pitchFamily="18" charset="0"/>
            </a:endParaRPr>
          </a:p>
          <a:p>
            <a:pPr marL="0" marR="0">
              <a:spcBef>
                <a:spcPts val="0"/>
              </a:spcBef>
              <a:spcAft>
                <a:spcPts val="0"/>
              </a:spcAft>
            </a:pP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Need help? Go to </a:t>
            </a:r>
            <a:r>
              <a:rPr lang="en-US" sz="1050" u="sng" dirty="0">
                <a:solidFill>
                  <a:srgbClr val="005E7D"/>
                </a:solidFill>
                <a:effectLst/>
                <a:latin typeface="Consolas" panose="020B0609020204030204" pitchFamily="49" charset="0"/>
                <a:ea typeface="Times New Roman" panose="02020603050405020304" pitchFamily="18" charset="0"/>
                <a:cs typeface="Times New Roman" panose="02020603050405020304" pitchFamily="18" charset="0"/>
                <a:hlinkClick r:id="rId8"/>
              </a:rPr>
              <a:t>https://help.webex.com</a:t>
            </a:r>
            <a:r>
              <a:rPr lang="en-US" sz="1050" dirty="0">
                <a:effectLst/>
                <a:latin typeface="Consolas" panose="020B0609020204030204" pitchFamily="49" charset="0"/>
                <a:ea typeface="Times New Roman" panose="02020603050405020304" pitchFamily="18" charset="0"/>
                <a:cs typeface="Times New Roman" panose="02020603050405020304" pitchFamily="18" charset="0"/>
              </a:rPr>
              <a:t> </a:t>
            </a:r>
          </a:p>
          <a:p>
            <a:pPr marL="0" marR="0">
              <a:spcBef>
                <a:spcPts val="0"/>
              </a:spcBef>
              <a:spcAft>
                <a:spcPts val="0"/>
              </a:spcAft>
            </a:pPr>
            <a:endParaRPr lang="en-US" sz="800" dirty="0">
              <a:solidFill>
                <a:schemeClr val="tx1"/>
              </a:solidFill>
              <a:effectLst/>
              <a:latin typeface="Consolas" panose="020B0609020204030204" pitchFamily="49" charset="0"/>
              <a:ea typeface="Times New Roman" panose="02020603050405020304" pitchFamily="18" charset="0"/>
              <a:cs typeface="Times New Roman" panose="02020603050405020304" pitchFamily="18" charset="0"/>
            </a:endParaRPr>
          </a:p>
          <a:p>
            <a:r>
              <a:rPr lang="en-US" sz="800" dirty="0">
                <a:solidFill>
                  <a:schemeClr val="tx1"/>
                </a:solidFill>
                <a:latin typeface="Consolas" panose="020B0609020204030204" pitchFamily="49" charset="0"/>
              </a:rPr>
              <a:t>IMPORTANT NOTICE: Please note that this Webex service allows audio and other information sent during the session to be recorded, which may be discoverable in a legal matter. By joining this session, you automatically consent to such recordings. If you do not consent to being recorded, discuss your concerns with the host or do not join the session.</a:t>
            </a:r>
          </a:p>
          <a:p>
            <a:endParaRPr lang="en-US" sz="1100" dirty="0">
              <a:effectLst/>
            </a:endParaRPr>
          </a:p>
        </p:txBody>
      </p:sp>
      <p:sp>
        <p:nvSpPr>
          <p:cNvPr id="6" name="Title 1">
            <a:extLst>
              <a:ext uri="{FF2B5EF4-FFF2-40B4-BE49-F238E27FC236}">
                <a16:creationId xmlns:a16="http://schemas.microsoft.com/office/drawing/2014/main" id="{FBEA5ADE-0E25-43D8-AE04-6B2C0E367381}"/>
              </a:ext>
            </a:extLst>
          </p:cNvPr>
          <p:cNvSpPr txBox="1">
            <a:spLocks/>
          </p:cNvSpPr>
          <p:nvPr/>
        </p:nvSpPr>
        <p:spPr>
          <a:xfrm>
            <a:off x="685800" y="590319"/>
            <a:ext cx="7924800" cy="552681"/>
          </a:xfrm>
          <a:prstGeom prst="rect">
            <a:avLst/>
          </a:prstGeom>
        </p:spPr>
        <p:txBody>
          <a:bodyPr/>
          <a:lst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a:lstStyle>
          <a:p>
            <a:pPr algn="ctr">
              <a:spcBef>
                <a:spcPts val="0"/>
              </a:spcBef>
            </a:pPr>
            <a:r>
              <a:rPr lang="en-US" sz="2400" dirty="0"/>
              <a:t>802.18/19 </a:t>
            </a:r>
            <a:r>
              <a:rPr lang="en-US" sz="2400" dirty="0">
                <a:highlight>
                  <a:srgbClr val="008000"/>
                </a:highlight>
              </a:rPr>
              <a:t>freq. table ad </a:t>
            </a:r>
            <a:r>
              <a:rPr lang="en-US" sz="2400" dirty="0" err="1">
                <a:highlight>
                  <a:srgbClr val="008000"/>
                </a:highlight>
              </a:rPr>
              <a:t>hoc</a:t>
            </a:r>
            <a:r>
              <a:rPr lang="en-US" sz="2400" dirty="0" err="1"/>
              <a:t>_telecon</a:t>
            </a:r>
            <a:r>
              <a:rPr lang="en-US" sz="2400" dirty="0"/>
              <a:t>. call-in, </a:t>
            </a:r>
            <a:r>
              <a:rPr lang="en-US" sz="2400" dirty="0">
                <a:highlight>
                  <a:srgbClr val="008000"/>
                </a:highlight>
              </a:rPr>
              <a:t>22jun-23nov21</a:t>
            </a:r>
          </a:p>
        </p:txBody>
      </p:sp>
    </p:spTree>
    <p:extLst>
      <p:ext uri="{BB962C8B-B14F-4D97-AF65-F5344CB8AC3E}">
        <p14:creationId xmlns:p14="http://schemas.microsoft.com/office/powerpoint/2010/main" val="8725005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56357" y="765487"/>
            <a:ext cx="5828110" cy="269026"/>
          </a:xfrm>
        </p:spPr>
        <p:txBody>
          <a:bodyPr/>
          <a:lstStyle/>
          <a:p>
            <a:r>
              <a:rPr lang="en-US" sz="1800" dirty="0"/>
              <a:t>Table of IEEE 802 Stds Frequency Bands 17mar21</a:t>
            </a:r>
          </a:p>
        </p:txBody>
      </p:sp>
      <p:sp>
        <p:nvSpPr>
          <p:cNvPr id="3" name="Content Placeholder 2"/>
          <p:cNvSpPr>
            <a:spLocks noGrp="1"/>
          </p:cNvSpPr>
          <p:nvPr>
            <p:ph idx="1"/>
          </p:nvPr>
        </p:nvSpPr>
        <p:spPr>
          <a:xfrm>
            <a:off x="685800" y="1034513"/>
            <a:ext cx="7856538" cy="4679297"/>
          </a:xfrm>
        </p:spPr>
        <p:txBody>
          <a:bodyPr/>
          <a:lstStyle/>
          <a:p>
            <a:pPr marL="214313" indent="-214313">
              <a:spcBef>
                <a:spcPts val="0"/>
              </a:spcBef>
              <a:spcAft>
                <a:spcPts val="0"/>
              </a:spcAft>
              <a:buFont typeface="Arial" panose="020B0604020202020204" pitchFamily="34" charset="0"/>
              <a:buChar char="•"/>
            </a:pPr>
            <a:endParaRPr lang="en-US" sz="1350" dirty="0">
              <a:solidFill>
                <a:srgbClr val="333333"/>
              </a:solidFill>
              <a:ea typeface="Times New Roman" panose="02020603050405020304" pitchFamily="18" charset="0"/>
            </a:endParaRPr>
          </a:p>
          <a:p>
            <a:pPr marL="214313" indent="-214313">
              <a:spcBef>
                <a:spcPts val="0"/>
              </a:spcBef>
              <a:spcAft>
                <a:spcPts val="0"/>
              </a:spcAft>
              <a:buFont typeface="Arial" panose="020B0604020202020204" pitchFamily="34" charset="0"/>
              <a:buChar char="•"/>
            </a:pPr>
            <a:r>
              <a:rPr lang="en-US" sz="1350" dirty="0">
                <a:solidFill>
                  <a:srgbClr val="333333"/>
                </a:solidFill>
                <a:ea typeface="Times New Roman" panose="02020603050405020304" pitchFamily="18" charset="0"/>
              </a:rPr>
              <a:t>Points for future adding of countries / regions. </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Different countries/regions have different users/services for same frequency range.</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How to handle regulators always updating users/services for different frequency ranges?</a:t>
            </a:r>
          </a:p>
          <a:p>
            <a:pPr marL="514350" lvl="1">
              <a:spcBef>
                <a:spcPts val="0"/>
              </a:spcBef>
              <a:spcAft>
                <a:spcPts val="0"/>
              </a:spcAft>
              <a:buFont typeface="Arial" panose="020B0604020202020204" pitchFamily="34" charset="0"/>
              <a:buChar char="•"/>
            </a:pPr>
            <a:r>
              <a:rPr lang="en-US" sz="1200" dirty="0">
                <a:ea typeface="Calibri" panose="020F0502020204030204" pitchFamily="34" charset="0"/>
              </a:rPr>
              <a:t>Does licensed and licensed-exempt come into this table?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514350" lvl="1">
              <a:spcBef>
                <a:spcPts val="0"/>
              </a:spcBef>
              <a:spcAft>
                <a:spcPts val="0"/>
              </a:spcAft>
              <a:buFont typeface="Arial" panose="020B0604020202020204" pitchFamily="34" charset="0"/>
              <a:buChar char="•"/>
            </a:pPr>
            <a:r>
              <a:rPr lang="en-US" sz="1050" dirty="0">
                <a:ea typeface="Calibri" panose="020F0502020204030204" pitchFamily="34" charset="0"/>
              </a:rPr>
              <a:t> </a:t>
            </a:r>
          </a:p>
          <a:p>
            <a:pPr marL="300038" lvl="1" indent="0">
              <a:spcBef>
                <a:spcPts val="0"/>
              </a:spcBef>
              <a:spcAft>
                <a:spcPts val="0"/>
              </a:spcAft>
            </a:pPr>
            <a:r>
              <a:rPr lang="en-US" sz="1050" dirty="0">
                <a:ea typeface="Calibri" panose="020F0502020204030204" pitchFamily="34" charset="0"/>
              </a:rPr>
              <a:t> </a:t>
            </a:r>
          </a:p>
          <a:p>
            <a:pPr marL="214313">
              <a:spcBef>
                <a:spcPts val="0"/>
              </a:spcBef>
              <a:spcAft>
                <a:spcPts val="0"/>
              </a:spcAft>
              <a:buFont typeface="Arial" panose="020B0604020202020204" pitchFamily="34" charset="0"/>
              <a:buChar char="•"/>
            </a:pPr>
            <a:endParaRPr lang="en-US" sz="1350" dirty="0">
              <a:solidFill>
                <a:srgbClr val="333333"/>
              </a:solidFill>
              <a:ea typeface="Times New Roman" panose="02020603050405020304" pitchFamily="18" charset="0"/>
            </a:endParaRPr>
          </a:p>
          <a:p>
            <a:pPr marL="214313">
              <a:spcBef>
                <a:spcPts val="0"/>
              </a:spcBef>
              <a:spcAft>
                <a:spcPts val="0"/>
              </a:spcAft>
              <a:buFont typeface="Arial" panose="020B0604020202020204" pitchFamily="34" charset="0"/>
              <a:buChar char="•"/>
            </a:pPr>
            <a:r>
              <a:rPr lang="en-US" sz="1350" dirty="0">
                <a:solidFill>
                  <a:srgbClr val="333333"/>
                </a:solidFill>
                <a:ea typeface="Times New Roman" panose="02020603050405020304" pitchFamily="18" charset="0"/>
              </a:rPr>
              <a:t>Points for future going to a user-friendly tool, and how to maintain</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Stay with spreadsheet?</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Or a Data Base online, easier to search and sort possibly.</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If so how far out to change over?  tbd</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Where to keep it?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Stay with .18 mentor for now.</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Can IEEE SA post it if it goes to a data base?   (and maintain) </a:t>
            </a:r>
          </a:p>
          <a:p>
            <a:pPr marL="51435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 How often to update it? Or what is trigger?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Consider a living document, then how a team is formed to maintain </a:t>
            </a:r>
          </a:p>
          <a:p>
            <a:pPr marL="514350" lvl="1">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 </a:t>
            </a:r>
            <a:r>
              <a:rPr lang="en-US" sz="1200" dirty="0">
                <a:ea typeface="Calibri" panose="020F0502020204030204" pitchFamily="34" charset="0"/>
              </a:rPr>
              <a:t>We need a clear source of the data, along with date</a:t>
            </a:r>
            <a:r>
              <a:rPr lang="en-US" sz="1200" dirty="0">
                <a:solidFill>
                  <a:srgbClr val="333333"/>
                </a:solidFill>
                <a:ea typeface="Times New Roman" panose="02020603050405020304" pitchFamily="18" charset="0"/>
              </a:rPr>
              <a:t> of last info/update.  </a:t>
            </a:r>
          </a:p>
          <a:p>
            <a:pPr marL="814388" lvl="2">
              <a:spcBef>
                <a:spcPts val="0"/>
              </a:spcBef>
              <a:spcAft>
                <a:spcPts val="0"/>
              </a:spcAft>
              <a:buFont typeface="Arial" panose="020B0604020202020204" pitchFamily="34" charset="0"/>
              <a:buChar char="•"/>
            </a:pPr>
            <a:r>
              <a:rPr lang="en-US" sz="1050" dirty="0">
                <a:solidFill>
                  <a:srgbClr val="333333"/>
                </a:solidFill>
                <a:ea typeface="Times New Roman" panose="02020603050405020304" pitchFamily="18" charset="0"/>
              </a:rPr>
              <a:t>Something to keep in mind, if too old, how good is the data?</a:t>
            </a:r>
            <a:endParaRPr lang="en-US" sz="1050" dirty="0"/>
          </a:p>
          <a:p>
            <a:pPr lvl="2">
              <a:buFont typeface="Arial" panose="020B0604020202020204" pitchFamily="34" charset="0"/>
              <a:buChar char="•"/>
            </a:pPr>
            <a:r>
              <a:rPr lang="en-US" sz="1200" dirty="0">
                <a:latin typeface="Times New Roman" panose="02020603050405020304" pitchFamily="18" charset="0"/>
                <a:ea typeface="Calibri" panose="020F0502020204030204" pitchFamily="34" charset="0"/>
              </a:rPr>
              <a:t>That is, a</a:t>
            </a:r>
            <a:r>
              <a:rPr lang="en-US" sz="1050" dirty="0">
                <a:ea typeface="Calibri" panose="020F0502020204030204" pitchFamily="34" charset="0"/>
              </a:rPr>
              <a:t>dd URL per item (if possible) and it should be the date *per* item not the overall document</a:t>
            </a:r>
            <a:r>
              <a:rPr lang="en-US" sz="1050" dirty="0"/>
              <a:t> .</a:t>
            </a:r>
          </a:p>
          <a:p>
            <a:pPr lvl="1">
              <a:buFont typeface="Arial" panose="020B0604020202020204" pitchFamily="34" charset="0"/>
              <a:buChar char="•"/>
            </a:pPr>
            <a:endParaRPr lang="en-US" sz="900" dirty="0"/>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16</a:t>
            </a:fld>
            <a:endParaRPr lang="en-US" altLang="en-US" dirty="0"/>
          </a:p>
        </p:txBody>
      </p:sp>
      <p:sp>
        <p:nvSpPr>
          <p:cNvPr id="7" name="Date Placeholder 6"/>
          <p:cNvSpPr>
            <a:spLocks noGrp="1"/>
          </p:cNvSpPr>
          <p:nvPr>
            <p:ph type="dt" idx="15"/>
          </p:nvPr>
        </p:nvSpPr>
        <p:spPr/>
        <p:txBody>
          <a:bodyPr/>
          <a:lstStyle/>
          <a:p>
            <a:r>
              <a:rPr lang="en-US"/>
              <a:t>28sep21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34271605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358701"/>
          </a:xfrm>
        </p:spPr>
        <p:txBody>
          <a:bodyPr/>
          <a:lstStyle/>
          <a:p>
            <a:r>
              <a:rPr lang="en-US" sz="2400" dirty="0"/>
              <a:t>Table of Frequency Bands – IEEE 802 Stds 04mar21</a:t>
            </a:r>
          </a:p>
        </p:txBody>
      </p:sp>
      <p:sp>
        <p:nvSpPr>
          <p:cNvPr id="3" name="Content Placeholder 2"/>
          <p:cNvSpPr>
            <a:spLocks noGrp="1"/>
          </p:cNvSpPr>
          <p:nvPr>
            <p:ph idx="1"/>
          </p:nvPr>
        </p:nvSpPr>
        <p:spPr>
          <a:xfrm>
            <a:off x="698889" y="942973"/>
            <a:ext cx="7987911" cy="5532439"/>
          </a:xfrm>
        </p:spPr>
        <p:txBody>
          <a:bodyPr/>
          <a:lstStyle/>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Good discussion last week, basically standards, products and markets. </a:t>
            </a:r>
          </a:p>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Here are some topics discussed, will get to the ad hoc.</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Country/region will be complex, will be done later</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Audience, keep in mind</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Need clarity on purpose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C</a:t>
            </a:r>
            <a:r>
              <a:rPr lang="en-US" sz="1600" b="0" dirty="0">
                <a:effectLst/>
                <a:ea typeface="Times New Roman" panose="02020603050405020304" pitchFamily="18" charset="0"/>
                <a:cs typeface="Times New Roman" panose="02020603050405020304" pitchFamily="18" charset="0"/>
              </a:rPr>
              <a:t>larify the clause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Is the </a:t>
            </a:r>
            <a:r>
              <a:rPr lang="en-US" sz="1600" b="0" dirty="0">
                <a:effectLst/>
                <a:ea typeface="Times New Roman" panose="02020603050405020304" pitchFamily="18" charset="0"/>
                <a:cs typeface="Times New Roman" panose="02020603050405020304" pitchFamily="18" charset="0"/>
              </a:rPr>
              <a:t>band based in the standard and know to be used by the standard</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Cover unlicensed, licensed  or shared use bands (could be both)</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Need explanation text, where does that go</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How will </a:t>
            </a:r>
            <a:r>
              <a:rPr lang="en-US" sz="1600" b="0" dirty="0">
                <a:effectLst/>
                <a:ea typeface="Times New Roman" panose="02020603050405020304" pitchFamily="18" charset="0"/>
                <a:cs typeface="Times New Roman" panose="02020603050405020304" pitchFamily="18" charset="0"/>
              </a:rPr>
              <a:t>search  work in the spreadsheet or final tool </a:t>
            </a:r>
          </a:p>
          <a:p>
            <a:pPr lvl="1" indent="-342900">
              <a:lnSpc>
                <a:spcPct val="105000"/>
              </a:lnSpc>
              <a:spcBef>
                <a:spcPts val="0"/>
              </a:spcBef>
              <a:spcAft>
                <a:spcPts val="0"/>
              </a:spcAft>
              <a:buFont typeface="+mj-lt"/>
              <a:buAutoNum type="arabicPeriod"/>
            </a:pPr>
            <a:r>
              <a:rPr lang="en-US" sz="1600" b="0" dirty="0">
                <a:effectLst/>
                <a:ea typeface="Times New Roman" panose="02020603050405020304" pitchFamily="18" charset="0"/>
                <a:cs typeface="Times New Roman" panose="02020603050405020304" pitchFamily="18" charset="0"/>
              </a:rPr>
              <a:t>Maintenance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Columns to right, bands or frequencies?</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Have non-wireless folks review maybe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Long term, what industry uses the standard/frequency range</a:t>
            </a:r>
          </a:p>
          <a:p>
            <a:pPr lvl="1" indent="-342900">
              <a:lnSpc>
                <a:spcPct val="105000"/>
              </a:lnSpc>
              <a:spcBef>
                <a:spcPts val="0"/>
              </a:spcBef>
              <a:spcAft>
                <a:spcPts val="0"/>
              </a:spcAft>
              <a:buFont typeface="+mj-lt"/>
              <a:buAutoNum type="arabicPeriod"/>
            </a:pPr>
            <a:r>
              <a:rPr lang="en-US" sz="1600" b="0" dirty="0">
                <a:ea typeface="Times New Roman" panose="02020603050405020304" pitchFamily="18" charset="0"/>
                <a:cs typeface="Times New Roman" panose="02020603050405020304" pitchFamily="18" charset="0"/>
              </a:rPr>
              <a:t>Keep to a frequency table, don’t replicate the standards. </a:t>
            </a:r>
          </a:p>
          <a:p>
            <a:pPr lvl="1" indent="-342900">
              <a:lnSpc>
                <a:spcPct val="105000"/>
              </a:lnSpc>
              <a:spcBef>
                <a:spcPts val="0"/>
              </a:spcBef>
              <a:spcAft>
                <a:spcPts val="0"/>
              </a:spcAft>
              <a:buFont typeface="+mj-lt"/>
              <a:buAutoNum type="arabicPeriod"/>
            </a:pPr>
            <a:r>
              <a:rPr lang="en-US" sz="1600" dirty="0">
                <a:ea typeface="Times New Roman" panose="02020603050405020304" pitchFamily="18" charset="0"/>
                <a:cs typeface="Times New Roman" panose="02020603050405020304" pitchFamily="18" charset="0"/>
              </a:rPr>
              <a:t>Initial focus is for coexistence and 802.19</a:t>
            </a:r>
          </a:p>
          <a:p>
            <a:pPr lvl="1" indent="-342900">
              <a:lnSpc>
                <a:spcPct val="105000"/>
              </a:lnSpc>
              <a:spcBef>
                <a:spcPts val="0"/>
              </a:spcBef>
              <a:spcAft>
                <a:spcPts val="0"/>
              </a:spcAft>
              <a:buFont typeface="+mj-lt"/>
              <a:buAutoNum type="arabicPeriod"/>
            </a:pPr>
            <a:endParaRPr lang="en-US" sz="1600" b="0" dirty="0">
              <a:ea typeface="Times New Roman" panose="02020603050405020304" pitchFamily="18" charset="0"/>
              <a:cs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Next week will start/clarify 2 lists for future considerations.   Goal is to capture what has been brought in 2 clear lists;</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Countries/regions</a:t>
            </a:r>
          </a:p>
          <a:p>
            <a:pPr marL="685800" lvl="1">
              <a:spcBef>
                <a:spcPts val="0"/>
              </a:spcBef>
              <a:spcAft>
                <a:spcPts val="0"/>
              </a:spcAft>
              <a:buFont typeface="Arial" panose="020B0604020202020204" pitchFamily="34" charset="0"/>
              <a:buChar char="•"/>
            </a:pPr>
            <a:r>
              <a:rPr lang="en-US" sz="1600" b="0" dirty="0">
                <a:solidFill>
                  <a:srgbClr val="333333"/>
                </a:solidFill>
                <a:ea typeface="Times New Roman" panose="02020603050405020304" pitchFamily="18" charset="0"/>
              </a:rPr>
              <a:t>Final tool/maintenance</a:t>
            </a:r>
            <a:endParaRPr lang="en-US" sz="1600" b="0" dirty="0">
              <a:ea typeface="Times New Roman" panose="02020603050405020304" pitchFamily="18" charset="0"/>
              <a:cs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17</a:t>
            </a:fld>
            <a:endParaRPr lang="en-US" altLang="en-US" dirty="0"/>
          </a:p>
        </p:txBody>
      </p:sp>
      <p:sp>
        <p:nvSpPr>
          <p:cNvPr id="7" name="Date Placeholder 6"/>
          <p:cNvSpPr>
            <a:spLocks noGrp="1"/>
          </p:cNvSpPr>
          <p:nvPr>
            <p:ph type="dt" idx="15"/>
          </p:nvPr>
        </p:nvSpPr>
        <p:spPr/>
        <p:txBody>
          <a:bodyPr/>
          <a:lstStyle/>
          <a:p>
            <a:r>
              <a:rPr lang="en-US"/>
              <a:t>28sep21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771821348"/>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Example:</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.15 lead will provide what had been started on an 802.15 table before to review and see if that gets the overall table started.</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hlinkClick r:id="rId3"/>
              </a:rPr>
              <a:t>https://mentor.ieee.org/802.18/dcn/21/18-21-0005-00-0000-freq-table-802-15-work.xlsx</a:t>
            </a:r>
            <a:r>
              <a:rPr lang="en-US" sz="1600" b="0" dirty="0">
                <a:solidFill>
                  <a:schemeClr val="tx1"/>
                </a:solidFill>
                <a:ea typeface="Times New Roman" panose="02020603050405020304" pitchFamily="18" charset="0"/>
              </a:rPr>
              <a:t>  </a:t>
            </a:r>
            <a:endParaRPr lang="en-US" sz="16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From the review in the teleconference</a:t>
            </a:r>
            <a:r>
              <a:rPr lang="en-US" sz="1600" dirty="0">
                <a:solidFill>
                  <a:schemeClr val="tx1"/>
                </a:solidFill>
                <a:ea typeface="Times New Roman" panose="02020603050405020304" pitchFamily="18" charset="0"/>
              </a:rPr>
              <a:t>:</a:t>
            </a: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O</a:t>
            </a:r>
            <a:r>
              <a:rPr lang="en-US" sz="1600" dirty="0">
                <a:effectLst/>
                <a:ea typeface="Times New Roman" panose="02020603050405020304" pitchFamily="18" charset="0"/>
              </a:rPr>
              <a:t>ther 15.x standards need to be looked at yet to update the spreadsheet. </a:t>
            </a:r>
          </a:p>
          <a:p>
            <a:pPr marL="1085850" lvl="2">
              <a:spcBef>
                <a:spcPts val="0"/>
              </a:spcBef>
              <a:spcAft>
                <a:spcPts val="0"/>
              </a:spcAft>
              <a:buFont typeface="Arial" panose="020B0604020202020204" pitchFamily="34" charset="0"/>
              <a:buChar char="•"/>
            </a:pPr>
            <a:r>
              <a:rPr lang="en-US" sz="1600" dirty="0">
                <a:ea typeface="SimSun" panose="02010600030101010101" pitchFamily="2" charset="-122"/>
              </a:rPr>
              <a:t>The </a:t>
            </a:r>
            <a:r>
              <a:rPr lang="en-US" sz="1600" dirty="0">
                <a:effectLst/>
                <a:ea typeface="Times New Roman" panose="02020603050405020304" pitchFamily="18" charset="0"/>
              </a:rPr>
              <a:t>number of  channels column did not seem as important as table was generated, </a:t>
            </a:r>
            <a:r>
              <a:rPr lang="en-US" sz="1600" dirty="0">
                <a:ea typeface="Times New Roman" panose="02020603050405020304" pitchFamily="18" charset="0"/>
              </a:rPr>
              <a:t>not needed initially anyway.  Could hide the column and review later if it is worthwhile. </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ffectLst/>
                <a:ea typeface="SimSun" panose="02010600030101010101" pitchFamily="2" charset="-122"/>
              </a:rPr>
              <a:t>The </a:t>
            </a:r>
            <a:r>
              <a:rPr lang="en-US" sz="1600" dirty="0">
                <a:effectLst/>
                <a:ea typeface="Times New Roman" panose="02020603050405020304" pitchFamily="18" charset="0"/>
              </a:rPr>
              <a:t>use category could be helpful for coexistence but is subjective.  So how do we get this area under the standard process for definition.</a:t>
            </a: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r>
              <a:rPr lang="en-US" sz="1600" dirty="0">
                <a:ea typeface="SimSun" panose="02010600030101010101" pitchFamily="2" charset="-122"/>
              </a:rPr>
              <a:t>Discussion went to start with </a:t>
            </a:r>
            <a:r>
              <a:rPr lang="en-US" sz="1600" dirty="0">
                <a:effectLst/>
                <a:ea typeface="Times New Roman" panose="02020603050405020304" pitchFamily="18" charset="0"/>
              </a:rPr>
              <a:t>2 sheets  1) given name to clause (cleaner)   2) then expand e.g. the multiple clauses, etc. in a follow-on worksheet. </a:t>
            </a:r>
          </a:p>
          <a:p>
            <a:pPr marL="1085850" lvl="2">
              <a:spcBef>
                <a:spcPts val="0"/>
              </a:spcBef>
              <a:spcAft>
                <a:spcPts val="0"/>
              </a:spcAft>
              <a:buFont typeface="Arial" panose="020B0604020202020204" pitchFamily="34" charset="0"/>
              <a:buChar char="•"/>
            </a:pPr>
            <a:r>
              <a:rPr lang="en-US" sz="1600" dirty="0">
                <a:solidFill>
                  <a:srgbClr val="00B0F0"/>
                </a:solidFill>
                <a:effectLst/>
                <a:ea typeface="Times New Roman" panose="02020603050405020304" pitchFamily="18" charset="0"/>
              </a:rPr>
              <a:t>action:  Steve and Ben to do an example of the hierarchy/multiple sheets. </a:t>
            </a:r>
            <a:endParaRPr lang="en-US" sz="1600" dirty="0">
              <a:solidFill>
                <a:srgbClr val="00B0F0"/>
              </a:solidFill>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Something to consider, t</a:t>
            </a:r>
            <a:r>
              <a:rPr lang="en-US" sz="1600" dirty="0">
                <a:effectLst/>
                <a:ea typeface="Times New Roman" panose="02020603050405020304" pitchFamily="18" charset="0"/>
              </a:rPr>
              <a:t>he PHY name can have the hyper link to the clause in the standard.  </a:t>
            </a:r>
            <a:endParaRPr lang="en-US" sz="1600" dirty="0">
              <a:ea typeface="SimSun" panose="02010600030101010101" pitchFamily="2" charset="-122"/>
            </a:endParaRP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Also, to consider the format </a:t>
            </a:r>
            <a:r>
              <a:rPr lang="en-US" sz="1600" dirty="0">
                <a:ea typeface="Times New Roman" panose="02020603050405020304" pitchFamily="18" charset="0"/>
              </a:rPr>
              <a:t>of the doc when it is </a:t>
            </a:r>
            <a:r>
              <a:rPr lang="en-US" sz="1600" dirty="0">
                <a:effectLst/>
                <a:ea typeface="Times New Roman" panose="02020603050405020304" pitchFamily="18" charset="0"/>
              </a:rPr>
              <a:t>‘published’ for external use by the public.</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M</a:t>
            </a:r>
            <a:r>
              <a:rPr lang="en-US" sz="1600" dirty="0">
                <a:effectLst/>
                <a:ea typeface="Times New Roman" panose="02020603050405020304" pitchFamily="18" charset="0"/>
              </a:rPr>
              <a:t>aybe start </a:t>
            </a:r>
            <a:r>
              <a:rPr lang="en-US" sz="1600" dirty="0">
                <a:ea typeface="Times New Roman" panose="02020603050405020304" pitchFamily="18" charset="0"/>
              </a:rPr>
              <a:t>with s</a:t>
            </a:r>
            <a:r>
              <a:rPr lang="en-US" sz="1600" dirty="0">
                <a:effectLst/>
                <a:ea typeface="Times New Roman" panose="02020603050405020304" pitchFamily="18" charset="0"/>
              </a:rPr>
              <a:t>imple spreadsheet, then later a data base. </a:t>
            </a:r>
            <a:endParaRPr lang="en-US" sz="1600" dirty="0">
              <a:ea typeface="SimSun" panose="02010600030101010101" pitchFamily="2" charset="-122"/>
            </a:endParaRPr>
          </a:p>
          <a:p>
            <a:pPr marL="285750">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marL="285750">
              <a:spcBef>
                <a:spcPts val="0"/>
              </a:spcBef>
              <a:spcAft>
                <a:spcPts val="0"/>
              </a:spcAft>
              <a:buFont typeface="Arial" panose="020B0604020202020204" pitchFamily="34" charset="0"/>
              <a:buChar char="•"/>
            </a:pPr>
            <a:r>
              <a:rPr lang="en-US" sz="1600" dirty="0">
                <a:effectLst/>
                <a:ea typeface="SimSun" panose="02010600030101010101" pitchFamily="2" charset="-122"/>
              </a:rPr>
              <a:t>Key point,</a:t>
            </a:r>
            <a:r>
              <a:rPr lang="en-US" sz="1600" dirty="0">
                <a:ea typeface="SimSun" panose="02010600030101010101" pitchFamily="2" charset="-122"/>
              </a:rPr>
              <a:t> for coexistence need to </a:t>
            </a:r>
            <a:r>
              <a:rPr lang="en-US" sz="1600" dirty="0">
                <a:effectLst/>
                <a:ea typeface="Times New Roman" panose="02020603050405020304" pitchFamily="18" charset="0"/>
              </a:rPr>
              <a:t> look up frequency first then what amendments</a:t>
            </a:r>
            <a:endParaRPr lang="en-US" sz="1600" dirty="0">
              <a:effectLst/>
              <a:ea typeface="SimSun" panose="02010600030101010101" pitchFamily="2" charset="-122"/>
            </a:endParaRPr>
          </a:p>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18</a:t>
            </a:fld>
            <a:endParaRPr lang="en-US" altLang="en-US" dirty="0"/>
          </a:p>
        </p:txBody>
      </p:sp>
      <p:sp>
        <p:nvSpPr>
          <p:cNvPr id="7" name="Date Placeholder 6"/>
          <p:cNvSpPr>
            <a:spLocks noGrp="1"/>
          </p:cNvSpPr>
          <p:nvPr>
            <p:ph type="dt" idx="15"/>
          </p:nvPr>
        </p:nvSpPr>
        <p:spPr/>
        <p:txBody>
          <a:bodyPr/>
          <a:lstStyle/>
          <a:p>
            <a:r>
              <a:rPr lang="en-US"/>
              <a:t>28sep21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966463857"/>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Example:</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.15 lead will provide what had been started on an 802.15 table before to review and see if that gets the overall table started.</a:t>
            </a:r>
          </a:p>
          <a:p>
            <a:pPr marL="685800" lvl="1">
              <a:spcBef>
                <a:spcPts val="0"/>
              </a:spcBef>
              <a:spcAft>
                <a:spcPts val="0"/>
              </a:spcAft>
              <a:buFont typeface="Arial" panose="020B0604020202020204" pitchFamily="34" charset="0"/>
              <a:buChar char="•"/>
            </a:pPr>
            <a:r>
              <a:rPr lang="en-US" sz="1600" b="0" dirty="0">
                <a:solidFill>
                  <a:schemeClr val="tx1"/>
                </a:solidFill>
                <a:ea typeface="Times New Roman" panose="02020603050405020304" pitchFamily="18" charset="0"/>
                <a:hlinkClick r:id="rId3"/>
              </a:rPr>
              <a:t>https://mentor.ieee.org/802.18/dcn/21/18-21-0005-00-0000-freq-table-802-15-work.xlsx</a:t>
            </a:r>
            <a:r>
              <a:rPr lang="en-US" sz="1600" b="0" dirty="0">
                <a:solidFill>
                  <a:schemeClr val="tx1"/>
                </a:solidFill>
                <a:ea typeface="Times New Roman" panose="02020603050405020304" pitchFamily="18" charset="0"/>
              </a:rPr>
              <a:t>  </a:t>
            </a:r>
            <a:endParaRPr lang="en-US" sz="1600" dirty="0">
              <a:solidFill>
                <a:schemeClr val="tx1"/>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chemeClr val="tx1"/>
                </a:solidFill>
                <a:effectLst/>
                <a:ea typeface="Times New Roman" panose="02020603050405020304" pitchFamily="18" charset="0"/>
              </a:rPr>
              <a:t>From the review in the teleconference</a:t>
            </a:r>
            <a:r>
              <a:rPr lang="en-US" sz="1600" dirty="0">
                <a:solidFill>
                  <a:schemeClr val="tx1"/>
                </a:solidFill>
                <a:ea typeface="Times New Roman" panose="02020603050405020304" pitchFamily="18" charset="0"/>
              </a:rPr>
              <a:t>:</a:t>
            </a: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O</a:t>
            </a:r>
            <a:r>
              <a:rPr lang="en-US" sz="1600" dirty="0">
                <a:effectLst/>
                <a:ea typeface="Times New Roman" panose="02020603050405020304" pitchFamily="18" charset="0"/>
              </a:rPr>
              <a:t>ther 15.x standards need to be looked at yet to update the spreadsheet. </a:t>
            </a:r>
          </a:p>
          <a:p>
            <a:pPr marL="1085850" lvl="2">
              <a:spcBef>
                <a:spcPts val="0"/>
              </a:spcBef>
              <a:spcAft>
                <a:spcPts val="0"/>
              </a:spcAft>
              <a:buFont typeface="Arial" panose="020B0604020202020204" pitchFamily="34" charset="0"/>
              <a:buChar char="•"/>
            </a:pPr>
            <a:r>
              <a:rPr lang="en-US" sz="1600" dirty="0">
                <a:ea typeface="SimSun" panose="02010600030101010101" pitchFamily="2" charset="-122"/>
              </a:rPr>
              <a:t>The </a:t>
            </a:r>
            <a:r>
              <a:rPr lang="en-US" sz="1600" dirty="0">
                <a:effectLst/>
                <a:ea typeface="Times New Roman" panose="02020603050405020304" pitchFamily="18" charset="0"/>
              </a:rPr>
              <a:t>number of  channels column did not seem as important as table was generated, </a:t>
            </a:r>
            <a:r>
              <a:rPr lang="en-US" sz="1600" dirty="0">
                <a:ea typeface="Times New Roman" panose="02020603050405020304" pitchFamily="18" charset="0"/>
              </a:rPr>
              <a:t>not needed initially anyway.  Could hide the column and review later if it is worthwhile. </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ffectLst/>
                <a:ea typeface="SimSun" panose="02010600030101010101" pitchFamily="2" charset="-122"/>
              </a:rPr>
              <a:t>The </a:t>
            </a:r>
            <a:r>
              <a:rPr lang="en-US" sz="1600" dirty="0">
                <a:effectLst/>
                <a:ea typeface="Times New Roman" panose="02020603050405020304" pitchFamily="18" charset="0"/>
              </a:rPr>
              <a:t>use category could be helpful for coexistence but is subjective.  So how do we get this area under the standard process for definition.</a:t>
            </a: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 </a:t>
            </a:r>
            <a:r>
              <a:rPr lang="en-US" sz="1600" dirty="0">
                <a:ea typeface="SimSun" panose="02010600030101010101" pitchFamily="2" charset="-122"/>
              </a:rPr>
              <a:t>Discussion went to start with </a:t>
            </a:r>
            <a:r>
              <a:rPr lang="en-US" sz="1600" dirty="0">
                <a:effectLst/>
                <a:ea typeface="Times New Roman" panose="02020603050405020304" pitchFamily="18" charset="0"/>
              </a:rPr>
              <a:t>2 sheets  1) given name to clause (cleaner)   2) then expand e.g. the multiple clauses, etc. in a follow-on worksheet. </a:t>
            </a:r>
          </a:p>
          <a:p>
            <a:pPr marL="1085850" lvl="2">
              <a:spcBef>
                <a:spcPts val="0"/>
              </a:spcBef>
              <a:spcAft>
                <a:spcPts val="0"/>
              </a:spcAft>
              <a:buFont typeface="Arial" panose="020B0604020202020204" pitchFamily="34" charset="0"/>
              <a:buChar char="•"/>
            </a:pPr>
            <a:r>
              <a:rPr lang="en-US" sz="1600" dirty="0">
                <a:solidFill>
                  <a:srgbClr val="00B0F0"/>
                </a:solidFill>
                <a:effectLst/>
                <a:ea typeface="Times New Roman" panose="02020603050405020304" pitchFamily="18" charset="0"/>
              </a:rPr>
              <a:t>action:  Steve and Ben to do an example of the hierarchy/multiple sheets. </a:t>
            </a:r>
            <a:endParaRPr lang="en-US" sz="1600" dirty="0">
              <a:solidFill>
                <a:srgbClr val="00B0F0"/>
              </a:solidFill>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Something to consider, t</a:t>
            </a:r>
            <a:r>
              <a:rPr lang="en-US" sz="1600" dirty="0">
                <a:effectLst/>
                <a:ea typeface="Times New Roman" panose="02020603050405020304" pitchFamily="18" charset="0"/>
              </a:rPr>
              <a:t>he PHY name can have the hyper link to the clause in the standard.  </a:t>
            </a:r>
            <a:endParaRPr lang="en-US" sz="1600" dirty="0">
              <a:ea typeface="SimSun" panose="02010600030101010101" pitchFamily="2" charset="-122"/>
            </a:endParaRPr>
          </a:p>
          <a:p>
            <a:pPr marL="685800" lvl="1">
              <a:spcBef>
                <a:spcPts val="0"/>
              </a:spcBef>
              <a:spcAft>
                <a:spcPts val="0"/>
              </a:spcAft>
              <a:buFont typeface="Arial" panose="020B0604020202020204" pitchFamily="34" charset="0"/>
              <a:buChar char="•"/>
            </a:pPr>
            <a:r>
              <a:rPr lang="en-US" sz="1600" dirty="0">
                <a:effectLst/>
                <a:ea typeface="Times New Roman" panose="02020603050405020304" pitchFamily="18" charset="0"/>
              </a:rPr>
              <a:t>Also, to consider the format </a:t>
            </a:r>
            <a:r>
              <a:rPr lang="en-US" sz="1600" dirty="0">
                <a:ea typeface="Times New Roman" panose="02020603050405020304" pitchFamily="18" charset="0"/>
              </a:rPr>
              <a:t>of the doc when it is </a:t>
            </a:r>
            <a:r>
              <a:rPr lang="en-US" sz="1600" dirty="0">
                <a:effectLst/>
                <a:ea typeface="Times New Roman" panose="02020603050405020304" pitchFamily="18" charset="0"/>
              </a:rPr>
              <a:t>‘published’ for external use by the public.</a:t>
            </a:r>
            <a:endParaRPr lang="en-US" sz="1600" dirty="0">
              <a:ea typeface="SimSun" panose="02010600030101010101" pitchFamily="2" charset="-122"/>
            </a:endParaRPr>
          </a:p>
          <a:p>
            <a:pPr marL="1085850" lvl="2">
              <a:spcBef>
                <a:spcPts val="0"/>
              </a:spcBef>
              <a:spcAft>
                <a:spcPts val="0"/>
              </a:spcAft>
              <a:buFont typeface="Arial" panose="020B0604020202020204" pitchFamily="34" charset="0"/>
              <a:buChar char="•"/>
            </a:pPr>
            <a:r>
              <a:rPr lang="en-US" sz="1600" dirty="0">
                <a:ea typeface="Times New Roman" panose="02020603050405020304" pitchFamily="18" charset="0"/>
              </a:rPr>
              <a:t>M</a:t>
            </a:r>
            <a:r>
              <a:rPr lang="en-US" sz="1600" dirty="0">
                <a:effectLst/>
                <a:ea typeface="Times New Roman" panose="02020603050405020304" pitchFamily="18" charset="0"/>
              </a:rPr>
              <a:t>aybe start </a:t>
            </a:r>
            <a:r>
              <a:rPr lang="en-US" sz="1600" dirty="0">
                <a:ea typeface="Times New Roman" panose="02020603050405020304" pitchFamily="18" charset="0"/>
              </a:rPr>
              <a:t>with s</a:t>
            </a:r>
            <a:r>
              <a:rPr lang="en-US" sz="1600" dirty="0">
                <a:effectLst/>
                <a:ea typeface="Times New Roman" panose="02020603050405020304" pitchFamily="18" charset="0"/>
              </a:rPr>
              <a:t>imple spreadsheet, then later a data base. </a:t>
            </a:r>
            <a:endParaRPr lang="en-US" sz="1600" dirty="0">
              <a:ea typeface="SimSun" panose="02010600030101010101" pitchFamily="2" charset="-122"/>
            </a:endParaRPr>
          </a:p>
          <a:p>
            <a:pPr marL="285750">
              <a:spcBef>
                <a:spcPts val="0"/>
              </a:spcBef>
              <a:spcAft>
                <a:spcPts val="0"/>
              </a:spcAft>
              <a:buFont typeface="Arial" panose="020B0604020202020204" pitchFamily="34" charset="0"/>
              <a:buChar char="•"/>
            </a:pPr>
            <a:endParaRPr lang="en-US" sz="1600" dirty="0">
              <a:effectLst/>
              <a:ea typeface="SimSun" panose="02010600030101010101" pitchFamily="2" charset="-122"/>
            </a:endParaRPr>
          </a:p>
          <a:p>
            <a:pPr marL="285750">
              <a:spcBef>
                <a:spcPts val="0"/>
              </a:spcBef>
              <a:spcAft>
                <a:spcPts val="0"/>
              </a:spcAft>
              <a:buFont typeface="Arial" panose="020B0604020202020204" pitchFamily="34" charset="0"/>
              <a:buChar char="•"/>
            </a:pPr>
            <a:r>
              <a:rPr lang="en-US" sz="1600" dirty="0">
                <a:effectLst/>
                <a:ea typeface="SimSun" panose="02010600030101010101" pitchFamily="2" charset="-122"/>
              </a:rPr>
              <a:t>Key point,</a:t>
            </a:r>
            <a:r>
              <a:rPr lang="en-US" sz="1600" dirty="0">
                <a:ea typeface="SimSun" panose="02010600030101010101" pitchFamily="2" charset="-122"/>
              </a:rPr>
              <a:t> for coexistence need to </a:t>
            </a:r>
            <a:r>
              <a:rPr lang="en-US" sz="1600" dirty="0">
                <a:effectLst/>
                <a:ea typeface="Times New Roman" panose="02020603050405020304" pitchFamily="18" charset="0"/>
              </a:rPr>
              <a:t> look up frequency first then what amendments</a:t>
            </a:r>
            <a:endParaRPr lang="en-US" sz="1600" dirty="0">
              <a:effectLst/>
              <a:ea typeface="SimSun" panose="02010600030101010101" pitchFamily="2" charset="-122"/>
            </a:endParaRPr>
          </a:p>
          <a:p>
            <a:pPr marL="0" marR="0">
              <a:spcBef>
                <a:spcPts val="0"/>
              </a:spcBef>
              <a:spcAft>
                <a:spcPts val="0"/>
              </a:spcAft>
            </a:pPr>
            <a:r>
              <a:rPr lang="en-US" sz="1600" dirty="0">
                <a:effectLst/>
                <a:latin typeface="Times New Roman" panose="02020603050405020304" pitchFamily="18" charset="0"/>
                <a:ea typeface="Times New Roman" panose="02020603050405020304" pitchFamily="18" charset="0"/>
              </a:rPr>
              <a:t> </a:t>
            </a:r>
            <a:endParaRPr lang="en-US" sz="18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19</a:t>
            </a:fld>
            <a:endParaRPr lang="en-US" altLang="en-US" dirty="0"/>
          </a:p>
        </p:txBody>
      </p:sp>
      <p:sp>
        <p:nvSpPr>
          <p:cNvPr id="7" name="Date Placeholder 6"/>
          <p:cNvSpPr>
            <a:spLocks noGrp="1"/>
          </p:cNvSpPr>
          <p:nvPr>
            <p:ph type="dt" idx="15"/>
          </p:nvPr>
        </p:nvSpPr>
        <p:spPr/>
        <p:txBody>
          <a:bodyPr/>
          <a:lstStyle/>
          <a:p>
            <a:r>
              <a:rPr lang="en-US"/>
              <a:t>28sep21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0925676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69" name="Title 1"/>
          <p:cNvSpPr>
            <a:spLocks noGrp="1"/>
          </p:cNvSpPr>
          <p:nvPr>
            <p:ph type="title"/>
          </p:nvPr>
        </p:nvSpPr>
        <p:spPr>
          <a:xfrm>
            <a:off x="735900" y="609601"/>
            <a:ext cx="7770813" cy="761999"/>
          </a:xfrm>
        </p:spPr>
        <p:txBody>
          <a:bodyPr/>
          <a:lstStyle/>
          <a:p>
            <a:pPr eaLnBrk="1" hangingPunct="1"/>
            <a:r>
              <a:rPr lang="en-US" sz="2400" dirty="0">
                <a:latin typeface="Times New Roman" charset="0"/>
              </a:rPr>
              <a:t>Call to Order / Administrative Items</a:t>
            </a:r>
          </a:p>
        </p:txBody>
      </p:sp>
      <p:sp>
        <p:nvSpPr>
          <p:cNvPr id="5123" name="Content Placeholder 2"/>
          <p:cNvSpPr>
            <a:spLocks noGrp="1"/>
          </p:cNvSpPr>
          <p:nvPr>
            <p:ph idx="1"/>
          </p:nvPr>
        </p:nvSpPr>
        <p:spPr>
          <a:xfrm>
            <a:off x="735900" y="1175544"/>
            <a:ext cx="8303266" cy="5225256"/>
          </a:xfrm>
        </p:spPr>
        <p:txBody>
          <a:bodyPr/>
          <a:lstStyle/>
          <a:p>
            <a:pPr>
              <a:buFont typeface="Arial" panose="020B0604020202020204" pitchFamily="34" charset="0"/>
              <a:buChar char="•"/>
              <a:defRPr/>
            </a:pPr>
            <a:r>
              <a:rPr lang="en-US" sz="2000" dirty="0"/>
              <a:t>Leaders</a:t>
            </a:r>
          </a:p>
          <a:p>
            <a:pPr lvl="1">
              <a:defRPr/>
            </a:pPr>
            <a:r>
              <a:rPr lang="en-US" sz="1600" dirty="0"/>
              <a:t>Co-Lead Jay Holcomb (Itron) </a:t>
            </a:r>
          </a:p>
          <a:p>
            <a:pPr lvl="1">
              <a:defRPr/>
            </a:pPr>
            <a:r>
              <a:rPr lang="en-US" sz="1600" dirty="0"/>
              <a:t>Co-Lead </a:t>
            </a:r>
            <a:r>
              <a:rPr lang="en-US" sz="1600" dirty="0">
                <a:hlinkClick r:id="rId2"/>
              </a:rPr>
              <a:t>Steve Shellhammer (Qualcomm)</a:t>
            </a:r>
            <a:endParaRPr lang="en-US" sz="1600" dirty="0"/>
          </a:p>
          <a:p>
            <a:pPr lvl="1">
              <a:defRPr/>
            </a:pPr>
            <a:endParaRPr lang="en-US" sz="1600" dirty="0"/>
          </a:p>
          <a:p>
            <a:pPr lvl="1">
              <a:defRPr/>
            </a:pPr>
            <a:r>
              <a:rPr lang="en-US" sz="1600" dirty="0"/>
              <a:t>Secretary, anyone?</a:t>
            </a:r>
          </a:p>
          <a:p>
            <a:pPr lvl="1">
              <a:defRPr/>
            </a:pPr>
            <a:endParaRPr lang="en-US" sz="1600" dirty="0">
              <a:solidFill>
                <a:srgbClr val="FF0000"/>
              </a:solidFill>
            </a:endParaRPr>
          </a:p>
          <a:p>
            <a:pPr lvl="1">
              <a:defRPr/>
            </a:pPr>
            <a:endParaRPr lang="en-US" sz="1400" dirty="0">
              <a:solidFill>
                <a:srgbClr val="FF0000"/>
              </a:solidFill>
            </a:endParaRPr>
          </a:p>
          <a:p>
            <a:pPr eaLnBrk="1" hangingPunct="1">
              <a:buFont typeface="Arial" panose="020B0604020202020204" pitchFamily="34" charset="0"/>
              <a:buChar char="•"/>
              <a:defRPr/>
            </a:pPr>
            <a:r>
              <a:rPr lang="en-US" sz="2000" dirty="0">
                <a:ea typeface="+mn-ea"/>
                <a:cs typeface="+mn-cs"/>
              </a:rPr>
              <a:t>IEEE 802 Required notices:</a:t>
            </a:r>
          </a:p>
          <a:p>
            <a:pPr lvl="1">
              <a:spcBef>
                <a:spcPts val="0"/>
              </a:spcBef>
              <a:defRPr/>
            </a:pPr>
            <a:r>
              <a:rPr lang="en-US" sz="1600" kern="1600" dirty="0"/>
              <a:t>Affiliation - </a:t>
            </a:r>
            <a:r>
              <a:rPr lang="en-US" sz="1600" u="sng" kern="1600" dirty="0">
                <a:hlinkClick r:id="rId3"/>
              </a:rPr>
              <a:t>http://standards.ieee.org/faqs/affiliationFAQ.html</a:t>
            </a:r>
            <a:endParaRPr lang="en-US" sz="1600" u="sng" kern="1600" dirty="0"/>
          </a:p>
          <a:p>
            <a:pPr>
              <a:spcBef>
                <a:spcPts val="0"/>
              </a:spcBef>
              <a:defRPr/>
            </a:pPr>
            <a:r>
              <a:rPr lang="en-US" sz="1600" b="1" i="1" u="sng" kern="1600" dirty="0">
                <a:solidFill>
                  <a:srgbClr val="FF0000"/>
                </a:solidFill>
              </a:rPr>
              <a:t>&gt; Be sure to announce you name, affiliation, employer and clients the first time you speak. </a:t>
            </a:r>
          </a:p>
          <a:p>
            <a:pPr lvl="1">
              <a:defRPr/>
            </a:pPr>
            <a:r>
              <a:rPr lang="en-US" sz="1600" kern="1600" dirty="0"/>
              <a:t>Anti-Trust - </a:t>
            </a:r>
            <a:r>
              <a:rPr lang="en-US" sz="1600" u="sng" kern="1600" dirty="0">
                <a:hlinkClick r:id="rId4"/>
              </a:rPr>
              <a:t>http://standards.ieee.org/resources/antitrust-guidelines.pdf</a:t>
            </a:r>
            <a:endParaRPr lang="en-US" sz="1600" kern="1600" dirty="0"/>
          </a:p>
          <a:p>
            <a:pPr lvl="1">
              <a:defRPr/>
            </a:pPr>
            <a:r>
              <a:rPr lang="en-US" sz="1600" kern="1600" dirty="0"/>
              <a:t>IEEE 802 WG Policies and Procedures - </a:t>
            </a:r>
            <a:r>
              <a:rPr lang="en-US" sz="1600" u="sng" kern="1600" dirty="0">
                <a:hlinkClick r:id="rId5"/>
              </a:rPr>
              <a:t>http://www.ieee802.org/devdocs.shtml</a:t>
            </a:r>
            <a:r>
              <a:rPr lang="en-US" sz="1600" u="sng" kern="1600" dirty="0"/>
              <a:t> </a:t>
            </a:r>
          </a:p>
          <a:p>
            <a:pPr lvl="1">
              <a:spcBef>
                <a:spcPts val="600"/>
              </a:spcBef>
              <a:defRPr/>
            </a:pPr>
            <a:r>
              <a:rPr lang="en-US" sz="1600" kern="1600" dirty="0"/>
              <a:t>Patent &amp; administration slides, </a:t>
            </a:r>
            <a:r>
              <a:rPr lang="en-US" sz="1600" kern="1600" dirty="0">
                <a:sym typeface="Wingdings" panose="05000000000000000000" pitchFamily="2" charset="2"/>
              </a:rPr>
              <a:t> jun21 </a:t>
            </a:r>
            <a:r>
              <a:rPr lang="en-US" sz="1200" dirty="0">
                <a:hlinkClick r:id="rId6"/>
              </a:rPr>
              <a:t>https://standards.ieee.org/about/sasb/patcom/materials.html</a:t>
            </a:r>
            <a:r>
              <a:rPr lang="en-US" sz="1600" dirty="0"/>
              <a:t> </a:t>
            </a:r>
            <a:endParaRPr lang="en-US" sz="1800" kern="1600" dirty="0">
              <a:sym typeface="Wingdings" panose="05000000000000000000" pitchFamily="2" charset="2"/>
            </a:endParaRPr>
          </a:p>
          <a:p>
            <a:pPr lvl="1">
              <a:defRPr/>
            </a:pPr>
            <a:r>
              <a:rPr lang="en-US" sz="1600" kern="1600" dirty="0">
                <a:sym typeface="Wingdings" panose="05000000000000000000" pitchFamily="2" charset="2"/>
              </a:rPr>
              <a:t>Copyright notice slides,  </a:t>
            </a:r>
            <a:r>
              <a:rPr lang="en-US" sz="1600" kern="1600">
                <a:sym typeface="Wingdings" panose="05000000000000000000" pitchFamily="2" charset="2"/>
              </a:rPr>
              <a:t> nov19 </a:t>
            </a:r>
            <a:r>
              <a:rPr lang="en-US" sz="1200" dirty="0">
                <a:hlinkClick r:id="rId7"/>
              </a:rPr>
              <a:t>https://standards.ieee.org/faqs/copyrights/index.html#1</a:t>
            </a:r>
            <a:endParaRPr lang="en-US" sz="1200" kern="1600" dirty="0">
              <a:sym typeface="Wingdings" panose="05000000000000000000" pitchFamily="2" charset="2"/>
            </a:endParaRPr>
          </a:p>
          <a:p>
            <a:pPr lvl="1">
              <a:defRPr/>
            </a:pPr>
            <a:r>
              <a:rPr lang="en-US" sz="1200" kern="1600" dirty="0"/>
              <a:t>(note; call for essential patents &amp; copy right notice: the RR-TAG does not do standards, though all should be aware.)</a:t>
            </a:r>
          </a:p>
          <a:p>
            <a:pPr lvl="1">
              <a:defRPr/>
            </a:pPr>
            <a:r>
              <a:rPr lang="en-US" sz="1400" kern="1600" dirty="0"/>
              <a:t>For reference: </a:t>
            </a:r>
            <a:r>
              <a:rPr lang="en-US" sz="1400" dirty="0"/>
              <a:t>IEEE-SA Standards Board Operations Manual is available at: </a:t>
            </a:r>
          </a:p>
          <a:p>
            <a:pPr lvl="1" algn="r">
              <a:spcBef>
                <a:spcPts val="0"/>
              </a:spcBef>
              <a:defRPr/>
            </a:pPr>
            <a:r>
              <a:rPr lang="en-US" sz="1200" u="sng" dirty="0">
                <a:hlinkClick r:id="rId8"/>
              </a:rPr>
              <a:t>http://standards.ieee.org/develop/policies/opman/sb_om.pdf</a:t>
            </a:r>
            <a:r>
              <a:rPr lang="en-US" sz="1200" dirty="0"/>
              <a:t> (PDF version)</a:t>
            </a:r>
          </a:p>
        </p:txBody>
      </p:sp>
      <p:sp>
        <p:nvSpPr>
          <p:cNvPr id="7" name="Date Placeholder 6"/>
          <p:cNvSpPr>
            <a:spLocks noGrp="1"/>
          </p:cNvSpPr>
          <p:nvPr>
            <p:ph type="dt" sz="quarter" idx="4294967295"/>
          </p:nvPr>
        </p:nvSpPr>
        <p:spPr>
          <a:xfrm>
            <a:off x="696912" y="381000"/>
            <a:ext cx="2579688" cy="228600"/>
          </a:xfrm>
          <a:prstGeom prst="rect">
            <a:avLst/>
          </a:prstGeom>
        </p:spPr>
        <p:txBody>
          <a:bodyPr/>
          <a:lstStyle/>
          <a:p>
            <a:pPr>
              <a:defRPr/>
            </a:pPr>
            <a:r>
              <a:rPr lang="en-US"/>
              <a:t>28sep21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2</a:t>
            </a:fld>
            <a:endParaRPr lang="en-GB" dirty="0"/>
          </a:p>
        </p:txBody>
      </p:sp>
      <p:sp>
        <p:nvSpPr>
          <p:cNvPr id="3" name="Footer Placeholder 2"/>
          <p:cNvSpPr>
            <a:spLocks noGrp="1"/>
          </p:cNvSpPr>
          <p:nvPr>
            <p:ph type="ftr" idx="14"/>
          </p:nvPr>
        </p:nvSpPr>
        <p:spPr>
          <a:xfrm>
            <a:off x="5410200" y="6475413"/>
            <a:ext cx="3184520" cy="180975"/>
          </a:xfrm>
        </p:spPr>
        <p:txBody>
          <a:bodyPr/>
          <a:lstStyle/>
          <a:p>
            <a:r>
              <a:rPr lang="en-US" dirty="0"/>
              <a:t>Jay Holcomb (Itron)</a:t>
            </a:r>
            <a:endParaRPr lang="en-GB" dirty="0"/>
          </a:p>
        </p:txBody>
      </p:sp>
      <p:graphicFrame>
        <p:nvGraphicFramePr>
          <p:cNvPr id="4" name="Object 3">
            <a:extLst>
              <a:ext uri="{FF2B5EF4-FFF2-40B4-BE49-F238E27FC236}">
                <a16:creationId xmlns:a16="http://schemas.microsoft.com/office/drawing/2014/main" id="{A6AE33B4-0A9D-4FF1-827F-812D8ABA6391}"/>
              </a:ext>
            </a:extLst>
          </p:cNvPr>
          <p:cNvGraphicFramePr>
            <a:graphicFrameLocks noChangeAspect="1"/>
          </p:cNvGraphicFramePr>
          <p:nvPr>
            <p:extLst>
              <p:ext uri="{D42A27DB-BD31-4B8C-83A1-F6EECF244321}">
                <p14:modId xmlns:p14="http://schemas.microsoft.com/office/powerpoint/2010/main" val="3850488577"/>
              </p:ext>
            </p:extLst>
          </p:nvPr>
        </p:nvGraphicFramePr>
        <p:xfrm>
          <a:off x="6753225" y="3179506"/>
          <a:ext cx="2390775" cy="498988"/>
        </p:xfrm>
        <a:graphic>
          <a:graphicData uri="http://schemas.openxmlformats.org/presentationml/2006/ole">
            <mc:AlternateContent xmlns:mc="http://schemas.openxmlformats.org/markup-compatibility/2006">
              <mc:Choice xmlns:v="urn:schemas-microsoft-com:vml" Requires="v">
                <p:oleObj name="Packager Shell Object" showAsIcon="1" r:id="rId9" imgW="2391120" imgH="534600" progId="Package">
                  <p:embed/>
                </p:oleObj>
              </mc:Choice>
              <mc:Fallback>
                <p:oleObj name="Packager Shell Object" showAsIcon="1" r:id="rId9" imgW="2391120" imgH="534600" progId="Package">
                  <p:embed/>
                  <p:pic>
                    <p:nvPicPr>
                      <p:cNvPr id="0" name=""/>
                      <p:cNvPicPr/>
                      <p:nvPr/>
                    </p:nvPicPr>
                    <p:blipFill>
                      <a:blip r:embed="rId10"/>
                      <a:stretch>
                        <a:fillRect/>
                      </a:stretch>
                    </p:blipFill>
                    <p:spPr>
                      <a:xfrm>
                        <a:off x="6753225" y="3179506"/>
                        <a:ext cx="2390775" cy="498988"/>
                      </a:xfrm>
                      <a:prstGeom prst="rect">
                        <a:avLst/>
                      </a:prstGeom>
                    </p:spPr>
                  </p:pic>
                </p:oleObj>
              </mc:Fallback>
            </mc:AlternateContent>
          </a:graphicData>
        </a:graphic>
      </p:graphicFrame>
      <p:graphicFrame>
        <p:nvGraphicFramePr>
          <p:cNvPr id="9" name="Object 8">
            <a:extLst>
              <a:ext uri="{FF2B5EF4-FFF2-40B4-BE49-F238E27FC236}">
                <a16:creationId xmlns:a16="http://schemas.microsoft.com/office/drawing/2014/main" id="{D9B5CEE3-085D-4C59-95B6-F28DA548EA4D}"/>
              </a:ext>
            </a:extLst>
          </p:cNvPr>
          <p:cNvGraphicFramePr>
            <a:graphicFrameLocks noChangeAspect="1"/>
          </p:cNvGraphicFramePr>
          <p:nvPr>
            <p:extLst>
              <p:ext uri="{D42A27DB-BD31-4B8C-83A1-F6EECF244321}">
                <p14:modId xmlns:p14="http://schemas.microsoft.com/office/powerpoint/2010/main" val="1941252860"/>
              </p:ext>
            </p:extLst>
          </p:nvPr>
        </p:nvGraphicFramePr>
        <p:xfrm>
          <a:off x="7497057" y="2417507"/>
          <a:ext cx="903109" cy="761999"/>
        </p:xfrm>
        <a:graphic>
          <a:graphicData uri="http://schemas.openxmlformats.org/presentationml/2006/ole">
            <mc:AlternateContent xmlns:mc="http://schemas.openxmlformats.org/markup-compatibility/2006">
              <mc:Choice xmlns:v="urn:schemas-microsoft-com:vml" Requires="v">
                <p:oleObj name="Acrobat Document" showAsIcon="1" r:id="rId11" imgW="914400" imgH="771822" progId="AcroExch.Document.DC">
                  <p:embed/>
                </p:oleObj>
              </mc:Choice>
              <mc:Fallback>
                <p:oleObj name="Acrobat Document" showAsIcon="1" r:id="rId11" imgW="914400" imgH="771822" progId="AcroExch.Document.DC">
                  <p:embed/>
                  <p:pic>
                    <p:nvPicPr>
                      <p:cNvPr id="5" name="Object 4">
                        <a:extLst>
                          <a:ext uri="{FF2B5EF4-FFF2-40B4-BE49-F238E27FC236}">
                            <a16:creationId xmlns:a16="http://schemas.microsoft.com/office/drawing/2014/main" id="{3BC104E2-27D7-4988-B7F3-2D33801B66A6}"/>
                          </a:ext>
                        </a:extLst>
                      </p:cNvPr>
                      <p:cNvPicPr/>
                      <p:nvPr/>
                    </p:nvPicPr>
                    <p:blipFill>
                      <a:blip r:embed="rId12"/>
                      <a:stretch>
                        <a:fillRect/>
                      </a:stretch>
                    </p:blipFill>
                    <p:spPr>
                      <a:xfrm>
                        <a:off x="7497057" y="2417507"/>
                        <a:ext cx="903109" cy="761999"/>
                      </a:xfrm>
                      <a:prstGeom prst="rect">
                        <a:avLst/>
                      </a:prstGeom>
                    </p:spPr>
                  </p:pic>
                </p:oleObj>
              </mc:Fallback>
            </mc:AlternateContent>
          </a:graphicData>
        </a:graphic>
      </p:graphicFrame>
    </p:spTree>
    <p:extLst>
      <p:ext uri="{BB962C8B-B14F-4D97-AF65-F5344CB8AC3E}">
        <p14:creationId xmlns:p14="http://schemas.microsoft.com/office/powerpoint/2010/main" val="469033999"/>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IEEE 802 Stds - background</a:t>
            </a:r>
          </a:p>
        </p:txBody>
      </p:sp>
      <p:sp>
        <p:nvSpPr>
          <p:cNvPr id="3" name="Content Placeholder 2"/>
          <p:cNvSpPr>
            <a:spLocks noGrp="1"/>
          </p:cNvSpPr>
          <p:nvPr>
            <p:ph idx="1"/>
          </p:nvPr>
        </p:nvSpPr>
        <p:spPr>
          <a:xfrm>
            <a:off x="700548" y="1030458"/>
            <a:ext cx="8153400" cy="5477022"/>
          </a:xfrm>
        </p:spPr>
        <p:txBody>
          <a:bodyPr/>
          <a:lstStyle/>
          <a:p>
            <a:pPr marL="285750" marR="0" indent="-285750">
              <a:spcBef>
                <a:spcPts val="0"/>
              </a:spcBef>
              <a:spcAft>
                <a:spcPts val="0"/>
              </a:spcAft>
              <a:buFont typeface="Arial" panose="020B0604020202020204" pitchFamily="34" charset="0"/>
              <a:buChar char="•"/>
            </a:pPr>
            <a:endParaRPr lang="en-US" sz="1600" b="1"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600" b="1" dirty="0">
                <a:solidFill>
                  <a:srgbClr val="333333"/>
                </a:solidFill>
                <a:effectLst/>
                <a:ea typeface="Times New Roman" panose="02020603050405020304" pitchFamily="18" charset="0"/>
              </a:rPr>
              <a:t> </a:t>
            </a:r>
            <a:r>
              <a:rPr lang="en-US" sz="1800" dirty="0">
                <a:solidFill>
                  <a:srgbClr val="333333"/>
                </a:solidFill>
                <a:ea typeface="Times New Roman" panose="02020603050405020304" pitchFamily="18" charset="0"/>
              </a:rPr>
              <a:t>This proposed table had a good discussion on the EC call this week</a:t>
            </a: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hlinkClick r:id="rId3"/>
              </a:rPr>
              <a:t>https://mentor.ieee.org/802-ec/dcn/20/ec-20-0245-01-00EC-frequency-tables-of-ieee-802-wireless-standards.pptx</a:t>
            </a:r>
            <a:r>
              <a:rPr lang="en-US" sz="1600" dirty="0">
                <a:solidFill>
                  <a:srgbClr val="333333"/>
                </a:solidFill>
                <a:ea typeface="Times New Roman" panose="02020603050405020304" pitchFamily="18" charset="0"/>
              </a:rPr>
              <a:t> </a:t>
            </a:r>
          </a:p>
          <a:p>
            <a:pPr marL="285750">
              <a:lnSpc>
                <a:spcPct val="150000"/>
              </a:lnSpc>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Many inputs, some not all: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Maybe add a 4</a:t>
            </a:r>
            <a:r>
              <a:rPr lang="en-US" sz="1600" baseline="30000" dirty="0">
                <a:solidFill>
                  <a:srgbClr val="333333"/>
                </a:solidFill>
                <a:ea typeface="Times New Roman" panose="02020603050405020304" pitchFamily="18" charset="0"/>
              </a:rPr>
              <a:t>th</a:t>
            </a:r>
            <a:r>
              <a:rPr lang="en-US" sz="1600" dirty="0">
                <a:solidFill>
                  <a:srgbClr val="333333"/>
                </a:solidFill>
                <a:ea typeface="Times New Roman" panose="02020603050405020304" pitchFamily="18" charset="0"/>
              </a:rPr>
              <a:t> phase - of older standards, considering market presence.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Need to consider a version for Public Visibility.</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Actually, could get out of hand on all the things everyone would like to see, so maybe a simple high-level version and a detailed lower-level version done over time..</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What about licensed-exempt, licensed-exempt w/control and licensed bands?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Consider types of modulations, e.g. UWB over narrower modulations.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Regions/countries</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802.11 has a table for ITU could there be duplication that need to be considered?</a:t>
            </a:r>
          </a:p>
          <a:p>
            <a:pPr marL="1085850" lvl="2">
              <a:lnSpc>
                <a:spcPct val="150000"/>
              </a:lnSpc>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Comment on call was not aware of table for ITU.  </a:t>
            </a:r>
          </a:p>
          <a:p>
            <a:pPr marL="685800" lvl="1">
              <a:lnSpc>
                <a:spcPct val="150000"/>
              </a:lnSpc>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(from last .18 call: Just because in the standard, is the band being used in the industry or not?)</a:t>
            </a:r>
            <a:endParaRPr lang="en-US" sz="1200" b="1" dirty="0">
              <a:solidFill>
                <a:srgbClr val="333333"/>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20</a:t>
            </a:fld>
            <a:endParaRPr lang="en-US" altLang="en-US" dirty="0"/>
          </a:p>
        </p:txBody>
      </p:sp>
      <p:sp>
        <p:nvSpPr>
          <p:cNvPr id="7" name="Date Placeholder 6"/>
          <p:cNvSpPr>
            <a:spLocks noGrp="1"/>
          </p:cNvSpPr>
          <p:nvPr>
            <p:ph type="dt" idx="15"/>
          </p:nvPr>
        </p:nvSpPr>
        <p:spPr/>
        <p:txBody>
          <a:bodyPr/>
          <a:lstStyle/>
          <a:p>
            <a:r>
              <a:rPr lang="en-US"/>
              <a:t>28sep21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5999677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 – background - 2 </a:t>
            </a:r>
          </a:p>
        </p:txBody>
      </p:sp>
      <p:sp>
        <p:nvSpPr>
          <p:cNvPr id="3" name="Content Placeholder 2"/>
          <p:cNvSpPr>
            <a:spLocks noGrp="1"/>
          </p:cNvSpPr>
          <p:nvPr>
            <p:ph idx="1"/>
          </p:nvPr>
        </p:nvSpPr>
        <p:spPr>
          <a:xfrm>
            <a:off x="709973" y="1076178"/>
            <a:ext cx="8153400" cy="5477022"/>
          </a:xfrm>
        </p:spPr>
        <p:txBody>
          <a:bodyPr/>
          <a:lstStyle/>
          <a:p>
            <a:pPr marL="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How to proceed? 		</a:t>
            </a:r>
            <a:r>
              <a:rPr lang="en-US" sz="1800" dirty="0">
                <a:solidFill>
                  <a:srgbClr val="0070C0"/>
                </a:solidFill>
                <a:ea typeface="Times New Roman" panose="02020603050405020304" pitchFamily="18" charset="0"/>
              </a:rPr>
              <a:t>&gt;&gt;&gt;Remember .18/.19 joint effort for now. </a:t>
            </a:r>
          </a:p>
          <a:p>
            <a:pPr marL="2000250" lvl="4">
              <a:spcBef>
                <a:spcPts val="0"/>
              </a:spcBef>
              <a:spcAft>
                <a:spcPts val="0"/>
              </a:spcAft>
              <a:buFont typeface="Arial" panose="020B0604020202020204" pitchFamily="34" charset="0"/>
              <a:buChar char="•"/>
            </a:pPr>
            <a:endParaRPr lang="en-US" sz="1000" dirty="0">
              <a:solidFill>
                <a:srgbClr val="0070C0"/>
              </a:solidFill>
              <a:ea typeface="Times New Roman" panose="02020603050405020304" pitchFamily="18" charset="0"/>
            </a:endParaRP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Fixed/mobile/nomadic global table in 802.11  -  E4, has much information  though the rules are constantly changing and to keep up will has been very difficult.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May need to keep at a higher level, and a more easily used form.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A member is starting to look at 802.15 for bands being used, a starting point.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Could we identify some initial parameters,8-10 with an open comment box, and keep in control?</a:t>
            </a:r>
          </a:p>
          <a:p>
            <a:pPr marL="685800" lvl="1">
              <a:lnSpc>
                <a:spcPct val="150000"/>
              </a:lnSpc>
              <a:spcBef>
                <a:spcPts val="0"/>
              </a:spcBef>
              <a:spcAft>
                <a:spcPts val="0"/>
              </a:spcAft>
              <a:buFont typeface="Arial" panose="020B0604020202020204" pitchFamily="34" charset="0"/>
              <a:buChar char="•"/>
            </a:pPr>
            <a:r>
              <a:rPr lang="en-US" sz="1600" b="1" u="sng" dirty="0">
                <a:solidFill>
                  <a:srgbClr val="333333"/>
                </a:solidFill>
                <a:ea typeface="Times New Roman" panose="02020603050405020304" pitchFamily="18" charset="0"/>
              </a:rPr>
              <a:t>#1 - Problem statement and audience needs to be done up front, this is a must.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Was tried in 802.11 before and it was determined too much to maintain.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So maintenance needs to be considered </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#2 - Again need to start with very basic items and then review where to go.</a:t>
            </a:r>
          </a:p>
          <a:p>
            <a:pPr marL="685800" lvl="1">
              <a:lnSpc>
                <a:spcPct val="150000"/>
              </a:lnSpc>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The rules among unlicensed bands differ by regulatory authority and change very often.</a:t>
            </a:r>
          </a:p>
          <a:p>
            <a:pPr marL="685800" lvl="1">
              <a:lnSpc>
                <a:spcPct val="150000"/>
              </a:lnSpc>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21</a:t>
            </a:fld>
            <a:endParaRPr lang="en-US" altLang="en-US" dirty="0"/>
          </a:p>
        </p:txBody>
      </p:sp>
      <p:sp>
        <p:nvSpPr>
          <p:cNvPr id="7" name="Date Placeholder 6"/>
          <p:cNvSpPr>
            <a:spLocks noGrp="1"/>
          </p:cNvSpPr>
          <p:nvPr>
            <p:ph type="dt" idx="15"/>
          </p:nvPr>
        </p:nvSpPr>
        <p:spPr/>
        <p:txBody>
          <a:bodyPr/>
          <a:lstStyle/>
          <a:p>
            <a:r>
              <a:rPr lang="en-US"/>
              <a:t>28sep21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2968677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Table of Frequency Bands</a:t>
            </a:r>
          </a:p>
        </p:txBody>
      </p:sp>
      <p:sp>
        <p:nvSpPr>
          <p:cNvPr id="3" name="Content Placeholder 2"/>
          <p:cNvSpPr>
            <a:spLocks noGrp="1"/>
          </p:cNvSpPr>
          <p:nvPr>
            <p:ph idx="1"/>
          </p:nvPr>
        </p:nvSpPr>
        <p:spPr>
          <a:xfrm>
            <a:off x="709973" y="1076178"/>
            <a:ext cx="8153400" cy="5477022"/>
          </a:xfrm>
        </p:spPr>
        <p:txBody>
          <a:bodyPr/>
          <a:lstStyle/>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Possible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bands for coexistence assessment.  </a:t>
            </a:r>
          </a:p>
          <a:p>
            <a:pPr marL="685800" lvl="1">
              <a:spcBef>
                <a:spcPts val="0"/>
              </a:spcBef>
              <a:spcAft>
                <a:spcPts val="0"/>
              </a:spcAft>
              <a:buFont typeface="Arial" panose="020B0604020202020204" pitchFamily="34" charset="0"/>
              <a:buChar char="•"/>
            </a:pP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Key starting priority:  start with frequency bands then list the standards</a:t>
            </a:r>
          </a:p>
          <a:p>
            <a:pPr marL="685800" lvl="1">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Later we can build on that with what domains, licensed exempt or licensed and other areas as previously discussed. </a:t>
            </a:r>
            <a:r>
              <a:rPr lang="en-US" sz="1800" b="1" dirty="0">
                <a:solidFill>
                  <a:srgbClr val="333333"/>
                </a:solidFill>
                <a:ea typeface="Times New Roman" panose="02020603050405020304" pitchFamily="18" charset="0"/>
              </a:rPr>
              <a:t> </a:t>
            </a:r>
          </a:p>
          <a:p>
            <a:pPr marL="685800" lvl="1">
              <a:spcBef>
                <a:spcPts val="0"/>
              </a:spcBef>
              <a:spcAft>
                <a:spcPts val="0"/>
              </a:spcAft>
              <a:buFont typeface="Arial" panose="020B0604020202020204" pitchFamily="34" charset="0"/>
              <a:buChar char="•"/>
            </a:pPr>
            <a:endParaRPr lang="en-US" sz="1800" b="1" dirty="0">
              <a:solidFill>
                <a:srgbClr val="333333"/>
              </a:solidFill>
              <a:ea typeface="Times New Roman" panose="02020603050405020304" pitchFamily="18" charset="0"/>
            </a:endParaRPr>
          </a:p>
          <a:p>
            <a:pPr marL="285750">
              <a:spcBef>
                <a:spcPts val="0"/>
              </a:spcBef>
              <a:spcAft>
                <a:spcPts val="0"/>
              </a:spcAft>
              <a:buFont typeface="Arial" panose="020B0604020202020204" pitchFamily="34" charset="0"/>
              <a:buChar char="•"/>
            </a:pPr>
            <a:r>
              <a:rPr lang="en-US" sz="1800" b="1" dirty="0">
                <a:solidFill>
                  <a:srgbClr val="333333"/>
                </a:solidFill>
                <a:ea typeface="Times New Roman" panose="02020603050405020304" pitchFamily="18" charset="0"/>
              </a:rPr>
              <a:t>Possible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3</a:t>
            </a:r>
            <a:r>
              <a:rPr lang="en-US" sz="1600" dirty="0">
                <a:effectLst/>
                <a:ea typeface="Calibri" panose="020F0502020204030204" pitchFamily="34" charset="0"/>
              </a:rPr>
              <a:t>) non-802 wireless standards developers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4</a:t>
            </a:r>
            <a:r>
              <a:rPr lang="en-US" sz="1600" dirty="0">
                <a:effectLst/>
                <a:ea typeface="Calibri" panose="020F0502020204030204" pitchFamily="34" charset="0"/>
              </a:rPr>
              <a:t>) Global regulators</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5</a:t>
            </a:r>
            <a:r>
              <a:rPr lang="en-US" sz="1600" dirty="0">
                <a:effectLst/>
                <a:ea typeface="Calibri" panose="020F0502020204030204" pitchFamily="34" charset="0"/>
              </a:rPr>
              <a:t>) ITU-R</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6) 802.18 Radio Regulatory TAG.</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7) I</a:t>
            </a:r>
            <a:r>
              <a:rPr lang="en-US" sz="1600" dirty="0">
                <a:ea typeface="Calibri" panose="020F0502020204030204" pitchFamily="34" charset="0"/>
              </a:rPr>
              <a:t>mplementors </a:t>
            </a:r>
            <a:r>
              <a:rPr lang="en-US" sz="1600" dirty="0">
                <a:effectLst/>
                <a:ea typeface="Calibri" panose="020F0502020204030204" pitchFamily="34" charset="0"/>
              </a:rPr>
              <a:t>of 802 wireless standards-based products and services</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8) Wireless academic researchers</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ffectLst/>
              <a:ea typeface="Times New Roman" panose="02020603050405020304" pitchFamily="18" charset="0"/>
            </a:endParaRPr>
          </a:p>
          <a:p>
            <a:pPr marL="285750" marR="0" indent="-285750">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22</a:t>
            </a:fld>
            <a:endParaRPr lang="en-US" altLang="en-US" dirty="0"/>
          </a:p>
        </p:txBody>
      </p:sp>
      <p:sp>
        <p:nvSpPr>
          <p:cNvPr id="7" name="Date Placeholder 6"/>
          <p:cNvSpPr>
            <a:spLocks noGrp="1"/>
          </p:cNvSpPr>
          <p:nvPr>
            <p:ph type="dt" idx="15"/>
          </p:nvPr>
        </p:nvSpPr>
        <p:spPr/>
        <p:txBody>
          <a:bodyPr/>
          <a:lstStyle/>
          <a:p>
            <a:r>
              <a:rPr lang="en-US"/>
              <a:t>28sep21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193412393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Date Placeholder 1"/>
          <p:cNvSpPr>
            <a:spLocks noGrp="1"/>
          </p:cNvSpPr>
          <p:nvPr>
            <p:ph type="dt" sz="quarter" idx="10"/>
          </p:nvPr>
        </p:nvSpPr>
        <p:spPr>
          <a:xfrm>
            <a:off x="696912" y="333375"/>
            <a:ext cx="2211387" cy="273050"/>
          </a:xfrm>
          <a:noFill/>
        </p:spPr>
        <p:txBody>
          <a:bodyPr/>
          <a:lstStyle/>
          <a:p>
            <a:r>
              <a:rPr lang="en-US"/>
              <a:t>28sep21</a:t>
            </a:r>
            <a:endParaRPr lang="en-US" dirty="0"/>
          </a:p>
        </p:txBody>
      </p:sp>
      <p:sp>
        <p:nvSpPr>
          <p:cNvPr id="7171" name="Footer Placeholder 2"/>
          <p:cNvSpPr>
            <a:spLocks noGrp="1"/>
          </p:cNvSpPr>
          <p:nvPr>
            <p:ph type="ftr" sz="quarter" idx="11"/>
          </p:nvPr>
        </p:nvSpPr>
        <p:spPr>
          <a:noFill/>
        </p:spPr>
        <p:txBody>
          <a:bodyPr/>
          <a:lstStyle/>
          <a:p>
            <a:r>
              <a:rPr lang="en-US" dirty="0"/>
              <a:t>Jay Holcomb (Itron)</a:t>
            </a:r>
          </a:p>
        </p:txBody>
      </p:sp>
      <p:sp>
        <p:nvSpPr>
          <p:cNvPr id="7173" name="Rectangle 2"/>
          <p:cNvSpPr>
            <a:spLocks noGrp="1" noChangeArrowheads="1"/>
          </p:cNvSpPr>
          <p:nvPr>
            <p:ph type="title" idx="4294967295"/>
          </p:nvPr>
        </p:nvSpPr>
        <p:spPr>
          <a:xfrm>
            <a:off x="644525" y="606425"/>
            <a:ext cx="7873995" cy="890587"/>
          </a:xfrm>
        </p:spPr>
        <p:txBody>
          <a:bodyPr lIns="91440" tIns="45720" rIns="91440" bIns="45720"/>
          <a:lstStyle/>
          <a:p>
            <a:r>
              <a:rPr lang="en-US" sz="2400" dirty="0"/>
              <a:t>Other Guidelines for IEEE WG Meetings</a:t>
            </a:r>
          </a:p>
        </p:txBody>
      </p:sp>
      <p:sp>
        <p:nvSpPr>
          <p:cNvPr id="7174"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a:endParaRPr lang="en-GB" sz="2400" b="1" u="sng" dirty="0">
              <a:solidFill>
                <a:srgbClr val="000099"/>
              </a:solidFill>
              <a:latin typeface="Helvetica" pitchFamily="34" charset="0"/>
            </a:endParaRPr>
          </a:p>
        </p:txBody>
      </p:sp>
      <p:sp>
        <p:nvSpPr>
          <p:cNvPr id="7175" name="Rectangle 4"/>
          <p:cNvSpPr>
            <a:spLocks noChangeArrowheads="1"/>
          </p:cNvSpPr>
          <p:nvPr/>
        </p:nvSpPr>
        <p:spPr bwMode="auto">
          <a:xfrm>
            <a:off x="696912" y="1051718"/>
            <a:ext cx="8229600" cy="5106988"/>
          </a:xfrm>
          <a:prstGeom prst="rect">
            <a:avLst/>
          </a:prstGeom>
          <a:noFill/>
          <a:ln w="9525">
            <a:noFill/>
            <a:miter lim="800000"/>
            <a:headEnd/>
            <a:tailEnd/>
          </a:ln>
        </p:spPr>
        <p:txBody>
          <a:bodyPr/>
          <a:lstStyle/>
          <a:p>
            <a:pPr marL="230188" indent="-230188">
              <a:lnSpc>
                <a:spcPct val="80000"/>
              </a:lnSpc>
              <a:spcBef>
                <a:spcPct val="20000"/>
              </a:spcBef>
              <a:buClr>
                <a:srgbClr val="CC3300"/>
              </a:buClr>
              <a:buSzPct val="50000"/>
              <a:buFont typeface="Monotype Sorts" pitchFamily="2" charset="2"/>
              <a:buChar char="l"/>
            </a:pPr>
            <a:endParaRPr lang="en-US" sz="800" u="sng" dirty="0">
              <a:solidFill>
                <a:srgbClr val="FF0000"/>
              </a:solidFill>
              <a:latin typeface="Arial" charset="0"/>
            </a:endParaRPr>
          </a:p>
          <a:p>
            <a:pPr lvl="0" eaLnBrk="1" hangingPunct="1">
              <a:lnSpc>
                <a:spcPct val="80000"/>
              </a:lnSpc>
            </a:pPr>
            <a:endParaRPr lang="en-US" altLang="en-US" sz="800" u="sng" dirty="0">
              <a:solidFill>
                <a:srgbClr val="FF0000"/>
              </a:solidFill>
              <a:cs typeface="Arial" pitchFamily="34" charset="0"/>
            </a:endParaRPr>
          </a:p>
          <a:p>
            <a:pPr>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8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sz="1800"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sz="1800"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indent="-285750" algn="ctr">
              <a:lnSpc>
                <a:spcPct val="80000"/>
              </a:lnSpc>
              <a:spcAft>
                <a:spcPct val="40000"/>
              </a:spcAft>
              <a:buSzPct val="150000"/>
              <a:defRPr/>
            </a:pPr>
            <a:r>
              <a:rPr lang="en-US" altLang="en-US" sz="1800" b="1" dirty="0">
                <a:solidFill>
                  <a:schemeClr val="tx1"/>
                </a:solidFill>
                <a:latin typeface="Calibri" panose="020F0502020204030204" pitchFamily="34" charset="0"/>
                <a:cs typeface="Calibri" panose="020F0502020204030204" pitchFamily="34" charset="0"/>
              </a:rPr>
              <a:t>&gt;&gt; Don’t be silent if inappropriate topics are discussed … Formally object to the discussion immediately.</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   </a:t>
            </a:r>
          </a:p>
          <a:p>
            <a:pPr algn="ctr">
              <a:lnSpc>
                <a:spcPct val="80000"/>
              </a:lnSpc>
              <a:buFont typeface="Monotype Sorts"/>
              <a:buNone/>
              <a:defRPr/>
            </a:pPr>
            <a:r>
              <a:rPr lang="en-US" altLang="en-US" sz="1800" b="1" dirty="0">
                <a:solidFill>
                  <a:schemeClr val="tx1"/>
                </a:solidFill>
                <a:latin typeface="Calibri" panose="020F0502020204030204" pitchFamily="34" charset="0"/>
                <a:cs typeface="Calibri" panose="020F0502020204030204" pitchFamily="34" charset="0"/>
              </a:rPr>
              <a:t>For more details, see </a:t>
            </a:r>
            <a:r>
              <a:rPr lang="en-US" altLang="en-US" sz="18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1800" b="1" dirty="0">
                <a:solidFill>
                  <a:schemeClr val="tx1"/>
                </a:solidFill>
                <a:latin typeface="Calibri" panose="020F0502020204030204" pitchFamily="34" charset="0"/>
                <a:cs typeface="Calibri" panose="020F0502020204030204" pitchFamily="34" charset="0"/>
              </a:rPr>
              <a:t>, clause 5.3.10 and </a:t>
            </a:r>
            <a:br>
              <a:rPr lang="en-US" altLang="en-US" sz="1800" b="1" dirty="0">
                <a:solidFill>
                  <a:schemeClr val="tx1"/>
                </a:solidFill>
                <a:latin typeface="Calibri" panose="020F0502020204030204" pitchFamily="34" charset="0"/>
                <a:cs typeface="Calibri" panose="020F0502020204030204" pitchFamily="34" charset="0"/>
              </a:rPr>
            </a:br>
            <a:r>
              <a:rPr lang="en-US" altLang="en-US" sz="1800" b="1"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800" b="1" dirty="0">
                <a:solidFill>
                  <a:schemeClr val="tx1"/>
                </a:solidFill>
                <a:latin typeface="Calibri" panose="020F0502020204030204" pitchFamily="34" charset="0"/>
                <a:cs typeface="Calibri" panose="020F0502020204030204" pitchFamily="34" charset="0"/>
              </a:rPr>
              <a:t>at http://standards.ieee.org/develop/policies/antitrust.pdf</a:t>
            </a:r>
          </a:p>
          <a:p>
            <a:pPr algn="ctr">
              <a:lnSpc>
                <a:spcPct val="80000"/>
              </a:lnSpc>
              <a:buFont typeface="Monotype Sorts"/>
              <a:buNone/>
              <a:defRPr/>
            </a:pPr>
            <a:endParaRPr lang="en-US" altLang="en-US" sz="1800" b="1" dirty="0">
              <a:solidFill>
                <a:schemeClr val="tx1"/>
              </a:solidFill>
              <a:latin typeface="Calibri" panose="020F0502020204030204" pitchFamily="34" charset="0"/>
              <a:cs typeface="Calibri" panose="020F0502020204030204" pitchFamily="34" charset="0"/>
            </a:endParaRPr>
          </a:p>
        </p:txBody>
      </p:sp>
      <p:sp>
        <p:nvSpPr>
          <p:cNvPr id="2" name="Slide Number Placeholder 1"/>
          <p:cNvSpPr>
            <a:spLocks noGrp="1"/>
          </p:cNvSpPr>
          <p:nvPr>
            <p:ph type="sldNum" sz="quarter" idx="12"/>
          </p:nvPr>
        </p:nvSpPr>
        <p:spPr/>
        <p:txBody>
          <a:bodyPr/>
          <a:lstStyle/>
          <a:p>
            <a:pPr>
              <a:defRPr/>
            </a:pPr>
            <a:r>
              <a:rPr lang="en-US" dirty="0"/>
              <a:t>Slide </a:t>
            </a:r>
            <a:fld id="{4F8DB7B0-6F79-49ED-8154-EC3DF243439D}" type="slidenum">
              <a:rPr lang="en-US" smtClean="0"/>
              <a:pPr>
                <a:defRPr/>
              </a:pPr>
              <a:t>3</a:t>
            </a:fld>
            <a:endParaRPr lang="en-US" dirty="0"/>
          </a:p>
        </p:txBody>
      </p:sp>
    </p:spTree>
    <p:extLst>
      <p:ext uri="{BB962C8B-B14F-4D97-AF65-F5344CB8AC3E}">
        <p14:creationId xmlns:p14="http://schemas.microsoft.com/office/powerpoint/2010/main" val="1395887919"/>
      </p:ext>
    </p:extLst>
  </p:cSld>
  <p:clrMapOvr>
    <a:masterClrMapping/>
  </p:clrMapOvr>
  <p:transition/>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989072"/>
          </a:xfrm>
        </p:spPr>
        <p:txBody>
          <a:bodyPr/>
          <a:lstStyle/>
          <a:p>
            <a:r>
              <a:rPr lang="en-US" sz="2400" spc="-5" dirty="0">
                <a:solidFill>
                  <a:srgbClr val="0070C0"/>
                </a:solidFill>
              </a:rPr>
              <a:t>Participant behavior in </a:t>
            </a:r>
            <a:r>
              <a:rPr lang="en-US" sz="2400" dirty="0">
                <a:solidFill>
                  <a:srgbClr val="0070C0"/>
                </a:solidFill>
              </a:rPr>
              <a:t>IEEE-SA </a:t>
            </a:r>
            <a:r>
              <a:rPr lang="en-US" sz="2400" spc="-5" dirty="0">
                <a:solidFill>
                  <a:srgbClr val="0070C0"/>
                </a:solidFill>
              </a:rPr>
              <a:t>activities is guided  by the IEEE Codes of Ethics &amp;</a:t>
            </a:r>
            <a:r>
              <a:rPr lang="en-US" sz="2400" spc="-40" dirty="0">
                <a:solidFill>
                  <a:srgbClr val="0070C0"/>
                </a:solidFill>
              </a:rPr>
              <a:t> </a:t>
            </a:r>
            <a:r>
              <a:rPr lang="en-US" sz="2400" spc="-5" dirty="0">
                <a:solidFill>
                  <a:srgbClr val="0070C0"/>
                </a:solidFill>
              </a:rPr>
              <a:t>Conduct</a:t>
            </a:r>
            <a:endParaRPr lang="en-US" sz="2400" dirty="0">
              <a:solidFill>
                <a:srgbClr val="0070C0"/>
              </a:solidFill>
            </a:endParaRPr>
          </a:p>
        </p:txBody>
      </p:sp>
      <p:sp>
        <p:nvSpPr>
          <p:cNvPr id="3" name="Content Placeholder 2"/>
          <p:cNvSpPr>
            <a:spLocks noGrp="1"/>
          </p:cNvSpPr>
          <p:nvPr>
            <p:ph idx="1"/>
          </p:nvPr>
        </p:nvSpPr>
        <p:spPr>
          <a:xfrm>
            <a:off x="685005" y="1066800"/>
            <a:ext cx="7770813" cy="4113213"/>
          </a:xfrm>
        </p:spPr>
        <p:txBody>
          <a:bodyPr/>
          <a:lstStyle/>
          <a:p>
            <a:pPr>
              <a:buClrTx/>
            </a:pPr>
            <a:r>
              <a:rPr lang="en-US" sz="1800" dirty="0">
                <a:solidFill>
                  <a:schemeClr val="accent1">
                    <a:lumMod val="50000"/>
                  </a:schemeClr>
                </a:solidFill>
              </a:rPr>
              <a:t> </a:t>
            </a: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4</a:t>
            </a:fld>
            <a:endParaRPr lang="en-GB" dirty="0"/>
          </a:p>
        </p:txBody>
      </p:sp>
      <p:sp>
        <p:nvSpPr>
          <p:cNvPr id="5" name="Footer Placeholder 4"/>
          <p:cNvSpPr>
            <a:spLocks noGrp="1"/>
          </p:cNvSpPr>
          <p:nvPr>
            <p:ph type="ftr" idx="14"/>
          </p:nvPr>
        </p:nvSpPr>
        <p:spPr>
          <a:xfrm>
            <a:off x="5333999" y="6481164"/>
            <a:ext cx="3184520" cy="180975"/>
          </a:xfrm>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28sep21</a:t>
            </a:r>
            <a:endParaRPr lang="en-GB" dirty="0"/>
          </a:p>
        </p:txBody>
      </p:sp>
      <p:sp>
        <p:nvSpPr>
          <p:cNvPr id="7" name="Rectangle 6">
            <a:extLst>
              <a:ext uri="{FF2B5EF4-FFF2-40B4-BE49-F238E27FC236}">
                <a16:creationId xmlns:a16="http://schemas.microsoft.com/office/drawing/2014/main" id="{7EEB5C5B-CF12-4116-9B0B-1163823A33B7}"/>
              </a:ext>
            </a:extLst>
          </p:cNvPr>
          <p:cNvSpPr/>
          <p:nvPr/>
        </p:nvSpPr>
        <p:spPr>
          <a:xfrm>
            <a:off x="685004" y="1636959"/>
            <a:ext cx="7833515" cy="4511491"/>
          </a:xfrm>
          <a:prstGeom prst="rect">
            <a:avLst/>
          </a:prstGeom>
        </p:spPr>
        <p:txBody>
          <a:bodyPr wrap="square">
            <a:spAutoFit/>
          </a:bodyPr>
          <a:lstStyle/>
          <a:p>
            <a:pPr marL="193040" marR="108585" indent="-180340">
              <a:lnSpc>
                <a:spcPct val="100000"/>
              </a:lnSpc>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All participants in IEEE-SA activities are expected to adhere to the core  principles underlying</a:t>
            </a:r>
            <a:r>
              <a:rPr lang="en-US" sz="1800" b="1" spc="-1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the:</a:t>
            </a:r>
            <a:endParaRPr lang="en-US" sz="1800" b="1" dirty="0">
              <a:solidFill>
                <a:schemeClr val="tx1"/>
              </a:solidFill>
              <a:latin typeface="Arial" panose="020B0604020202020204" pitchFamily="34" charset="0"/>
              <a:cs typeface="Arial" panose="020B0604020202020204" pitchFamily="34" charset="0"/>
            </a:endParaRPr>
          </a:p>
          <a:p>
            <a:pPr marL="375285" lvl="1" indent="-180975">
              <a:spcBef>
                <a:spcPts val="480"/>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2"/>
              </a:rPr>
              <a:t>IEEE Code of</a:t>
            </a:r>
            <a:r>
              <a:rPr lang="en-US" sz="1600" u="heavy" spc="-50" dirty="0">
                <a:solidFill>
                  <a:srgbClr val="0066FF"/>
                </a:solidFill>
                <a:latin typeface="Arial" panose="020B0604020202020204" pitchFamily="34" charset="0"/>
                <a:cs typeface="Arial" panose="020B0604020202020204" pitchFamily="34" charset="0"/>
                <a:hlinkClick r:id="rId2"/>
              </a:rPr>
              <a:t> </a:t>
            </a:r>
            <a:r>
              <a:rPr lang="en-US" sz="1600" u="heavy" spc="-5" dirty="0">
                <a:solidFill>
                  <a:srgbClr val="0066FF"/>
                </a:solidFill>
                <a:latin typeface="Arial" panose="020B0604020202020204" pitchFamily="34" charset="0"/>
                <a:cs typeface="Arial" panose="020B0604020202020204" pitchFamily="34" charset="0"/>
                <a:hlinkClick r:id="rId2"/>
              </a:rPr>
              <a:t>Ethics</a:t>
            </a:r>
            <a:endParaRPr lang="en-US" sz="1600" dirty="0">
              <a:latin typeface="Arial" panose="020B0604020202020204" pitchFamily="34" charset="0"/>
              <a:cs typeface="Arial" panose="020B0604020202020204" pitchFamily="34" charset="0"/>
            </a:endParaRPr>
          </a:p>
          <a:p>
            <a:pPr marL="375285" lvl="1" indent="-180975">
              <a:spcBef>
                <a:spcPts val="475"/>
              </a:spcBef>
              <a:buChar char="–"/>
              <a:tabLst>
                <a:tab pos="375920" algn="l"/>
              </a:tabLst>
            </a:pPr>
            <a:r>
              <a:rPr lang="en-US" sz="1600" u="heavy" spc="-5" dirty="0">
                <a:solidFill>
                  <a:srgbClr val="0066FF"/>
                </a:solidFill>
                <a:latin typeface="Arial" panose="020B0604020202020204" pitchFamily="34" charset="0"/>
                <a:cs typeface="Arial" panose="020B0604020202020204" pitchFamily="34" charset="0"/>
                <a:hlinkClick r:id="rId3"/>
              </a:rPr>
              <a:t>IEEE Code of</a:t>
            </a:r>
            <a:r>
              <a:rPr lang="en-US" sz="1600" u="heavy" spc="-45" dirty="0">
                <a:solidFill>
                  <a:srgbClr val="0066FF"/>
                </a:solidFill>
                <a:latin typeface="Arial" panose="020B0604020202020204" pitchFamily="34" charset="0"/>
                <a:cs typeface="Arial" panose="020B0604020202020204" pitchFamily="34" charset="0"/>
                <a:hlinkClick r:id="rId3"/>
              </a:rPr>
              <a:t> </a:t>
            </a:r>
            <a:r>
              <a:rPr lang="en-US" sz="1600" u="heavy" spc="-5" dirty="0">
                <a:solidFill>
                  <a:srgbClr val="0066FF"/>
                </a:solidFill>
                <a:latin typeface="Arial" panose="020B0604020202020204" pitchFamily="34" charset="0"/>
                <a:cs typeface="Arial" panose="020B0604020202020204" pitchFamily="34" charset="0"/>
                <a:hlinkClick r:id="rId3"/>
              </a:rPr>
              <a:t>Conduct</a:t>
            </a:r>
            <a:endParaRPr lang="en-US" sz="1600" dirty="0">
              <a:latin typeface="Arial" panose="020B0604020202020204" pitchFamily="34" charset="0"/>
              <a:cs typeface="Arial" panose="020B0604020202020204" pitchFamily="34" charset="0"/>
            </a:endParaRPr>
          </a:p>
          <a:p>
            <a:pPr marL="19304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core principles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 IEEE Codes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Ethics </a:t>
            </a:r>
            <a:r>
              <a:rPr lang="en-US" sz="1800" b="1" dirty="0">
                <a:solidFill>
                  <a:schemeClr val="tx1"/>
                </a:solidFill>
                <a:latin typeface="Arial" panose="020B0604020202020204" pitchFamily="34" charset="0"/>
                <a:cs typeface="Arial" panose="020B0604020202020204" pitchFamily="34" charset="0"/>
              </a:rPr>
              <a:t>&amp; </a:t>
            </a:r>
            <a:r>
              <a:rPr lang="en-US" sz="1800" b="1" spc="-5" dirty="0">
                <a:solidFill>
                  <a:schemeClr val="tx1"/>
                </a:solidFill>
                <a:latin typeface="Arial" panose="020B0604020202020204" pitchFamily="34" charset="0"/>
                <a:cs typeface="Arial" panose="020B0604020202020204" pitchFamily="34" charset="0"/>
              </a:rPr>
              <a:t>Conduct are</a:t>
            </a:r>
            <a:r>
              <a:rPr lang="en-US" sz="1800" b="1" spc="75" dirty="0">
                <a:solidFill>
                  <a:schemeClr val="tx1"/>
                </a:solidFill>
                <a:latin typeface="Arial" panose="020B0604020202020204" pitchFamily="34" charset="0"/>
                <a:cs typeface="Arial" panose="020B0604020202020204" pitchFamily="34" charset="0"/>
              </a:rPr>
              <a:t> </a:t>
            </a:r>
            <a:r>
              <a:rPr lang="en-US" sz="1800" b="1" spc="-5" dirty="0">
                <a:solidFill>
                  <a:schemeClr val="tx1"/>
                </a:solidFill>
                <a:latin typeface="Arial" panose="020B0604020202020204" pitchFamily="34" charset="0"/>
                <a:cs typeface="Arial" panose="020B0604020202020204" pitchFamily="34" charset="0"/>
              </a:rPr>
              <a:t>to:</a:t>
            </a:r>
            <a:endParaRPr lang="en-US" sz="1800" b="1" dirty="0">
              <a:solidFill>
                <a:schemeClr val="tx1"/>
              </a:solidFill>
              <a:latin typeface="Arial" panose="020B0604020202020204" pitchFamily="34" charset="0"/>
              <a:cs typeface="Arial" panose="020B0604020202020204" pitchFamily="34" charset="0"/>
            </a:endParaRPr>
          </a:p>
          <a:p>
            <a:pPr marL="375285" marR="5080" lvl="1" indent="-180975">
              <a:lnSpc>
                <a:spcPct val="100000"/>
              </a:lnSpc>
              <a:spcBef>
                <a:spcPts val="480"/>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Uphold the highest standards of integrity, responsible behavior, and ethical and  professional</a:t>
            </a:r>
            <a:r>
              <a:rPr lang="en-US" sz="1800" i="1" spc="-60"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conduct</a:t>
            </a:r>
            <a:endParaRPr lang="en-US" sz="1800" dirty="0">
              <a:solidFill>
                <a:schemeClr val="tx1"/>
              </a:solidFill>
              <a:latin typeface="Arial" panose="020B0604020202020204" pitchFamily="34" charset="0"/>
              <a:cs typeface="Arial" panose="020B0604020202020204" pitchFamily="34" charset="0"/>
            </a:endParaRPr>
          </a:p>
          <a:p>
            <a:pPr marL="375285" marR="120904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Treat people fairly and with respect, to not engage in harassment,  discrimination, or retaliation, and to protect people's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privacy.</a:t>
            </a:r>
            <a:endParaRPr lang="en-US" sz="1800" dirty="0">
              <a:solidFill>
                <a:schemeClr val="tx1"/>
              </a:solidFill>
              <a:latin typeface="Arial" panose="020B0604020202020204" pitchFamily="34" charset="0"/>
              <a:cs typeface="Arial" panose="020B0604020202020204" pitchFamily="34" charset="0"/>
            </a:endParaRPr>
          </a:p>
          <a:p>
            <a:pPr marL="375285" marR="496570" lvl="1" indent="-180975">
              <a:lnSpc>
                <a:spcPct val="100000"/>
              </a:lnSpc>
              <a:spcBef>
                <a:spcPts val="475"/>
              </a:spcBef>
              <a:buFont typeface="Arial"/>
              <a:buChar char="–"/>
              <a:tabLst>
                <a:tab pos="375920" algn="l"/>
              </a:tabLst>
            </a:pPr>
            <a:r>
              <a:rPr lang="en-US" sz="1800" i="1" spc="-5" dirty="0">
                <a:solidFill>
                  <a:schemeClr val="tx1"/>
                </a:solidFill>
                <a:latin typeface="Arial" panose="020B0604020202020204" pitchFamily="34" charset="0"/>
                <a:cs typeface="Arial" panose="020B0604020202020204" pitchFamily="34" charset="0"/>
              </a:rPr>
              <a:t>Avoid injuring others, their property, reputation, or employment by false or  malicious</a:t>
            </a:r>
            <a:r>
              <a:rPr lang="en-US" sz="1800" i="1" spc="-85" dirty="0">
                <a:solidFill>
                  <a:schemeClr val="tx1"/>
                </a:solidFill>
                <a:latin typeface="Arial" panose="020B0604020202020204" pitchFamily="34" charset="0"/>
                <a:cs typeface="Arial" panose="020B0604020202020204" pitchFamily="34" charset="0"/>
              </a:rPr>
              <a:t> </a:t>
            </a:r>
            <a:r>
              <a:rPr lang="en-US" sz="1800" i="1" spc="-5" dirty="0">
                <a:solidFill>
                  <a:schemeClr val="tx1"/>
                </a:solidFill>
                <a:latin typeface="Arial" panose="020B0604020202020204" pitchFamily="34" charset="0"/>
                <a:cs typeface="Arial" panose="020B0604020202020204" pitchFamily="34" charset="0"/>
              </a:rPr>
              <a:t>action</a:t>
            </a:r>
            <a:endParaRPr lang="en-US" sz="1800" dirty="0">
              <a:solidFill>
                <a:schemeClr val="tx1"/>
              </a:solidFill>
              <a:latin typeface="Arial" panose="020B0604020202020204" pitchFamily="34" charset="0"/>
              <a:cs typeface="Arial" panose="020B0604020202020204" pitchFamily="34" charset="0"/>
            </a:endParaRPr>
          </a:p>
          <a:p>
            <a:pPr marL="193040" marR="1517650" indent="-180340">
              <a:lnSpc>
                <a:spcPct val="100000"/>
              </a:lnSpc>
              <a:spcBef>
                <a:spcPts val="1075"/>
              </a:spcBef>
              <a:buChar char="•"/>
              <a:tabLst>
                <a:tab pos="193675" algn="l"/>
              </a:tabLst>
            </a:pPr>
            <a:r>
              <a:rPr lang="en-US" sz="1800" b="1" spc="-5" dirty="0">
                <a:solidFill>
                  <a:schemeClr val="tx1"/>
                </a:solidFill>
                <a:latin typeface="Arial" panose="020B0604020202020204" pitchFamily="34" charset="0"/>
                <a:cs typeface="Arial" panose="020B0604020202020204" pitchFamily="34" charset="0"/>
              </a:rPr>
              <a:t>The </a:t>
            </a:r>
            <a:r>
              <a:rPr lang="en-US" sz="1800" b="1" dirty="0">
                <a:solidFill>
                  <a:schemeClr val="tx1"/>
                </a:solidFill>
                <a:latin typeface="Arial" panose="020B0604020202020204" pitchFamily="34" charset="0"/>
                <a:cs typeface="Arial" panose="020B0604020202020204" pitchFamily="34" charset="0"/>
              </a:rPr>
              <a:t>most </a:t>
            </a:r>
            <a:r>
              <a:rPr lang="en-US" sz="1800" b="1" spc="-5" dirty="0">
                <a:solidFill>
                  <a:schemeClr val="tx1"/>
                </a:solidFill>
                <a:latin typeface="Arial" panose="020B0604020202020204" pitchFamily="34" charset="0"/>
                <a:cs typeface="Arial" panose="020B0604020202020204" pitchFamily="34" charset="0"/>
              </a:rPr>
              <a:t>recent versions </a:t>
            </a:r>
            <a:r>
              <a:rPr lang="en-US" sz="1800" b="1" dirty="0">
                <a:solidFill>
                  <a:schemeClr val="tx1"/>
                </a:solidFill>
                <a:latin typeface="Arial" panose="020B0604020202020204" pitchFamily="34" charset="0"/>
                <a:cs typeface="Arial" panose="020B0604020202020204" pitchFamily="34" charset="0"/>
              </a:rPr>
              <a:t>of </a:t>
            </a:r>
            <a:r>
              <a:rPr lang="en-US" sz="1800" b="1" spc="-5" dirty="0">
                <a:solidFill>
                  <a:schemeClr val="tx1"/>
                </a:solidFill>
                <a:latin typeface="Arial" panose="020B0604020202020204" pitchFamily="34" charset="0"/>
                <a:cs typeface="Arial" panose="020B0604020202020204" pitchFamily="34" charset="0"/>
              </a:rPr>
              <a:t>these Codes are available </a:t>
            </a:r>
            <a:r>
              <a:rPr lang="en-US" sz="1800" b="1" dirty="0">
                <a:solidFill>
                  <a:schemeClr val="tx1"/>
                </a:solidFill>
                <a:latin typeface="Arial" panose="020B0604020202020204" pitchFamily="34" charset="0"/>
                <a:cs typeface="Arial" panose="020B0604020202020204" pitchFamily="34" charset="0"/>
              </a:rPr>
              <a:t>at </a:t>
            </a:r>
            <a:r>
              <a:rPr lang="en-US" sz="1600" u="heavy" spc="-5" dirty="0">
                <a:solidFill>
                  <a:srgbClr val="0066FF"/>
                </a:solidFill>
                <a:latin typeface="Arial" panose="020B0604020202020204" pitchFamily="34" charset="0"/>
                <a:cs typeface="Arial" panose="020B0604020202020204" pitchFamily="34" charset="0"/>
                <a:hlinkClick r:id="rId4"/>
              </a:rPr>
              <a:t>http://www.ieee.org/about/corporate/governance</a:t>
            </a:r>
            <a:r>
              <a:rPr lang="en-US" sz="1600" u="heavy" spc="-5" dirty="0">
                <a:solidFill>
                  <a:srgbClr val="0066FF"/>
                </a:solidFill>
                <a:latin typeface="Arial" panose="020B0604020202020204" pitchFamily="34" charset="0"/>
                <a:cs typeface="Arial" panose="020B0604020202020204" pitchFamily="34" charset="0"/>
              </a:rPr>
              <a:t> </a:t>
            </a:r>
            <a:endParaRPr lang="en-US" sz="1600" dirty="0">
              <a:latin typeface="Arial" panose="020B0604020202020204" pitchFamily="34" charset="0"/>
              <a:cs typeface="Arial" panose="020B0604020202020204" pitchFamily="34" charset="0"/>
            </a:endParaRPr>
          </a:p>
        </p:txBody>
      </p:sp>
    </p:spTree>
    <p:extLst>
      <p:ext uri="{BB962C8B-B14F-4D97-AF65-F5344CB8AC3E}">
        <p14:creationId xmlns:p14="http://schemas.microsoft.com/office/powerpoint/2010/main" val="390902668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8"/>
          </a:xfrm>
        </p:spPr>
        <p:txBody>
          <a:bodyPr/>
          <a:lstStyle/>
          <a:p>
            <a:r>
              <a:rPr lang="en-US" sz="2400" spc="-5" dirty="0">
                <a:solidFill>
                  <a:srgbClr val="0070C0"/>
                </a:solidFill>
              </a:rPr>
              <a:t>Participants in the </a:t>
            </a:r>
            <a:r>
              <a:rPr lang="en-US" sz="2400" dirty="0">
                <a:solidFill>
                  <a:srgbClr val="0070C0"/>
                </a:solidFill>
              </a:rPr>
              <a:t>IEEE-SA </a:t>
            </a:r>
            <a:r>
              <a:rPr lang="en-US" sz="2400" spc="-5" dirty="0">
                <a:solidFill>
                  <a:srgbClr val="0070C0"/>
                </a:solidFill>
              </a:rPr>
              <a:t>“</a:t>
            </a:r>
            <a:r>
              <a:rPr lang="en-US" sz="2400" i="1" spc="-5" dirty="0">
                <a:solidFill>
                  <a:srgbClr val="0070C0"/>
                </a:solidFill>
                <a:latin typeface="Arial"/>
                <a:cs typeface="Arial"/>
              </a:rPr>
              <a:t>individual process</a:t>
            </a:r>
            <a:r>
              <a:rPr lang="en-US" sz="2400" spc="-5" dirty="0">
                <a:solidFill>
                  <a:srgbClr val="0070C0"/>
                </a:solidFill>
              </a:rPr>
              <a:t>” shall  act independently of others, including</a:t>
            </a:r>
            <a:r>
              <a:rPr lang="en-US" sz="2400" spc="-65" dirty="0">
                <a:solidFill>
                  <a:srgbClr val="0070C0"/>
                </a:solidFill>
              </a:rPr>
              <a:t> </a:t>
            </a:r>
            <a:r>
              <a:rPr lang="en-US" sz="2400" spc="-5" dirty="0">
                <a:solidFill>
                  <a:srgbClr val="0070C0"/>
                </a:solidFill>
              </a:rPr>
              <a:t>employers</a:t>
            </a:r>
            <a:endParaRPr lang="en-US" sz="2400" dirty="0">
              <a:solidFill>
                <a:srgbClr val="0070C0"/>
              </a:solidFill>
            </a:endParaRPr>
          </a:p>
        </p:txBody>
      </p:sp>
      <p:sp>
        <p:nvSpPr>
          <p:cNvPr id="3" name="Content Placeholder 2"/>
          <p:cNvSpPr>
            <a:spLocks noGrp="1"/>
          </p:cNvSpPr>
          <p:nvPr>
            <p:ph idx="1"/>
          </p:nvPr>
        </p:nvSpPr>
        <p:spPr>
          <a:xfrm>
            <a:off x="677487" y="1653396"/>
            <a:ext cx="8085514" cy="4113213"/>
          </a:xfrm>
        </p:spPr>
        <p:txBody>
          <a:bodyPr/>
          <a:lstStyle/>
          <a:p>
            <a:pPr marL="193040" marR="11747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require that “</a:t>
            </a:r>
            <a:r>
              <a:rPr lang="en-US" sz="1800" i="1" spc="-5" dirty="0">
                <a:latin typeface="Arial"/>
                <a:cs typeface="Arial"/>
              </a:rPr>
              <a:t>participants in the  IEEE standards development individual process shall </a:t>
            </a:r>
            <a:r>
              <a:rPr lang="en-US" sz="1800" i="1" dirty="0">
                <a:latin typeface="Arial"/>
                <a:cs typeface="Arial"/>
              </a:rPr>
              <a:t>act </a:t>
            </a:r>
            <a:r>
              <a:rPr lang="en-US" sz="1800" i="1" spc="-5" dirty="0">
                <a:latin typeface="Arial"/>
                <a:cs typeface="Arial"/>
              </a:rPr>
              <a:t>based on their  qualifications and</a:t>
            </a:r>
            <a:r>
              <a:rPr lang="en-US" sz="1800" i="1" dirty="0">
                <a:latin typeface="Arial"/>
                <a:cs typeface="Arial"/>
              </a:rPr>
              <a:t> </a:t>
            </a:r>
            <a:r>
              <a:rPr lang="en-US" sz="1800" i="1" spc="-5" dirty="0">
                <a:latin typeface="Arial"/>
                <a:cs typeface="Arial"/>
              </a:rPr>
              <a:t>experience”</a:t>
            </a:r>
            <a:endParaRPr lang="en-US" sz="1800" dirty="0">
              <a:latin typeface="Arial"/>
              <a:cs typeface="Arial"/>
            </a:endParaRPr>
          </a:p>
          <a:p>
            <a:pPr marL="193040" indent="-180340">
              <a:lnSpc>
                <a:spcPct val="100000"/>
              </a:lnSpc>
              <a:spcBef>
                <a:spcPts val="1080"/>
              </a:spcBef>
              <a:buChar char="•"/>
              <a:tabLst>
                <a:tab pos="193675" algn="l"/>
              </a:tabLst>
            </a:pPr>
            <a:r>
              <a:rPr lang="en-US" sz="1800" spc="-5" dirty="0">
                <a:latin typeface="Arial"/>
                <a:cs typeface="Arial"/>
              </a:rPr>
              <a:t>This means</a:t>
            </a:r>
            <a:r>
              <a:rPr lang="en-US" sz="1800" spc="-20" dirty="0">
                <a:latin typeface="Arial"/>
                <a:cs typeface="Arial"/>
              </a:rPr>
              <a:t> </a:t>
            </a:r>
            <a:r>
              <a:rPr lang="en-US" sz="1800" spc="-5" dirty="0">
                <a:latin typeface="Arial"/>
                <a:cs typeface="Arial"/>
              </a:rPr>
              <a:t>participants:</a:t>
            </a:r>
            <a:endParaRPr lang="en-US" sz="1800" dirty="0">
              <a:latin typeface="Arial"/>
              <a:cs typeface="Arial"/>
            </a:endParaRPr>
          </a:p>
          <a:p>
            <a:pPr marL="375285" marR="135255" lvl="1" indent="-180975">
              <a:lnSpc>
                <a:spcPct val="100000"/>
              </a:lnSpc>
              <a:spcBef>
                <a:spcPts val="480"/>
              </a:spcBef>
              <a:buFont typeface="Arial"/>
              <a:buChar char="–"/>
              <a:tabLst>
                <a:tab pos="375920" algn="l"/>
              </a:tabLst>
            </a:pPr>
            <a:r>
              <a:rPr lang="en-US" sz="1600" b="1" spc="-5" dirty="0">
                <a:solidFill>
                  <a:srgbClr val="00B050"/>
                </a:solidFill>
                <a:latin typeface="Arial"/>
                <a:cs typeface="Arial"/>
              </a:rPr>
              <a:t>Shall act </a:t>
            </a:r>
            <a:r>
              <a:rPr lang="en-US" sz="1600" b="1" dirty="0">
                <a:solidFill>
                  <a:srgbClr val="00B050"/>
                </a:solidFill>
                <a:latin typeface="Arial"/>
                <a:cs typeface="Arial"/>
              </a:rPr>
              <a:t>&amp; </a:t>
            </a:r>
            <a:r>
              <a:rPr lang="en-US" sz="1600" b="1" spc="-5" dirty="0">
                <a:solidFill>
                  <a:srgbClr val="00B050"/>
                </a:solidFill>
                <a:latin typeface="Arial"/>
                <a:cs typeface="Arial"/>
              </a:rPr>
              <a:t>vote </a:t>
            </a:r>
            <a:r>
              <a:rPr lang="en-US" sz="1600" spc="-5" dirty="0">
                <a:latin typeface="Arial"/>
                <a:cs typeface="Arial"/>
              </a:rPr>
              <a:t>based on their personal </a:t>
            </a:r>
            <a:r>
              <a:rPr lang="en-US" sz="1600" dirty="0">
                <a:latin typeface="Arial"/>
                <a:cs typeface="Arial"/>
              </a:rPr>
              <a:t>&amp; </a:t>
            </a:r>
            <a:r>
              <a:rPr lang="en-US" sz="1600" spc="-5" dirty="0">
                <a:latin typeface="Arial"/>
                <a:cs typeface="Arial"/>
              </a:rPr>
              <a:t>independent opinions derived from  their expertise, knowledge, and qualifications</a:t>
            </a:r>
            <a:endParaRPr lang="en-US" sz="1600" dirty="0">
              <a:latin typeface="Arial"/>
              <a:cs typeface="Arial"/>
            </a:endParaRPr>
          </a:p>
          <a:p>
            <a:pPr marL="375285" marR="508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act or vote </a:t>
            </a:r>
            <a:r>
              <a:rPr lang="en-US" sz="1600" spc="-5" dirty="0">
                <a:latin typeface="Arial"/>
                <a:cs typeface="Arial"/>
              </a:rPr>
              <a:t>based on any obligation to or any direction from any other  person or organization, including an employer or client, regardless of any  external commitments, agreements, contracts, or</a:t>
            </a:r>
            <a:r>
              <a:rPr lang="en-US" sz="1600" spc="110" dirty="0">
                <a:latin typeface="Arial"/>
                <a:cs typeface="Arial"/>
              </a:rPr>
              <a:t> </a:t>
            </a:r>
            <a:r>
              <a:rPr lang="en-US" sz="1600" spc="-5" dirty="0">
                <a:latin typeface="Arial"/>
                <a:cs typeface="Arial"/>
              </a:rPr>
              <a:t>orders</a:t>
            </a:r>
            <a:endParaRPr lang="en-US" sz="1600" dirty="0">
              <a:latin typeface="Arial"/>
              <a:cs typeface="Arial"/>
            </a:endParaRPr>
          </a:p>
          <a:p>
            <a:pPr marL="375285" marR="327660" lvl="1" indent="-180975">
              <a:lnSpc>
                <a:spcPct val="100000"/>
              </a:lnSpc>
              <a:spcBef>
                <a:spcPts val="475"/>
              </a:spcBef>
              <a:buFont typeface="Arial"/>
              <a:buChar char="–"/>
              <a:tabLst>
                <a:tab pos="375920" algn="l"/>
              </a:tabLst>
            </a:pPr>
            <a:r>
              <a:rPr lang="en-US" sz="1600" b="1" spc="-5" dirty="0">
                <a:solidFill>
                  <a:srgbClr val="FF0000"/>
                </a:solidFill>
                <a:latin typeface="Arial"/>
                <a:cs typeface="Arial"/>
              </a:rPr>
              <a:t>Shall not direct </a:t>
            </a:r>
            <a:r>
              <a:rPr lang="en-US" sz="1600" spc="-5" dirty="0">
                <a:latin typeface="Arial"/>
                <a:cs typeface="Arial"/>
              </a:rPr>
              <a:t>the actions or votes of other participants or retaliate against  other participants for fulfilling their responsibility to act </a:t>
            </a:r>
            <a:r>
              <a:rPr lang="en-US" sz="1600" dirty="0">
                <a:latin typeface="Arial"/>
                <a:cs typeface="Arial"/>
              </a:rPr>
              <a:t>&amp; </a:t>
            </a:r>
            <a:r>
              <a:rPr lang="en-US" sz="1600" spc="-5" dirty="0">
                <a:latin typeface="Arial"/>
                <a:cs typeface="Arial"/>
              </a:rPr>
              <a:t>vote based on their  personal </a:t>
            </a:r>
            <a:r>
              <a:rPr lang="en-US" sz="1600" dirty="0">
                <a:latin typeface="Arial"/>
                <a:cs typeface="Arial"/>
              </a:rPr>
              <a:t>&amp; </a:t>
            </a:r>
            <a:r>
              <a:rPr lang="en-US" sz="1600" spc="-5" dirty="0">
                <a:latin typeface="Arial"/>
                <a:cs typeface="Arial"/>
              </a:rPr>
              <a:t>independently developed</a:t>
            </a:r>
            <a:r>
              <a:rPr lang="en-US" sz="1600" spc="-55" dirty="0">
                <a:latin typeface="Arial"/>
                <a:cs typeface="Arial"/>
              </a:rPr>
              <a:t> </a:t>
            </a:r>
            <a:r>
              <a:rPr lang="en-US" sz="1600" spc="-5" dirty="0">
                <a:latin typeface="Arial"/>
                <a:cs typeface="Arial"/>
              </a:rPr>
              <a:t>opinions</a:t>
            </a:r>
            <a:endParaRPr lang="en-US" sz="1600" dirty="0">
              <a:latin typeface="Arial"/>
              <a:cs typeface="Arial"/>
            </a:endParaRPr>
          </a:p>
          <a:p>
            <a:pPr marL="193040" marR="43815" indent="-180340">
              <a:lnSpc>
                <a:spcPct val="100000"/>
              </a:lnSpc>
              <a:spcBef>
                <a:spcPts val="1075"/>
              </a:spcBef>
              <a:buChar char="•"/>
              <a:tabLst>
                <a:tab pos="193675" algn="l"/>
              </a:tabLst>
            </a:pPr>
            <a:r>
              <a:rPr lang="en-US" sz="1800" spc="-5" dirty="0">
                <a:latin typeface="Arial"/>
                <a:cs typeface="Arial"/>
              </a:rPr>
              <a:t>By participating in standards activities using the “</a:t>
            </a:r>
            <a:r>
              <a:rPr lang="en-US" sz="1800" i="1" spc="-5" dirty="0">
                <a:latin typeface="Arial"/>
                <a:cs typeface="Arial"/>
              </a:rPr>
              <a:t>individual process</a:t>
            </a:r>
            <a:r>
              <a:rPr lang="en-US" sz="1800" spc="-5" dirty="0">
                <a:latin typeface="Arial"/>
                <a:cs typeface="Arial"/>
              </a:rPr>
              <a:t>”, you  are deemed to </a:t>
            </a:r>
            <a:r>
              <a:rPr lang="en-US" sz="1800" dirty="0">
                <a:latin typeface="Arial"/>
                <a:cs typeface="Arial"/>
              </a:rPr>
              <a:t>accept </a:t>
            </a:r>
            <a:r>
              <a:rPr lang="en-US" sz="1800" spc="-5" dirty="0">
                <a:latin typeface="Arial"/>
                <a:cs typeface="Arial"/>
              </a:rPr>
              <a:t>these requirements; </a:t>
            </a:r>
            <a:r>
              <a:rPr lang="en-US" sz="1800" dirty="0">
                <a:latin typeface="Arial"/>
                <a:cs typeface="Arial"/>
              </a:rPr>
              <a:t>if </a:t>
            </a:r>
            <a:r>
              <a:rPr lang="en-US" sz="1800" spc="-5" dirty="0">
                <a:latin typeface="Arial"/>
                <a:cs typeface="Arial"/>
              </a:rPr>
              <a:t>you are unable to satisfy  these requirements then you shall immediately cease any</a:t>
            </a:r>
            <a:r>
              <a:rPr lang="en-US" sz="1800" spc="130" dirty="0">
                <a:latin typeface="Arial"/>
                <a:cs typeface="Arial"/>
              </a:rPr>
              <a:t> </a:t>
            </a:r>
            <a:r>
              <a:rPr lang="en-US" sz="1800" spc="-5" dirty="0">
                <a:latin typeface="Arial"/>
                <a:cs typeface="Arial"/>
              </a:rPr>
              <a:t>participation </a:t>
            </a:r>
            <a:r>
              <a:rPr lang="en-US" sz="1800" dirty="0">
                <a:solidFill>
                  <a:schemeClr val="accent1">
                    <a:lumMod val="50000"/>
                  </a:schemeClr>
                </a:solidFill>
              </a:rPr>
              <a:t>(and would ask you to please leave the call or meeting.)</a:t>
            </a:r>
            <a:endParaRPr lang="en-US" sz="1800" dirty="0">
              <a:latin typeface="Arial"/>
              <a:cs typeface="Aria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28sep21</a:t>
            </a:r>
            <a:endParaRPr lang="en-GB" dirty="0"/>
          </a:p>
        </p:txBody>
      </p:sp>
    </p:spTree>
    <p:extLst>
      <p:ext uri="{BB962C8B-B14F-4D97-AF65-F5344CB8AC3E}">
        <p14:creationId xmlns:p14="http://schemas.microsoft.com/office/powerpoint/2010/main" val="91026026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77487" y="637822"/>
            <a:ext cx="7770813" cy="1038577"/>
          </a:xfrm>
        </p:spPr>
        <p:txBody>
          <a:bodyPr/>
          <a:lstStyle/>
          <a:p>
            <a:r>
              <a:rPr lang="en-US" sz="2400" spc="-5" dirty="0">
                <a:solidFill>
                  <a:srgbClr val="0070C0"/>
                </a:solidFill>
              </a:rPr>
              <a:t>IEEE-SA standards activities shall allow the fair &amp;  equitable consideration of all</a:t>
            </a:r>
            <a:r>
              <a:rPr lang="en-US" sz="2400" spc="-70" dirty="0">
                <a:solidFill>
                  <a:srgbClr val="0070C0"/>
                </a:solidFill>
              </a:rPr>
              <a:t> </a:t>
            </a:r>
            <a:r>
              <a:rPr lang="en-US" sz="2400" spc="-5" dirty="0">
                <a:solidFill>
                  <a:srgbClr val="0070C0"/>
                </a:solidFill>
              </a:rPr>
              <a:t>viewpoints</a:t>
            </a:r>
            <a:endParaRPr lang="en-US" sz="2400" dirty="0">
              <a:solidFill>
                <a:srgbClr val="0070C0"/>
              </a:solidFill>
            </a:endParaRPr>
          </a:p>
        </p:txBody>
      </p:sp>
      <p:sp>
        <p:nvSpPr>
          <p:cNvPr id="3" name="Content Placeholder 2"/>
          <p:cNvSpPr>
            <a:spLocks noGrp="1"/>
          </p:cNvSpPr>
          <p:nvPr>
            <p:ph idx="1"/>
          </p:nvPr>
        </p:nvSpPr>
        <p:spPr>
          <a:xfrm>
            <a:off x="677486" y="1676399"/>
            <a:ext cx="7770813" cy="4113213"/>
          </a:xfrm>
        </p:spPr>
        <p:txBody>
          <a:bodyPr/>
          <a:lstStyle/>
          <a:p>
            <a:pPr marL="193040" marR="433705" indent="-180340">
              <a:lnSpc>
                <a:spcPct val="100000"/>
              </a:lnSpc>
              <a:buChar char="•"/>
              <a:tabLst>
                <a:tab pos="193675" algn="l"/>
              </a:tabLst>
            </a:pPr>
            <a:r>
              <a:rPr lang="en-US" sz="1800" dirty="0">
                <a:solidFill>
                  <a:schemeClr val="accent1">
                    <a:lumMod val="50000"/>
                  </a:schemeClr>
                </a:solidFill>
              </a:rPr>
              <a:t> </a:t>
            </a:r>
            <a:r>
              <a:rPr lang="en-US" sz="1800" spc="-5" dirty="0">
                <a:latin typeface="Arial"/>
                <a:cs typeface="Arial"/>
              </a:rPr>
              <a:t>The </a:t>
            </a:r>
            <a:r>
              <a:rPr lang="en-US" sz="1800" u="heavy" spc="-5" dirty="0">
                <a:solidFill>
                  <a:srgbClr val="0066FF"/>
                </a:solidFill>
                <a:latin typeface="Arial"/>
                <a:cs typeface="Arial"/>
                <a:hlinkClick r:id="rId2"/>
              </a:rPr>
              <a:t>IEEE-SA Standards Board Bylaws </a:t>
            </a:r>
            <a:r>
              <a:rPr lang="en-US" sz="1800" spc="-5" dirty="0">
                <a:latin typeface="Arial"/>
                <a:cs typeface="Arial"/>
              </a:rPr>
              <a:t>(clause 5.2.1.3) specifies that  “</a:t>
            </a:r>
            <a:r>
              <a:rPr lang="en-US" sz="1800" i="1" spc="-5" dirty="0">
                <a:latin typeface="Arial"/>
                <a:cs typeface="Arial"/>
              </a:rPr>
              <a:t>the standards development process shall </a:t>
            </a:r>
            <a:r>
              <a:rPr lang="en-US" sz="1800" i="1" dirty="0">
                <a:latin typeface="Arial"/>
                <a:cs typeface="Arial"/>
              </a:rPr>
              <a:t>not </a:t>
            </a:r>
            <a:r>
              <a:rPr lang="en-US" sz="1800" i="1" spc="-5" dirty="0">
                <a:latin typeface="Arial"/>
                <a:cs typeface="Arial"/>
              </a:rPr>
              <a:t>be dominated by any  single interest category, individual, or</a:t>
            </a:r>
            <a:r>
              <a:rPr lang="en-US" sz="1800" i="1" spc="80" dirty="0">
                <a:latin typeface="Arial"/>
                <a:cs typeface="Arial"/>
              </a:rPr>
              <a:t> </a:t>
            </a:r>
            <a:r>
              <a:rPr lang="en-US" sz="1800" i="1" spc="-5" dirty="0">
                <a:latin typeface="Arial"/>
                <a:cs typeface="Arial"/>
              </a:rPr>
              <a:t>organization”</a:t>
            </a:r>
            <a:endParaRPr lang="en-US" sz="1800" dirty="0">
              <a:latin typeface="Arial"/>
              <a:cs typeface="Arial"/>
            </a:endParaRPr>
          </a:p>
          <a:p>
            <a:pPr marL="375285" marR="5080" indent="-180975">
              <a:lnSpc>
                <a:spcPct val="100000"/>
              </a:lnSpc>
              <a:spcBef>
                <a:spcPts val="480"/>
              </a:spcBef>
            </a:pPr>
            <a:r>
              <a:rPr lang="en-US" sz="1600" dirty="0">
                <a:latin typeface="Arial"/>
                <a:cs typeface="Arial"/>
              </a:rPr>
              <a:t>– </a:t>
            </a:r>
            <a:r>
              <a:rPr lang="en-US" sz="1600" b="0" spc="-5" dirty="0">
                <a:latin typeface="Arial"/>
                <a:cs typeface="Arial"/>
              </a:rPr>
              <a:t>This means no participant may exercise </a:t>
            </a:r>
            <a:r>
              <a:rPr lang="en-US" sz="1600" b="0" i="1" spc="-5" dirty="0">
                <a:latin typeface="Arial"/>
                <a:cs typeface="Arial"/>
              </a:rPr>
              <a:t>“authority, leadership, or influence by  reason of superior leverage, strength, or representation to the exclusion of fair  and equitable consideration of other viewpoints” </a:t>
            </a:r>
            <a:r>
              <a:rPr lang="en-US" sz="1600" b="0" spc="-5" dirty="0">
                <a:latin typeface="Arial"/>
                <a:cs typeface="Arial"/>
              </a:rPr>
              <a:t>or “</a:t>
            </a:r>
            <a:r>
              <a:rPr lang="en-US" sz="1600" b="0" i="1" spc="-5" dirty="0">
                <a:latin typeface="Arial"/>
                <a:cs typeface="Arial"/>
              </a:rPr>
              <a:t>to hinder the progress of the  standards development</a:t>
            </a:r>
            <a:r>
              <a:rPr lang="en-US" sz="1600" b="0" i="1" spc="-25" dirty="0">
                <a:latin typeface="Arial"/>
                <a:cs typeface="Arial"/>
              </a:rPr>
              <a:t> </a:t>
            </a:r>
            <a:r>
              <a:rPr lang="en-US" sz="1600" b="0" i="1" spc="-5" dirty="0">
                <a:latin typeface="Arial"/>
                <a:cs typeface="Arial"/>
              </a:rPr>
              <a:t>activity”</a:t>
            </a:r>
            <a:endParaRPr lang="en-US" sz="1600" b="0" dirty="0">
              <a:latin typeface="Arial"/>
              <a:cs typeface="Arial"/>
            </a:endParaRPr>
          </a:p>
          <a:p>
            <a:pPr marL="193040" marR="1270000" indent="-180340">
              <a:lnSpc>
                <a:spcPct val="100000"/>
              </a:lnSpc>
              <a:spcBef>
                <a:spcPts val="1075"/>
              </a:spcBef>
              <a:buChar char="•"/>
              <a:tabLst>
                <a:tab pos="193675" algn="l"/>
              </a:tabLst>
            </a:pPr>
            <a:r>
              <a:rPr lang="en-US" sz="1800" spc="-5" dirty="0">
                <a:latin typeface="Arial"/>
                <a:cs typeface="Arial"/>
              </a:rPr>
              <a:t>This rule applies equally to those participating in a standards  development project and to that project’s leadership</a:t>
            </a:r>
            <a:r>
              <a:rPr lang="en-US" sz="1800" spc="90" dirty="0">
                <a:latin typeface="Arial"/>
                <a:cs typeface="Arial"/>
              </a:rPr>
              <a:t> </a:t>
            </a:r>
            <a:r>
              <a:rPr lang="en-US" sz="1800" spc="-5" dirty="0">
                <a:latin typeface="Arial"/>
                <a:cs typeface="Arial"/>
              </a:rPr>
              <a:t>group</a:t>
            </a:r>
            <a:endParaRPr lang="en-US" sz="1800" dirty="0">
              <a:latin typeface="Arial"/>
              <a:cs typeface="Arial"/>
            </a:endParaRPr>
          </a:p>
          <a:p>
            <a:pPr marL="193040" marR="142240" indent="-180340">
              <a:lnSpc>
                <a:spcPct val="100000"/>
              </a:lnSpc>
              <a:spcBef>
                <a:spcPts val="1080"/>
              </a:spcBef>
              <a:buChar char="•"/>
              <a:tabLst>
                <a:tab pos="193675" algn="l"/>
              </a:tabLst>
            </a:pPr>
            <a:r>
              <a:rPr lang="en-US" sz="1800" spc="-5" dirty="0">
                <a:latin typeface="Arial"/>
                <a:cs typeface="Arial"/>
              </a:rPr>
              <a:t>Any person who reasonably suspects that dominance is occurring in a  standards development </a:t>
            </a:r>
            <a:r>
              <a:rPr lang="en-US" sz="1800" dirty="0">
                <a:latin typeface="Arial"/>
                <a:cs typeface="Arial"/>
              </a:rPr>
              <a:t>project </a:t>
            </a:r>
            <a:r>
              <a:rPr lang="en-US" sz="1800" spc="-5" dirty="0">
                <a:latin typeface="Arial"/>
                <a:cs typeface="Arial"/>
              </a:rPr>
              <a:t>is encouraged to bring the issue to the  attention </a:t>
            </a:r>
            <a:r>
              <a:rPr lang="en-US" sz="1800" dirty="0">
                <a:latin typeface="Arial"/>
                <a:cs typeface="Arial"/>
              </a:rPr>
              <a:t>of </a:t>
            </a:r>
            <a:r>
              <a:rPr lang="en-US" sz="1800" spc="-5" dirty="0">
                <a:latin typeface="Arial"/>
                <a:cs typeface="Arial"/>
              </a:rPr>
              <a:t>the Standards Committee or the project’s IEEE-SA Program  Manager</a:t>
            </a:r>
            <a:endParaRPr lang="en-US" sz="1800" dirty="0">
              <a:latin typeface="Arial"/>
              <a:cs typeface="Arial"/>
            </a:endParaRPr>
          </a:p>
          <a:p>
            <a:pPr>
              <a:buClrTx/>
            </a:pPr>
            <a:endParaRPr lang="en-US" sz="1800" dirty="0">
              <a:solidFill>
                <a:schemeClr val="accent1">
                  <a:lumMod val="50000"/>
                </a:schemeClr>
              </a:solidFill>
            </a:endParaRPr>
          </a:p>
          <a:p>
            <a:pPr>
              <a:buClrTx/>
            </a:pPr>
            <a:r>
              <a:rPr lang="en-US" sz="1800" dirty="0">
                <a:solidFill>
                  <a:schemeClr val="accent1">
                    <a:lumMod val="50000"/>
                  </a:schemeClr>
                </a:solidFill>
              </a:rPr>
              <a:t> </a:t>
            </a:r>
          </a:p>
          <a:p>
            <a:pPr>
              <a:buClrTx/>
            </a:pPr>
            <a:endParaRPr lang="en-US" sz="1800" dirty="0">
              <a:solidFill>
                <a:schemeClr val="accent1">
                  <a:lumMod val="50000"/>
                </a:schemeClr>
              </a:solidFill>
            </a:endParaRPr>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US" dirty="0"/>
              <a:t>Jay Holcomb (Itron)</a:t>
            </a:r>
            <a:endParaRPr lang="en-GB" dirty="0"/>
          </a:p>
        </p:txBody>
      </p:sp>
      <p:sp>
        <p:nvSpPr>
          <p:cNvPr id="6" name="Date Placeholder 5"/>
          <p:cNvSpPr>
            <a:spLocks noGrp="1"/>
          </p:cNvSpPr>
          <p:nvPr>
            <p:ph type="dt" idx="15"/>
          </p:nvPr>
        </p:nvSpPr>
        <p:spPr/>
        <p:txBody>
          <a:bodyPr/>
          <a:lstStyle/>
          <a:p>
            <a:r>
              <a:rPr lang="en-US"/>
              <a:t>28sep21</a:t>
            </a:r>
            <a:endParaRPr lang="en-GB" dirty="0"/>
          </a:p>
        </p:txBody>
      </p:sp>
    </p:spTree>
    <p:extLst>
      <p:ext uri="{BB962C8B-B14F-4D97-AF65-F5344CB8AC3E}">
        <p14:creationId xmlns:p14="http://schemas.microsoft.com/office/powerpoint/2010/main" val="3568470177"/>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5" name="Title 1"/>
          <p:cNvSpPr>
            <a:spLocks noGrp="1"/>
          </p:cNvSpPr>
          <p:nvPr>
            <p:ph type="title"/>
          </p:nvPr>
        </p:nvSpPr>
        <p:spPr>
          <a:xfrm>
            <a:off x="723899" y="584202"/>
            <a:ext cx="7770813" cy="609600"/>
          </a:xfrm>
        </p:spPr>
        <p:txBody>
          <a:bodyPr/>
          <a:lstStyle/>
          <a:p>
            <a:pPr eaLnBrk="1" hangingPunct="1"/>
            <a:r>
              <a:rPr lang="en-US" sz="2400" dirty="0">
                <a:latin typeface="Times New Roman" charset="0"/>
              </a:rPr>
              <a:t>Agenda</a:t>
            </a:r>
          </a:p>
        </p:txBody>
      </p:sp>
      <p:sp>
        <p:nvSpPr>
          <p:cNvPr id="7" name="Date Placeholder 6"/>
          <p:cNvSpPr>
            <a:spLocks noGrp="1"/>
          </p:cNvSpPr>
          <p:nvPr>
            <p:ph type="dt" sz="quarter" idx="4294967295"/>
          </p:nvPr>
        </p:nvSpPr>
        <p:spPr>
          <a:xfrm>
            <a:off x="705745" y="279402"/>
            <a:ext cx="2198688" cy="304800"/>
          </a:xfrm>
          <a:prstGeom prst="rect">
            <a:avLst/>
          </a:prstGeom>
        </p:spPr>
        <p:txBody>
          <a:bodyPr/>
          <a:lstStyle/>
          <a:p>
            <a:pPr>
              <a:defRPr/>
            </a:pPr>
            <a:r>
              <a:rPr lang="en-US"/>
              <a:t>28sep21</a:t>
            </a:r>
            <a:endParaRPr lang="en-US" dirty="0"/>
          </a:p>
        </p:txBody>
      </p:sp>
      <p:sp>
        <p:nvSpPr>
          <p:cNvPr id="2" name="Slide Number Placeholder 1"/>
          <p:cNvSpPr>
            <a:spLocks noGrp="1"/>
          </p:cNvSpPr>
          <p:nvPr>
            <p:ph type="sldNum" idx="12"/>
          </p:nvPr>
        </p:nvSpPr>
        <p:spPr/>
        <p:txBody>
          <a:bodyPr/>
          <a:lstStyle/>
          <a:p>
            <a:r>
              <a:rPr lang="en-GB" dirty="0"/>
              <a:t>Slide </a:t>
            </a:r>
            <a:fld id="{440F5867-744E-4AA6-B0ED-4C44D2DFBB7B}" type="slidenum">
              <a:rPr lang="en-GB" smtClean="0"/>
              <a:pPr/>
              <a:t>7</a:t>
            </a:fld>
            <a:endParaRPr lang="en-GB" dirty="0"/>
          </a:p>
        </p:txBody>
      </p:sp>
      <p:sp>
        <p:nvSpPr>
          <p:cNvPr id="3" name="Footer Placeholder 2"/>
          <p:cNvSpPr>
            <a:spLocks noGrp="1"/>
          </p:cNvSpPr>
          <p:nvPr>
            <p:ph type="ftr" idx="14"/>
          </p:nvPr>
        </p:nvSpPr>
        <p:spPr/>
        <p:txBody>
          <a:bodyPr/>
          <a:lstStyle/>
          <a:p>
            <a:r>
              <a:rPr lang="en-US" dirty="0"/>
              <a:t>Jay Holcomb (Itron)</a:t>
            </a:r>
            <a:endParaRPr lang="en-GB" dirty="0"/>
          </a:p>
        </p:txBody>
      </p:sp>
      <p:sp>
        <p:nvSpPr>
          <p:cNvPr id="4" name="TextBox 3"/>
          <p:cNvSpPr txBox="1"/>
          <p:nvPr/>
        </p:nvSpPr>
        <p:spPr>
          <a:xfrm>
            <a:off x="609600" y="6504801"/>
            <a:ext cx="838200" cy="276999"/>
          </a:xfrm>
          <a:prstGeom prst="rect">
            <a:avLst/>
          </a:prstGeom>
          <a:solidFill>
            <a:schemeClr val="bg1"/>
          </a:solidFill>
        </p:spPr>
        <p:txBody>
          <a:bodyPr wrap="square" rtlCol="0">
            <a:spAutoFit/>
          </a:bodyPr>
          <a:lstStyle/>
          <a:p>
            <a:r>
              <a:rPr lang="en-US" sz="1200" dirty="0">
                <a:solidFill>
                  <a:schemeClr val="tx1"/>
                </a:solidFill>
              </a:rPr>
              <a:t>Agenda</a:t>
            </a:r>
          </a:p>
        </p:txBody>
      </p:sp>
      <p:sp>
        <p:nvSpPr>
          <p:cNvPr id="10" name="Content Placeholder 2">
            <a:extLst>
              <a:ext uri="{FF2B5EF4-FFF2-40B4-BE49-F238E27FC236}">
                <a16:creationId xmlns:a16="http://schemas.microsoft.com/office/drawing/2014/main" id="{9808855A-86C1-4363-88E0-4DB40984EFB6}"/>
              </a:ext>
            </a:extLst>
          </p:cNvPr>
          <p:cNvSpPr>
            <a:spLocks noGrp="1"/>
          </p:cNvSpPr>
          <p:nvPr>
            <p:ph idx="1"/>
          </p:nvPr>
        </p:nvSpPr>
        <p:spPr>
          <a:xfrm>
            <a:off x="5116687" y="1074653"/>
            <a:ext cx="3722513" cy="5474748"/>
          </a:xfrm>
        </p:spPr>
        <p:txBody>
          <a:bodyPr/>
          <a:lstStyle/>
          <a:p>
            <a:pPr>
              <a:buFont typeface="Arial" panose="020B0604020202020204" pitchFamily="34" charset="0"/>
              <a:buChar char="•"/>
            </a:pPr>
            <a:endParaRPr lang="en-US" altLang="en-US" sz="1600" u="sng" dirty="0"/>
          </a:p>
          <a:p>
            <a:pPr>
              <a:buFont typeface="Arial" panose="020B0604020202020204" pitchFamily="34" charset="0"/>
              <a:buChar char="•"/>
            </a:pPr>
            <a:r>
              <a:rPr lang="en-US" altLang="en-US" sz="1600" u="sng" dirty="0"/>
              <a:t>Motion:</a:t>
            </a:r>
            <a:r>
              <a:rPr lang="en-US" altLang="en-US" sz="1600" dirty="0"/>
              <a:t> </a:t>
            </a:r>
            <a:r>
              <a:rPr lang="en-US" altLang="en-US" sz="1600" dirty="0">
                <a:solidFill>
                  <a:schemeClr val="tx1"/>
                </a:solidFill>
              </a:rPr>
              <a:t>Any objection to approving the agenda as presented?  </a:t>
            </a:r>
          </a:p>
          <a:p>
            <a:pPr lvl="1">
              <a:buFont typeface="Arial" panose="020B0604020202020204" pitchFamily="34" charset="0"/>
              <a:buChar char="•"/>
            </a:pPr>
            <a:r>
              <a:rPr lang="en-US" altLang="en-US" sz="1600" dirty="0">
                <a:solidFill>
                  <a:schemeClr val="bg1">
                    <a:lumMod val="65000"/>
                  </a:schemeClr>
                </a:solidFill>
              </a:rPr>
              <a:t>None heard.</a:t>
            </a:r>
          </a:p>
          <a:p>
            <a:pPr lvl="1">
              <a:buFont typeface="Arial" panose="020B0604020202020204" pitchFamily="34" charset="0"/>
              <a:buChar char="•"/>
            </a:pPr>
            <a:r>
              <a:rPr lang="en-US" altLang="en-US" sz="1600" dirty="0">
                <a:solidFill>
                  <a:schemeClr val="bg1">
                    <a:lumMod val="65000"/>
                  </a:schemeClr>
                </a:solidFill>
              </a:rPr>
              <a:t>Results:  Approved by unanimous consent</a:t>
            </a:r>
          </a:p>
          <a:p>
            <a:pPr>
              <a:buFont typeface="Arial" panose="020B0604020202020204" pitchFamily="34" charset="0"/>
              <a:buChar char="•"/>
            </a:pPr>
            <a:r>
              <a:rPr lang="en-US" altLang="en-US" sz="1600" b="0" dirty="0">
                <a:solidFill>
                  <a:schemeClr val="bg1">
                    <a:lumMod val="65000"/>
                  </a:schemeClr>
                </a:solidFill>
              </a:rPr>
              <a:t> </a:t>
            </a:r>
          </a:p>
          <a:p>
            <a:pPr>
              <a:buFont typeface="Arial" panose="020B0604020202020204" pitchFamily="34" charset="0"/>
              <a:buChar char="•"/>
            </a:pPr>
            <a:r>
              <a:rPr lang="en-US" altLang="en-US" sz="1600" u="sng" dirty="0"/>
              <a:t>Motion:</a:t>
            </a:r>
            <a:r>
              <a:rPr lang="en-US" altLang="en-US" sz="1600" dirty="0"/>
              <a:t> </a:t>
            </a:r>
            <a:r>
              <a:rPr lang="en-US" altLang="en-US" sz="1600" b="0" dirty="0">
                <a:solidFill>
                  <a:schemeClr val="tx1"/>
                </a:solidFill>
              </a:rPr>
              <a:t>Any objection to approving </a:t>
            </a:r>
            <a:r>
              <a:rPr lang="en-GB" sz="1600" b="0" dirty="0">
                <a:effectLst/>
                <a:ea typeface="SimSun" panose="02010600030101010101" pitchFamily="2" charset="-122"/>
              </a:rPr>
              <a:t>minutes from the last frequency table ad hoc call, in document </a:t>
            </a:r>
            <a:r>
              <a:rPr lang="en-GB" sz="1600" b="0" dirty="0">
                <a:solidFill>
                  <a:schemeClr val="bg1">
                    <a:lumMod val="75000"/>
                  </a:schemeClr>
                </a:solidFill>
                <a:ea typeface="SimSun" panose="02010600030101010101" pitchFamily="2" charset="-122"/>
                <a:hlinkClick r:id="rId2"/>
              </a:rPr>
              <a:t>https://mentor.ieee.org/802.18/dcn/21/18-21-0090-00-0000-minutes-27jul21-adhoc-frequency-table.docx</a:t>
            </a:r>
            <a:r>
              <a:rPr lang="en-US" sz="1000" b="0" dirty="0">
                <a:latin typeface="Verdana" panose="020B0604030504040204" pitchFamily="34" charset="0"/>
                <a:ea typeface="SimSun" panose="02010600030101010101" pitchFamily="2" charset="-122"/>
              </a:rPr>
              <a:t>   </a:t>
            </a:r>
            <a:r>
              <a:rPr lang="en-US" sz="1100" b="0" i="0" dirty="0">
                <a:solidFill>
                  <a:srgbClr val="000000"/>
                </a:solidFill>
                <a:effectLst/>
                <a:latin typeface="Verdana" panose="020B0604030504040204" pitchFamily="34" charset="0"/>
              </a:rPr>
              <a:t>27-Jul-2021 23:19:09 ET</a:t>
            </a:r>
            <a:r>
              <a:rPr lang="en-US" sz="1400" b="0" dirty="0">
                <a:effectLst/>
                <a:ea typeface="SimSun" panose="02010600030101010101" pitchFamily="2" charset="-122"/>
              </a:rPr>
              <a:t>, </a:t>
            </a:r>
            <a:r>
              <a:rPr lang="en-US" sz="1600" b="0" dirty="0">
                <a:effectLst/>
                <a:ea typeface="SimSun" panose="02010600030101010101" pitchFamily="2" charset="-122"/>
              </a:rPr>
              <a:t>with editorial privilege for the 802.18/.19 chairs.</a:t>
            </a:r>
            <a:r>
              <a:rPr lang="en-US" altLang="en-US" sz="1600" b="0" dirty="0">
                <a:solidFill>
                  <a:schemeClr val="tx1"/>
                </a:solidFill>
              </a:rPr>
              <a:t>	</a:t>
            </a:r>
          </a:p>
          <a:p>
            <a:pPr lvl="1">
              <a:buFont typeface="Arial" panose="020B0604020202020204" pitchFamily="34" charset="0"/>
              <a:buChar char="•"/>
            </a:pPr>
            <a:r>
              <a:rPr lang="en-US" altLang="en-US" sz="1600" dirty="0">
                <a:solidFill>
                  <a:schemeClr val="bg1">
                    <a:lumMod val="65000"/>
                  </a:schemeClr>
                </a:solidFill>
              </a:rPr>
              <a:t>None heard.</a:t>
            </a:r>
          </a:p>
          <a:p>
            <a:pPr lvl="1">
              <a:buFont typeface="Arial" panose="020B0604020202020204" pitchFamily="34" charset="0"/>
              <a:buChar char="•"/>
            </a:pPr>
            <a:r>
              <a:rPr lang="en-US" altLang="en-US" sz="1600" dirty="0">
                <a:solidFill>
                  <a:schemeClr val="bg1">
                    <a:lumMod val="65000"/>
                  </a:schemeClr>
                </a:solidFill>
              </a:rPr>
              <a:t>Results:  Approved by unanimous consent</a:t>
            </a:r>
          </a:p>
          <a:p>
            <a:pPr>
              <a:buFont typeface="Arial" panose="020B0604020202020204" pitchFamily="34" charset="0"/>
              <a:buChar char="•"/>
            </a:pPr>
            <a:endParaRPr lang="en-US" altLang="en-US" sz="1200" dirty="0">
              <a:solidFill>
                <a:schemeClr val="tx1"/>
              </a:solidFill>
            </a:endParaRPr>
          </a:p>
        </p:txBody>
      </p:sp>
      <p:sp>
        <p:nvSpPr>
          <p:cNvPr id="8" name="Content Placeholder 2">
            <a:extLst>
              <a:ext uri="{FF2B5EF4-FFF2-40B4-BE49-F238E27FC236}">
                <a16:creationId xmlns:a16="http://schemas.microsoft.com/office/drawing/2014/main" id="{C96D639E-F92E-4200-B67D-BEF28E485EBE}"/>
              </a:ext>
            </a:extLst>
          </p:cNvPr>
          <p:cNvSpPr txBox="1">
            <a:spLocks/>
          </p:cNvSpPr>
          <p:nvPr/>
        </p:nvSpPr>
        <p:spPr bwMode="auto">
          <a:xfrm>
            <a:off x="608011" y="1041402"/>
            <a:ext cx="4725989" cy="5474748"/>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buFont typeface="Arial" panose="020B0604020202020204" pitchFamily="34" charset="0"/>
              <a:buChar char="•"/>
            </a:pPr>
            <a:r>
              <a:rPr lang="en-US" altLang="en-US" sz="1600" kern="0" dirty="0">
                <a:solidFill>
                  <a:schemeClr val="tx1"/>
                </a:solidFill>
              </a:rPr>
              <a:t>Call to Order</a:t>
            </a:r>
          </a:p>
          <a:p>
            <a:pPr lvl="1">
              <a:spcBef>
                <a:spcPts val="0"/>
              </a:spcBef>
              <a:buFont typeface="Arial" panose="020B0604020202020204" pitchFamily="34" charset="0"/>
              <a:buChar char="•"/>
            </a:pPr>
            <a:r>
              <a:rPr lang="en-US" altLang="en-US" sz="1200" b="1" u="sng" kern="0" dirty="0">
                <a:solidFill>
                  <a:schemeClr val="tx1"/>
                </a:solidFill>
              </a:rPr>
              <a:t>Remember to mute when not speaking, thanks.</a:t>
            </a:r>
          </a:p>
          <a:p>
            <a:pPr lvl="1">
              <a:spcBef>
                <a:spcPts val="0"/>
              </a:spcBef>
              <a:buFont typeface="Arial" panose="020B0604020202020204" pitchFamily="34" charset="0"/>
              <a:buChar char="•"/>
            </a:pPr>
            <a:r>
              <a:rPr lang="en-US" altLang="en-US" sz="1200" b="1" u="sng" kern="0" dirty="0">
                <a:solidFill>
                  <a:schemeClr val="tx1"/>
                </a:solidFill>
              </a:rPr>
              <a:t>Please request Q in chat window.</a:t>
            </a:r>
          </a:p>
          <a:p>
            <a:pPr>
              <a:buFont typeface="Arial" panose="020B0604020202020204" pitchFamily="34" charset="0"/>
              <a:buChar char="•"/>
            </a:pPr>
            <a:r>
              <a:rPr lang="en-US" altLang="en-US" sz="1600" kern="0" dirty="0">
                <a:solidFill>
                  <a:schemeClr val="tx1"/>
                </a:solidFill>
              </a:rPr>
              <a:t>Administrative items</a:t>
            </a:r>
          </a:p>
          <a:p>
            <a:pPr lvl="1">
              <a:spcBef>
                <a:spcPts val="0"/>
              </a:spcBef>
              <a:buFont typeface="Arial" panose="020B0604020202020204" pitchFamily="34" charset="0"/>
              <a:buChar char="•"/>
            </a:pPr>
            <a:r>
              <a:rPr lang="en-US" altLang="en-US" sz="1400" kern="0" dirty="0">
                <a:solidFill>
                  <a:schemeClr val="tx1"/>
                </a:solidFill>
              </a:rPr>
              <a:t>Someone to take some </a:t>
            </a:r>
            <a:r>
              <a:rPr lang="en-US" altLang="en-US" sz="1400" kern="0" dirty="0" err="1">
                <a:solidFill>
                  <a:schemeClr val="tx1"/>
                </a:solidFill>
              </a:rPr>
              <a:t>notes</a:t>
            </a:r>
            <a:r>
              <a:rPr lang="en-US" altLang="en-US" sz="1400" kern="0" dirty="0" err="1">
                <a:solidFill>
                  <a:schemeClr val="bg1">
                    <a:lumMod val="85000"/>
                  </a:schemeClr>
                </a:solidFill>
              </a:rPr>
              <a:t>,_</a:t>
            </a:r>
            <a:r>
              <a:rPr lang="en-US" altLang="en-US" sz="1400" kern="0" dirty="0" err="1">
                <a:solidFill>
                  <a:schemeClr val="tx1"/>
                </a:solidFill>
              </a:rPr>
              <a:t>jay</a:t>
            </a:r>
            <a:r>
              <a:rPr lang="en-US" altLang="en-US" sz="1400" kern="0" dirty="0">
                <a:solidFill>
                  <a:schemeClr val="tx1"/>
                </a:solidFill>
              </a:rPr>
              <a:t>_</a:t>
            </a:r>
          </a:p>
          <a:p>
            <a:pPr lvl="1">
              <a:spcBef>
                <a:spcPts val="0"/>
              </a:spcBef>
              <a:buFont typeface="Arial" panose="020B0604020202020204" pitchFamily="34" charset="0"/>
              <a:buChar char="•"/>
            </a:pPr>
            <a:r>
              <a:rPr lang="en-US" altLang="en-US" sz="1400" kern="0" dirty="0">
                <a:solidFill>
                  <a:schemeClr val="tx1"/>
                </a:solidFill>
              </a:rPr>
              <a:t>Attendance &amp; monitor chat window, Stuart  K. </a:t>
            </a:r>
          </a:p>
          <a:p>
            <a:pPr>
              <a:buFont typeface="Arial" panose="020B0604020202020204" pitchFamily="34" charset="0"/>
              <a:buChar char="•"/>
            </a:pPr>
            <a:r>
              <a:rPr lang="en-US" altLang="en-US" sz="1600" kern="0" dirty="0">
                <a:solidFill>
                  <a:schemeClr val="tx1"/>
                </a:solidFill>
              </a:rPr>
              <a:t>Approve agenda and last minutes</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Discussion items</a:t>
            </a:r>
            <a:endParaRPr lang="en-US" altLang="en-US" sz="1400" kern="0" dirty="0">
              <a:solidFill>
                <a:schemeClr val="tx1"/>
              </a:solidFill>
            </a:endParaRPr>
          </a:p>
          <a:p>
            <a:pPr lvl="1">
              <a:spcBef>
                <a:spcPts val="0"/>
              </a:spcBef>
              <a:buFont typeface="Arial" panose="020B0604020202020204" pitchFamily="34" charset="0"/>
              <a:buChar char="•"/>
            </a:pPr>
            <a:r>
              <a:rPr lang="en-US" altLang="en-US" sz="1600" kern="0" dirty="0">
                <a:solidFill>
                  <a:schemeClr val="tx1"/>
                </a:solidFill>
              </a:rPr>
              <a:t>Problem Statement/audience, reminder </a:t>
            </a:r>
          </a:p>
          <a:p>
            <a:pPr lvl="1">
              <a:spcBef>
                <a:spcPts val="0"/>
              </a:spcBef>
              <a:buFont typeface="Arial" panose="020B0604020202020204" pitchFamily="34" charset="0"/>
              <a:buChar char="•"/>
            </a:pPr>
            <a:r>
              <a:rPr lang="en-US" altLang="en-US" sz="1600" kern="0" dirty="0">
                <a:solidFill>
                  <a:schemeClr val="tx1"/>
                </a:solidFill>
              </a:rPr>
              <a:t>Filling in spreadsheet</a:t>
            </a:r>
          </a:p>
          <a:p>
            <a:pPr lvl="1">
              <a:spcBef>
                <a:spcPts val="0"/>
              </a:spcBef>
              <a:buFont typeface="Arial" panose="020B0604020202020204" pitchFamily="34" charset="0"/>
              <a:buChar char="•"/>
            </a:pPr>
            <a:r>
              <a:rPr lang="en-US" altLang="en-US" sz="1600" kern="0" dirty="0">
                <a:solidFill>
                  <a:schemeClr val="tx1"/>
                </a:solidFill>
              </a:rPr>
              <a:t>Next steps, moving forward, etc. </a:t>
            </a:r>
          </a:p>
          <a:p>
            <a:pPr>
              <a:buFont typeface="Arial" panose="020B0604020202020204" pitchFamily="34" charset="0"/>
              <a:buChar char="•"/>
            </a:pPr>
            <a:endParaRPr lang="en-US" altLang="en-US" sz="1600" kern="0" dirty="0">
              <a:solidFill>
                <a:schemeClr val="tx1"/>
              </a:solidFill>
            </a:endParaRPr>
          </a:p>
          <a:p>
            <a:pPr>
              <a:buFont typeface="Arial" panose="020B0604020202020204" pitchFamily="34" charset="0"/>
              <a:buChar char="•"/>
            </a:pPr>
            <a:r>
              <a:rPr lang="en-US" altLang="en-US" sz="1600" kern="0" dirty="0">
                <a:solidFill>
                  <a:schemeClr val="tx1"/>
                </a:solidFill>
              </a:rPr>
              <a:t>Actions required,</a:t>
            </a:r>
          </a:p>
          <a:p>
            <a:pPr lvl="1">
              <a:buFont typeface="Arial" panose="020B0604020202020204" pitchFamily="34" charset="0"/>
              <a:buChar char="•"/>
            </a:pPr>
            <a:r>
              <a:rPr lang="en-US" altLang="en-US" sz="1600" kern="0" dirty="0">
                <a:solidFill>
                  <a:schemeClr val="tx1"/>
                </a:solidFill>
              </a:rPr>
              <a:t>Filling in spreadsheet</a:t>
            </a:r>
          </a:p>
          <a:p>
            <a:pPr lvl="1">
              <a:buFont typeface="Arial" panose="020B0604020202020204" pitchFamily="34" charset="0"/>
              <a:buChar char="•"/>
            </a:pPr>
            <a:r>
              <a:rPr lang="en-US" sz="1600" kern="0" dirty="0">
                <a:ea typeface="SimSun" panose="02010600030101010101" pitchFamily="2" charset="-122"/>
              </a:rPr>
              <a:t>Anything new today</a:t>
            </a:r>
          </a:p>
          <a:p>
            <a:pPr>
              <a:buFont typeface="Arial" panose="020B0604020202020204" pitchFamily="34" charset="0"/>
              <a:buChar char="•"/>
            </a:pPr>
            <a:endParaRPr lang="en-US" altLang="en-US" sz="1600" dirty="0">
              <a:solidFill>
                <a:schemeClr val="tx1"/>
              </a:solidFill>
            </a:endParaRPr>
          </a:p>
          <a:p>
            <a:pPr>
              <a:buFont typeface="Arial" panose="020B0604020202020204" pitchFamily="34" charset="0"/>
              <a:buChar char="•"/>
            </a:pPr>
            <a:r>
              <a:rPr lang="en-US" altLang="en-US" sz="1800" dirty="0">
                <a:solidFill>
                  <a:schemeClr val="tx1"/>
                </a:solidFill>
              </a:rPr>
              <a:t>AOB and Adjourn</a:t>
            </a:r>
          </a:p>
          <a:p>
            <a:pPr lvl="1">
              <a:buFont typeface="Arial" panose="020B0604020202020204" pitchFamily="34" charset="0"/>
              <a:buChar char="•"/>
            </a:pPr>
            <a:endParaRPr lang="en-US" sz="1400" kern="0" dirty="0">
              <a:ea typeface="SimSun" panose="02010600030101010101" pitchFamily="2" charset="-122"/>
            </a:endParaRPr>
          </a:p>
          <a:p>
            <a:pPr>
              <a:buFont typeface="Arial" panose="020B0604020202020204" pitchFamily="34" charset="0"/>
              <a:buChar char="•"/>
            </a:pPr>
            <a:endParaRPr lang="en-US" altLang="en-US" sz="1200" kern="0" dirty="0">
              <a:solidFill>
                <a:schemeClr val="tx1"/>
              </a:solidFill>
            </a:endParaRPr>
          </a:p>
        </p:txBody>
      </p:sp>
    </p:spTree>
    <p:extLst>
      <p:ext uri="{BB962C8B-B14F-4D97-AF65-F5344CB8AC3E}">
        <p14:creationId xmlns:p14="http://schemas.microsoft.com/office/powerpoint/2010/main" val="2293279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273051"/>
          </a:xfrm>
        </p:spPr>
        <p:txBody>
          <a:bodyPr/>
          <a:lstStyle/>
          <a:p>
            <a:r>
              <a:rPr lang="en-US" sz="2400" dirty="0"/>
              <a:t>IEEE 802 Stds Frequency Table</a:t>
            </a:r>
          </a:p>
        </p:txBody>
      </p:sp>
      <p:sp>
        <p:nvSpPr>
          <p:cNvPr id="3" name="Content Placeholder 2"/>
          <p:cNvSpPr>
            <a:spLocks noGrp="1"/>
          </p:cNvSpPr>
          <p:nvPr>
            <p:ph idx="1"/>
          </p:nvPr>
        </p:nvSpPr>
        <p:spPr>
          <a:xfrm>
            <a:off x="698889" y="871149"/>
            <a:ext cx="8153400" cy="5611453"/>
          </a:xfrm>
        </p:spPr>
        <p:txBody>
          <a:bodyPr/>
          <a:lstStyle/>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p>
          <a:p>
            <a:pPr marL="285750" marR="0" indent="-285750">
              <a:spcBef>
                <a:spcPts val="0"/>
              </a:spcBef>
              <a:spcAft>
                <a:spcPts val="0"/>
              </a:spcAft>
              <a:buFont typeface="Arial" panose="020B0604020202020204" pitchFamily="34" charset="0"/>
              <a:buChar char="•"/>
            </a:pPr>
            <a:r>
              <a:rPr lang="en-US" sz="1800" dirty="0">
                <a:solidFill>
                  <a:srgbClr val="333333"/>
                </a:solidFill>
                <a:ea typeface="Times New Roman" panose="02020603050405020304" pitchFamily="18" charset="0"/>
              </a:rPr>
              <a:t> </a:t>
            </a:r>
            <a:r>
              <a:rPr lang="en-US" sz="1800" strike="dblStrike" dirty="0">
                <a:solidFill>
                  <a:srgbClr val="333333"/>
                </a:solidFill>
                <a:ea typeface="Times New Roman" panose="02020603050405020304" pitchFamily="18" charset="0"/>
              </a:rPr>
              <a:t>Possible</a:t>
            </a:r>
            <a:r>
              <a:rPr lang="en-US" sz="1800" dirty="0">
                <a:solidFill>
                  <a:srgbClr val="333333"/>
                </a:solidFill>
                <a:ea typeface="Times New Roman" panose="02020603050405020304" pitchFamily="18" charset="0"/>
              </a:rPr>
              <a:t> Problem statement</a:t>
            </a:r>
          </a:p>
          <a:p>
            <a:pPr marL="685800" lvl="1">
              <a:spcBef>
                <a:spcPts val="0"/>
              </a:spcBef>
              <a:spcAft>
                <a:spcPts val="0"/>
              </a:spcAft>
              <a:buFont typeface="Arial" panose="020B0604020202020204" pitchFamily="34" charset="0"/>
              <a:buChar char="•"/>
            </a:pPr>
            <a:r>
              <a:rPr lang="en-US" sz="1600" dirty="0">
                <a:effectLst/>
                <a:ea typeface="Calibri" panose="020F0502020204030204" pitchFamily="34" charset="0"/>
              </a:rPr>
              <a:t>It is difficult for 802 wireless standards developers to quickly and accurately identify all the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by the family of 802 wireless standards in a regularly maintained database.</a:t>
            </a:r>
            <a:r>
              <a:rPr lang="en-US" sz="1600" dirty="0">
                <a:ea typeface="Calibri" panose="020F0502020204030204" pitchFamily="34" charset="0"/>
              </a:rPr>
              <a:t>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The primary application is to simplify</a:t>
            </a:r>
            <a:r>
              <a:rPr lang="en-US" sz="1600" dirty="0">
                <a:effectLst/>
                <a:ea typeface="Calibri" panose="020F0502020204030204" pitchFamily="34" charset="0"/>
              </a:rPr>
              <a:t> identification of potential </a:t>
            </a:r>
            <a:r>
              <a:rPr lang="en-US" sz="1600" dirty="0">
                <a:solidFill>
                  <a:srgbClr val="0070C0"/>
                </a:solidFill>
                <a:effectLst/>
                <a:ea typeface="Calibri" panose="020F0502020204030204" pitchFamily="34" charset="0"/>
              </a:rPr>
              <a:t>frequency</a:t>
            </a:r>
            <a:r>
              <a:rPr lang="en-US" sz="1600" dirty="0">
                <a:effectLst/>
                <a:ea typeface="Calibri" panose="020F0502020204030204" pitchFamily="34" charset="0"/>
              </a:rPr>
              <a:t> bands for coexistence assessment.</a:t>
            </a: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Key: simple to start, there are many things that can be added over time after that. </a:t>
            </a:r>
            <a:endParaRPr lang="en-US" sz="1600" dirty="0">
              <a:effectLst/>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a typeface="Calibri" panose="020F0502020204030204" pitchFamily="34" charset="0"/>
            </a:endParaRP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400050" lvl="1" indent="0">
              <a:spcBef>
                <a:spcPts val="0"/>
              </a:spcBef>
              <a:spcAft>
                <a:spcPts val="0"/>
              </a:spcAft>
            </a:pPr>
            <a:endParaRPr lang="en-US" sz="1600" dirty="0">
              <a:ea typeface="Calibri" panose="020F0502020204030204" pitchFamily="34" charset="0"/>
            </a:endParaRPr>
          </a:p>
          <a:p>
            <a:pPr marL="285750">
              <a:spcBef>
                <a:spcPts val="0"/>
              </a:spcBef>
              <a:spcAft>
                <a:spcPts val="0"/>
              </a:spcAft>
              <a:buFont typeface="Arial" panose="020B0604020202020204" pitchFamily="34" charset="0"/>
              <a:buChar char="•"/>
            </a:pPr>
            <a:r>
              <a:rPr lang="en-US" sz="1600" dirty="0">
                <a:effectLst/>
                <a:ea typeface="Calibri" panose="020F0502020204030204" pitchFamily="34" charset="0"/>
              </a:rPr>
              <a:t> </a:t>
            </a:r>
            <a:r>
              <a:rPr lang="en-US" sz="1800" b="1" strike="dblStrike" dirty="0">
                <a:solidFill>
                  <a:srgbClr val="333333"/>
                </a:solidFill>
                <a:ea typeface="Times New Roman" panose="02020603050405020304" pitchFamily="18" charset="0"/>
              </a:rPr>
              <a:t>Possible </a:t>
            </a:r>
            <a:r>
              <a:rPr lang="en-US" sz="1800" b="1" dirty="0">
                <a:solidFill>
                  <a:srgbClr val="333333"/>
                </a:solidFill>
                <a:ea typeface="Times New Roman" panose="02020603050405020304" pitchFamily="18" charset="0"/>
              </a:rPr>
              <a:t>Initial Audiences: </a:t>
            </a:r>
            <a:endParaRPr lang="en-US" sz="18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ffectLst/>
                <a:ea typeface="Calibri" panose="020F0502020204030204" pitchFamily="34" charset="0"/>
              </a:rPr>
              <a:t>1) </a:t>
            </a:r>
            <a:r>
              <a:rPr lang="en-US" sz="1600" dirty="0">
                <a:effectLst/>
                <a:ea typeface="Calibri" panose="020F0502020204030204" pitchFamily="34" charset="0"/>
              </a:rPr>
              <a:t>802 wireless standards developers	</a:t>
            </a:r>
          </a:p>
          <a:p>
            <a:pPr marL="685800" lvl="1">
              <a:spcBef>
                <a:spcPts val="0"/>
              </a:spcBef>
              <a:spcAft>
                <a:spcPts val="0"/>
              </a:spcAft>
              <a:buFont typeface="Arial" panose="020B0604020202020204" pitchFamily="34" charset="0"/>
              <a:buChar char="•"/>
            </a:pPr>
            <a:r>
              <a:rPr lang="en-US" sz="1600" dirty="0">
                <a:ea typeface="Calibri" panose="020F0502020204030204" pitchFamily="34" charset="0"/>
              </a:rPr>
              <a:t>2) 802.19 wireless coexistence working group	</a:t>
            </a:r>
          </a:p>
          <a:p>
            <a:pPr marL="685800" lvl="1">
              <a:spcBef>
                <a:spcPts val="0"/>
              </a:spcBef>
              <a:spcAft>
                <a:spcPts val="0"/>
              </a:spcAft>
              <a:buFont typeface="Arial" panose="020B0604020202020204" pitchFamily="34" charset="0"/>
              <a:buChar char="•"/>
            </a:pPr>
            <a:endParaRPr lang="en-US" sz="1600" dirty="0">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u="sng" dirty="0">
                <a:effectLst/>
                <a:ea typeface="Calibri" panose="020F0502020204030204" pitchFamily="34" charset="0"/>
              </a:rPr>
              <a:t>17Dec20: Stop here for now, </a:t>
            </a:r>
            <a:r>
              <a:rPr lang="en-US" sz="1400" dirty="0">
                <a:effectLst/>
                <a:ea typeface="Calibri" panose="020F0502020204030204" pitchFamily="34" charset="0"/>
              </a:rPr>
              <a:t> then below are secondary audiences for later. </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3</a:t>
            </a:r>
            <a:r>
              <a:rPr lang="en-US" sz="1400" dirty="0">
                <a:solidFill>
                  <a:schemeClr val="bg1">
                    <a:lumMod val="50000"/>
                  </a:schemeClr>
                </a:solidFill>
                <a:effectLst/>
                <a:ea typeface="Calibri" panose="020F0502020204030204" pitchFamily="34" charset="0"/>
              </a:rPr>
              <a:t>) non-802 wireless standards developers  	</a:t>
            </a:r>
            <a:r>
              <a:rPr lang="en-US" sz="1400" dirty="0">
                <a:solidFill>
                  <a:schemeClr val="bg1">
                    <a:lumMod val="50000"/>
                  </a:schemeClr>
                </a:solidFill>
                <a:ea typeface="Calibri" panose="020F0502020204030204" pitchFamily="34" charset="0"/>
              </a:rPr>
              <a:t>4</a:t>
            </a:r>
            <a:r>
              <a:rPr lang="en-US" sz="1400" dirty="0">
                <a:solidFill>
                  <a:schemeClr val="bg1">
                    <a:lumMod val="50000"/>
                  </a:schemeClr>
                </a:solidFill>
                <a:effectLst/>
                <a:ea typeface="Calibri" panose="020F0502020204030204" pitchFamily="34" charset="0"/>
              </a:rPr>
              <a:t>) Global regulators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a typeface="Calibri" panose="020F0502020204030204" pitchFamily="34" charset="0"/>
              </a:rPr>
              <a:t>5</a:t>
            </a:r>
            <a:r>
              <a:rPr lang="en-US" sz="1400" dirty="0">
                <a:solidFill>
                  <a:schemeClr val="bg1">
                    <a:lumMod val="50000"/>
                  </a:schemeClr>
                </a:solidFill>
                <a:effectLst/>
                <a:ea typeface="Calibri" panose="020F0502020204030204" pitchFamily="34" charset="0"/>
              </a:rPr>
              <a:t>) ITU-R							</a:t>
            </a:r>
            <a:r>
              <a:rPr lang="en-US" sz="1400" dirty="0">
                <a:solidFill>
                  <a:schemeClr val="bg1">
                    <a:lumMod val="50000"/>
                  </a:schemeClr>
                </a:solidFill>
                <a:ea typeface="Calibri" panose="020F0502020204030204" pitchFamily="34" charset="0"/>
              </a:rPr>
              <a:t>6) 802.18 Radio Regulatory TAG.</a:t>
            </a:r>
            <a:endParaRPr lang="en-US" sz="1400" dirty="0">
              <a:solidFill>
                <a:schemeClr val="bg1">
                  <a:lumMod val="50000"/>
                </a:schemeClr>
              </a:solidFill>
              <a:effectLst/>
              <a:ea typeface="Calibri" panose="020F0502020204030204" pitchFamily="34" charset="0"/>
            </a:endParaRP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7) I</a:t>
            </a:r>
            <a:r>
              <a:rPr lang="en-US" sz="1400" dirty="0">
                <a:solidFill>
                  <a:schemeClr val="bg1">
                    <a:lumMod val="50000"/>
                  </a:schemeClr>
                </a:solidFill>
                <a:ea typeface="Calibri" panose="020F0502020204030204" pitchFamily="34" charset="0"/>
              </a:rPr>
              <a:t>mplementors </a:t>
            </a:r>
            <a:r>
              <a:rPr lang="en-US" sz="1400" dirty="0">
                <a:solidFill>
                  <a:schemeClr val="bg1">
                    <a:lumMod val="50000"/>
                  </a:schemeClr>
                </a:solidFill>
                <a:effectLst/>
                <a:ea typeface="Calibri" panose="020F0502020204030204" pitchFamily="34" charset="0"/>
              </a:rPr>
              <a:t>of 802 wireless standards-based products and services</a:t>
            </a:r>
          </a:p>
          <a:p>
            <a:pPr marL="1085850" lvl="2">
              <a:spcBef>
                <a:spcPts val="0"/>
              </a:spcBef>
              <a:spcAft>
                <a:spcPts val="0"/>
              </a:spcAft>
              <a:buFont typeface="Arial" panose="020B0604020202020204" pitchFamily="34" charset="0"/>
              <a:buChar char="•"/>
            </a:pPr>
            <a:r>
              <a:rPr lang="en-US" sz="1400" dirty="0">
                <a:solidFill>
                  <a:schemeClr val="bg1">
                    <a:lumMod val="50000"/>
                  </a:schemeClr>
                </a:solidFill>
                <a:effectLst/>
                <a:ea typeface="Calibri" panose="020F0502020204030204" pitchFamily="34" charset="0"/>
              </a:rPr>
              <a:t>8) Wireless academic researchers</a:t>
            </a:r>
          </a:p>
          <a:p>
            <a:pPr marL="285750">
              <a:spcBef>
                <a:spcPts val="0"/>
              </a:spcBef>
              <a:spcAft>
                <a:spcPts val="0"/>
              </a:spcAft>
              <a:buFont typeface="Arial" panose="020B0604020202020204" pitchFamily="34" charset="0"/>
              <a:buChar char="•"/>
            </a:pPr>
            <a:endParaRPr lang="en-US" sz="1600" b="1"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200" b="1" dirty="0">
              <a:solidFill>
                <a:srgbClr val="333333"/>
              </a:solidFill>
              <a:effectLst/>
              <a:ea typeface="Times New Roman" panose="02020603050405020304" pitchFamily="18" charset="0"/>
            </a:endParaRP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8</a:t>
            </a:fld>
            <a:endParaRPr lang="en-US" altLang="en-US" dirty="0"/>
          </a:p>
        </p:txBody>
      </p:sp>
      <p:sp>
        <p:nvSpPr>
          <p:cNvPr id="7" name="Date Placeholder 6"/>
          <p:cNvSpPr>
            <a:spLocks noGrp="1"/>
          </p:cNvSpPr>
          <p:nvPr>
            <p:ph type="dt" idx="15"/>
          </p:nvPr>
        </p:nvSpPr>
        <p:spPr/>
        <p:txBody>
          <a:bodyPr/>
          <a:lstStyle/>
          <a:p>
            <a:r>
              <a:rPr lang="en-US"/>
              <a:t>28sep21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3582542875"/>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98889" y="631899"/>
            <a:ext cx="7770813" cy="464123"/>
          </a:xfrm>
        </p:spPr>
        <p:txBody>
          <a:bodyPr/>
          <a:lstStyle/>
          <a:p>
            <a:r>
              <a:rPr lang="en-US" sz="2400" dirty="0"/>
              <a:t>The Table – filling in </a:t>
            </a:r>
          </a:p>
        </p:txBody>
      </p:sp>
      <p:sp>
        <p:nvSpPr>
          <p:cNvPr id="3" name="Content Placeholder 2"/>
          <p:cNvSpPr>
            <a:spLocks noGrp="1"/>
          </p:cNvSpPr>
          <p:nvPr>
            <p:ph idx="1"/>
          </p:nvPr>
        </p:nvSpPr>
        <p:spPr>
          <a:xfrm>
            <a:off x="698889" y="990600"/>
            <a:ext cx="8153400" cy="5484813"/>
          </a:xfrm>
        </p:spPr>
        <p:txBody>
          <a:bodyPr/>
          <a:lstStyle/>
          <a:p>
            <a:pPr marL="1543050" lvl="3">
              <a:spcBef>
                <a:spcPts val="0"/>
              </a:spcBef>
              <a:spcAft>
                <a:spcPts val="0"/>
              </a:spcAft>
              <a:buFont typeface="Arial" panose="020B0604020202020204" pitchFamily="34" charset="0"/>
              <a:buChar char="•"/>
            </a:pPr>
            <a:endParaRPr lang="en-US" sz="1400" dirty="0">
              <a:solidFill>
                <a:srgbClr val="333333"/>
              </a:solidFill>
              <a:ea typeface="Times New Roman" panose="02020603050405020304" pitchFamily="18" charset="0"/>
            </a:endParaRPr>
          </a:p>
          <a:p>
            <a:pPr marL="285750" indent="-285750">
              <a:spcBef>
                <a:spcPts val="0"/>
              </a:spcBef>
              <a:spcAft>
                <a:spcPts val="0"/>
              </a:spcAft>
              <a:buFont typeface="Arial" panose="020B0604020202020204" pitchFamily="34" charset="0"/>
              <a:buChar char="•"/>
            </a:pPr>
            <a:r>
              <a:rPr lang="en-US" sz="1800" b="0" dirty="0">
                <a:solidFill>
                  <a:schemeClr val="tx1"/>
                </a:solidFill>
                <a:ea typeface="Times New Roman" panose="02020603050405020304" pitchFamily="18" charset="0"/>
              </a:rPr>
              <a:t>The spreadsheet / initial table of IEEE 802 Stds Frequency Bands:</a:t>
            </a:r>
          </a:p>
          <a:p>
            <a:pPr marL="685800" lvl="1">
              <a:spcBef>
                <a:spcPts val="0"/>
              </a:spcBef>
              <a:spcAft>
                <a:spcPts val="0"/>
              </a:spcAft>
              <a:buFont typeface="Arial" panose="020B0604020202020204" pitchFamily="34" charset="0"/>
              <a:buChar char="•"/>
            </a:pPr>
            <a:r>
              <a:rPr lang="en-US" sz="1800" b="0" dirty="0">
                <a:solidFill>
                  <a:srgbClr val="333333"/>
                </a:solidFill>
                <a:ea typeface="Times New Roman" panose="02020603050405020304" pitchFamily="18" charset="0"/>
                <a:hlinkClick r:id="rId3"/>
              </a:rPr>
              <a:t>https://mentor.ieee.org/802.18/dcn/21/18-21-0036-07-0000-frequency-table-template.xlsx</a:t>
            </a:r>
            <a:r>
              <a:rPr lang="en-US" sz="1800" b="0" dirty="0">
                <a:solidFill>
                  <a:srgbClr val="333333"/>
                </a:solidFill>
                <a:ea typeface="Times New Roman" panose="02020603050405020304" pitchFamily="18" charset="0"/>
              </a:rPr>
              <a:t> </a:t>
            </a:r>
            <a:r>
              <a:rPr lang="en-US" sz="1800" dirty="0">
                <a:solidFill>
                  <a:srgbClr val="333333"/>
                </a:solidFill>
                <a:ea typeface="Times New Roman" panose="02020603050405020304" pitchFamily="18" charset="0"/>
              </a:rPr>
              <a:t> </a:t>
            </a:r>
          </a:p>
          <a:p>
            <a:pPr marL="2000250" lvl="4">
              <a:spcBef>
                <a:spcPts val="0"/>
              </a:spcBef>
              <a:spcAft>
                <a:spcPts val="0"/>
              </a:spcAft>
              <a:buFont typeface="Arial" panose="020B0604020202020204" pitchFamily="34" charset="0"/>
              <a:buChar char="•"/>
            </a:pPr>
            <a:endParaRPr lang="en-US" sz="12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28sep:  working on rev08…</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Updated most of the 802.15 cells/rows, less UWB ones. </a:t>
            </a:r>
          </a:p>
          <a:p>
            <a:pPr marL="1085850" lvl="2">
              <a:spcBef>
                <a:spcPts val="0"/>
              </a:spcBef>
              <a:spcAft>
                <a:spcPts val="0"/>
              </a:spcAft>
              <a:buFont typeface="Arial" panose="020B0604020202020204" pitchFamily="34" charset="0"/>
              <a:buChar char="•"/>
            </a:pPr>
            <a:r>
              <a:rPr lang="en-US" sz="1400" dirty="0">
                <a:solidFill>
                  <a:srgbClr val="333333"/>
                </a:solidFill>
                <a:ea typeface="Times New Roman" panose="02020603050405020304" pitchFamily="18" charset="0"/>
              </a:rPr>
              <a:t>And proposing to swap columns D&amp;E to get the clause numbers for the current standard by the current standards.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600" dirty="0">
                <a:solidFill>
                  <a:srgbClr val="333333"/>
                </a:solidFill>
                <a:ea typeface="Times New Roman" panose="02020603050405020304" pitchFamily="18" charset="0"/>
              </a:rPr>
              <a:t>27july:  Reviewed the draft of rev07</a:t>
            </a:r>
            <a:endParaRPr lang="en-US" sz="1600" dirty="0">
              <a:solidFill>
                <a:schemeClr val="tx1"/>
              </a:solidFill>
              <a:ea typeface="Times New Roman" panose="02020603050405020304" pitchFamily="18" charset="0"/>
            </a:endParaRP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instructions:</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Standard-Year and put in an example.</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Amendment (Date of Initial Approval) with an example and to not leave blank, copy over the standard if there is no amendment. </a:t>
            </a:r>
          </a:p>
          <a:p>
            <a:pPr marL="1543050" lvl="3">
              <a:spcBef>
                <a:spcPts val="0"/>
              </a:spcBef>
              <a:spcAft>
                <a:spcPts val="0"/>
              </a:spcAft>
              <a:buFont typeface="Arial" panose="020B0604020202020204" pitchFamily="34" charset="0"/>
              <a:buChar char="•"/>
            </a:pPr>
            <a:r>
              <a:rPr lang="en-US" dirty="0">
                <a:solidFill>
                  <a:schemeClr val="tx1"/>
                </a:solidFill>
                <a:ea typeface="Times New Roman" panose="02020603050405020304" pitchFamily="18" charset="0"/>
              </a:rPr>
              <a:t>Clarified PHY Name to start with the Acronym, then the name.  </a:t>
            </a:r>
          </a:p>
          <a:p>
            <a:pPr marL="1085850" lvl="2">
              <a:spcBef>
                <a:spcPts val="0"/>
              </a:spcBef>
              <a:spcAft>
                <a:spcPts val="0"/>
              </a:spcAft>
              <a:buFont typeface="Arial" panose="020B0604020202020204" pitchFamily="34" charset="0"/>
              <a:buChar char="•"/>
            </a:pPr>
            <a:r>
              <a:rPr lang="en-US" sz="1600" dirty="0">
                <a:solidFill>
                  <a:schemeClr val="tx1"/>
                </a:solidFill>
                <a:ea typeface="Times New Roman" panose="02020603050405020304" pitchFamily="18" charset="0"/>
              </a:rPr>
              <a:t>In notes:  Added a general note to only consider Active standards, not in active-withdrawn standards. </a:t>
            </a:r>
            <a:endParaRPr lang="en-US" sz="1600" dirty="0">
              <a:solidFill>
                <a:srgbClr val="333333"/>
              </a:solidFill>
              <a:ea typeface="Times New Roman" panose="02020603050405020304" pitchFamily="18" charset="0"/>
            </a:endParaRPr>
          </a:p>
          <a:p>
            <a:pPr marL="685800" lvl="1">
              <a:spcBef>
                <a:spcPts val="0"/>
              </a:spcBef>
              <a:spcAft>
                <a:spcPts val="0"/>
              </a:spcAft>
              <a:buFont typeface="Arial" panose="020B0604020202020204" pitchFamily="34" charset="0"/>
              <a:buChar char="•"/>
            </a:pPr>
            <a:r>
              <a:rPr lang="en-US" sz="1200" dirty="0">
                <a:solidFill>
                  <a:srgbClr val="333333"/>
                </a:solidFill>
                <a:ea typeface="Times New Roman" panose="02020603050405020304" pitchFamily="18" charset="0"/>
              </a:rPr>
              <a:t>22june: Reviewed the draft of rev06 and m</a:t>
            </a:r>
            <a:r>
              <a:rPr lang="en-US" sz="1200" dirty="0">
                <a:solidFill>
                  <a:schemeClr val="tx1"/>
                </a:solidFill>
                <a:ea typeface="Times New Roman" panose="02020603050405020304" pitchFamily="18" charset="0"/>
              </a:rPr>
              <a:t>ade updates. </a:t>
            </a:r>
          </a:p>
          <a:p>
            <a:pPr marL="685800" lvl="1">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Also discussed the future consideration of frequency range applications and regulatory authorizations.  Then added some columns on the Freq-Ranges-Other-Info worksheet, Application(s), Country/Region, Regulatory Authorization </a:t>
            </a:r>
          </a:p>
          <a:p>
            <a:pPr marL="1085850" lvl="2">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Will use the frequency range, purpose of this effort, to tie the Standards-Frequency-Ranges Worksheet to the Freq-Ranges-Other-Info, worksheet. </a:t>
            </a:r>
          </a:p>
          <a:p>
            <a:pPr marL="685800" lvl="1">
              <a:spcBef>
                <a:spcPts val="0"/>
              </a:spcBef>
              <a:spcAft>
                <a:spcPts val="0"/>
              </a:spcAft>
              <a:buFont typeface="Arial" panose="020B0604020202020204" pitchFamily="34" charset="0"/>
              <a:buChar char="•"/>
            </a:pPr>
            <a:r>
              <a:rPr lang="en-US" sz="1200" dirty="0">
                <a:solidFill>
                  <a:schemeClr val="tx1"/>
                </a:solidFill>
                <a:ea typeface="Times New Roman" panose="02020603050405020304" pitchFamily="18" charset="0"/>
              </a:rPr>
              <a:t>This is setting the effort up for after we get the standard’s frequency ranges entered. </a:t>
            </a:r>
          </a:p>
        </p:txBody>
      </p:sp>
      <p:sp>
        <p:nvSpPr>
          <p:cNvPr id="6" name="Slide Number Placeholder 5"/>
          <p:cNvSpPr>
            <a:spLocks noGrp="1"/>
          </p:cNvSpPr>
          <p:nvPr>
            <p:ph type="sldNum" sz="quarter" idx="12"/>
          </p:nvPr>
        </p:nvSpPr>
        <p:spPr/>
        <p:txBody>
          <a:bodyPr/>
          <a:lstStyle/>
          <a:p>
            <a:pPr>
              <a:defRPr/>
            </a:pPr>
            <a:r>
              <a:rPr lang="en-US" altLang="en-US" dirty="0"/>
              <a:t>Slide </a:t>
            </a:r>
            <a:fld id="{2BB90ECF-03D6-4833-9AEB-C6122C9F4DEF}" type="slidenum">
              <a:rPr lang="en-US" altLang="en-US" smtClean="0"/>
              <a:pPr>
                <a:defRPr/>
              </a:pPr>
              <a:t>9</a:t>
            </a:fld>
            <a:endParaRPr lang="en-US" altLang="en-US" dirty="0"/>
          </a:p>
        </p:txBody>
      </p:sp>
      <p:sp>
        <p:nvSpPr>
          <p:cNvPr id="7" name="Date Placeholder 6"/>
          <p:cNvSpPr>
            <a:spLocks noGrp="1"/>
          </p:cNvSpPr>
          <p:nvPr>
            <p:ph type="dt" idx="15"/>
          </p:nvPr>
        </p:nvSpPr>
        <p:spPr/>
        <p:txBody>
          <a:bodyPr/>
          <a:lstStyle/>
          <a:p>
            <a:r>
              <a:rPr lang="en-US"/>
              <a:t>28sep21</a:t>
            </a:r>
            <a:endParaRPr lang="en-GB" dirty="0"/>
          </a:p>
        </p:txBody>
      </p:sp>
      <p:sp>
        <p:nvSpPr>
          <p:cNvPr id="8" name="Footer Placeholder 7"/>
          <p:cNvSpPr>
            <a:spLocks noGrp="1"/>
          </p:cNvSpPr>
          <p:nvPr>
            <p:ph type="ftr" idx="14"/>
          </p:nvPr>
        </p:nvSpPr>
        <p:spPr/>
        <p:txBody>
          <a:bodyPr/>
          <a:lstStyle/>
          <a:p>
            <a:r>
              <a:rPr lang="en-US" dirty="0"/>
              <a:t>Jay Holcomb (Itron)</a:t>
            </a:r>
            <a:endParaRPr lang="en-GB" dirty="0"/>
          </a:p>
        </p:txBody>
      </p:sp>
    </p:spTree>
    <p:extLst>
      <p:ext uri="{BB962C8B-B14F-4D97-AF65-F5344CB8AC3E}">
        <p14:creationId xmlns:p14="http://schemas.microsoft.com/office/powerpoint/2010/main" val="658311445"/>
      </p:ext>
    </p:extLst>
  </p:cSld>
  <p:clrMapOvr>
    <a:masterClrMapping/>
  </p:clrMapOvr>
</p:sld>
</file>

<file path=ppt/theme/theme1.xml><?xml version="1.0" encoding="utf-8"?>
<a:theme xmlns:a="http://schemas.openxmlformats.org/drawingml/2006/main" name="Office Theme">
  <a:themeElements>
    <a:clrScheme name="Custom 4">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3333CC"/>
      </a:hlink>
      <a:folHlink>
        <a:srgbClr val="B2B2B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57756</TotalTime>
  <Words>3812</Words>
  <Application>Microsoft Office PowerPoint</Application>
  <PresentationFormat>On-screen Show (4:3)</PresentationFormat>
  <Paragraphs>457</Paragraphs>
  <Slides>22</Slides>
  <Notes>14</Notes>
  <HiddenSlides>0</HiddenSlides>
  <MMClips>0</MMClips>
  <ScaleCrop>false</ScaleCrop>
  <HeadingPairs>
    <vt:vector size="8" baseType="variant">
      <vt:variant>
        <vt:lpstr>Fonts Used</vt:lpstr>
      </vt:variant>
      <vt:variant>
        <vt:i4>9</vt:i4>
      </vt:variant>
      <vt:variant>
        <vt:lpstr>Theme</vt:lpstr>
      </vt:variant>
      <vt:variant>
        <vt:i4>1</vt:i4>
      </vt:variant>
      <vt:variant>
        <vt:lpstr>Embedded OLE Servers</vt:lpstr>
      </vt:variant>
      <vt:variant>
        <vt:i4>3</vt:i4>
      </vt:variant>
      <vt:variant>
        <vt:lpstr>Slide Titles</vt:lpstr>
      </vt:variant>
      <vt:variant>
        <vt:i4>22</vt:i4>
      </vt:variant>
    </vt:vector>
  </HeadingPairs>
  <TitlesOfParts>
    <vt:vector size="35" baseType="lpstr">
      <vt:lpstr>Arial</vt:lpstr>
      <vt:lpstr>Calibri</vt:lpstr>
      <vt:lpstr>Century Gothic</vt:lpstr>
      <vt:lpstr>Consolas</vt:lpstr>
      <vt:lpstr>Helvetica</vt:lpstr>
      <vt:lpstr>Monotype Sorts</vt:lpstr>
      <vt:lpstr>Times New Roman</vt:lpstr>
      <vt:lpstr>Verdana</vt:lpstr>
      <vt:lpstr>Wingdings</vt:lpstr>
      <vt:lpstr>Office Theme</vt:lpstr>
      <vt:lpstr>Document</vt:lpstr>
      <vt:lpstr>Packager Shell Object</vt:lpstr>
      <vt:lpstr>Acrobat Document</vt:lpstr>
      <vt:lpstr>IEEE 802 Stds Frequency Table  Ad Hoc Agenda</vt:lpstr>
      <vt:lpstr>Call to Order / Administrative Items</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Agenda</vt:lpstr>
      <vt:lpstr>IEEE 802 Stds Frequency Table</vt:lpstr>
      <vt:lpstr>The Table – filling in </vt:lpstr>
      <vt:lpstr>Actions Required</vt:lpstr>
      <vt:lpstr>Any Other Business</vt:lpstr>
      <vt:lpstr>Table of IEEE 802 Stds Frequency Bands – the ad hoc</vt:lpstr>
      <vt:lpstr>Adjourn</vt:lpstr>
      <vt:lpstr>PowerPoint Presentation</vt:lpstr>
      <vt:lpstr>PowerPoint Presentation</vt:lpstr>
      <vt:lpstr>Table of IEEE 802 Stds Frequency Bands 17mar21</vt:lpstr>
      <vt:lpstr>Table of Frequency Bands – IEEE 802 Stds 04mar21</vt:lpstr>
      <vt:lpstr>Table of Frequency Bands – IEEE 802 Stds </vt:lpstr>
      <vt:lpstr>Table of Frequency Bands – IEEE 802 Stds </vt:lpstr>
      <vt:lpstr>Table of Frequency Bands – IEEE 802 Stds - background</vt:lpstr>
      <vt:lpstr>Table of Frequency Bands – background - 2 </vt:lpstr>
      <vt:lpstr>Table of Frequency Bands</vt:lpstr>
    </vt:vector>
  </TitlesOfParts>
  <Company>Hewlett Packard</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802.18 RR-TAG Meeting Agenda</dc:title>
  <dc:creator>Holcomb, Jay</dc:creator>
  <cp:lastModifiedBy>Holcomb, Jay</cp:lastModifiedBy>
  <cp:revision>3634</cp:revision>
  <cp:lastPrinted>1601-01-01T00:00:00Z</cp:lastPrinted>
  <dcterms:created xsi:type="dcterms:W3CDTF">2016-03-03T14:54:45Z</dcterms:created>
  <dcterms:modified xsi:type="dcterms:W3CDTF">2021-09-27T23:33:18Z</dcterms:modified>
</cp:coreProperties>
</file>