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9"/>
  </p:notesMasterIdLst>
  <p:handoutMasterIdLst>
    <p:handoutMasterId r:id="rId50"/>
  </p:handoutMasterIdLst>
  <p:sldIdLst>
    <p:sldId id="256" r:id="rId2"/>
    <p:sldId id="791" r:id="rId3"/>
    <p:sldId id="341" r:id="rId4"/>
    <p:sldId id="329" r:id="rId5"/>
    <p:sldId id="604" r:id="rId6"/>
    <p:sldId id="624" r:id="rId7"/>
    <p:sldId id="605" r:id="rId8"/>
    <p:sldId id="776" r:id="rId9"/>
    <p:sldId id="596" r:id="rId10"/>
    <p:sldId id="690" r:id="rId11"/>
    <p:sldId id="799" r:id="rId12"/>
    <p:sldId id="798" r:id="rId13"/>
    <p:sldId id="606" r:id="rId14"/>
    <p:sldId id="818" r:id="rId15"/>
    <p:sldId id="801" r:id="rId16"/>
    <p:sldId id="608" r:id="rId17"/>
    <p:sldId id="808" r:id="rId18"/>
    <p:sldId id="820" r:id="rId19"/>
    <p:sldId id="774" r:id="rId20"/>
    <p:sldId id="796" r:id="rId21"/>
    <p:sldId id="742" r:id="rId22"/>
    <p:sldId id="743" r:id="rId23"/>
    <p:sldId id="702" r:id="rId24"/>
    <p:sldId id="535" r:id="rId25"/>
    <p:sldId id="822" r:id="rId26"/>
    <p:sldId id="823" r:id="rId27"/>
    <p:sldId id="811" r:id="rId28"/>
    <p:sldId id="813" r:id="rId29"/>
    <p:sldId id="812" r:id="rId30"/>
    <p:sldId id="821" r:id="rId31"/>
    <p:sldId id="819" r:id="rId32"/>
    <p:sldId id="815" r:id="rId33"/>
    <p:sldId id="816" r:id="rId34"/>
    <p:sldId id="824" r:id="rId35"/>
    <p:sldId id="817" r:id="rId36"/>
    <p:sldId id="650" r:id="rId37"/>
    <p:sldId id="498" r:id="rId38"/>
    <p:sldId id="402" r:id="rId39"/>
    <p:sldId id="403" r:id="rId40"/>
    <p:sldId id="797" r:id="rId41"/>
    <p:sldId id="778" r:id="rId42"/>
    <p:sldId id="603" r:id="rId43"/>
    <p:sldId id="795" r:id="rId44"/>
    <p:sldId id="783" r:id="rId45"/>
    <p:sldId id="728" r:id="rId46"/>
    <p:sldId id="656" r:id="rId47"/>
    <p:sldId id="655" r:id="rId4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49" autoAdjust="0"/>
    <p:restoredTop sz="96331" autoAdjust="0"/>
  </p:normalViewPr>
  <p:slideViewPr>
    <p:cSldViewPr>
      <p:cViewPr varScale="1">
        <p:scale>
          <a:sx n="77" d="100"/>
          <a:sy n="77" d="100"/>
        </p:scale>
        <p:origin x="126" y="894"/>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23-Sep-21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45.xm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25.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19.xml.rels><?xml version="1.0" encoding="UTF-8" standalone="yes"?>
<Relationships xmlns="http://schemas.openxmlformats.org/package/2006/relationships"><Relationship Id="rId8" Type="http://schemas.openxmlformats.org/officeDocument/2006/relationships/hyperlink" Target="https://cept.org/ecc/groups/ecc/wg-se/se-24/"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26.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ecc/groups/ecc/wg-fm/fm-57/"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se/se-45/"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slide" Target="../slides/slide45.xml"/><Relationship Id="rId2" Type="http://schemas.openxmlformats.org/officeDocument/2006/relationships/slide" Target="../slides/slide28.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42.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2.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se/se-24/"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ecc/groups/ecc/wg-fm/fm-57/"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se/se-45/"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342900" marR="0" indent="-342900" hangingPunct="0">
              <a:spcBef>
                <a:spcPts val="600"/>
              </a:spcBef>
              <a:spcAft>
                <a:spcPts val="0"/>
              </a:spcAft>
              <a:buAutoNum type="alphaLcParenR" startAt="3"/>
              <a:tabLst>
                <a:tab pos="720090" algn="l"/>
                <a:tab pos="1188085" algn="l"/>
                <a:tab pos="1440180" algn="l"/>
              </a:tabLst>
            </a:pPr>
            <a:r>
              <a:rPr lang="en-US" sz="1800" u="sng" dirty="0">
                <a:solidFill>
                  <a:srgbClr val="008080"/>
                </a:solidFill>
                <a:effectLst/>
                <a:latin typeface="Times New Roman" panose="02020603050405020304" pitchFamily="18" charset="0"/>
                <a:ea typeface="Times New Roman" panose="02020603050405020304" pitchFamily="18" charset="0"/>
              </a:rPr>
              <a:t>that the IEEE 802.15 Working Group completed </a:t>
            </a:r>
            <a:r>
              <a:rPr lang="en-US" sz="1800" dirty="0">
                <a:solidFill>
                  <a:srgbClr val="FF0000"/>
                </a:solidFill>
                <a:effectLst/>
                <a:latin typeface="Times New Roman" panose="02020603050405020304" pitchFamily="18" charset="0"/>
                <a:ea typeface="Times New Roman" panose="02020603050405020304" pitchFamily="18" charset="0"/>
              </a:rPr>
              <a:t>the </a:t>
            </a:r>
            <a:r>
              <a:rPr lang="en-US" sz="1800" u="sng" dirty="0">
                <a:solidFill>
                  <a:srgbClr val="008080"/>
                </a:solidFill>
                <a:effectLst/>
                <a:latin typeface="Times New Roman" panose="02020603050405020304" pitchFamily="18" charset="0"/>
                <a:ea typeface="Times New Roman" panose="02020603050405020304" pitchFamily="18" charset="0"/>
              </a:rPr>
              <a:t>IEEE Std 802.15.7-2011 IEEE Standard for Local and metropolitan area networks –  Short Range Wireless Optical Communication Using Visible Light</a:t>
            </a:r>
            <a:r>
              <a:rPr lang="en-US" sz="1800" dirty="0">
                <a:solidFill>
                  <a:srgbClr val="FF0000"/>
                </a:solidFill>
                <a:effectLst/>
                <a:latin typeface="Times New Roman" panose="02020603050405020304" pitchFamily="18" charset="0"/>
                <a:ea typeface="Times New Roman" panose="02020603050405020304" pitchFamily="18" charset="0"/>
              </a:rPr>
              <a:t> </a:t>
            </a:r>
            <a:r>
              <a:rPr lang="en-US" sz="1800" u="sng" dirty="0">
                <a:solidFill>
                  <a:srgbClr val="008080"/>
                </a:solidFill>
                <a:effectLst/>
                <a:latin typeface="Times New Roman" panose="02020603050405020304" pitchFamily="18" charset="0"/>
                <a:ea typeface="Times New Roman" panose="02020603050405020304" pitchFamily="18" charset="0"/>
              </a:rPr>
              <a:t>in 2011</a:t>
            </a:r>
            <a:r>
              <a:rPr lang="en-US" sz="1800" dirty="0">
                <a:solidFill>
                  <a:srgbClr val="FF0000"/>
                </a:solidFill>
                <a:effectLst/>
                <a:latin typeface="Times New Roman" panose="02020603050405020304" pitchFamily="18" charset="0"/>
                <a:ea typeface="Times New Roman" panose="02020603050405020304" pitchFamily="18" charset="0"/>
              </a:rPr>
              <a:t>;</a:t>
            </a:r>
          </a:p>
          <a:p>
            <a:pPr marL="0" marR="0" indent="0" hangingPunct="0">
              <a:spcBef>
                <a:spcPts val="600"/>
              </a:spcBef>
              <a:spcAft>
                <a:spcPts val="0"/>
              </a:spcAft>
              <a:buNone/>
              <a:tabLst>
                <a:tab pos="720090" algn="l"/>
                <a:tab pos="1188085" algn="l"/>
                <a:tab pos="1440180" algn="l"/>
              </a:tabLst>
            </a:pPr>
            <a:r>
              <a:rPr lang="en-US" sz="1800" dirty="0">
                <a:solidFill>
                  <a:srgbClr val="FF0000"/>
                </a:solidFill>
                <a:effectLst/>
                <a:latin typeface="Times New Roman" panose="02020603050405020304" pitchFamily="18" charset="0"/>
                <a:ea typeface="Times New Roman" panose="02020603050405020304" pitchFamily="18" charset="0"/>
              </a:rPr>
              <a:t>? do not see </a:t>
            </a:r>
            <a:r>
              <a:rPr lang="en-US" sz="1800" u="sng" dirty="0">
                <a:solidFill>
                  <a:srgbClr val="008080"/>
                </a:solidFill>
                <a:effectLst/>
                <a:latin typeface="Times New Roman" panose="02020603050405020304" pitchFamily="18" charset="0"/>
                <a:ea typeface="Times New Roman" panose="02020603050405020304" pitchFamily="18" charset="0"/>
              </a:rPr>
              <a:t>IEEE Std 802.15.7-2011 in the standards list we received in March 2021</a:t>
            </a:r>
            <a:endParaRPr lang="en-US" sz="1800" dirty="0">
              <a:effectLst/>
              <a:latin typeface="Times New Roman" panose="02020603050405020304" pitchFamily="18" charset="0"/>
              <a:ea typeface="Times New Roman" panose="02020603050405020304" pitchFamily="18" charset="0"/>
            </a:endParaRPr>
          </a:p>
          <a:p>
            <a:pPr marL="0" marR="0" hangingPunct="0">
              <a:spcBef>
                <a:spcPts val="600"/>
              </a:spcBef>
              <a:spcAft>
                <a:spcPts val="0"/>
              </a:spcAft>
              <a:tabLst>
                <a:tab pos="720090" algn="l"/>
                <a:tab pos="1188085" algn="l"/>
                <a:tab pos="1440180" algn="l"/>
              </a:tabLst>
            </a:pPr>
            <a:endParaRPr lang="en-US" sz="1800" i="1" u="sng" dirty="0">
              <a:solidFill>
                <a:srgbClr val="008080"/>
              </a:solidFill>
              <a:effectLst/>
              <a:latin typeface="Times New Roman" panose="02020603050405020304" pitchFamily="18" charset="0"/>
              <a:ea typeface="Times New Roman" panose="02020603050405020304" pitchFamily="18" charset="0"/>
            </a:endParaRPr>
          </a:p>
          <a:p>
            <a:pPr marL="0" marR="0" hangingPunct="0">
              <a:spcBef>
                <a:spcPts val="600"/>
              </a:spcBef>
              <a:spcAft>
                <a:spcPts val="0"/>
              </a:spcAft>
              <a:tabLst>
                <a:tab pos="720090" algn="l"/>
                <a:tab pos="1188085" algn="l"/>
                <a:tab pos="1440180" algn="l"/>
              </a:tabLst>
            </a:pPr>
            <a:r>
              <a:rPr lang="en-US" sz="1800" i="1" u="sng" dirty="0">
                <a:solidFill>
                  <a:srgbClr val="008080"/>
                </a:solidFill>
                <a:effectLst/>
                <a:latin typeface="Times New Roman" panose="02020603050405020304" pitchFamily="18" charset="0"/>
                <a:ea typeface="Times New Roman" panose="02020603050405020304" pitchFamily="18" charset="0"/>
              </a:rPr>
              <a:t>d)</a:t>
            </a:r>
            <a:r>
              <a:rPr lang="en-US" sz="1800" u="sng" dirty="0">
                <a:solidFill>
                  <a:srgbClr val="008080"/>
                </a:solidFill>
                <a:effectLst/>
                <a:latin typeface="Times New Roman" panose="02020603050405020304" pitchFamily="18" charset="0"/>
                <a:ea typeface="Times New Roman" panose="02020603050405020304" pitchFamily="18" charset="0"/>
              </a:rPr>
              <a:t>	that the IEEE 802.15 Working Group completed </a:t>
            </a:r>
            <a:r>
              <a:rPr lang="en-US" sz="1800" dirty="0">
                <a:solidFill>
                  <a:srgbClr val="FF0000"/>
                </a:solidFill>
                <a:effectLst/>
                <a:latin typeface="Times New Roman" panose="02020603050405020304" pitchFamily="18" charset="0"/>
                <a:ea typeface="Times New Roman" panose="02020603050405020304" pitchFamily="18" charset="0"/>
              </a:rPr>
              <a:t>the </a:t>
            </a:r>
            <a:r>
              <a:rPr lang="en-US" sz="1800" u="sng" dirty="0">
                <a:solidFill>
                  <a:srgbClr val="008080"/>
                </a:solidFill>
                <a:effectLst/>
                <a:latin typeface="Times New Roman" panose="02020603050405020304" pitchFamily="18" charset="0"/>
                <a:ea typeface="Times New Roman" panose="02020603050405020304" pitchFamily="18" charset="0"/>
              </a:rPr>
              <a:t>IEEE Standard for Local and metropolitan area networks – Part 15.7: Short-Range Optical Wireless Communications</a:t>
            </a:r>
            <a:r>
              <a:rPr lang="en-US" sz="1800" dirty="0">
                <a:solidFill>
                  <a:srgbClr val="FF0000"/>
                </a:solidFill>
                <a:effectLst/>
                <a:latin typeface="Times New Roman" panose="02020603050405020304" pitchFamily="18" charset="0"/>
                <a:ea typeface="Times New Roman" panose="02020603050405020304" pitchFamily="18" charset="0"/>
              </a:rPr>
              <a:t> </a:t>
            </a:r>
            <a:r>
              <a:rPr lang="en-US" sz="1800" u="sng" dirty="0">
                <a:solidFill>
                  <a:srgbClr val="008080"/>
                </a:solidFill>
                <a:effectLst/>
                <a:latin typeface="Times New Roman" panose="02020603050405020304" pitchFamily="18" charset="0"/>
                <a:ea typeface="Times New Roman" panose="02020603050405020304" pitchFamily="18" charset="0"/>
              </a:rPr>
              <a:t>in 2018;</a:t>
            </a:r>
            <a:endParaRPr lang="en-US" sz="1800" dirty="0">
              <a:effectLst/>
              <a:latin typeface="Times New Roman" panose="02020603050405020304" pitchFamily="18" charset="0"/>
              <a:ea typeface="Times New Roman" panose="02020603050405020304" pitchFamily="18"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do see </a:t>
            </a:r>
            <a:r>
              <a:rPr lang="en-US" sz="1200" u="sng" dirty="0">
                <a:solidFill>
                  <a:srgbClr val="008080"/>
                </a:solidFill>
                <a:effectLst/>
                <a:latin typeface="Times New Roman" panose="02020603050405020304" pitchFamily="18" charset="0"/>
                <a:ea typeface="Times New Roman" panose="02020603050405020304" pitchFamily="18" charset="0"/>
              </a:rPr>
              <a:t>IEEE Std 802.15.7-2018 in the standards list we received in March 2021, should it be listed. </a:t>
            </a: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6538305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200" b="0" dirty="0">
                <a:solidFill>
                  <a:srgbClr val="000000"/>
                </a:solidFill>
                <a:effectLst/>
                <a:ea typeface="Calibri" panose="020F0502020204030204" pitchFamily="34" charset="0"/>
              </a:rPr>
              <a:t> </a:t>
            </a:r>
            <a:r>
              <a:rPr lang="en-US" sz="1200" b="0" u="sng" dirty="0">
                <a:solidFill>
                  <a:srgbClr val="000000"/>
                </a:solidFill>
                <a:effectLst/>
                <a:ea typeface="Calibri" panose="020F0502020204030204" pitchFamily="34" charset="0"/>
              </a:rPr>
              <a:t>Background</a:t>
            </a:r>
            <a:r>
              <a:rPr lang="en-US" sz="12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200" dirty="0">
                <a:solidFill>
                  <a:srgbClr val="000000"/>
                </a:solidFill>
                <a:effectLst/>
                <a:ea typeface="Calibri" panose="020F0502020204030204" pitchFamily="34" charset="0"/>
              </a:rPr>
              <a:t>the 57-71 GHz band. </a:t>
            </a:r>
            <a:r>
              <a:rPr lang="en-US" sz="1200" b="0" dirty="0">
                <a:solidFill>
                  <a:srgbClr val="000000"/>
                </a:solidFill>
                <a:effectLst/>
                <a:ea typeface="Calibri" panose="020F0502020204030204" pitchFamily="34" charset="0"/>
              </a:rPr>
              <a:t>Unlicensed devices that operate here generally include indoor/outdoor communication devices such as </a:t>
            </a:r>
            <a:r>
              <a:rPr lang="en-US" sz="1200" b="0" dirty="0" err="1">
                <a:solidFill>
                  <a:srgbClr val="000000"/>
                </a:solidFill>
                <a:effectLst/>
                <a:ea typeface="Calibri" panose="020F0502020204030204" pitchFamily="34" charset="0"/>
              </a:rPr>
              <a:t>WiGig</a:t>
            </a:r>
            <a:r>
              <a:rPr lang="en-US" sz="12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2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8548143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 next call, meeting #59 15-18nov21 on-line</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Anything to share today? </a:t>
            </a:r>
          </a:p>
          <a:p>
            <a:pPr lvl="1">
              <a:spcBef>
                <a:spcPts val="0"/>
              </a:spcBef>
              <a:buFont typeface="Arial" panose="020B0604020202020204" pitchFamily="34" charset="0"/>
              <a:buChar char="•"/>
            </a:pPr>
            <a:r>
              <a:rPr lang="en-US" sz="1600" b="1" dirty="0">
                <a:solidFill>
                  <a:schemeClr val="tx1"/>
                </a:solidFill>
              </a:rPr>
              <a:t>15jul:  </a:t>
            </a:r>
            <a:r>
              <a:rPr lang="en-US" sz="1600" dirty="0">
                <a:solidFill>
                  <a:schemeClr val="tx1"/>
                </a:solidFill>
              </a:rPr>
              <a:t>Working on new SR doc to extend UWB to 12.4 GHz, (tbd), much broader, up to 4 GHz OBW (tbd).</a:t>
            </a: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9578901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8"/>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fr-FR" sz="1200" b="0" i="0" u="none" strike="noStrike" kern="1200" dirty="0">
                <a:solidFill>
                  <a:srgbClr val="000000"/>
                </a:solidFill>
                <a:effectLst/>
                <a:latin typeface="Times New Roman" pitchFamily="16" charset="0"/>
                <a:ea typeface="+mn-ea"/>
                <a:cs typeface="+mn-cs"/>
                <a:hlinkClick r:id="rId8"/>
              </a:rPr>
              <a:t>SE 24 - Short Range </a:t>
            </a:r>
            <a:r>
              <a:rPr lang="fr-FR" sz="1200" b="0" i="0" u="none" strike="noStrike" kern="1200" dirty="0" err="1">
                <a:solidFill>
                  <a:srgbClr val="000000"/>
                </a:solidFill>
                <a:effectLst/>
                <a:latin typeface="Times New Roman" pitchFamily="16" charset="0"/>
                <a:ea typeface="+mn-ea"/>
                <a:cs typeface="+mn-cs"/>
                <a:hlinkClick r:id="rId8"/>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0"/>
            </a:endParaRPr>
          </a:p>
          <a:p>
            <a:r>
              <a:rPr lang="en-US" sz="1200" b="0" i="0" u="none" strike="noStrike" kern="1200" dirty="0">
                <a:solidFill>
                  <a:srgbClr val="000000"/>
                </a:solidFill>
                <a:effectLst/>
                <a:latin typeface="Times New Roman" pitchFamily="16" charset="0"/>
                <a:ea typeface="+mn-ea"/>
                <a:cs typeface="+mn-cs"/>
                <a:hlinkClick r:id="rId10"/>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281341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2345647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9874698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0608992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314450" lvl="2" indent="-514350">
              <a:buFont typeface="+mj-lt"/>
              <a:buAutoNum type="romanLcPeriod"/>
            </a:pPr>
            <a:r>
              <a:rPr lang="en-US" sz="1400" dirty="0"/>
              <a:t>16sep: Looking at the draft, maybe some questions on bottom of page 5 for c) and d) </a:t>
            </a:r>
          </a:p>
          <a:p>
            <a:pPr lvl="3" indent="-342900" hangingPunct="0">
              <a:spcBef>
                <a:spcPts val="600"/>
              </a:spcBef>
              <a:spcAft>
                <a:spcPts val="0"/>
              </a:spcAft>
              <a:buAutoNum type="alphaLcParenR" startAt="3"/>
              <a:tabLst>
                <a:tab pos="720090" algn="l"/>
                <a:tab pos="1188085" algn="l"/>
                <a:tab pos="1440180" algn="l"/>
              </a:tabLst>
            </a:pPr>
            <a:r>
              <a:rPr lang="en-US" sz="1400" b="0" u="sng" dirty="0">
                <a:solidFill>
                  <a:srgbClr val="008080"/>
                </a:solidFill>
                <a:effectLst/>
                <a:ea typeface="Times New Roman" panose="02020603050405020304" pitchFamily="18" charset="0"/>
              </a:rPr>
              <a:t>that the IEEE 802.15 Working Group completed </a:t>
            </a:r>
            <a:r>
              <a:rPr lang="en-US" sz="1400" b="0" dirty="0">
                <a:solidFill>
                  <a:srgbClr val="FF0000"/>
                </a:solidFill>
                <a:effectLst/>
                <a:ea typeface="Times New Roman" panose="02020603050405020304" pitchFamily="18" charset="0"/>
              </a:rPr>
              <a:t>the </a:t>
            </a:r>
            <a:r>
              <a:rPr lang="en-US" sz="1400" b="0" u="sng" dirty="0">
                <a:solidFill>
                  <a:srgbClr val="008080"/>
                </a:solidFill>
                <a:effectLst/>
                <a:ea typeface="Times New Roman" panose="02020603050405020304" pitchFamily="18" charset="0"/>
              </a:rPr>
              <a:t>IEEE Std 802.15.7-2011 IEEE Standard for Local and metropolitan area networks –  Short Range Wireless Optical Communication Using Visible Light</a:t>
            </a:r>
            <a:r>
              <a:rPr lang="en-US" sz="1400" b="0" dirty="0">
                <a:solidFill>
                  <a:srgbClr val="FF0000"/>
                </a:solidFill>
                <a:effectLst/>
                <a:ea typeface="Times New Roman" panose="02020603050405020304" pitchFamily="18" charset="0"/>
              </a:rPr>
              <a:t> </a:t>
            </a:r>
            <a:r>
              <a:rPr lang="en-US" sz="1400" b="0" u="sng" dirty="0">
                <a:solidFill>
                  <a:srgbClr val="008080"/>
                </a:solidFill>
                <a:effectLst/>
                <a:ea typeface="Times New Roman" panose="02020603050405020304" pitchFamily="18" charset="0"/>
              </a:rPr>
              <a:t>in 2011</a:t>
            </a:r>
            <a:r>
              <a:rPr lang="en-US" sz="1400" b="0" dirty="0">
                <a:solidFill>
                  <a:srgbClr val="FF0000"/>
                </a:solidFill>
                <a:effectLst/>
                <a:ea typeface="Times New Roman" panose="02020603050405020304" pitchFamily="18" charset="0"/>
              </a:rPr>
              <a:t>;</a:t>
            </a:r>
          </a:p>
          <a:p>
            <a:pPr marL="1543050" lvl="3" hangingPunct="0">
              <a:spcBef>
                <a:spcPts val="600"/>
              </a:spcBef>
              <a:spcAft>
                <a:spcPts val="0"/>
              </a:spcAft>
              <a:buFont typeface="Arial" panose="020B0604020202020204" pitchFamily="34" charset="0"/>
              <a:buChar char="•"/>
              <a:tabLst>
                <a:tab pos="720090" algn="l"/>
                <a:tab pos="1188085" algn="l"/>
                <a:tab pos="1440180" algn="l"/>
              </a:tabLst>
            </a:pPr>
            <a:r>
              <a:rPr lang="en-US" sz="1400" b="0" dirty="0">
                <a:solidFill>
                  <a:schemeClr val="tx1"/>
                </a:solidFill>
                <a:effectLst/>
                <a:ea typeface="Times New Roman" panose="02020603050405020304" pitchFamily="18" charset="0"/>
              </a:rPr>
              <a:t>do not see IEEE Std 802.15.7-2011 in the standards list we received in March 2021, </a:t>
            </a:r>
            <a:r>
              <a:rPr lang="en-US" sz="1400" dirty="0">
                <a:effectLst/>
                <a:ea typeface="SimSun" panose="02010600030101010101" pitchFamily="2" charset="-122"/>
              </a:rPr>
              <a:t>it was superseded by IEEE Std 802.15.7-2018, so should discuss if c) should be updated accordingly.</a:t>
            </a:r>
            <a:r>
              <a:rPr lang="en-US" sz="1400" b="0" dirty="0">
                <a:solidFill>
                  <a:schemeClr val="tx1"/>
                </a:solidFill>
                <a:effectLst/>
                <a:ea typeface="Times New Roman" panose="02020603050405020304" pitchFamily="18" charset="0"/>
              </a:rPr>
              <a:t> </a:t>
            </a:r>
          </a:p>
          <a:p>
            <a:pPr lvl="3" indent="-342900" hangingPunct="0">
              <a:spcBef>
                <a:spcPts val="600"/>
              </a:spcBef>
              <a:spcAft>
                <a:spcPts val="0"/>
              </a:spcAft>
              <a:buFont typeface="+mj-lt"/>
              <a:buAutoNum type="alphaLcParenR" startAt="4"/>
              <a:tabLst>
                <a:tab pos="720090" algn="l"/>
                <a:tab pos="1188085" algn="l"/>
                <a:tab pos="1440180" algn="l"/>
              </a:tabLst>
            </a:pPr>
            <a:r>
              <a:rPr lang="en-US" sz="1400" u="sng" dirty="0">
                <a:solidFill>
                  <a:srgbClr val="008080"/>
                </a:solidFill>
              </a:rPr>
              <a:t>that the IEEE 802.15 Working Group completed the IEEE Standard for Local and metropolitan area networks – Part 15.7: Short-Range Optical Wireless Communications in 2018;</a:t>
            </a:r>
          </a:p>
          <a:p>
            <a:pPr marL="1543050" lvl="3">
              <a:buFont typeface="Arial" panose="020B0604020202020204" pitchFamily="34" charset="0"/>
              <a:buChar char="•"/>
            </a:pPr>
            <a:r>
              <a:rPr lang="en-US" sz="1400" dirty="0">
                <a:solidFill>
                  <a:schemeClr val="tx1"/>
                </a:solidFill>
                <a:ea typeface="Times New Roman" panose="02020603050405020304" pitchFamily="18" charset="0"/>
              </a:rPr>
              <a:t>seems should add the full standard name in this line, </a:t>
            </a:r>
            <a:r>
              <a:rPr lang="en-US" sz="1400" dirty="0">
                <a:solidFill>
                  <a:schemeClr val="tx1"/>
                </a:solidFill>
                <a:effectLst/>
                <a:ea typeface="Times New Roman" panose="02020603050405020304" pitchFamily="18" charset="0"/>
              </a:rPr>
              <a:t>IEEE Std 802.15.7-2018 </a:t>
            </a:r>
            <a:endParaRPr lang="en-US" sz="1400" b="0" dirty="0">
              <a:solidFill>
                <a:schemeClr val="tx1"/>
              </a:solidFill>
              <a:effectLst/>
              <a:ea typeface="Times New Roman" panose="02020603050405020304" pitchFamily="18"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4625846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200" b="0" dirty="0">
                <a:solidFill>
                  <a:srgbClr val="000000"/>
                </a:solidFill>
                <a:effectLst/>
                <a:ea typeface="Calibri" panose="020F0502020204030204" pitchFamily="34" charset="0"/>
              </a:rPr>
              <a:t> </a:t>
            </a:r>
            <a:r>
              <a:rPr lang="en-US" sz="1200" b="0" u="sng" dirty="0">
                <a:solidFill>
                  <a:srgbClr val="000000"/>
                </a:solidFill>
                <a:effectLst/>
                <a:ea typeface="Calibri" panose="020F0502020204030204" pitchFamily="34" charset="0"/>
              </a:rPr>
              <a:t>Background</a:t>
            </a:r>
            <a:r>
              <a:rPr lang="en-US" sz="12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200" dirty="0">
                <a:solidFill>
                  <a:srgbClr val="000000"/>
                </a:solidFill>
                <a:effectLst/>
                <a:ea typeface="Calibri" panose="020F0502020204030204" pitchFamily="34" charset="0"/>
              </a:rPr>
              <a:t>the 57-71 GHz band. </a:t>
            </a:r>
            <a:r>
              <a:rPr lang="en-US" sz="1200" b="0" dirty="0">
                <a:solidFill>
                  <a:srgbClr val="000000"/>
                </a:solidFill>
                <a:effectLst/>
                <a:ea typeface="Calibri" panose="020F0502020204030204" pitchFamily="34" charset="0"/>
              </a:rPr>
              <a:t>Unlicensed devices that operate here generally include indoor/outdoor communication devices such as </a:t>
            </a:r>
            <a:r>
              <a:rPr lang="en-US" sz="1200" b="0" dirty="0" err="1">
                <a:solidFill>
                  <a:srgbClr val="000000"/>
                </a:solidFill>
                <a:effectLst/>
                <a:ea typeface="Calibri" panose="020F0502020204030204" pitchFamily="34" charset="0"/>
              </a:rPr>
              <a:t>WiGig</a:t>
            </a:r>
            <a:r>
              <a:rPr lang="en-US" sz="12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2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41131970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9552432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3423470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9343695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40469971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024611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8"/>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fr-FR" sz="1200" b="0" i="0" u="none" strike="noStrike" kern="1200" dirty="0">
                <a:solidFill>
                  <a:srgbClr val="000000"/>
                </a:solidFill>
                <a:effectLst/>
                <a:latin typeface="Times New Roman" pitchFamily="16" charset="0"/>
                <a:ea typeface="+mn-ea"/>
                <a:cs typeface="+mn-cs"/>
                <a:hlinkClick r:id="rId8"/>
              </a:rPr>
              <a:t>SE 24 - Short Range </a:t>
            </a:r>
            <a:r>
              <a:rPr lang="fr-FR" sz="1200" b="0" i="0" u="none" strike="noStrike" kern="1200" dirty="0" err="1">
                <a:solidFill>
                  <a:srgbClr val="000000"/>
                </a:solidFill>
                <a:effectLst/>
                <a:latin typeface="Times New Roman" pitchFamily="16" charset="0"/>
                <a:ea typeface="+mn-ea"/>
                <a:cs typeface="+mn-cs"/>
                <a:hlinkClick r:id="rId8"/>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0"/>
            </a:endParaRPr>
          </a:p>
          <a:p>
            <a:r>
              <a:rPr lang="en-US" sz="1200" b="0" i="0" u="none" strike="noStrike" kern="1200" dirty="0">
                <a:solidFill>
                  <a:srgbClr val="000000"/>
                </a:solidFill>
                <a:effectLst/>
                <a:latin typeface="Times New Roman" pitchFamily="16" charset="0"/>
                <a:ea typeface="+mn-ea"/>
                <a:cs typeface="+mn-cs"/>
                <a:hlinkClick r:id="rId10"/>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998164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16-23sep21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16-23sep21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16-23sep21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802.18-21/0106r02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21/ec-21-0140-02-WCSG-2021-09-wireless-interim-opening-plenary-agenda.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vent.me/NxZeZx" TargetMode="External"/><Relationship Id="rId4" Type="http://schemas.openxmlformats.org/officeDocument/2006/relationships/hyperlink" Target="http://802world.org/wireles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urldefense.com/v3/__https:/cvent.me/4xn8Ql__;!!F7jv3iA!mIj7hYJYj38R6agYT--N_zFo-0q_cZUBHvvk_La3dCCECpGaAxZZLZ_IZg53vVm76Q$"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7&amp;SubTB=287"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3.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wg-se/se-24/client/introduction/" TargetMode="External"/><Relationship Id="rId7" Type="http://schemas.openxmlformats.org/officeDocument/2006/relationships/hyperlink" Target="https://urldefense.com/v3/__https:/cept.org/ecc/groups/ecc/wg-fm/fm-57/client/meeting-documents/file-history/?fid=66233__;!!F7jv3iA!mCTImXbqHUEmXdRE-Le21C7Pv9EfUbqFt7Qxar2NoKB6LSyy2y7L_Bb1pSbuZpWorA$"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urldefense.com/v3/__https:/cept.org/ecc/groups/ecc/wg-fm/fm-57/client/meeting-documents/file-history/?fid=66192__;!!F7jv3iA!mCTImXbqHUEmXdRE-Le21C7Pv9EfUbqFt7Qxar2NoKB6LSyy2y7L_Bb1pSadyKV1TA$"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 Id="rId9" Type="http://schemas.openxmlformats.org/officeDocument/2006/relationships/hyperlink" Target="https://docdb.cept.org/implementation/16737"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mcmc.gov.my/skmmgovmy/media/General/pdf/PC_WiFi.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mcmc.gov.my/skmmgovmy/media/General/pdf/PC_WiFi.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8/dcn/21/18-21-0103-00-0000-malaysia-mcmc-consultation-wlan-in-the-6ghz-band.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1/18-21-0059-00-0000-request-for-input-itu-r-m-2121-it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mentor.ieee.org/802.18/dcn/21/18-21-0057-00-0000-request-for-input-itu-r-m-1450-5.docx" TargetMode="External"/><Relationship Id="rId4" Type="http://schemas.openxmlformats.org/officeDocument/2006/relationships/hyperlink" Target="https://mentor.ieee.org/802.18/dcn/21/18-21-0058-00-0000-request-for-input-itu-r-m-1801-2.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1/18-21-0080-00-0000-request-for-information-itu-r-wp-1a.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mentor.ieee.org/802.18/dcn/21/18-21-0109-00-0000-liaison-response-to-itu-r-wp-1a-on-vlc-standards.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mentor.ieee.org/802.18/dcn/21/18-21-0110-00-0000-reply-comments-of-ieee-802-60-ghz-motion-sensing-fcc-nprm-et-21-264.docx" TargetMode="External"/><Relationship Id="rId5" Type="http://schemas.openxmlformats.org/officeDocument/2006/relationships/hyperlink" Target="https://mentor.ieee.org/802.11/dcn/21/11-21-1089-00-coex-coexistence-between-radars-and-communication-systems-in-the-60ghz-band-u-s-update.ppt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fcc.gov/news-events/events/2021/09/september-2021-open-commission-meeting" TargetMode="External"/><Relationship Id="rId7" Type="http://schemas.openxmlformats.org/officeDocument/2006/relationships/hyperlink" Target="https://mentor.ieee.org/802.18/dcn/21/18-21-0108-00-0000-fcc-pn-on-spectrum-for-the-internet-of-thing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docs.fcc.gov/public/attachments/DOC-375610A1.pdf" TargetMode="External"/><Relationship Id="rId5" Type="http://schemas.openxmlformats.org/officeDocument/2006/relationships/hyperlink" Target="https://www.fcc.gov/document/spectrum-requirements-internet-things" TargetMode="External"/><Relationship Id="rId4" Type="http://schemas.openxmlformats.org/officeDocument/2006/relationships/hyperlink" Target="https://www.fcc.gov/document/authorizing-6-ghz-band-automated-frequency-coordination-system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hyperlink" Target="https://groups.wirelessinnovation.org/wg/6MSG/dashboard" TargetMode="External"/><Relationship Id="rId4" Type="http://schemas.openxmlformats.org/officeDocument/2006/relationships/hyperlink" Target="https://6ghz.wirelessinnovation.org/work-group-products"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21/18-21-0036-07-0000-frequency-table-template.xls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urldefense.com/v3/__https:/cept.org/ecc/groups/ecc/wg-fm/fm-57/client/meeting-documents/file-history/?fid=66233__;!!F7jv3iA!mCTImXbqHUEmXdRE-Le21C7Pv9EfUbqFt7Qxar2NoKB6LSyy2y7L_Bb1pSbuZpWorA$" TargetMode="External"/><Relationship Id="rId3" Type="http://schemas.openxmlformats.org/officeDocument/2006/relationships/hyperlink" Target="https://cept.org/ecc/groups/ecc/wg-se/se-24/client/introduction/" TargetMode="External"/><Relationship Id="rId7" Type="http://schemas.openxmlformats.org/officeDocument/2006/relationships/hyperlink" Target="https://urldefense.com/v3/__https:/cept.org/ecc/groups/ecc/wg-fm/fm-57/client/meeting-documents/file-history/?fid=66192__;!!F7jv3iA!mCTImXbqHUEmXdRE-Le21C7Pv9EfUbqFt7Qxar2NoKB6LSyy2y7L_Bb1pSadyKV1TA$"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fm/client/introduction/" TargetMode="External"/><Relationship Id="rId10" Type="http://schemas.openxmlformats.org/officeDocument/2006/relationships/hyperlink" Target="https://docdb.cept.org/implementation/16737" TargetMode="External"/><Relationship Id="rId4" Type="http://schemas.openxmlformats.org/officeDocument/2006/relationships/hyperlink" Target="https://cept.org/ecc/groups/ecc/wg-se/se-45/client/introduction/" TargetMode="External"/><Relationship Id="rId9" Type="http://schemas.openxmlformats.org/officeDocument/2006/relationships/image" Target="../media/image4.wmf"/></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21/18-21-0059-00-0000-request-for-input-itu-r-m-2121-its.docx" TargetMode="External"/><Relationship Id="rId7" Type="http://schemas.openxmlformats.org/officeDocument/2006/relationships/hyperlink" Target="https://mentor.ieee.org/802.18/dcn/21/18-21-0117-00-0000-proposed-modifications-to-itu-r-m-1801-2.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hyperlink" Target="https://mentor.ieee.org/802.18/dcn/21/18-21-0116-00-0000-proposed-modifications-to-itu-r-m-1450-5.docx" TargetMode="External"/><Relationship Id="rId5" Type="http://schemas.openxmlformats.org/officeDocument/2006/relationships/hyperlink" Target="https://mentor.ieee.org/802.18/dcn/21/18-21-0057-00-0000-request-for-input-itu-r-m-1450-5.docx" TargetMode="External"/><Relationship Id="rId4" Type="http://schemas.openxmlformats.org/officeDocument/2006/relationships/hyperlink" Target="https://mentor.ieee.org/802.18/dcn/21/18-21-0058-00-0000-request-for-input-itu-r-m-1801-2.docx"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faqs/copyrights/index.html#1" TargetMode="External"/><Relationship Id="rId13" Type="http://schemas.openxmlformats.org/officeDocument/2006/relationships/image" Target="../media/image3.emf"/><Relationship Id="rId3" Type="http://schemas.openxmlformats.org/officeDocument/2006/relationships/hyperlink" Target="mailto:stuart@ok-brit.com" TargetMode="External"/><Relationship Id="rId7" Type="http://schemas.openxmlformats.org/officeDocument/2006/relationships/hyperlink" Target="https://standards.ieee.org/about/sasb/patcom/materials.html" TargetMode="External"/><Relationship Id="rId12" Type="http://schemas.openxmlformats.org/officeDocument/2006/relationships/oleObject" Target="../embeddings/oleObject3.bin"/><Relationship Id="rId2" Type="http://schemas.openxmlformats.org/officeDocument/2006/relationships/hyperlink" Target="mailto:apetrick@ieee.org"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image" Target="../media/image2.wmf"/><Relationship Id="rId5" Type="http://schemas.openxmlformats.org/officeDocument/2006/relationships/hyperlink" Target="http://standards.ieee.org/resources/antitrust-guidelines.pdf" TargetMode="External"/><Relationship Id="rId10" Type="http://schemas.openxmlformats.org/officeDocument/2006/relationships/oleObject" Target="../embeddings/oleObject2.bin"/><Relationship Id="rId4" Type="http://schemas.openxmlformats.org/officeDocument/2006/relationships/hyperlink" Target="http://standards.ieee.org/faqs/affiliationFAQ.html" TargetMode="External"/><Relationship Id="rId9" Type="http://schemas.openxmlformats.org/officeDocument/2006/relationships/hyperlink" Target="http://standards.ieee.org/develop/policies/opman/sb_om.pdf"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21/18-21-0080-00-0000-request-for-information-itu-r-wp-1a.docx" TargetMode="External"/><Relationship Id="rId7" Type="http://schemas.openxmlformats.org/officeDocument/2006/relationships/hyperlink" Target="https://mentor.ieee.org/802.18/dcn/21/18-21-0109-02-0000-liaison-response-to-itu-r-wp-1a-on-vlc-standards.doc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hyperlink" Target="https://mentor.ieee.org/802.18/dcn/21/18-21-0109-00-0000-liaison-response-to-itu-r-wp-1a-on-vlc-standards.docx" TargetMode="External"/><Relationship Id="rId5" Type="http://schemas.openxmlformats.org/officeDocument/2006/relationships/hyperlink" Target="https://mentor.ieee.org/802.15/dcn/21/15-21-0434-01-0000-liaison-response-to-itu-r-wp-1a-on-vlc-standards.docx" TargetMode="External"/><Relationship Id="rId4" Type="http://schemas.openxmlformats.org/officeDocument/2006/relationships/hyperlink" Target="https://mentor.ieee.org/802.11/dcn/21/11-21-1457-02-0000-liaison-response-to-itu-r-wp-1a-on-vlc-standards.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hyperlink" Target="https://mentor.ieee.org/802.18/dcn/21/18-21-0115-00-0000-reply-comments-of-ieee-802-60-ghz-motion-sensing-fcc-nprm-et-21-264-contribution.docx" TargetMode="External"/><Relationship Id="rId5" Type="http://schemas.openxmlformats.org/officeDocument/2006/relationships/hyperlink" Target="https://mentor.ieee.org/802.18/dcn/21/18-21-0110-01-0000-reply-comments-of-ieee-802-60-ghz-motion-sensing-fcc-nprm-et-21-264.doc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www.fcc.gov/news-events/events/2021/09/september-2021-open-commission-meeting" TargetMode="External"/><Relationship Id="rId7" Type="http://schemas.openxmlformats.org/officeDocument/2006/relationships/hyperlink" Target="https://mentor.ieee.org/802.18/dcn/21/18-21-0108-00-0000-fcc-pn-on-spectrum-for-the-internet-of-things.docx"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6" Type="http://schemas.openxmlformats.org/officeDocument/2006/relationships/hyperlink" Target="https://docs.fcc.gov/public/attachments/DOC-375610A1.pdf" TargetMode="External"/><Relationship Id="rId5" Type="http://schemas.openxmlformats.org/officeDocument/2006/relationships/hyperlink" Target="https://www.fcc.gov/document/spectrum-requirements-internet-things" TargetMode="External"/><Relationship Id="rId4" Type="http://schemas.openxmlformats.org/officeDocument/2006/relationships/hyperlink" Target="https://www.fcc.gov/document/authorizing-6-ghz-band-automated-frequency-coordination-systems"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www.ntia.doc.gov/"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hyperlink" Target="https://docs.fcc.gov/public/attachments/DOC-375907A1.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hyperlink" Target="https://groups.wirelessinnovation.org/wg/6MSG/dashboard" TargetMode="External"/><Relationship Id="rId4" Type="http://schemas.openxmlformats.org/officeDocument/2006/relationships/hyperlink" Target="https://6ghz.wirelessinnovation.org/work-group-products"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8/dcn/21/18-21-0036-07-0000-frequency-table-template.xlsx"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portal.etsi.org/tb.aspx?tbid=287&amp;SubTB=287"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35.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088-01-0000-minutes-electronic-plenary-15-22jul21-rr-tag-mad.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16-23sep21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Wireless Interim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16-23 Sept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name="Document" r:id="rId3" imgW="8338058" imgH="1347970" progId="Word.Document.8">
                  <p:embed/>
                </p:oleObj>
              </mc:Choice>
              <mc:Fallback>
                <p:oleObj name="Document" r:id="rId3" imgW="8338058" imgH="1347970" progId="Word.Document.8">
                  <p:embed/>
                  <p:pic>
                    <p:nvPicPr>
                      <p:cNvPr id="0" name="Picture 3"/>
                      <p:cNvPicPr>
                        <a:picLocks noChangeAspect="1" noChangeArrowheads="1"/>
                      </p:cNvPicPr>
                      <p:nvPr/>
                    </p:nvPicPr>
                    <p:blipFill>
                      <a:blip r:embed="rId4"/>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a:t>
            </a:r>
            <a:r>
              <a:rPr lang="en-US" altLang="en-US" sz="1800" b="0" dirty="0">
                <a:solidFill>
                  <a:schemeClr val="tx1"/>
                </a:solidFill>
              </a:rPr>
              <a:t> Wireless Interim Session will be electronic, with one </a:t>
            </a:r>
            <a:r>
              <a:rPr lang="en-US" altLang="en-US" sz="1400" b="0" dirty="0">
                <a:solidFill>
                  <a:schemeClr val="tx1"/>
                </a:solidFill>
              </a:rPr>
              <a:t>($50, $75, $125)</a:t>
            </a:r>
            <a:r>
              <a:rPr lang="en-US" altLang="en-US" sz="1800" b="0" dirty="0">
                <a:solidFill>
                  <a:schemeClr val="tx1"/>
                </a:solidFill>
              </a:rPr>
              <a:t> registration fee for all groups. </a:t>
            </a:r>
          </a:p>
          <a:p>
            <a:pPr lvl="1">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Dates are last Friday </a:t>
            </a:r>
            <a:r>
              <a:rPr lang="en-US" altLang="en-US" sz="1600" b="0" dirty="0">
                <a:solidFill>
                  <a:schemeClr val="tx1"/>
                </a:solidFill>
              </a:rPr>
              <a:t>10sep21 to our .18 meeting on 23sep21.</a:t>
            </a:r>
            <a:r>
              <a:rPr lang="en-US" altLang="en-US" sz="1600" dirty="0">
                <a:solidFill>
                  <a:schemeClr val="tx1"/>
                </a:solidFill>
              </a:rPr>
              <a:t>   802</a:t>
            </a:r>
            <a:r>
              <a:rPr lang="en-US" altLang="en-US" sz="1600" b="0" dirty="0">
                <a:solidFill>
                  <a:schemeClr val="tx1"/>
                </a:solidFill>
              </a:rPr>
              <a:t>.18 will meet our normal Thursday’s,  16</a:t>
            </a:r>
            <a:r>
              <a:rPr lang="en-US" altLang="en-US" sz="1600" b="0" baseline="30000" dirty="0">
                <a:solidFill>
                  <a:schemeClr val="tx1"/>
                </a:solidFill>
              </a:rPr>
              <a:t>th</a:t>
            </a:r>
            <a:r>
              <a:rPr lang="en-US" altLang="en-US" sz="1600" b="0" dirty="0">
                <a:solidFill>
                  <a:schemeClr val="tx1"/>
                </a:solidFill>
              </a:rPr>
              <a:t> and 23</a:t>
            </a:r>
            <a:r>
              <a:rPr lang="en-US" altLang="en-US" sz="1600" b="0" baseline="30000" dirty="0">
                <a:solidFill>
                  <a:schemeClr val="tx1"/>
                </a:solidFill>
              </a:rPr>
              <a:t>rd</a:t>
            </a:r>
            <a:r>
              <a:rPr lang="en-US" altLang="en-US" sz="1600" b="0" dirty="0">
                <a:solidFill>
                  <a:schemeClr val="tx1"/>
                </a:solidFill>
              </a:rPr>
              <a:t>.</a:t>
            </a:r>
          </a:p>
          <a:p>
            <a:pPr lvl="2">
              <a:spcBef>
                <a:spcPts val="0"/>
              </a:spcBef>
              <a:spcAft>
                <a:spcPts val="0"/>
              </a:spcAft>
              <a:buFont typeface="Arial" panose="020B0604020202020204" pitchFamily="34" charset="0"/>
              <a:buChar char="•"/>
            </a:pPr>
            <a:r>
              <a:rPr lang="en-US" altLang="en-US" sz="1600" b="1" dirty="0">
                <a:solidFill>
                  <a:schemeClr val="tx1"/>
                </a:solidFill>
              </a:rPr>
              <a:t>On the 16</a:t>
            </a:r>
            <a:r>
              <a:rPr lang="en-US" altLang="en-US" sz="1600" b="1" baseline="30000" dirty="0">
                <a:solidFill>
                  <a:schemeClr val="tx1"/>
                </a:solidFill>
              </a:rPr>
              <a:t>th</a:t>
            </a:r>
            <a:r>
              <a:rPr lang="en-US" altLang="en-US" sz="1600" b="1" dirty="0">
                <a:solidFill>
                  <a:schemeClr val="tx1"/>
                </a:solidFill>
              </a:rPr>
              <a:t>, overlaps with last 30 minutes of 802.11az and 802.11bh; and 802.24 has moved to 16</a:t>
            </a:r>
            <a:r>
              <a:rPr lang="en-US" altLang="en-US" sz="1600" b="1" baseline="30000" dirty="0">
                <a:solidFill>
                  <a:schemeClr val="tx1"/>
                </a:solidFill>
              </a:rPr>
              <a:t>th</a:t>
            </a:r>
            <a:r>
              <a:rPr lang="en-US" altLang="en-US" sz="1600" b="1" dirty="0">
                <a:solidFill>
                  <a:schemeClr val="tx1"/>
                </a:solidFill>
              </a:rPr>
              <a:t> at 1500et</a:t>
            </a:r>
          </a:p>
          <a:p>
            <a:pPr lvl="2">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Looking at a wireless session opening meeting Friday 10sep21 at 0900et (similar to what was done at f2fs )</a:t>
            </a:r>
          </a:p>
          <a:p>
            <a:pPr lvl="1">
              <a:spcBef>
                <a:spcPts val="0"/>
              </a:spcBef>
              <a:spcAft>
                <a:spcPts val="0"/>
              </a:spcAft>
              <a:buFont typeface="Arial" panose="020B0604020202020204" pitchFamily="34" charset="0"/>
              <a:buChar char="•"/>
            </a:pPr>
            <a:r>
              <a:rPr lang="en-US" altLang="en-US" sz="1600" dirty="0">
                <a:solidFill>
                  <a:schemeClr val="tx1"/>
                </a:solidFill>
              </a:rPr>
              <a:t>Agenda for Sept 10th 802 Wireless Interim is here: </a:t>
            </a:r>
            <a:r>
              <a:rPr lang="en-US" altLang="en-US" sz="1600" dirty="0">
                <a:solidFill>
                  <a:schemeClr val="tx1"/>
                </a:solidFill>
                <a:hlinkClick r:id="rId3"/>
              </a:rPr>
              <a:t>https://mentor.ieee.org/802-ec/dcn/21/ec-21-0140-04-WCSG-2021-09-wireless-interim-opening-plenary-agenda.xlsx</a:t>
            </a:r>
            <a:r>
              <a:rPr lang="en-US" altLang="en-US" sz="1600" dirty="0">
                <a:solidFill>
                  <a:schemeClr val="tx1"/>
                </a:solidFill>
              </a:rPr>
              <a:t>   </a:t>
            </a:r>
          </a:p>
          <a:p>
            <a:pPr lvl="1">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From WCSC on 07July: 	</a:t>
            </a:r>
            <a:r>
              <a:rPr lang="en-US" altLang="en-US" sz="1600" strike="sngStrike" dirty="0">
                <a:solidFill>
                  <a:schemeClr val="bg1">
                    <a:lumMod val="75000"/>
                  </a:schemeClr>
                </a:solidFill>
              </a:rPr>
              <a:t>  $50 – 14jul-27aug</a:t>
            </a:r>
            <a:r>
              <a:rPr lang="en-US" altLang="en-US" sz="1600" b="1" strike="sngStrike" dirty="0">
                <a:solidFill>
                  <a:schemeClr val="bg1">
                    <a:lumMod val="75000"/>
                  </a:schemeClr>
                </a:solidFill>
              </a:rPr>
              <a:t>;</a:t>
            </a:r>
            <a:r>
              <a:rPr lang="en-US" altLang="en-US" sz="1600" strike="sngStrike" dirty="0">
                <a:solidFill>
                  <a:schemeClr val="bg1">
                    <a:lumMod val="75000"/>
                  </a:schemeClr>
                </a:solidFill>
              </a:rPr>
              <a:t>	</a:t>
            </a:r>
            <a:r>
              <a:rPr lang="en-US" altLang="en-US" sz="1600" dirty="0">
                <a:solidFill>
                  <a:schemeClr val="tx1"/>
                </a:solidFill>
              </a:rPr>
              <a:t>	</a:t>
            </a:r>
            <a:r>
              <a:rPr lang="en-US" altLang="en-US" sz="1600" strike="sngStrike" dirty="0">
                <a:solidFill>
                  <a:schemeClr val="bg1">
                    <a:lumMod val="75000"/>
                  </a:schemeClr>
                </a:solidFill>
              </a:rPr>
              <a:t>$75 – 28aug-09sep;	</a:t>
            </a:r>
            <a:r>
              <a:rPr lang="en-US" altLang="en-US" sz="1600" dirty="0">
                <a:solidFill>
                  <a:schemeClr val="tx1"/>
                </a:solidFill>
              </a:rPr>
              <a:t>	</a:t>
            </a:r>
            <a:r>
              <a:rPr lang="en-US" altLang="en-US" sz="1600" b="1" dirty="0">
                <a:solidFill>
                  <a:schemeClr val="tx1"/>
                </a:solidFill>
              </a:rPr>
              <a:t>$125 &gt;09sep;</a:t>
            </a:r>
          </a:p>
          <a:p>
            <a:pPr marL="800100" lvl="2">
              <a:spcBef>
                <a:spcPts val="0"/>
              </a:spcBef>
              <a:spcAft>
                <a:spcPts val="0"/>
              </a:spcAft>
              <a:buFont typeface="Arial" panose="020B0604020202020204" pitchFamily="34" charset="0"/>
              <a:buChar char="•"/>
            </a:pPr>
            <a:endParaRPr lang="en-US" b="0" dirty="0">
              <a:solidFill>
                <a:schemeClr val="tx1"/>
              </a:solidFill>
              <a:ea typeface="Calibri" panose="020F0502020204030204" pitchFamily="34" charset="0"/>
            </a:endParaRPr>
          </a:p>
          <a:p>
            <a:pPr marL="800100" lvl="2">
              <a:spcBef>
                <a:spcPts val="0"/>
              </a:spcBef>
              <a:spcAft>
                <a:spcPts val="0"/>
              </a:spcAft>
              <a:buFont typeface="Arial" panose="020B0604020202020204" pitchFamily="34" charset="0"/>
              <a:buChar char="•"/>
            </a:pPr>
            <a:r>
              <a:rPr lang="en-US" b="0" dirty="0">
                <a:solidFill>
                  <a:schemeClr val="tx1"/>
                </a:solidFill>
                <a:ea typeface="Calibri" panose="020F0502020204030204" pitchFamily="34" charset="0"/>
              </a:rPr>
              <a:t>The September 2021 electronic wireless interim session registration is open: </a:t>
            </a:r>
          </a:p>
          <a:p>
            <a:pPr marL="1257300" lvl="3">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hlinkClick r:id="rId4"/>
              </a:rPr>
              <a:t>http://802world.org/wireless/</a:t>
            </a:r>
            <a:r>
              <a:rPr lang="en-US" sz="1800" dirty="0">
                <a:solidFill>
                  <a:schemeClr val="tx1"/>
                </a:solidFill>
                <a:ea typeface="Calibri" panose="020F0502020204030204" pitchFamily="34" charset="0"/>
              </a:rPr>
              <a:t>		</a:t>
            </a:r>
            <a:r>
              <a:rPr lang="en-US" sz="1800" b="0" i="0" u="sng" strike="noStrike" dirty="0">
                <a:solidFill>
                  <a:srgbClr val="55AA8F"/>
                </a:solidFill>
                <a:effectLst/>
              </a:rPr>
              <a:t>REGISTRATION WEBSITE: </a:t>
            </a:r>
            <a:r>
              <a:rPr lang="en-US" sz="1800" b="0" i="0" u="none" strike="noStrike" dirty="0">
                <a:solidFill>
                  <a:srgbClr val="55AA8F"/>
                </a:solidFill>
                <a:effectLst/>
              </a:rPr>
              <a:t> </a:t>
            </a:r>
            <a:r>
              <a:rPr lang="en-US" sz="1800" b="0" i="0" u="none" strike="noStrike" dirty="0">
                <a:solidFill>
                  <a:srgbClr val="2554C7"/>
                </a:solidFill>
                <a:effectLst/>
                <a:hlinkClick r:id="rId5"/>
              </a:rPr>
              <a:t>https://cvent.me/NxZeZx</a:t>
            </a:r>
            <a:endParaRPr lang="en-US" sz="1800" dirty="0">
              <a:solidFill>
                <a:srgbClr val="333333"/>
              </a:solidFill>
            </a:endParaRPr>
          </a:p>
          <a:p>
            <a:pPr marL="1714500" lvl="4">
              <a:spcBef>
                <a:spcPts val="0"/>
              </a:spcBef>
              <a:spcAft>
                <a:spcPts val="0"/>
              </a:spcAft>
              <a:buFont typeface="Arial" panose="020B0604020202020204" pitchFamily="34" charset="0"/>
              <a:buChar char="•"/>
            </a:pPr>
            <a:endParaRPr lang="en-US" sz="1400" b="0" dirty="0">
              <a:solidFill>
                <a:schemeClr val="tx1"/>
              </a:solidFill>
              <a:ea typeface="Calibri" panose="020F0502020204030204" pitchFamily="34" charset="0"/>
            </a:endParaRPr>
          </a:p>
          <a:p>
            <a:pPr>
              <a:spcBef>
                <a:spcPts val="0"/>
              </a:spcBef>
              <a:spcAft>
                <a:spcPts val="0"/>
              </a:spcAft>
              <a:buFont typeface="Arial" panose="020B0604020202020204" pitchFamily="34" charset="0"/>
              <a:buChar char="•"/>
            </a:pPr>
            <a:r>
              <a:rPr lang="en-US" altLang="en-US" sz="1800" dirty="0">
                <a:solidFill>
                  <a:schemeClr val="tx1"/>
                </a:solidFill>
              </a:rPr>
              <a:t>Note:  As announced on the .18 list server on 12Aug21 and now the updated WG P&amp;P approved by the EC this week (29</a:t>
            </a:r>
            <a:r>
              <a:rPr lang="en-US" altLang="en-US" sz="1800" baseline="30000" dirty="0">
                <a:solidFill>
                  <a:schemeClr val="tx1"/>
                </a:solidFill>
              </a:rPr>
              <a:t>th</a:t>
            </a:r>
            <a:r>
              <a:rPr lang="en-US" altLang="en-US" sz="1800" dirty="0">
                <a:solidFill>
                  <a:schemeClr val="tx1"/>
                </a:solidFill>
              </a:rPr>
              <a:t>): </a:t>
            </a:r>
          </a:p>
          <a:p>
            <a:pPr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one that has been declared by the Working Group Chair or Technical Advisory Group Chair.</a:t>
            </a:r>
          </a:p>
          <a:p>
            <a:pPr>
              <a:spcBef>
                <a:spcPts val="0"/>
              </a:spcBef>
              <a:spcAft>
                <a:spcPts val="0"/>
              </a:spcAft>
              <a:buFont typeface="Wingdings" panose="05000000000000000000" pitchFamily="2" charset="2"/>
              <a:buChar char="v"/>
            </a:pPr>
            <a:r>
              <a:rPr lang="en-US" altLang="en-US" sz="1800" dirty="0">
                <a:solidFill>
                  <a:schemeClr val="tx1"/>
                </a:solidFill>
              </a:rPr>
              <a:t>802.18 will be taking attendance using IMAT </a:t>
            </a:r>
            <a:r>
              <a:rPr lang="en-US" altLang="en-US" sz="1800" dirty="0">
                <a:solidFill>
                  <a:srgbClr val="7030A0"/>
                </a:solidFill>
              </a:rPr>
              <a:t>and it will count for voting membership participation credit</a:t>
            </a:r>
          </a:p>
          <a:p>
            <a:pPr marL="800100" lvl="1" indent="-342900">
              <a:spcBef>
                <a:spcPts val="0"/>
              </a:spcBef>
              <a:spcAft>
                <a:spcPts val="0"/>
              </a:spcAft>
              <a:buFont typeface="Arial" panose="020B0604020202020204" pitchFamily="34" charset="0"/>
              <a:buChar char="•"/>
            </a:pPr>
            <a:r>
              <a:rPr lang="en-US" altLang="en-US" dirty="0">
                <a:solidFill>
                  <a:schemeClr val="tx1"/>
                </a:solidFill>
              </a:rPr>
              <a:t>Like previous wireless interims, </a:t>
            </a:r>
            <a:r>
              <a:rPr lang="en-US" altLang="en-US" b="0" dirty="0">
                <a:solidFill>
                  <a:schemeClr val="tx1"/>
                </a:solidFill>
              </a:rPr>
              <a:t>75% is needed, </a:t>
            </a:r>
            <a:r>
              <a:rPr lang="en-US" altLang="en-US" dirty="0">
                <a:solidFill>
                  <a:schemeClr val="tx1"/>
                </a:solidFill>
              </a:rPr>
              <a:t>need</a:t>
            </a:r>
            <a:r>
              <a:rPr lang="en-US" altLang="en-US" b="0" dirty="0">
                <a:solidFill>
                  <a:schemeClr val="tx1"/>
                </a:solidFill>
              </a:rPr>
              <a:t> both calls. </a:t>
            </a:r>
          </a:p>
          <a:p>
            <a:pPr>
              <a:spcBef>
                <a:spcPts val="0"/>
              </a:spcBef>
              <a:spcAft>
                <a:spcPts val="0"/>
              </a:spcAft>
              <a:buFont typeface="Wingdings" panose="05000000000000000000" pitchFamily="2" charset="2"/>
              <a:buChar char="v"/>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16-23sep21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lvl="1">
              <a:spcBef>
                <a:spcPts val="0"/>
              </a:spcBef>
              <a:spcAft>
                <a:spcPts val="0"/>
              </a:spcAft>
              <a:buFont typeface="Arial" panose="020B0604020202020204" pitchFamily="34" charset="0"/>
              <a:buChar char="•"/>
            </a:pPr>
            <a:endParaRPr lang="en-US" altLang="en-US" sz="14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 2021 </a:t>
            </a:r>
            <a:r>
              <a:rPr lang="en-US" altLang="en-US" sz="1800" b="0" dirty="0">
                <a:solidFill>
                  <a:schemeClr val="tx1"/>
                </a:solidFill>
              </a:rPr>
              <a:t>Plenary – Vancouver – was addressed on the EC call on 07Sep21.</a:t>
            </a:r>
          </a:p>
          <a:p>
            <a:pPr lvl="1">
              <a:spcBef>
                <a:spcPts val="0"/>
              </a:spcBef>
              <a:spcAft>
                <a:spcPts val="0"/>
              </a:spcAft>
              <a:buFont typeface="Arial" panose="020B0604020202020204" pitchFamily="34" charset="0"/>
              <a:buChar char="•"/>
            </a:pPr>
            <a:r>
              <a:rPr lang="en-US" sz="1800" dirty="0">
                <a:ea typeface="Calibri" panose="020F0502020204030204" pitchFamily="34" charset="0"/>
              </a:rPr>
              <a:t>And it was approved for the </a:t>
            </a:r>
            <a:r>
              <a:rPr lang="en-US" sz="1800" b="0" dirty="0">
                <a:ea typeface="Calibri" panose="020F0502020204030204" pitchFamily="34" charset="0"/>
              </a:rPr>
              <a:t>Nov 2021 Plenary to be e</a:t>
            </a:r>
            <a:r>
              <a:rPr lang="en-US" sz="1800" b="0" dirty="0">
                <a:solidFill>
                  <a:schemeClr val="tx1"/>
                </a:solidFill>
                <a:ea typeface="Calibri" panose="020F0502020204030204" pitchFamily="34" charset="0"/>
              </a:rPr>
              <a:t>lectronic/virtual</a:t>
            </a:r>
            <a:r>
              <a:rPr lang="en-US" sz="1800" b="0" dirty="0">
                <a:solidFill>
                  <a:schemeClr val="bg1">
                    <a:lumMod val="75000"/>
                  </a:schemeClr>
                </a:solidFill>
                <a:ea typeface="Calibri" panose="020F0502020204030204" pitchFamily="34" charset="0"/>
              </a:rPr>
              <a:t>.</a:t>
            </a:r>
          </a:p>
          <a:p>
            <a:pPr lvl="1">
              <a:spcBef>
                <a:spcPts val="0"/>
              </a:spcBef>
              <a:spcAft>
                <a:spcPts val="0"/>
              </a:spcAft>
              <a:buFont typeface="Arial" panose="020B0604020202020204" pitchFamily="34" charset="0"/>
              <a:buChar char="•"/>
            </a:pPr>
            <a:r>
              <a:rPr lang="en-US" sz="1800" b="0" dirty="0">
                <a:solidFill>
                  <a:schemeClr val="tx1"/>
                </a:solidFill>
                <a:effectLst/>
                <a:ea typeface="Calibri" panose="020F0502020204030204" pitchFamily="34" charset="0"/>
              </a:rPr>
              <a:t>Also approved was the $50 / $75 / $125 meeting fee like we have been doing.</a:t>
            </a:r>
          </a:p>
          <a:p>
            <a:pPr>
              <a:spcBef>
                <a:spcPts val="0"/>
              </a:spcBef>
              <a:spcAft>
                <a:spcPts val="0"/>
              </a:spcAft>
              <a:buFont typeface="Arial" panose="020B0604020202020204" pitchFamily="34" charset="0"/>
              <a:buChar char="•"/>
            </a:pPr>
            <a:endParaRPr lang="en-US" altLang="en-US" sz="1800" b="0" dirty="0">
              <a:solidFill>
                <a:schemeClr val="tx1"/>
              </a:solidFill>
            </a:endParaRP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Early Registration:  Until Thursday 11:59 PM UTC October 21, 2021 		</a:t>
            </a:r>
            <a:r>
              <a:rPr lang="en-US" sz="1600" dirty="0">
                <a:effectLst/>
                <a:latin typeface="Tahoma" panose="020B0604030504040204" pitchFamily="34" charset="0"/>
                <a:ea typeface="Calibri" panose="020F0502020204030204" pitchFamily="34" charset="0"/>
              </a:rPr>
              <a:t>* $US 50.00 for all attendees</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Standard Registration:  Until Friday 11:59 PM UTC November 5, 2021 			* $US 75.00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Late Registration:  After Friday 11:59 PM UTC November 5, 2021 				* $US 125.00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Registration Fees are Non-Transferable and Non-Refundable</a:t>
            </a:r>
            <a:endParaRPr lang="en-US" sz="1600" dirty="0">
              <a:latin typeface="Tahoma" panose="020B060403050404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REGISTRATION WEBSITE:        </a:t>
            </a:r>
            <a:r>
              <a:rPr lang="en-US" sz="1600" b="1" u="sng" dirty="0">
                <a:solidFill>
                  <a:srgbClr val="0000FF"/>
                </a:solidFill>
                <a:effectLst/>
                <a:latin typeface="Tahoma" panose="020B0604030504040204" pitchFamily="34" charset="0"/>
                <a:ea typeface="Calibri" panose="020F0502020204030204" pitchFamily="34" charset="0"/>
                <a:hlinkClick r:id="rId3"/>
              </a:rPr>
              <a:t>https://cvent.me/4xn8Ql</a:t>
            </a:r>
            <a:endParaRPr lang="en-US" sz="1600" u="sng" dirty="0">
              <a:solidFill>
                <a:srgbClr val="0000FF"/>
              </a:solidFill>
              <a:latin typeface="Tahoma" panose="020B060403050404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SCHEDULED SESSIONS</a:t>
            </a:r>
            <a:endParaRPr lang="en-US" sz="1600" dirty="0">
              <a:effectLst/>
              <a:latin typeface="Times New Roman" panose="02020603050405020304" pitchFamily="18"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Meetings will take place between November 5-19, 2021.</a:t>
            </a:r>
            <a:endParaRPr lang="en-US" sz="1600" dirty="0">
              <a:effectLst/>
              <a:latin typeface="Times New Roman" panose="02020603050405020304" pitchFamily="18"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The dates and times of specific WG and TAG meetings will be provided by the Working Group Chairs. </a:t>
            </a: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Information is available at </a:t>
            </a:r>
            <a:r>
              <a:rPr lang="en-US" sz="1600" u="sng" dirty="0">
                <a:solidFill>
                  <a:srgbClr val="0000FF"/>
                </a:solidFill>
                <a:effectLst/>
                <a:latin typeface="Tahoma" panose="020B0604030504040204" pitchFamily="34" charset="0"/>
                <a:ea typeface="Calibri" panose="020F0502020204030204" pitchFamily="34" charset="0"/>
                <a:hlinkClick r:id="rId4"/>
              </a:rPr>
              <a:t>https://ieee802.org/802tele_calendar.html</a:t>
            </a:r>
            <a:endParaRPr lang="en-US" sz="1600" u="sng" dirty="0">
              <a:solidFill>
                <a:srgbClr val="0000FF"/>
              </a:solidFill>
              <a:effectLst/>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latin typeface="Tahoma" panose="020B0604030504040204" pitchFamily="34" charset="0"/>
                <a:ea typeface="Calibri" panose="020F0502020204030204" pitchFamily="34" charset="0"/>
              </a:rPr>
              <a:t>.18 at this point will be our normal weekly times and call-in, Thursday's 11</a:t>
            </a:r>
            <a:r>
              <a:rPr lang="en-US" sz="1600" baseline="30000" dirty="0">
                <a:latin typeface="Tahoma" panose="020B0604030504040204" pitchFamily="34" charset="0"/>
                <a:ea typeface="Calibri" panose="020F0502020204030204" pitchFamily="34" charset="0"/>
              </a:rPr>
              <a:t>th</a:t>
            </a:r>
            <a:r>
              <a:rPr lang="en-US" sz="1600" dirty="0">
                <a:latin typeface="Tahoma" panose="020B0604030504040204" pitchFamily="34" charset="0"/>
                <a:ea typeface="Calibri" panose="020F0502020204030204" pitchFamily="34" charset="0"/>
              </a:rPr>
              <a:t> and 18</a:t>
            </a:r>
            <a:r>
              <a:rPr lang="en-US" sz="1600" baseline="30000" dirty="0">
                <a:latin typeface="Tahoma" panose="020B0604030504040204" pitchFamily="34" charset="0"/>
                <a:ea typeface="Calibri" panose="020F0502020204030204" pitchFamily="34" charset="0"/>
              </a:rPr>
              <a:t>th</a:t>
            </a:r>
            <a:r>
              <a:rPr lang="en-US" sz="1600" dirty="0">
                <a:latin typeface="Tahoma" panose="020B0604030504040204" pitchFamily="34" charset="0"/>
                <a:ea typeface="Calibri" panose="020F0502020204030204" pitchFamily="34" charset="0"/>
              </a:rPr>
              <a:t> Nov21.</a:t>
            </a:r>
            <a:endParaRPr lang="en-US" sz="1600" dirty="0">
              <a:effectLst/>
              <a:latin typeface="Times New Roman" panose="02020603050405020304" pitchFamily="18" charset="0"/>
              <a:ea typeface="Calibri" panose="020F0502020204030204" pitchFamily="34" charset="0"/>
            </a:endParaRPr>
          </a:p>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a:t>
            </a:r>
            <a:r>
              <a:rPr lang="en-US" altLang="en-US" sz="1800" b="0" dirty="0">
                <a:solidFill>
                  <a:schemeClr val="tx1"/>
                </a:solidFill>
              </a:rPr>
              <a:t>Wireless Interim – Panama</a:t>
            </a:r>
          </a:p>
          <a:p>
            <a:pPr marL="685800" lvl="1">
              <a:buFont typeface="Arial" panose="020B0604020202020204" pitchFamily="34" charset="0"/>
              <a:buChar char="•"/>
            </a:pPr>
            <a:r>
              <a:rPr lang="en-US" sz="1800" b="0" dirty="0">
                <a:ea typeface="Calibri" panose="020F0502020204030204" pitchFamily="34" charset="0"/>
              </a:rPr>
              <a:t>WCSC Sept. call, the Jan 2022 Wireless Interim will be electronic/virtual.</a:t>
            </a:r>
          </a:p>
          <a:p>
            <a:pPr marL="685800" lvl="1">
              <a:buFont typeface="Arial" panose="020B0604020202020204" pitchFamily="34" charset="0"/>
              <a:buChar char="•"/>
            </a:pPr>
            <a:r>
              <a:rPr lang="en-US" sz="1800" b="0" dirty="0">
                <a:effectLst/>
                <a:ea typeface="Calibri" panose="020F0502020204030204" pitchFamily="34" charset="0"/>
              </a:rPr>
              <a:t>Also approved was the $50 / $75 / $125 meeting fee like coming up at the Sept. Wireless Interim</a:t>
            </a:r>
          </a:p>
          <a:p>
            <a:pPr>
              <a:spcBef>
                <a:spcPts val="0"/>
              </a:spcBef>
              <a:spcAft>
                <a:spcPts val="0"/>
              </a:spcAft>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p:txBody>
          <a:bodyPr/>
          <a:lstStyle/>
          <a:p>
            <a:r>
              <a:rPr lang="en-US"/>
              <a:t>16-23sep21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38076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-1b</a:t>
            </a:r>
            <a:endParaRPr lang="en-US" sz="1200" dirty="0"/>
          </a:p>
        </p:txBody>
      </p:sp>
      <p:sp>
        <p:nvSpPr>
          <p:cNvPr id="3" name="Content Placeholder 2"/>
          <p:cNvSpPr>
            <a:spLocks noGrp="1"/>
          </p:cNvSpPr>
          <p:nvPr>
            <p:ph idx="1"/>
          </p:nvPr>
        </p:nvSpPr>
        <p:spPr>
          <a:xfrm>
            <a:off x="914400" y="1196976"/>
            <a:ext cx="10820400" cy="5278437"/>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 next call, meeting #59, _(some focused calls in sept.)_</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Anything to share today?  not today</a:t>
            </a:r>
          </a:p>
          <a:p>
            <a:pPr lvl="1">
              <a:spcBef>
                <a:spcPts val="0"/>
              </a:spcBef>
              <a:buFont typeface="Arial" panose="020B0604020202020204" pitchFamily="34" charset="0"/>
              <a:buChar char="•"/>
            </a:pPr>
            <a:r>
              <a:rPr lang="en-US" sz="1600" b="1" dirty="0">
                <a:solidFill>
                  <a:schemeClr val="tx1"/>
                </a:solidFill>
              </a:rPr>
              <a:t>15jul:  </a:t>
            </a:r>
            <a:r>
              <a:rPr lang="en-US" sz="1600" dirty="0">
                <a:solidFill>
                  <a:schemeClr val="tx1"/>
                </a:solidFill>
              </a:rPr>
              <a:t>Working on new SR doc to extend UWB to 12.4 GHz, (tbd), much broader, up to 4 GHz OBW (tbd).</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7"/>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many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/calls</a:t>
            </a:r>
            <a:r>
              <a:rPr lang="en-US" sz="1800" b="0" dirty="0">
                <a:solidFill>
                  <a:schemeClr val="tx1"/>
                </a:solidFill>
                <a:sym typeface="Wingdings" panose="05000000000000000000" pitchFamily="2" charset="2"/>
              </a:rPr>
              <a:t>;  01,02,06,07,08,09,10,21sep21</a:t>
            </a:r>
            <a:endParaRPr lang="en-US" sz="160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One of the 60GHz standards, EN 303 753, rapporteur meeting on 21sep21</a:t>
            </a:r>
          </a:p>
          <a:p>
            <a:pPr lvl="1">
              <a:spcBef>
                <a:spcPts val="0"/>
              </a:spcBef>
              <a:buFont typeface="Arial" panose="020B0604020202020204" pitchFamily="34" charset="0"/>
              <a:buChar char="•"/>
            </a:pPr>
            <a:r>
              <a:rPr lang="en-US" sz="1800" dirty="0">
                <a:solidFill>
                  <a:schemeClr val="tx1"/>
                </a:solidFill>
              </a:rPr>
              <a:t>Agenda for #111 is on the BRAN site and the 802.11 members area. </a:t>
            </a:r>
          </a:p>
          <a:p>
            <a:pPr lvl="1">
              <a:spcBef>
                <a:spcPts val="0"/>
              </a:spcBef>
              <a:buFont typeface="Arial" panose="020B0604020202020204" pitchFamily="34" charset="0"/>
              <a:buChar char="•"/>
            </a:pPr>
            <a:r>
              <a:rPr lang="en-US" sz="1800" b="0" dirty="0">
                <a:solidFill>
                  <a:schemeClr val="tx1"/>
                </a:solidFill>
                <a:effectLst/>
                <a:ea typeface="Calibri" panose="020F0502020204030204" pitchFamily="34" charset="0"/>
                <a:sym typeface="Wingdings" panose="05000000000000000000" pitchFamily="2" charset="2"/>
              </a:rPr>
              <a:t>Last week, 09sep: </a:t>
            </a:r>
          </a:p>
          <a:p>
            <a:pPr lvl="1">
              <a:spcBef>
                <a:spcPts val="0"/>
              </a:spcBef>
              <a:buFont typeface="Arial" panose="020B0604020202020204" pitchFamily="34" charset="0"/>
              <a:buChar char="•"/>
            </a:pPr>
            <a:r>
              <a:rPr lang="en-US" sz="1800" b="0" dirty="0">
                <a:solidFill>
                  <a:schemeClr val="tx1"/>
                </a:solidFill>
                <a:effectLst/>
                <a:ea typeface="Calibri" panose="020F0502020204030204" pitchFamily="34" charset="0"/>
                <a:sym typeface="Wingdings" panose="05000000000000000000" pitchFamily="2" charset="2"/>
              </a:rPr>
              <a:t>EN 301 598 – TVWS – approved</a:t>
            </a:r>
            <a:r>
              <a:rPr lang="en-US" sz="1800" dirty="0">
                <a:solidFill>
                  <a:schemeClr val="tx1"/>
                </a:solidFill>
                <a:ea typeface="Calibri" panose="020F0502020204030204" pitchFamily="34" charset="0"/>
                <a:sym typeface="Wingdings" panose="05000000000000000000" pitchFamily="2" charset="2"/>
              </a:rPr>
              <a:t> and </a:t>
            </a:r>
            <a:r>
              <a:rPr lang="en-US" sz="1800" b="0" dirty="0">
                <a:solidFill>
                  <a:schemeClr val="tx1"/>
                </a:solidFill>
                <a:effectLst/>
                <a:ea typeface="Calibri" panose="020F0502020204030204" pitchFamily="34" charset="0"/>
                <a:sym typeface="Wingdings" panose="05000000000000000000" pitchFamily="2" charset="2"/>
              </a:rPr>
              <a:t>next is EC assessment.  then to ENAP and heading for the OJEU. </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sym typeface="Wingdings" panose="05000000000000000000" pitchFamily="2" charset="2"/>
              </a:rPr>
              <a:t>EN 301 893 5 GHz - had 2 calls, cleaning up the standards. Working to conclude in meeting #112 in Dec. </a:t>
            </a:r>
          </a:p>
          <a:p>
            <a:pPr lvl="1">
              <a:spcBef>
                <a:spcPts val="0"/>
              </a:spcBef>
              <a:buFont typeface="Arial" panose="020B0604020202020204" pitchFamily="34" charset="0"/>
              <a:buChar char="•"/>
            </a:pPr>
            <a:r>
              <a:rPr lang="en-US" sz="1800" b="0" dirty="0">
                <a:solidFill>
                  <a:schemeClr val="tx1"/>
                </a:solidFill>
                <a:effectLst/>
                <a:ea typeface="Calibri" panose="020F0502020204030204" pitchFamily="34" charset="0"/>
                <a:sym typeface="Wingdings" panose="05000000000000000000" pitchFamily="2" charset="2"/>
              </a:rPr>
              <a:t>EN 303 687 6 GHz - </a:t>
            </a:r>
            <a:r>
              <a:rPr lang="en-US" sz="1800" dirty="0">
                <a:solidFill>
                  <a:schemeClr val="tx1"/>
                </a:solidFill>
                <a:ea typeface="Calibri" panose="020F0502020204030204" pitchFamily="34" charset="0"/>
                <a:sym typeface="Wingdings" panose="05000000000000000000" pitchFamily="2" charset="2"/>
              </a:rPr>
              <a:t> have had 3 ad hoc meetings, 1 was on client-to-client communications with some values still being discussed.  2 were on NB FH and discussions continue. </a:t>
            </a:r>
            <a:endParaRPr lang="en-US" sz="1800" b="0" dirty="0">
              <a:solidFill>
                <a:schemeClr val="tx1"/>
              </a:solidFill>
              <a:effectLst/>
              <a:ea typeface="Calibri" panose="020F0502020204030204" pitchFamily="34" charset="0"/>
              <a:sym typeface="Wingdings" panose="05000000000000000000" pitchFamily="2" charset="2"/>
            </a:endParaRPr>
          </a:p>
          <a:p>
            <a:pPr lvl="1">
              <a:spcBef>
                <a:spcPts val="0"/>
              </a:spcBef>
              <a:buFont typeface="Arial" panose="020B0604020202020204" pitchFamily="34" charset="0"/>
              <a:buChar char="•"/>
            </a:pPr>
            <a:r>
              <a:rPr lang="en-US" sz="1800" b="0" dirty="0">
                <a:solidFill>
                  <a:schemeClr val="tx1"/>
                </a:solidFill>
                <a:effectLst/>
                <a:ea typeface="Calibri" panose="020F0502020204030204" pitchFamily="34" charset="0"/>
                <a:sym typeface="Wingdings" panose="05000000000000000000" pitchFamily="2" charset="2"/>
              </a:rPr>
              <a:t>EN 303 753, 1 of the 60GHz stds has a call today/10</a:t>
            </a:r>
            <a:r>
              <a:rPr lang="en-US" sz="1800" b="0" baseline="30000" dirty="0">
                <a:solidFill>
                  <a:schemeClr val="tx1"/>
                </a:solidFill>
                <a:effectLst/>
                <a:ea typeface="Calibri" panose="020F0502020204030204" pitchFamily="34" charset="0"/>
                <a:sym typeface="Wingdings" panose="05000000000000000000" pitchFamily="2" charset="2"/>
              </a:rPr>
              <a:t>th</a:t>
            </a:r>
            <a:r>
              <a:rPr lang="en-US" sz="1800" b="0" dirty="0">
                <a:solidFill>
                  <a:schemeClr val="tx1"/>
                </a:solidFill>
                <a:effectLst/>
                <a:ea typeface="Calibri" panose="020F0502020204030204" pitchFamily="34" charset="0"/>
                <a:sym typeface="Wingdings" panose="05000000000000000000" pitchFamily="2" charset="2"/>
              </a:rPr>
              <a:t> and then #2 is 21sep21  </a:t>
            </a:r>
          </a:p>
          <a:p>
            <a:pPr lvl="2">
              <a:spcBef>
                <a:spcPts val="0"/>
              </a:spcBef>
              <a:buFont typeface="Arial" panose="020B0604020202020204" pitchFamily="34" charset="0"/>
              <a:buChar char="•"/>
            </a:pPr>
            <a:r>
              <a:rPr lang="en-US" sz="1600" dirty="0">
                <a:solidFill>
                  <a:schemeClr val="tx1"/>
                </a:solidFill>
                <a:ea typeface="Calibri" panose="020F0502020204030204" pitchFamily="34" charset="0"/>
                <a:sym typeface="Wingdings" panose="05000000000000000000" pitchFamily="2" charset="2"/>
              </a:rPr>
              <a:t>EN 303 722 another 60GHz standard is waiting on ENAP.</a:t>
            </a:r>
          </a:p>
          <a:p>
            <a:pPr lvl="2">
              <a:spcBef>
                <a:spcPts val="0"/>
              </a:spcBef>
              <a:buFont typeface="Arial" panose="020B0604020202020204" pitchFamily="34" charset="0"/>
              <a:buChar char="•"/>
            </a:pPr>
            <a:r>
              <a:rPr lang="en-US" sz="1600" dirty="0">
                <a:solidFill>
                  <a:schemeClr val="tx1"/>
                </a:solidFill>
              </a:rPr>
              <a:t>(not discussed though: EN 302 567 –  another 60GHz (.11ad and .11ay) has passed 2</a:t>
            </a:r>
            <a:r>
              <a:rPr lang="en-US" sz="1600" baseline="30000" dirty="0">
                <a:solidFill>
                  <a:schemeClr val="tx1"/>
                </a:solidFill>
              </a:rPr>
              <a:t>nd</a:t>
            </a:r>
            <a:r>
              <a:rPr lang="en-US" sz="1600" dirty="0">
                <a:solidFill>
                  <a:schemeClr val="tx1"/>
                </a:solidFill>
              </a:rPr>
              <a:t> ENAP, it is now an approved standard, next is to EC to approve for the OJEU.)</a:t>
            </a:r>
          </a:p>
          <a:p>
            <a:pPr lvl="1">
              <a:spcBef>
                <a:spcPts val="0"/>
              </a:spcBef>
              <a:buFont typeface="Arial" panose="020B0604020202020204" pitchFamily="34" charset="0"/>
              <a:buChar char="•"/>
            </a:pPr>
            <a:r>
              <a:rPr lang="en-US" sz="1800" b="0" dirty="0">
                <a:solidFill>
                  <a:schemeClr val="tx1"/>
                </a:solidFill>
                <a:effectLst/>
                <a:ea typeface="Calibri" panose="020F0502020204030204" pitchFamily="34" charset="0"/>
                <a:sym typeface="Wingdings" panose="05000000000000000000" pitchFamily="2" charset="2"/>
              </a:rPr>
              <a:t>Next plenary starts on 27sept.  Looking at 4 – 90min sessions each day.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lvl="3">
              <a:buFont typeface="Arial" panose="020B0604020202020204" pitchFamily="34" charset="0"/>
              <a:buChar char="•"/>
            </a:pPr>
            <a:endParaRPr lang="en-US" sz="600" dirty="0">
              <a:solidFill>
                <a:schemeClr val="tx1"/>
              </a:solidFill>
            </a:endParaRPr>
          </a:p>
          <a:p>
            <a:pPr>
              <a:spcBef>
                <a:spcPts val="0"/>
              </a:spcBef>
              <a:spcAft>
                <a:spcPts val="0"/>
              </a:spcAft>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virtual meeting, #M105 10-12Jan22</a:t>
            </a:r>
            <a:endParaRPr lang="en-US" sz="1800" dirty="0">
              <a:solidFill>
                <a:schemeClr val="tx1"/>
              </a:solidFill>
            </a:endParaRPr>
          </a:p>
          <a:p>
            <a:pPr lvl="1">
              <a:spcBef>
                <a:spcPts val="0"/>
              </a:spcBef>
              <a:spcAft>
                <a:spcPts val="0"/>
              </a:spcAft>
              <a:buFont typeface="Arial" panose="020B0604020202020204" pitchFamily="34" charset="0"/>
              <a:buChar char="•"/>
            </a:pPr>
            <a:r>
              <a:rPr lang="en-US" sz="1400" dirty="0">
                <a:solidFill>
                  <a:schemeClr val="tx1"/>
                </a:solidFill>
              </a:rPr>
              <a:t>ECC report 327 is back from public review and will be agreed upon at next SE meetings. More UWB work on bands above 6 GHz. Proposed changes will be in the regulations, just how is tbd.  Expected 1H2022.</a:t>
            </a:r>
          </a:p>
          <a:p>
            <a:pPr lvl="1">
              <a:spcBef>
                <a:spcPts val="0"/>
              </a:spcBef>
              <a:spcAft>
                <a:spcPts val="0"/>
              </a:spcAft>
              <a:buFont typeface="Arial" panose="020B0604020202020204" pitchFamily="34" charset="0"/>
              <a:buChar char="•"/>
            </a:pPr>
            <a:r>
              <a:rPr lang="en-US" sz="1400" b="1" dirty="0">
                <a:solidFill>
                  <a:schemeClr val="tx1"/>
                </a:solidFill>
              </a:rPr>
              <a:t>02sep: </a:t>
            </a:r>
            <a:r>
              <a:rPr lang="en-US" sz="1400" dirty="0">
                <a:solidFill>
                  <a:schemeClr val="tx1"/>
                </a:solidFill>
              </a:rPr>
              <a:t>Looking at UWB radiodetermination applications in 116 – 260GHz for vehicular use.</a:t>
            </a:r>
            <a:endParaRPr lang="en-US" sz="1400" dirty="0">
              <a:solidFill>
                <a:schemeClr val="bg1">
                  <a:lumMod val="65000"/>
                </a:schemeClr>
              </a:solidFill>
            </a:endParaRPr>
          </a:p>
          <a:p>
            <a:pPr lvl="1">
              <a:spcBef>
                <a:spcPts val="0"/>
              </a:spcBef>
              <a:spcAft>
                <a:spcPts val="0"/>
              </a:spcAft>
              <a:buFont typeface="Arial" panose="020B0604020202020204" pitchFamily="34" charset="0"/>
              <a:buChar char="•"/>
            </a:pPr>
            <a:r>
              <a:rPr lang="en-US" sz="1400" b="1" dirty="0">
                <a:solidFill>
                  <a:schemeClr val="tx1"/>
                </a:solidFill>
              </a:rPr>
              <a:t>15jul: </a:t>
            </a:r>
            <a:r>
              <a:rPr lang="en-US" sz="14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lvl="2">
              <a:spcBef>
                <a:spcPts val="0"/>
              </a:spcBef>
              <a:spcAft>
                <a:spcPts val="0"/>
              </a:spcAft>
              <a:buFont typeface="Arial" panose="020B0604020202020204" pitchFamily="34" charset="0"/>
              <a:buChar char="•"/>
            </a:pPr>
            <a:endParaRPr lang="en-US" sz="10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call #14 28-29Oct21</a:t>
            </a:r>
          </a:p>
          <a:p>
            <a:pPr lvl="1">
              <a:spcBef>
                <a:spcPts val="0"/>
              </a:spcBef>
              <a:buFont typeface="Arial" panose="020B0604020202020204" pitchFamily="34" charset="0"/>
              <a:buChar char="•"/>
            </a:pPr>
            <a:r>
              <a:rPr lang="en-US" sz="1600" dirty="0">
                <a:solidFill>
                  <a:schemeClr val="tx1"/>
                </a:solidFill>
              </a:rPr>
              <a:t>Anything to share today? not today</a:t>
            </a:r>
          </a:p>
          <a:p>
            <a:pPr marL="800100" lvl="2">
              <a:spcBef>
                <a:spcPts val="0"/>
              </a:spcBef>
              <a:spcAft>
                <a:spcPts val="0"/>
              </a:spcAft>
              <a:buFont typeface="Arial" panose="020B0604020202020204" pitchFamily="34" charset="0"/>
              <a:buChar char="•"/>
            </a:pPr>
            <a:endParaRPr lang="en-US" sz="12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altLang="en-US" sz="1800" dirty="0"/>
              <a:t>next call </a:t>
            </a:r>
            <a:r>
              <a:rPr lang="en-US" sz="1800" dirty="0">
                <a:sym typeface="Wingdings" panose="05000000000000000000" pitchFamily="2" charset="2"/>
              </a:rPr>
              <a:t>#16 14-15Sep21</a:t>
            </a:r>
          </a:p>
          <a:p>
            <a:pPr marL="400050" lvl="1">
              <a:spcBef>
                <a:spcPts val="0"/>
              </a:spcBef>
              <a:spcAft>
                <a:spcPts val="0"/>
              </a:spcAft>
              <a:buFont typeface="Arial" panose="020B0604020202020204" pitchFamily="34" charset="0"/>
              <a:buChar char="•"/>
            </a:pPr>
            <a:r>
              <a:rPr lang="en-US" sz="1600" b="0" dirty="0">
                <a:effectLst/>
                <a:ea typeface="Calibri" panose="020F0502020204030204" pitchFamily="34" charset="0"/>
              </a:rPr>
              <a:t>1) Resolution of public consultation comments on Draft ECC report 330; re: WAS/RLAN use of the 5725-5850MHz band (CEPT work item FM57_03).</a:t>
            </a:r>
          </a:p>
          <a:p>
            <a:pPr marL="800100" lvl="2">
              <a:spcBef>
                <a:spcPts val="0"/>
              </a:spcBef>
              <a:spcAft>
                <a:spcPts val="0"/>
              </a:spcAft>
              <a:buFont typeface="Arial" panose="020B0604020202020204" pitchFamily="34" charset="0"/>
              <a:buChar char="•"/>
            </a:pPr>
            <a:r>
              <a:rPr lang="en-GB" sz="1600" b="0" dirty="0">
                <a:effectLst/>
                <a:ea typeface="Calibri" panose="020F0502020204030204" pitchFamily="34" charset="0"/>
              </a:rPr>
              <a:t>Output of the resolution meeting </a:t>
            </a:r>
            <a:r>
              <a:rPr lang="en-GB" sz="1600" b="0" u="sng" dirty="0">
                <a:solidFill>
                  <a:srgbClr val="0000FF"/>
                </a:solidFill>
                <a:effectLst/>
                <a:ea typeface="Calibri" panose="020F0502020204030204" pitchFamily="34" charset="0"/>
                <a:hlinkClick r:id="rId6"/>
              </a:rPr>
              <a:t>TEMP01R3</a:t>
            </a:r>
            <a:r>
              <a:rPr lang="en-GB" sz="1600" b="0" dirty="0">
                <a:effectLst/>
                <a:ea typeface="Calibri" panose="020F0502020204030204" pitchFamily="34" charset="0"/>
              </a:rPr>
              <a:t>  will be sent to the next WGFM meeting.</a:t>
            </a:r>
            <a:endParaRPr lang="en-US" sz="1600"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6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effectLst/>
                <a:ea typeface="Calibri" panose="020F0502020204030204" pitchFamily="34" charset="0"/>
              </a:rPr>
              <a:t>2) A request from WGFM on how to establish</a:t>
            </a:r>
            <a:r>
              <a:rPr lang="en-GB" sz="1600" b="0" dirty="0">
                <a:solidFill>
                  <a:srgbClr val="000000"/>
                </a:solidFill>
                <a:effectLst/>
                <a:ea typeface="Calibri" panose="020F0502020204030204" pitchFamily="34" charset="0"/>
              </a:rPr>
              <a:t> a list of countries that either do or do not permit the use of the band 5725-5850 MHz above 25mW EIRP for the purposes of CDC operation. </a:t>
            </a: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0" u="sng" dirty="0">
                <a:solidFill>
                  <a:srgbClr val="0000FF"/>
                </a:solidFill>
                <a:effectLst/>
                <a:ea typeface="Calibri" panose="020F0502020204030204" pitchFamily="34" charset="0"/>
                <a:hlinkClick r:id="rId7"/>
              </a:rPr>
              <a:t>TEMP02R2</a:t>
            </a:r>
            <a:r>
              <a:rPr lang="en-US" sz="1600" b="0" dirty="0">
                <a:effectLst/>
                <a:ea typeface="Calibri" panose="020F0502020204030204" pitchFamily="34" charset="0"/>
              </a:rPr>
              <a:t> approved at FM57 and sent to WGFM in response detailing a template that could be used as part of an ECO table for enabling CDC operation whilst protecting incumbent services in countries where CDC is not allowed.</a:t>
            </a:r>
          </a:p>
          <a:p>
            <a:pPr marL="400050" lvl="1">
              <a:spcBef>
                <a:spcPts val="0"/>
              </a:spcBef>
              <a:spcAft>
                <a:spcPts val="0"/>
              </a:spcAft>
              <a:buFont typeface="Arial" panose="020B0604020202020204" pitchFamily="34" charset="0"/>
              <a:buChar char="•"/>
            </a:pPr>
            <a:endParaRPr lang="en-US" sz="16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effectLst/>
                <a:ea typeface="Calibri" panose="020F0502020204030204" pitchFamily="34" charset="0"/>
              </a:rPr>
              <a:t>The work that FM57 was created for (e.g. 6GHz Regulation and 5.8GHz ECC report) is now complete and the FM57 group will be closed at the next WGFM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1219200" y="6129190"/>
            <a:ext cx="9563515" cy="369332"/>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9"/>
              </a:rPr>
              <a:t>https://docdb.cept.org/implementation/16737</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14400" y="61722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13159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effectLst/>
                <a:ea typeface="Calibri" panose="020F0502020204030204" pitchFamily="34" charset="0"/>
              </a:rPr>
              <a:t>Malaysia MCMC has recently begun a public consultation that seeks public view on the possibility of 	allocating 6 GHz spectrum to unlicensed use.</a:t>
            </a:r>
            <a:endParaRPr lang="en-US" sz="18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D</a:t>
            </a:r>
            <a:r>
              <a:rPr lang="en-US" sz="1600" dirty="0">
                <a:effectLst/>
                <a:ea typeface="Calibri" panose="020F0502020204030204" pitchFamily="34" charset="0"/>
              </a:rPr>
              <a:t>eadline for submitting comments is 5:00pm Selangor </a:t>
            </a:r>
            <a:r>
              <a:rPr lang="en-US" sz="1600" dirty="0" err="1">
                <a:effectLst/>
                <a:ea typeface="Calibri" panose="020F0502020204030204" pitchFamily="34" charset="0"/>
              </a:rPr>
              <a:t>Darul</a:t>
            </a:r>
            <a:r>
              <a:rPr lang="en-US" sz="1600" dirty="0">
                <a:effectLst/>
                <a:ea typeface="Calibri" panose="020F0502020204030204" pitchFamily="34" charset="0"/>
              </a:rPr>
              <a:t> Ehsan local time, </a:t>
            </a:r>
            <a:r>
              <a:rPr lang="en-US" sz="1600" b="1" dirty="0">
                <a:effectLst/>
                <a:ea typeface="Calibri" panose="020F0502020204030204" pitchFamily="34" charset="0"/>
              </a:rPr>
              <a:t>October 11, 2021.  (23sept out of .18)</a:t>
            </a:r>
            <a:endParaRPr lang="en-US" sz="1600" b="1"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Calibri" panose="020F0502020204030204" pitchFamily="34" charset="0"/>
              </a:rPr>
              <a:t>For details, you would refer to the 15-page document at:</a:t>
            </a:r>
          </a:p>
          <a:p>
            <a:pPr marL="40005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hlinkClick r:id="rId3"/>
              </a:rPr>
              <a:t>https://www.mcmc.gov.my/skmmgovmy/media/General/pdf/PC_WiFi.pdf</a:t>
            </a:r>
            <a:r>
              <a:rPr lang="en-US" sz="1600" dirty="0">
                <a:solidFill>
                  <a:schemeClr val="tx1"/>
                </a:solidFill>
                <a:ea typeface="Times New Roman" panose="02020603050405020304" pitchFamily="18" charset="0"/>
                <a:cs typeface="Times New Roman" panose="02020603050405020304" pitchFamily="18" charset="0"/>
              </a:rPr>
              <a:t> </a:t>
            </a:r>
          </a:p>
          <a:p>
            <a:pPr marL="400050" lvl="1">
              <a:spcBef>
                <a:spcPts val="0"/>
              </a:spcBef>
              <a:spcAft>
                <a:spcPts val="0"/>
              </a:spcAft>
              <a:buFont typeface="Arial" panose="020B0604020202020204" pitchFamily="34" charset="0"/>
              <a:buChar char="•"/>
            </a:pPr>
            <a:br>
              <a:rPr lang="en-US" sz="1000" dirty="0"/>
            </a:br>
            <a:r>
              <a:rPr lang="en-US" sz="1600" b="0" i="0" dirty="0">
                <a:solidFill>
                  <a:srgbClr val="222222"/>
                </a:solidFill>
                <a:effectLst/>
              </a:rPr>
              <a:t>Q1)  MCMC seeks your views and comments on the demand for spectrum for Wi-Fi in the 6 GHz frequency band.</a:t>
            </a:r>
            <a:br>
              <a:rPr lang="en-US" sz="1600" dirty="0"/>
            </a:br>
            <a:br>
              <a:rPr lang="en-US" sz="1600" dirty="0"/>
            </a:br>
            <a:r>
              <a:rPr lang="en-US" sz="1600" b="0" i="0" dirty="0">
                <a:solidFill>
                  <a:srgbClr val="222222"/>
                </a:solidFill>
                <a:effectLst/>
              </a:rPr>
              <a:t>Q2)  MCMC seeks your views and comments on the emerging technologies utilizing the 6 GHz frequency band.</a:t>
            </a:r>
            <a:br>
              <a:rPr lang="en-US" sz="1600" dirty="0"/>
            </a:br>
            <a:br>
              <a:rPr lang="en-US" sz="1600" dirty="0"/>
            </a:br>
            <a:r>
              <a:rPr lang="en-US" sz="1600" b="0" i="0" dirty="0">
                <a:solidFill>
                  <a:srgbClr val="222222"/>
                </a:solidFill>
                <a:effectLst/>
              </a:rPr>
              <a:t>Q3)  MCMC seeks your views and comments on the frequency range within the 6 GHz frequency band that could be considered for Wi-Fi under the Class Assignment in Malaysia. Should MCMC consider allowing Wi-Fi to operate in the entire 1200 MHz (5925 MHz to 7125 MHz frequency band) or only in the 500 MHz (5925 MHz to 6425 MHz frequency band)?</a:t>
            </a:r>
            <a:br>
              <a:rPr lang="en-US" sz="1600" dirty="0"/>
            </a:br>
            <a:br>
              <a:rPr lang="en-US" sz="1600" dirty="0"/>
            </a:br>
            <a:r>
              <a:rPr lang="en-US" sz="1600" b="0" i="0" dirty="0">
                <a:solidFill>
                  <a:srgbClr val="222222"/>
                </a:solidFill>
                <a:effectLst/>
              </a:rPr>
              <a:t>Q4)  MCMC seeks your views and comments on: i. the coexistence between Wi-Fi and incumbent services (i.e. fixed service and fixed-satellite service); and ii. the potential interference mitigation between these services.</a:t>
            </a:r>
            <a:br>
              <a:rPr lang="en-US" sz="1600" dirty="0"/>
            </a:br>
            <a:endParaRPr lang="en-US" sz="1600" dirty="0"/>
          </a:p>
          <a:p>
            <a:pPr marL="800100" lvl="2">
              <a:spcBef>
                <a:spcPts val="0"/>
              </a:spcBef>
              <a:spcAft>
                <a:spcPts val="0"/>
              </a:spcAft>
              <a:buFont typeface="Arial" panose="020B0604020202020204" pitchFamily="34" charset="0"/>
              <a:buChar char="•"/>
            </a:pPr>
            <a:r>
              <a:rPr lang="en-US" sz="1600" b="0" i="0" dirty="0">
                <a:solidFill>
                  <a:srgbClr val="222222"/>
                </a:solidFill>
                <a:effectLst/>
              </a:rPr>
              <a:t>note: Refer to Table 1 of the document on the status of incumbents in this frequency band of interest.</a:t>
            </a:r>
            <a:br>
              <a:rPr lang="en-US" sz="1600" b="0" i="0" dirty="0">
                <a:solidFill>
                  <a:srgbClr val="222222"/>
                </a:solidFill>
                <a:effectLst/>
              </a:rPr>
            </a:br>
            <a:endParaRPr lang="en-US" sz="16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5785" y="457200"/>
            <a:ext cx="10475384" cy="6009901"/>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effectLst/>
                <a:ea typeface="Calibri" panose="020F0502020204030204" pitchFamily="34" charset="0"/>
              </a:rPr>
              <a:t>Malaysia MCMC has recently begun a public consultation that seeks public view on the possibility of 	allocating 6 GHz spectrum to unlicensed use.</a:t>
            </a:r>
            <a:endParaRPr lang="en-US" sz="18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D</a:t>
            </a:r>
            <a:r>
              <a:rPr lang="en-US" sz="1600" dirty="0">
                <a:effectLst/>
                <a:ea typeface="Calibri" panose="020F0502020204030204" pitchFamily="34" charset="0"/>
              </a:rPr>
              <a:t>eadline for submitting comments is 5:00pm Selangor </a:t>
            </a:r>
            <a:r>
              <a:rPr lang="en-US" sz="1600" dirty="0" err="1">
                <a:effectLst/>
                <a:ea typeface="Calibri" panose="020F0502020204030204" pitchFamily="34" charset="0"/>
              </a:rPr>
              <a:t>Darul</a:t>
            </a:r>
            <a:r>
              <a:rPr lang="en-US" sz="1600" dirty="0">
                <a:effectLst/>
                <a:ea typeface="Calibri" panose="020F0502020204030204" pitchFamily="34" charset="0"/>
              </a:rPr>
              <a:t> Ehsan local time, October 11, 2021.  (23sept out of .18)</a:t>
            </a:r>
            <a:endParaRPr lang="en-US" sz="16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Calibri" panose="020F0502020204030204" pitchFamily="34" charset="0"/>
              </a:rPr>
              <a:t>For details, you would refer to the 15-page document at:</a:t>
            </a:r>
          </a:p>
          <a:p>
            <a:pPr marL="40005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hlinkClick r:id="rId3"/>
              </a:rPr>
              <a:t>https://www.mcmc.gov.my/skmmgovmy/media/General/pdf/PC_WiFi.pdf</a:t>
            </a:r>
            <a:r>
              <a:rPr lang="en-US" sz="1600" dirty="0">
                <a:solidFill>
                  <a:schemeClr val="tx1"/>
                </a:solidFill>
                <a:ea typeface="Times New Roman" panose="02020603050405020304" pitchFamily="18" charset="0"/>
                <a:cs typeface="Times New Roman" panose="02020603050405020304" pitchFamily="18" charset="0"/>
              </a:rPr>
              <a:t> </a:t>
            </a:r>
          </a:p>
          <a:p>
            <a:pPr marL="400050" lvl="1" indent="0">
              <a:spcBef>
                <a:spcPts val="0"/>
              </a:spcBef>
              <a:spcAft>
                <a:spcPts val="0"/>
              </a:spcAft>
            </a:pPr>
            <a:r>
              <a:rPr lang="en-US" sz="1600" b="0" i="0" dirty="0">
                <a:solidFill>
                  <a:srgbClr val="222222"/>
                </a:solidFill>
                <a:effectLst/>
              </a:rPr>
              <a:t>Q5)  MCMC seeks your views and comments on the potential technical and operational conditions to be imposed if the 6 GHz frequency band is introduced for Wi-Fi under the Class Assignment. Should part of the frequency band be limited to indoor operation? Should standard power devices operating under the Automatic Frequency Coordination (AFC) system be adopted in Malaysia?</a:t>
            </a:r>
            <a:br>
              <a:rPr lang="en-US" sz="1600" b="0" i="0" dirty="0">
                <a:solidFill>
                  <a:srgbClr val="222222"/>
                </a:solidFill>
                <a:effectLst/>
              </a:rPr>
            </a:br>
            <a:r>
              <a:rPr lang="en-US" sz="1600" b="0" i="0" dirty="0">
                <a:solidFill>
                  <a:srgbClr val="222222"/>
                </a:solidFill>
                <a:effectLst/>
              </a:rPr>
              <a:t>note: </a:t>
            </a:r>
            <a:r>
              <a:rPr lang="en-US" sz="1600" b="0" dirty="0">
                <a:solidFill>
                  <a:srgbClr val="222222"/>
                </a:solidFill>
              </a:rPr>
              <a:t>R</a:t>
            </a:r>
            <a:r>
              <a:rPr lang="en-US" sz="1600" b="0" i="0" dirty="0">
                <a:solidFill>
                  <a:srgbClr val="222222"/>
                </a:solidFill>
                <a:effectLst/>
              </a:rPr>
              <a:t>efer to Table 2 of the document on the existing conditions of WLAN and SRD.</a:t>
            </a:r>
            <a:endParaRPr lang="en-US" sz="1600" b="0" i="0" dirty="0">
              <a:solidFill>
                <a:srgbClr val="0000FF"/>
              </a:solidFill>
              <a:effectLst/>
            </a:endParaRPr>
          </a:p>
          <a:p>
            <a:pPr lvl="1"/>
            <a:r>
              <a:rPr lang="en-US" sz="1600" b="0" i="0" dirty="0">
                <a:solidFill>
                  <a:srgbClr val="222222"/>
                </a:solidFill>
                <a:effectLst/>
              </a:rPr>
              <a:t>Q6)  What other key issues need to be considered in introducing Wi-Fi in the 6 GHz frequency range?</a:t>
            </a:r>
            <a:endParaRPr lang="en-US" sz="1600" b="0" dirty="0">
              <a:effectLst/>
            </a:endParaRPr>
          </a:p>
          <a:p>
            <a:pPr lvl="1">
              <a:buFont typeface="Arial" panose="020B0604020202020204" pitchFamily="34" charset="0"/>
              <a:buChar char="•"/>
            </a:pPr>
            <a:r>
              <a:rPr lang="en-US" sz="1600" b="0" dirty="0">
                <a:solidFill>
                  <a:srgbClr val="222222"/>
                </a:solidFill>
              </a:rPr>
              <a:t>Consultation is in mentor:  </a:t>
            </a:r>
            <a:r>
              <a:rPr lang="en-US" sz="1600" b="0" dirty="0">
                <a:solidFill>
                  <a:srgbClr val="222222"/>
                </a:solidFill>
                <a:hlinkClick r:id="rId4"/>
              </a:rPr>
              <a:t>https://mentor.ieee.org/802.18/dcn/21/18-21-0103-00-0000-malaysia-mcmc-consultation-wlan-in-the-6ghz-band.docx</a:t>
            </a:r>
            <a:endParaRPr lang="en-US" sz="1600" b="0" dirty="0">
              <a:solidFill>
                <a:srgbClr val="222222"/>
              </a:solidFill>
            </a:endParaRPr>
          </a:p>
          <a:p>
            <a:pPr lvl="6">
              <a:buFont typeface="Arial" panose="020B0604020202020204" pitchFamily="34" charset="0"/>
              <a:buChar char="•"/>
            </a:pPr>
            <a:endParaRPr lang="en-US" sz="1200" dirty="0">
              <a:solidFill>
                <a:srgbClr val="222222"/>
              </a:solidFill>
            </a:endParaRPr>
          </a:p>
          <a:p>
            <a:pPr algn="l">
              <a:buFont typeface="Arial" panose="020B0604020202020204" pitchFamily="34" charset="0"/>
              <a:buChar char="•"/>
            </a:pPr>
            <a:r>
              <a:rPr lang="en-US" sz="2000" b="0" dirty="0">
                <a:solidFill>
                  <a:srgbClr val="222222"/>
                </a:solidFill>
              </a:rPr>
              <a:t>Brazil – ANATEL -  </a:t>
            </a:r>
            <a:r>
              <a:rPr lang="en-US" sz="1800" b="0" i="0" u="none" strike="noStrike" baseline="0" dirty="0">
                <a:solidFill>
                  <a:srgbClr val="000000"/>
                </a:solidFill>
              </a:rPr>
              <a:t> </a:t>
            </a:r>
            <a:r>
              <a:rPr lang="en-US" sz="1800" b="1" i="0" u="none" strike="noStrike" baseline="0" dirty="0">
                <a:solidFill>
                  <a:srgbClr val="000000"/>
                </a:solidFill>
              </a:rPr>
              <a:t>Public Consultation 46 </a:t>
            </a:r>
            <a:endParaRPr lang="en-US" sz="1800" b="0" dirty="0"/>
          </a:p>
          <a:p>
            <a:pPr lvl="1">
              <a:buFont typeface="Arial" panose="020B0604020202020204" pitchFamily="34" charset="0"/>
              <a:buChar char="•"/>
            </a:pPr>
            <a:r>
              <a:rPr lang="en-US" sz="1600" b="0" i="0" u="none" strike="noStrike" baseline="0" dirty="0">
                <a:solidFill>
                  <a:srgbClr val="000000"/>
                </a:solidFill>
              </a:rPr>
              <a:t>This public consultation aims to reassess the limits of undesirable emissions from very low power devices operating in the 5,925 MHz to 7,125 MHz band. </a:t>
            </a:r>
          </a:p>
          <a:p>
            <a:pPr lvl="1">
              <a:buFont typeface="Arial" panose="020B0604020202020204" pitchFamily="34" charset="0"/>
              <a:buChar char="•"/>
            </a:pPr>
            <a:r>
              <a:rPr lang="en-US" sz="1600" b="0" i="0" u="none" strike="noStrike" baseline="0" dirty="0">
                <a:solidFill>
                  <a:srgbClr val="000000"/>
                </a:solidFill>
              </a:rPr>
              <a:t>The deadline for submission of comments is 30th November 2021. For more information on this public consultation, please refer to this </a:t>
            </a:r>
            <a:r>
              <a:rPr lang="en-US" sz="1600" b="0" i="0" u="none" strike="noStrike" baseline="0" dirty="0">
                <a:solidFill>
                  <a:srgbClr val="0562C1"/>
                </a:solidFill>
              </a:rPr>
              <a:t>link </a:t>
            </a:r>
            <a:r>
              <a:rPr lang="en-US" sz="1600" b="0" i="0" u="none" strike="noStrike" baseline="0" dirty="0">
                <a:solidFill>
                  <a:srgbClr val="000000"/>
                </a:solidFill>
              </a:rPr>
              <a:t>and is in Portuguese language only. </a:t>
            </a:r>
            <a:endParaRPr lang="en-US" sz="1600" b="0" dirty="0">
              <a:solidFill>
                <a:srgbClr val="222222"/>
              </a:solidFill>
            </a:endParaRPr>
          </a:p>
          <a:p>
            <a:pPr>
              <a:buFont typeface="Arial" panose="020B0604020202020204" pitchFamily="34" charset="0"/>
              <a:buChar char="•"/>
            </a:pPr>
            <a:r>
              <a:rPr lang="en-US" sz="2000" b="0" dirty="0">
                <a:solidFill>
                  <a:srgbClr val="222222"/>
                </a:solidFill>
              </a:rPr>
              <a:t>Anything else to share today for other regions? not today</a:t>
            </a:r>
          </a:p>
          <a:p>
            <a:pPr algn="l"/>
            <a:endParaRPr lang="en-US" sz="1600" b="0" dirty="0">
              <a:solidFill>
                <a:srgbClr val="222222"/>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Tree>
    <p:extLst>
      <p:ext uri="{BB962C8B-B14F-4D97-AF65-F5344CB8AC3E}">
        <p14:creationId xmlns:p14="http://schemas.microsoft.com/office/powerpoint/2010/main" val="1246529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endParaRPr lang="en-US" sz="1800" b="0" dirty="0">
              <a:effectLst/>
              <a:latin typeface="Times New Roman" panose="02020603050405020304" pitchFamily="18" charset="0"/>
              <a:ea typeface="Calibri" panose="020F0502020204030204" pitchFamily="34" charset="0"/>
            </a:endParaRPr>
          </a:p>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Anything to share today?  not today</a:t>
            </a:r>
          </a:p>
          <a:p>
            <a:pPr lvl="0">
              <a:buFont typeface="Arial" panose="020B0604020202020204" pitchFamily="34" charset="0"/>
              <a:buChar char="•"/>
            </a:pPr>
            <a:r>
              <a:rPr lang="en-US" sz="1800" b="0" dirty="0">
                <a:latin typeface="Times New Roman" panose="02020603050405020304" pitchFamily="18" charset="0"/>
                <a:ea typeface="Calibri" panose="020F0502020204030204" pitchFamily="34" charset="0"/>
              </a:rPr>
              <a:t> </a:t>
            </a:r>
          </a:p>
          <a:p>
            <a:pPr lvl="1">
              <a:buFont typeface="Arial" panose="020B0604020202020204" pitchFamily="34" charset="0"/>
              <a:buChar char="•"/>
            </a:pPr>
            <a:endParaRPr lang="en-US" sz="1400" b="0" dirty="0">
              <a:solidFill>
                <a:schemeClr val="tx1"/>
              </a:solidFill>
            </a:endParaRPr>
          </a:p>
          <a:p>
            <a:pPr lvl="0">
              <a:buFont typeface="Arial" panose="020B0604020202020204" pitchFamily="34" charset="0"/>
              <a:buChar char="•"/>
            </a:pPr>
            <a:r>
              <a:rPr lang="en-US" sz="1600" dirty="0">
                <a:solidFill>
                  <a:schemeClr val="tx1"/>
                </a:solidFill>
              </a:rPr>
              <a:t>WRC-23 agenda items, the list is on the ITU-R website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r>
              <a:rPr lang="en-US" sz="1800" dirty="0">
                <a:solidFill>
                  <a:srgbClr val="7030A0"/>
                </a:solidFill>
              </a:rPr>
              <a:t> (updated 26Aug20)</a:t>
            </a:r>
          </a:p>
          <a:p>
            <a:pPr lvl="1">
              <a:spcBef>
                <a:spcPts val="0"/>
              </a:spcBef>
              <a:buFont typeface="Arial" panose="020B0604020202020204" pitchFamily="34" charset="0"/>
              <a:buChar char="•"/>
            </a:pPr>
            <a:r>
              <a:rPr lang="en-US" sz="1800" dirty="0">
                <a:hlinkClick r:id="rId4"/>
              </a:rPr>
              <a:t>https://www.itu.int/dms_pub/itu-r/oth/0c/0a/R0C0A00000D0041PDFE.pdf</a:t>
            </a:r>
            <a:endParaRPr lang="en-US" sz="18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r>
              <a:rPr lang="en-US" sz="1800" dirty="0">
                <a:solidFill>
                  <a:schemeClr val="tx1"/>
                </a:solidFill>
              </a:rPr>
              <a:t>IEEE 802 viewpoints on WRC-23 agenda items.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updated (</a:t>
            </a:r>
            <a:r>
              <a:rPr lang="en-US" sz="1600" dirty="0">
                <a:solidFill>
                  <a:srgbClr val="00B0F0"/>
                </a:solidFill>
              </a:rPr>
              <a:t>actions items in notes on this slide</a:t>
            </a:r>
            <a:r>
              <a:rPr lang="en-US" sz="1800" dirty="0">
                <a:solidFill>
                  <a:schemeClr val="tx1"/>
                </a:solidFill>
              </a:rPr>
              <a:t>):  </a:t>
            </a:r>
            <a:r>
              <a:rPr lang="en-US" sz="1600" dirty="0">
                <a:solidFill>
                  <a:schemeClr val="tx1"/>
                </a:solidFill>
                <a:hlinkClick r:id="rId6"/>
              </a:rPr>
              <a:t>https://mentor.ieee.org/802.18/dcn/21/18-21-0039-01-0000-ieee-802-viewpoints-on-wrc-23-agenda-items.pptx</a:t>
            </a:r>
            <a:endParaRPr lang="en-US" sz="1400" b="0" dirty="0">
              <a:solidFill>
                <a:schemeClr val="tx1"/>
              </a:solidFill>
              <a:effectLst/>
              <a:ea typeface="Calibri" panose="020F0502020204030204" pitchFamily="34" charset="0"/>
            </a:endParaRP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Was going to review IEEE 802 viewpoints and any updates, agenda is filled up so will move to end of a future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514350" indent="-514350">
              <a:buFont typeface="+mj-lt"/>
              <a:buAutoNum type="romanLcPeriod"/>
            </a:pPr>
            <a:r>
              <a:rPr lang="en-US" sz="1600" dirty="0"/>
              <a:t>Liaison from ITU-R WP5A re: M.2121 ITS, see </a:t>
            </a:r>
            <a:r>
              <a:rPr lang="en-US" sz="1600" dirty="0">
                <a:hlinkClick r:id="rId3"/>
              </a:rPr>
              <a:t>https://mentor.ieee.org/802.18/dcn/21/18-21-0059-00-0000-request-for-input-itu-r-m-2121-its.docx</a:t>
            </a:r>
            <a:r>
              <a:rPr lang="en-US" sz="1600" dirty="0"/>
              <a:t> </a:t>
            </a:r>
          </a:p>
          <a:p>
            <a:pPr marL="914400" lvl="1" indent="-514350">
              <a:buFont typeface="+mj-lt"/>
              <a:buAutoNum type="romanLcPeriod"/>
            </a:pPr>
            <a:r>
              <a:rPr lang="en-US" sz="1600" dirty="0"/>
              <a:t>WP 5A next __meeting is 15-26nov21 (probably upload to WP5A 02nov21; </a:t>
            </a:r>
            <a:r>
              <a:rPr lang="en-US" sz="1600" b="1" u="sng" dirty="0"/>
              <a:t>out of .18 then 14oct</a:t>
            </a:r>
            <a:r>
              <a:rPr lang="en-US" sz="1600" dirty="0"/>
              <a:t> for EC 10 day)</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Document 59 is assigned to </a:t>
            </a:r>
            <a:r>
              <a:rPr lang="en-US" sz="1600" dirty="0" err="1">
                <a:effectLst/>
                <a:ea typeface="Times New Roman" panose="02020603050405020304" pitchFamily="18" charset="0"/>
                <a:cs typeface="Times New Roman" panose="02020603050405020304" pitchFamily="18" charset="0"/>
              </a:rPr>
              <a:t>TGbd</a:t>
            </a:r>
            <a:r>
              <a:rPr lang="en-US" sz="1600" dirty="0">
                <a:effectLst/>
                <a:ea typeface="Times New Roman" panose="02020603050405020304" pitchFamily="18" charset="0"/>
                <a:cs typeface="Times New Roman" panose="02020603050405020304" pitchFamily="18" charset="0"/>
              </a:rPr>
              <a:t> for consideration, as the document relates to ITS topics. </a:t>
            </a:r>
          </a:p>
          <a:p>
            <a:pPr marL="914400" lvl="1" indent="-514350">
              <a:buFont typeface="+mj-lt"/>
              <a:buAutoNum type="romanLcPeriod"/>
            </a:pPr>
            <a:endParaRPr lang="en-US" sz="1600" dirty="0">
              <a:effectLst/>
              <a:ea typeface="Times New Roman" panose="02020603050405020304" pitchFamily="18" charset="0"/>
              <a:cs typeface="Times New Roman" panose="02020603050405020304" pitchFamily="18" charset="0"/>
            </a:endParaRP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Is ther</a:t>
            </a:r>
            <a:r>
              <a:rPr lang="en-US" sz="1600" dirty="0">
                <a:ea typeface="Times New Roman" panose="02020603050405020304" pitchFamily="18" charset="0"/>
                <a:cs typeface="Times New Roman" panose="02020603050405020304" pitchFamily="18" charset="0"/>
              </a:rPr>
              <a:t>e a status from </a:t>
            </a:r>
            <a:r>
              <a:rPr lang="en-US" sz="1600" dirty="0" err="1">
                <a:ea typeface="Times New Roman" panose="02020603050405020304" pitchFamily="18" charset="0"/>
                <a:cs typeface="Times New Roman" panose="02020603050405020304" pitchFamily="18" charset="0"/>
              </a:rPr>
              <a:t>TGbd</a:t>
            </a:r>
            <a:r>
              <a:rPr lang="en-US" sz="1600" dirty="0">
                <a:ea typeface="Times New Roman" panose="02020603050405020304" pitchFamily="18" charset="0"/>
                <a:cs typeface="Times New Roman" panose="02020603050405020304" pitchFamily="18" charset="0"/>
              </a:rPr>
              <a:t>?  </a:t>
            </a:r>
            <a:endParaRPr lang="en-US" sz="1600" dirty="0">
              <a:effectLst/>
              <a:ea typeface="Times New Roman" panose="02020603050405020304" pitchFamily="18" charset="0"/>
              <a:cs typeface="Times New Roman" panose="02020603050405020304" pitchFamily="18" charset="0"/>
            </a:endParaRPr>
          </a:p>
          <a:p>
            <a:pPr marL="914400" lvl="1" indent="-514350">
              <a:buFont typeface="+mj-lt"/>
              <a:buAutoNum type="romanLcPeriod"/>
            </a:pPr>
            <a:endParaRPr lang="en-US" sz="1200" dirty="0"/>
          </a:p>
          <a:p>
            <a:pPr marL="914400" lvl="1" indent="-514350">
              <a:buFont typeface="+mj-lt"/>
              <a:buAutoNum type="romanLcPeriod"/>
            </a:pPr>
            <a:endParaRPr lang="en-US" sz="1200" dirty="0"/>
          </a:p>
          <a:p>
            <a:pPr marL="514350" indent="-514350">
              <a:spcBef>
                <a:spcPts val="0"/>
              </a:spcBef>
              <a:buFont typeface="+mj-lt"/>
              <a:buAutoNum type="romanLcPeriod"/>
            </a:pPr>
            <a:r>
              <a:rPr lang="en-US" sz="1600" dirty="0"/>
              <a:t>Liaison from ITU-R WP5A re: M.1801-2, see </a:t>
            </a:r>
            <a:r>
              <a:rPr lang="en-US" sz="1600" dirty="0">
                <a:hlinkClick r:id="rId4"/>
              </a:rPr>
              <a:t>https://mentor.ieee.org/802.18/dcn/21/18-21-0058-00-0000-request-for-input-itu-r-m-1801-2.docx</a:t>
            </a:r>
            <a:r>
              <a:rPr lang="en-US" sz="1600" dirty="0"/>
              <a:t> </a:t>
            </a:r>
          </a:p>
          <a:p>
            <a:pPr marL="514350" indent="-514350">
              <a:spcBef>
                <a:spcPts val="0"/>
              </a:spcBef>
              <a:buFont typeface="+mj-lt"/>
              <a:buAutoNum type="romanLcPeriod"/>
            </a:pPr>
            <a:r>
              <a:rPr lang="en-US" sz="1600" dirty="0"/>
              <a:t>Liaison from ITU-R WP5A re: M.1450-5, see </a:t>
            </a:r>
            <a:r>
              <a:rPr lang="en-US" sz="1600" dirty="0">
                <a:hlinkClick r:id="rId5"/>
              </a:rPr>
              <a:t>https://mentor.ieee.org/802.18/dcn/21/18-21-0057-00-0000-request-for-input-itu-r-m-1450-5.docx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Documents 57 and 58 are assigned to the ITU ad hoc group for processing.</a:t>
            </a:r>
            <a:r>
              <a:rPr lang="en-US" sz="1600" dirty="0"/>
              <a:t>  ad hoc has met on these. </a:t>
            </a:r>
          </a:p>
          <a:p>
            <a:pPr marL="914400" lvl="1" indent="-514350">
              <a:buFont typeface="+mj-lt"/>
              <a:buAutoNum type="romanLcPeriod"/>
            </a:pPr>
            <a:endParaRPr lang="en-US" sz="1600" b="1" u="sng" dirty="0"/>
          </a:p>
          <a:p>
            <a:pPr marL="914400" lvl="1" indent="-514350">
              <a:buFont typeface="+mj-lt"/>
              <a:buAutoNum type="romanLcPeriod"/>
            </a:pPr>
            <a:r>
              <a:rPr lang="en-US" sz="1600" b="1" u="sng" dirty="0"/>
              <a:t>.11 ITU ad hoc is meeting on later today, 16sep21.  .18 should some drafts for review soon.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 - 1</a:t>
            </a:r>
            <a:endParaRPr lang="en-US" sz="2000" dirty="0"/>
          </a:p>
        </p:txBody>
      </p:sp>
    </p:spTree>
    <p:extLst>
      <p:ext uri="{BB962C8B-B14F-4D97-AF65-F5344CB8AC3E}">
        <p14:creationId xmlns:p14="http://schemas.microsoft.com/office/powerpoint/2010/main" val="3347375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514350" indent="-514350">
              <a:buFont typeface="+mj-lt"/>
              <a:buAutoNum type="romanLcPeriod" startAt="4"/>
            </a:pPr>
            <a:r>
              <a:rPr lang="en-US" sz="1600" dirty="0"/>
              <a:t>Liaison from ITU-R WP 1A re: Light Communications, see </a:t>
            </a:r>
            <a:r>
              <a:rPr lang="en-US" sz="1600" dirty="0">
                <a:hlinkClick r:id="rId3"/>
              </a:rPr>
              <a:t>https://mentor.ieee.org/802.18/dcn/21/18-21-0080-00-0000-request-for-information-itu-r-wp-1a.docx</a:t>
            </a:r>
            <a:r>
              <a:rPr lang="en-US" sz="1600" dirty="0"/>
              <a:t> </a:t>
            </a:r>
          </a:p>
          <a:p>
            <a:pPr marL="914400" lvl="1" indent="-514350">
              <a:buFont typeface="+mj-lt"/>
              <a:buAutoNum type="romanLcPeriod"/>
            </a:pPr>
            <a:r>
              <a:rPr lang="en-US" sz="1600" dirty="0">
                <a:solidFill>
                  <a:schemeClr val="tx1"/>
                </a:solidFill>
              </a:rPr>
              <a:t>WP 1A next e-meeting is 03-12nov21 </a:t>
            </a:r>
            <a:r>
              <a:rPr lang="en-US" sz="1600" dirty="0"/>
              <a:t>(probably upload to WP5A 20oct21; </a:t>
            </a:r>
            <a:r>
              <a:rPr lang="en-US" sz="1600" b="1" dirty="0"/>
              <a:t>out of .18 then 07oct </a:t>
            </a:r>
            <a:r>
              <a:rPr lang="en-US" sz="1600" dirty="0"/>
              <a:t>for EC 10 day)</a:t>
            </a:r>
            <a:endParaRPr lang="en-US" sz="1600" dirty="0">
              <a:solidFill>
                <a:schemeClr val="tx1"/>
              </a:solidFill>
            </a:endParaRP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Reviewing the document </a:t>
            </a:r>
            <a:r>
              <a:rPr lang="en-US" sz="1600" dirty="0">
                <a:ea typeface="Times New Roman" panose="02020603050405020304" pitchFamily="18" charset="0"/>
                <a:cs typeface="Times New Roman" panose="02020603050405020304" pitchFamily="18" charset="0"/>
              </a:rPr>
              <a:t>to</a:t>
            </a:r>
            <a:r>
              <a:rPr lang="en-US" sz="1600" dirty="0">
                <a:effectLst/>
                <a:ea typeface="Times New Roman" panose="02020603050405020304" pitchFamily="18" charset="0"/>
                <a:cs typeface="Times New Roman" panose="02020603050405020304" pitchFamily="18" charset="0"/>
              </a:rPr>
              <a:t> develop recommended modifications to reflect the work underway </a:t>
            </a:r>
            <a:r>
              <a:rPr lang="en-US" sz="1600" dirty="0">
                <a:ea typeface="Times New Roman" panose="02020603050405020304" pitchFamily="18" charset="0"/>
                <a:cs typeface="Times New Roman" panose="02020603050405020304" pitchFamily="18" charset="0"/>
              </a:rPr>
              <a:t>with</a:t>
            </a:r>
            <a:r>
              <a:rPr lang="en-US" sz="1600" dirty="0">
                <a:effectLst/>
                <a:ea typeface="Times New Roman" panose="02020603050405020304" pitchFamily="18" charset="0"/>
                <a:cs typeface="Times New Roman" panose="02020603050405020304" pitchFamily="18" charset="0"/>
              </a:rPr>
              <a:t> P802.11bb </a:t>
            </a:r>
            <a:r>
              <a:rPr lang="en-US" sz="1600" dirty="0"/>
              <a:t>and 802.15.7a/802.15.13.  </a:t>
            </a:r>
          </a:p>
          <a:p>
            <a:pPr marL="914400" lvl="1" indent="-514350">
              <a:buFont typeface="+mj-lt"/>
              <a:buAutoNum type="romanLcPeriod"/>
            </a:pPr>
            <a:r>
              <a:rPr lang="en-US" sz="1800" b="1" u="sng" dirty="0"/>
              <a:t>.11/.15 has worked on a draft response and it is now in .18 mentor: </a:t>
            </a:r>
            <a:r>
              <a:rPr lang="en-US" sz="1800" dirty="0">
                <a:hlinkClick r:id="rId4"/>
              </a:rPr>
              <a:t>https://mentor.ieee.org/802.18/dcn/21/18-21-0109-00-0000-liaison-response-to-itu-r-wp-1a-on-vlc-standards.docx</a:t>
            </a:r>
            <a:r>
              <a:rPr lang="en-US" sz="1800" dirty="0"/>
              <a:t> </a:t>
            </a:r>
          </a:p>
          <a:p>
            <a:pPr marL="1314450" lvl="2" indent="-514350">
              <a:buFont typeface="+mj-lt"/>
              <a:buAutoNum type="romanLcPeriod"/>
            </a:pPr>
            <a:r>
              <a:rPr lang="en-US" sz="1600" dirty="0"/>
              <a:t>Note, .11 and .15 are still reviewing and it will come to .18 next week. </a:t>
            </a:r>
          </a:p>
          <a:p>
            <a:pPr marL="1314450" lvl="2" indent="-514350">
              <a:buFont typeface="+mj-lt"/>
              <a:buAutoNum type="romanLcPeriod"/>
            </a:pPr>
            <a:r>
              <a:rPr lang="en-US" sz="1600" dirty="0"/>
              <a:t>Looking at the draft, maybe some questions on bottom of page 5 for c) and d) </a:t>
            </a:r>
          </a:p>
          <a:p>
            <a:pPr lvl="3" indent="-342900" hangingPunct="0">
              <a:spcBef>
                <a:spcPts val="600"/>
              </a:spcBef>
              <a:spcAft>
                <a:spcPts val="0"/>
              </a:spcAft>
              <a:buAutoNum type="alphaLcParenR" startAt="3"/>
              <a:tabLst>
                <a:tab pos="720090" algn="l"/>
                <a:tab pos="1188085" algn="l"/>
                <a:tab pos="1440180" algn="l"/>
              </a:tabLst>
            </a:pPr>
            <a:r>
              <a:rPr lang="en-US" b="0" u="sng" dirty="0">
                <a:solidFill>
                  <a:srgbClr val="008080"/>
                </a:solidFill>
                <a:effectLst/>
                <a:latin typeface="Times New Roman" panose="02020603050405020304" pitchFamily="18" charset="0"/>
                <a:ea typeface="Times New Roman" panose="02020603050405020304" pitchFamily="18" charset="0"/>
              </a:rPr>
              <a:t>that the IEEE 802.15 Working Group completed </a:t>
            </a:r>
            <a:r>
              <a:rPr lang="en-US" b="0" dirty="0">
                <a:solidFill>
                  <a:srgbClr val="FF0000"/>
                </a:solidFill>
                <a:effectLst/>
                <a:latin typeface="Times New Roman" panose="02020603050405020304" pitchFamily="18" charset="0"/>
                <a:ea typeface="Times New Roman" panose="02020603050405020304" pitchFamily="18" charset="0"/>
              </a:rPr>
              <a:t>the </a:t>
            </a:r>
            <a:r>
              <a:rPr lang="en-US" b="0" u="sng" dirty="0">
                <a:solidFill>
                  <a:srgbClr val="008080"/>
                </a:solidFill>
                <a:effectLst/>
                <a:latin typeface="Times New Roman" panose="02020603050405020304" pitchFamily="18" charset="0"/>
                <a:ea typeface="Times New Roman" panose="02020603050405020304" pitchFamily="18" charset="0"/>
              </a:rPr>
              <a:t>IEEE Std 802.15.7-2011 IEEE Standard for Local and metropolitan area networks –  Short Range Wireless Optical Communication Using Visible Light</a:t>
            </a:r>
            <a:r>
              <a:rPr lang="en-US" b="0" dirty="0">
                <a:solidFill>
                  <a:srgbClr val="FF0000"/>
                </a:solidFill>
                <a:effectLst/>
                <a:latin typeface="Times New Roman" panose="02020603050405020304" pitchFamily="18" charset="0"/>
                <a:ea typeface="Times New Roman" panose="02020603050405020304" pitchFamily="18" charset="0"/>
              </a:rPr>
              <a:t> </a:t>
            </a:r>
            <a:r>
              <a:rPr lang="en-US" b="0" u="sng" dirty="0">
                <a:solidFill>
                  <a:srgbClr val="008080"/>
                </a:solidFill>
                <a:effectLst/>
                <a:latin typeface="Times New Roman" panose="02020603050405020304" pitchFamily="18" charset="0"/>
                <a:ea typeface="Times New Roman" panose="02020603050405020304" pitchFamily="18" charset="0"/>
              </a:rPr>
              <a:t>in 2011</a:t>
            </a:r>
            <a:r>
              <a:rPr lang="en-US" b="0" dirty="0">
                <a:solidFill>
                  <a:srgbClr val="FF0000"/>
                </a:solidFill>
                <a:effectLst/>
                <a:latin typeface="Times New Roman" panose="02020603050405020304" pitchFamily="18" charset="0"/>
                <a:ea typeface="Times New Roman" panose="02020603050405020304" pitchFamily="18" charset="0"/>
              </a:rPr>
              <a:t>;</a:t>
            </a:r>
          </a:p>
          <a:p>
            <a:pPr marL="1543050" lvl="3" hangingPunct="0">
              <a:spcBef>
                <a:spcPts val="600"/>
              </a:spcBef>
              <a:spcAft>
                <a:spcPts val="0"/>
              </a:spcAft>
              <a:buFont typeface="Arial" panose="020B0604020202020204" pitchFamily="34" charset="0"/>
              <a:buChar char="•"/>
              <a:tabLst>
                <a:tab pos="720090" algn="l"/>
                <a:tab pos="1188085" algn="l"/>
                <a:tab pos="1440180" algn="l"/>
              </a:tabLst>
            </a:pPr>
            <a:r>
              <a:rPr lang="en-US" b="0" dirty="0">
                <a:solidFill>
                  <a:schemeClr val="tx1"/>
                </a:solidFill>
                <a:effectLst/>
                <a:latin typeface="Times New Roman" panose="02020603050405020304" pitchFamily="18" charset="0"/>
                <a:ea typeface="Times New Roman" panose="02020603050405020304" pitchFamily="18" charset="0"/>
              </a:rPr>
              <a:t>do not see IEEE Std 802.15.7-2011 in the standards list we received in March 2021, </a:t>
            </a:r>
            <a:r>
              <a:rPr lang="en-US" dirty="0">
                <a:effectLst/>
                <a:latin typeface="Times New Roman" panose="02020603050405020304" pitchFamily="18" charset="0"/>
                <a:ea typeface="SimSun" panose="02010600030101010101" pitchFamily="2" charset="-122"/>
              </a:rPr>
              <a:t>it was superseded by IEEE Std 802.15.7-2018, so should discuss if c) should be updated accordingly.</a:t>
            </a:r>
            <a:r>
              <a:rPr lang="en-US" b="0" dirty="0">
                <a:solidFill>
                  <a:schemeClr val="tx1"/>
                </a:solidFill>
                <a:effectLst/>
                <a:latin typeface="Times New Roman" panose="02020603050405020304" pitchFamily="18" charset="0"/>
                <a:ea typeface="Times New Roman" panose="02020603050405020304" pitchFamily="18" charset="0"/>
              </a:rPr>
              <a:t> </a:t>
            </a:r>
          </a:p>
          <a:p>
            <a:pPr lvl="3" indent="-342900" hangingPunct="0">
              <a:spcBef>
                <a:spcPts val="600"/>
              </a:spcBef>
              <a:spcAft>
                <a:spcPts val="0"/>
              </a:spcAft>
              <a:buFont typeface="+mj-lt"/>
              <a:buAutoNum type="alphaLcParenR" startAt="4"/>
              <a:tabLst>
                <a:tab pos="720090" algn="l"/>
                <a:tab pos="1188085" algn="l"/>
                <a:tab pos="1440180" algn="l"/>
              </a:tabLst>
            </a:pPr>
            <a:r>
              <a:rPr lang="en-US" u="sng" dirty="0">
                <a:solidFill>
                  <a:srgbClr val="008080"/>
                </a:solidFill>
                <a:latin typeface="Times New Roman" panose="02020603050405020304" pitchFamily="18" charset="0"/>
              </a:rPr>
              <a:t>that the IEEE 802.15 Working Group completed the IEEE Standard for Local and metropolitan area networks – Part 15.7: Short-Range Optical Wireless Communications in 2018;</a:t>
            </a:r>
          </a:p>
          <a:p>
            <a:pPr marL="1543050" lvl="3">
              <a:buFont typeface="Arial" panose="020B0604020202020204" pitchFamily="34" charset="0"/>
              <a:buChar char="•"/>
            </a:pPr>
            <a:r>
              <a:rPr lang="en-US" dirty="0">
                <a:solidFill>
                  <a:schemeClr val="tx1"/>
                </a:solidFill>
                <a:latin typeface="Times New Roman" panose="02020603050405020304" pitchFamily="18" charset="0"/>
                <a:ea typeface="Times New Roman" panose="02020603050405020304" pitchFamily="18" charset="0"/>
              </a:rPr>
              <a:t>seems should add the full standard name in this line, </a:t>
            </a:r>
            <a:r>
              <a:rPr lang="en-US" sz="1600" dirty="0">
                <a:solidFill>
                  <a:schemeClr val="tx1"/>
                </a:solidFill>
                <a:effectLst/>
                <a:latin typeface="Times New Roman" panose="02020603050405020304" pitchFamily="18" charset="0"/>
                <a:ea typeface="Times New Roman" panose="02020603050405020304" pitchFamily="18" charset="0"/>
              </a:rPr>
              <a:t>IEEE Std 802.15.7-2018 </a:t>
            </a:r>
            <a:endParaRPr lang="en-US" b="0" dirty="0">
              <a:solidFill>
                <a:schemeClr val="tx1"/>
              </a:solidFill>
              <a:effectLst/>
              <a:latin typeface="Times New Roman" panose="02020603050405020304" pitchFamily="18" charset="0"/>
              <a:ea typeface="Times New Roman" panose="02020603050405020304" pitchFamily="18" charset="0"/>
            </a:endParaRPr>
          </a:p>
          <a:p>
            <a:pPr marL="914400" lvl="1" indent="-514350">
              <a:buFont typeface="+mj-lt"/>
              <a:buAutoNum type="romanLcPeriod"/>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 - 2</a:t>
            </a:r>
            <a:endParaRPr lang="en-US" sz="2000" dirty="0"/>
          </a:p>
        </p:txBody>
      </p:sp>
    </p:spTree>
    <p:extLst>
      <p:ext uri="{BB962C8B-B14F-4D97-AF65-F5344CB8AC3E}">
        <p14:creationId xmlns:p14="http://schemas.microsoft.com/office/powerpoint/2010/main" val="18813572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pPr marL="0" marR="0">
              <a:spcBef>
                <a:spcPts val="0"/>
              </a:spcBef>
              <a:spcAft>
                <a:spcPts val="0"/>
              </a:spcAft>
            </a:pPr>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p>
        </p:txBody>
      </p:sp>
      <p:sp>
        <p:nvSpPr>
          <p:cNvPr id="3" name="Content Placeholder 2"/>
          <p:cNvSpPr>
            <a:spLocks noGrp="1"/>
          </p:cNvSpPr>
          <p:nvPr>
            <p:ph idx="1"/>
          </p:nvPr>
        </p:nvSpPr>
        <p:spPr>
          <a:xfrm>
            <a:off x="914400" y="1037803"/>
            <a:ext cx="11049000" cy="5437611"/>
          </a:xfrm>
        </p:spPr>
        <p:txBody>
          <a:bodyPr/>
          <a:lstStyle/>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Allowing Expanded Flexibility and Opportunities for Radar Operation in the 57-64GHz band </a:t>
            </a:r>
            <a:r>
              <a:rPr lang="en-US" sz="1600" b="0" dirty="0">
                <a:effectLst/>
                <a:latin typeface="Times New Roman" panose="02020603050405020304" pitchFamily="18" charset="0"/>
                <a:ea typeface="SimSun" panose="02010600030101010101" pitchFamily="2" charset="-122"/>
              </a:rPr>
              <a:t>ET Docket No. 21-264 </a:t>
            </a:r>
            <a:endParaRPr lang="en-US" b="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rgbClr val="191919"/>
                </a:solidFill>
                <a:effectLst/>
                <a:ea typeface="Calibri" panose="020F0502020204030204" pitchFamily="34" charset="0"/>
              </a:rPr>
              <a:t>Proceeding: </a:t>
            </a:r>
            <a:r>
              <a:rPr lang="en-US" sz="14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4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rgbClr val="191919"/>
                </a:solidFill>
                <a:ea typeface="Calibri" panose="020F0502020204030204" pitchFamily="34" charset="0"/>
              </a:rPr>
              <a:t>It is on Mentor:  r02 is the July OET versions (r01 is the later Federal Register version). </a:t>
            </a:r>
            <a:r>
              <a:rPr lang="en-US" sz="14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400" dirty="0">
                <a:solidFill>
                  <a:srgbClr val="191919"/>
                </a:solidFill>
                <a:ea typeface="Calibri" panose="020F0502020204030204" pitchFamily="34" charset="0"/>
              </a:rPr>
              <a:t> </a:t>
            </a:r>
          </a:p>
          <a:p>
            <a:pPr marL="0">
              <a:spcBef>
                <a:spcPts val="0"/>
              </a:spcBef>
              <a:spcAft>
                <a:spcPts val="0"/>
              </a:spcAft>
              <a:buFont typeface="Arial" panose="020B0604020202020204" pitchFamily="34" charset="0"/>
              <a:buChar char="•"/>
            </a:pPr>
            <a:r>
              <a:rPr lang="en-US" sz="1600" b="0" dirty="0">
                <a:ea typeface="Calibri" panose="020F0502020204030204" pitchFamily="34" charset="0"/>
              </a:rPr>
              <a:t>From </a:t>
            </a:r>
            <a:r>
              <a:rPr lang="en-US" sz="1600" b="0" dirty="0">
                <a:effectLst/>
                <a:ea typeface="Calibri" panose="020F0502020204030204" pitchFamily="34" charset="0"/>
              </a:rPr>
              <a:t>.11 </a:t>
            </a:r>
            <a:r>
              <a:rPr lang="en-US" sz="1600" b="0" dirty="0" err="1">
                <a:effectLst/>
                <a:ea typeface="Calibri" panose="020F0502020204030204" pitchFamily="34" charset="0"/>
              </a:rPr>
              <a:t>CoEx</a:t>
            </a:r>
            <a:r>
              <a:rPr lang="en-US" sz="1600" b="0" dirty="0">
                <a:effectLst/>
                <a:ea typeface="Calibri" panose="020F0502020204030204" pitchFamily="34" charset="0"/>
              </a:rPr>
              <a:t>, </a:t>
            </a:r>
            <a:r>
              <a:rPr lang="en-US" sz="1600" b="0" dirty="0">
                <a:ea typeface="Calibri" panose="020F0502020204030204" pitchFamily="34" charset="0"/>
              </a:rPr>
              <a:t>July</a:t>
            </a:r>
            <a:r>
              <a:rPr lang="en-US" sz="1600" b="0" dirty="0">
                <a:effectLst/>
                <a:ea typeface="Calibri" panose="020F0502020204030204" pitchFamily="34" charset="0"/>
              </a:rPr>
              <a:t> presentation: </a:t>
            </a:r>
            <a:r>
              <a:rPr lang="en-US" sz="1400" b="0" dirty="0">
                <a:effectLst/>
                <a:ea typeface="Calibri" panose="020F0502020204030204" pitchFamily="34" charset="0"/>
                <a:hlinkClick r:id="rId5"/>
              </a:rPr>
              <a:t>https://mentor.ieee.org/802.11/dcn/21/11-21-1089-00-coex-coexistence-between-radars-and-communication-systems-in-the-60ghz-band-u-s-update.pptx</a:t>
            </a:r>
            <a:r>
              <a:rPr lang="en-US" sz="1400" b="0" dirty="0">
                <a:effectLst/>
                <a:ea typeface="Calibri" panose="020F0502020204030204" pitchFamily="34" charset="0"/>
              </a:rPr>
              <a:t> </a:t>
            </a:r>
          </a:p>
          <a:p>
            <a:pPr marL="0">
              <a:spcBef>
                <a:spcPts val="0"/>
              </a:spcBef>
              <a:spcAft>
                <a:spcPts val="0"/>
              </a:spcAft>
              <a:buFont typeface="Arial" panose="020B0604020202020204" pitchFamily="34" charset="0"/>
              <a:buChar char="•"/>
            </a:pPr>
            <a:r>
              <a:rPr lang="en-US" sz="1600" b="0" dirty="0">
                <a:ea typeface="Calibri" panose="020F0502020204030204" pitchFamily="34" charset="0"/>
              </a:rPr>
              <a:t>802.15.3 might have interest. (sent above to .15)</a:t>
            </a: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Comments due 20Sep21 (did not make it) == Reply comments due 18Oct21.  A draft is ready for review</a:t>
            </a: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On mentor:  </a:t>
            </a:r>
            <a:r>
              <a:rPr lang="en-US" sz="1600" dirty="0">
                <a:solidFill>
                  <a:schemeClr val="tx1"/>
                </a:solidFill>
                <a:ea typeface="Calibri" panose="020F0502020204030204" pitchFamily="34" charset="0"/>
                <a:hlinkClick r:id="rId6"/>
              </a:rPr>
              <a:t>https://mentor.ieee.org/802.18/dcn/21/18-21-0110-00-0000-reply-comments-of-ieee-802-60-ghz-motion-sensing-fcc-nprm-et-21-264.docx</a:t>
            </a:r>
            <a:r>
              <a:rPr lang="en-US" sz="1600" dirty="0">
                <a:solidFill>
                  <a:schemeClr val="tx1"/>
                </a:solidFill>
                <a:ea typeface="Calibri" panose="020F0502020204030204" pitchFamily="34" charset="0"/>
              </a:rPr>
              <a:t> </a:t>
            </a: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Today will introduce, discuss what is next on the draft, and maybe setup an ad hoc if needed. </a:t>
            </a:r>
          </a:p>
          <a:p>
            <a:pPr marL="800100" lvl="2">
              <a:spcBef>
                <a:spcPts val="0"/>
              </a:spcBef>
              <a:spcAft>
                <a:spcPts val="0"/>
              </a:spcAft>
              <a:buFont typeface="Arial" panose="020B0604020202020204" pitchFamily="34" charset="0"/>
              <a:buChar char="•"/>
            </a:pPr>
            <a:r>
              <a:rPr lang="en-US" sz="1600" dirty="0">
                <a:solidFill>
                  <a:srgbClr val="00B0F0"/>
                </a:solidFill>
                <a:effectLst/>
                <a:latin typeface="Times New Roman" panose="02020603050405020304" pitchFamily="18" charset="0"/>
                <a:ea typeface="SimSun" panose="02010600030101010101" pitchFamily="2" charset="-122"/>
              </a:rPr>
              <a:t>Then will setup for </a:t>
            </a:r>
            <a:r>
              <a:rPr lang="en-US" sz="1600" dirty="0" err="1">
                <a:solidFill>
                  <a:srgbClr val="00B0F0"/>
                </a:solidFill>
                <a:effectLst/>
                <a:latin typeface="Times New Roman" panose="02020603050405020304" pitchFamily="18" charset="0"/>
                <a:ea typeface="SimSun" panose="02010600030101010101" pitchFamily="2" charset="-122"/>
              </a:rPr>
              <a:t>tuesday</a:t>
            </a:r>
            <a:r>
              <a:rPr lang="en-US" sz="1600" dirty="0">
                <a:solidFill>
                  <a:srgbClr val="00B0F0"/>
                </a:solidFill>
                <a:effectLst/>
                <a:latin typeface="Times New Roman" panose="02020603050405020304" pitchFamily="18" charset="0"/>
                <a:ea typeface="SimSun" panose="02010600030101010101" pitchFamily="2" charset="-122"/>
              </a:rPr>
              <a:t>/</a:t>
            </a:r>
            <a:r>
              <a:rPr lang="en-US" sz="1600" dirty="0" err="1">
                <a:solidFill>
                  <a:srgbClr val="00B0F0"/>
                </a:solidFill>
                <a:effectLst/>
                <a:latin typeface="Times New Roman" panose="02020603050405020304" pitchFamily="18" charset="0"/>
                <a:ea typeface="SimSun" panose="02010600030101010101" pitchFamily="2" charset="-122"/>
              </a:rPr>
              <a:t>wednesday</a:t>
            </a:r>
            <a:r>
              <a:rPr lang="en-US" sz="1600" dirty="0">
                <a:solidFill>
                  <a:srgbClr val="00B0F0"/>
                </a:solidFill>
                <a:effectLst/>
                <a:latin typeface="Times New Roman" panose="02020603050405020304" pitchFamily="18" charset="0"/>
                <a:ea typeface="SimSun" panose="02010600030101010101" pitchFamily="2" charset="-122"/>
              </a:rPr>
              <a:t> (21</a:t>
            </a:r>
            <a:r>
              <a:rPr lang="en-US" sz="1600" baseline="30000" dirty="0">
                <a:solidFill>
                  <a:srgbClr val="00B0F0"/>
                </a:solidFill>
                <a:effectLst/>
                <a:latin typeface="Times New Roman" panose="02020603050405020304" pitchFamily="18" charset="0"/>
                <a:ea typeface="SimSun" panose="02010600030101010101" pitchFamily="2" charset="-122"/>
              </a:rPr>
              <a:t>st</a:t>
            </a:r>
            <a:r>
              <a:rPr lang="en-US" sz="1600" dirty="0">
                <a:solidFill>
                  <a:srgbClr val="00B0F0"/>
                </a:solidFill>
                <a:effectLst/>
                <a:latin typeface="Times New Roman" panose="02020603050405020304" pitchFamily="18" charset="0"/>
                <a:ea typeface="SimSun" panose="02010600030101010101" pitchFamily="2" charset="-122"/>
              </a:rPr>
              <a:t> &amp; 22</a:t>
            </a:r>
            <a:r>
              <a:rPr lang="en-US" sz="1600" baseline="30000" dirty="0">
                <a:solidFill>
                  <a:srgbClr val="00B0F0"/>
                </a:solidFill>
                <a:effectLst/>
                <a:latin typeface="Times New Roman" panose="02020603050405020304" pitchFamily="18" charset="0"/>
                <a:ea typeface="SimSun" panose="02010600030101010101" pitchFamily="2" charset="-122"/>
              </a:rPr>
              <a:t>nd</a:t>
            </a:r>
            <a:r>
              <a:rPr lang="en-US" sz="1600" dirty="0">
                <a:solidFill>
                  <a:srgbClr val="00B0F0"/>
                </a:solidFill>
                <a:effectLst/>
                <a:latin typeface="Times New Roman" panose="02020603050405020304" pitchFamily="18" charset="0"/>
                <a:ea typeface="SimSun" panose="02010600030101010101" pitchFamily="2" charset="-122"/>
              </a:rPr>
              <a:t>) next week at 1500et. </a:t>
            </a:r>
          </a:p>
          <a:p>
            <a:pPr marL="800100" lvl="2">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SimSun" panose="02010600030101010101" pitchFamily="2" charset="-122"/>
              </a:rPr>
              <a:t>May need more the following week, tbd. </a:t>
            </a:r>
          </a:p>
          <a:p>
            <a:pPr marL="0">
              <a:spcBef>
                <a:spcPts val="0"/>
              </a:spcBef>
              <a:spcAft>
                <a:spcPts val="0"/>
              </a:spcAft>
              <a:buFont typeface="Arial" panose="020B0604020202020204" pitchFamily="34" charset="0"/>
              <a:buChar char="•"/>
            </a:pPr>
            <a:r>
              <a:rPr lang="en-US" sz="1600" b="0" dirty="0">
                <a:solidFill>
                  <a:schemeClr val="tx1"/>
                </a:solidFill>
                <a:ea typeface="Calibri" panose="020F0502020204030204" pitchFamily="34" charset="0"/>
              </a:rPr>
              <a:t>If ready next week maybe wait till 30</a:t>
            </a:r>
            <a:r>
              <a:rPr lang="en-US" sz="1600" b="0" baseline="30000" dirty="0">
                <a:solidFill>
                  <a:schemeClr val="tx1"/>
                </a:solidFill>
                <a:ea typeface="Calibri" panose="020F0502020204030204" pitchFamily="34" charset="0"/>
              </a:rPr>
              <a:t>th</a:t>
            </a:r>
            <a:r>
              <a:rPr lang="en-US" sz="1600" b="0" dirty="0">
                <a:solidFill>
                  <a:schemeClr val="tx1"/>
                </a:solidFill>
                <a:ea typeface="Calibri" panose="020F0502020204030204" pitchFamily="34" charset="0"/>
              </a:rPr>
              <a:t>, in case other comments are filed we want to reply to? </a:t>
            </a: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A timeline to work on: </a:t>
            </a:r>
          </a:p>
          <a:p>
            <a:pPr lvl="1" indent="-228600">
              <a:spcBef>
                <a:spcPts val="0"/>
              </a:spcBef>
              <a:spcAft>
                <a:spcPts val="0"/>
              </a:spcAft>
              <a:buFont typeface="Arial" panose="020B0604020202020204" pitchFamily="34" charset="0"/>
              <a:buChar char="•"/>
            </a:pPr>
            <a:r>
              <a:rPr lang="en-US" sz="1400" dirty="0">
                <a:effectLst/>
                <a:ea typeface="SimSun" panose="02010600030101010101" pitchFamily="2" charset="-122"/>
              </a:rPr>
              <a:t>After today, send out to .11, .15 and .18 and </a:t>
            </a:r>
            <a:r>
              <a:rPr lang="en-US" sz="1400" dirty="0" err="1">
                <a:effectLst/>
                <a:ea typeface="SimSun" panose="02010600030101010101" pitchFamily="2" charset="-122"/>
              </a:rPr>
              <a:t>cc:lmsc</a:t>
            </a:r>
            <a:r>
              <a:rPr lang="en-US" sz="1400" dirty="0">
                <a:effectLst/>
                <a:ea typeface="SimSun" panose="02010600030101010101" pitchFamily="2" charset="-122"/>
              </a:rPr>
              <a:t>.   Reply Comments coming for approval and here are ad </a:t>
            </a:r>
            <a:r>
              <a:rPr lang="en-US" sz="1400" dirty="0" err="1">
                <a:effectLst/>
                <a:ea typeface="SimSun" panose="02010600030101010101" pitchFamily="2" charset="-122"/>
              </a:rPr>
              <a:t>hocs</a:t>
            </a:r>
            <a:r>
              <a:rPr lang="en-US" sz="1400" dirty="0">
                <a:effectLst/>
                <a:ea typeface="SimSun" panose="02010600030101010101" pitchFamily="2" charset="-122"/>
              </a:rPr>
              <a:t>. </a:t>
            </a:r>
          </a:p>
          <a:p>
            <a:pPr lvl="2">
              <a:spcBef>
                <a:spcPts val="0"/>
              </a:spcBef>
              <a:spcAft>
                <a:spcPts val="0"/>
              </a:spcAft>
              <a:buFont typeface="Arial" panose="020B0604020202020204" pitchFamily="34" charset="0"/>
              <a:buChar char="•"/>
            </a:pPr>
            <a:r>
              <a:rPr lang="en-US" sz="1400" dirty="0">
                <a:effectLst/>
                <a:ea typeface="SimSun" panose="02010600030101010101" pitchFamily="2" charset="-122"/>
              </a:rPr>
              <a:t>Will hold off sending to </a:t>
            </a:r>
            <a:r>
              <a:rPr lang="en-US" sz="1400" dirty="0" err="1">
                <a:effectLst/>
                <a:ea typeface="SimSun" panose="02010600030101010101" pitchFamily="2" charset="-122"/>
              </a:rPr>
              <a:t>lmsc</a:t>
            </a:r>
            <a:r>
              <a:rPr lang="en-US" sz="1400" dirty="0">
                <a:effectLst/>
                <a:ea typeface="SimSun" panose="02010600030101010101" pitchFamily="2" charset="-122"/>
              </a:rPr>
              <a:t>/EC until after ad </a:t>
            </a:r>
            <a:r>
              <a:rPr lang="en-US" sz="1400" dirty="0" err="1">
                <a:effectLst/>
                <a:ea typeface="SimSun" panose="02010600030101010101" pitchFamily="2" charset="-122"/>
              </a:rPr>
              <a:t>hocs</a:t>
            </a:r>
            <a:r>
              <a:rPr lang="en-US" sz="1400" dirty="0">
                <a:effectLst/>
                <a:ea typeface="SimSun" panose="02010600030101010101" pitchFamily="2" charset="-122"/>
              </a:rPr>
              <a:t> next week. </a:t>
            </a:r>
          </a:p>
          <a:p>
            <a:pPr lvl="1" indent="-228600">
              <a:spcBef>
                <a:spcPts val="0"/>
              </a:spcBef>
              <a:spcAft>
                <a:spcPts val="0"/>
              </a:spcAft>
              <a:buFont typeface="Arial" panose="020B0604020202020204" pitchFamily="34" charset="0"/>
              <a:buChar char="•"/>
            </a:pPr>
            <a:r>
              <a:rPr lang="en-US" sz="1400" dirty="0">
                <a:effectLst/>
                <a:ea typeface="SimSun" panose="02010600030101010101" pitchFamily="2" charset="-122"/>
              </a:rPr>
              <a:t>21/22Sept- ad hoc(s) to review/refine/edit (best to setup now…) </a:t>
            </a:r>
          </a:p>
          <a:p>
            <a:pPr lvl="1" indent="-228600">
              <a:spcBef>
                <a:spcPts val="0"/>
              </a:spcBef>
              <a:spcAft>
                <a:spcPts val="0"/>
              </a:spcAft>
              <a:buFont typeface="Arial" panose="020B0604020202020204" pitchFamily="34" charset="0"/>
              <a:buChar char="•"/>
            </a:pPr>
            <a:r>
              <a:rPr lang="en-US" sz="1400" dirty="0">
                <a:effectLst/>
                <a:ea typeface="SimSun" panose="02010600030101010101" pitchFamily="2" charset="-122"/>
              </a:rPr>
              <a:t>____Sept- more ad </a:t>
            </a:r>
            <a:r>
              <a:rPr lang="en-US" sz="1400" dirty="0" err="1">
                <a:effectLst/>
                <a:ea typeface="SimSun" panose="02010600030101010101" pitchFamily="2" charset="-122"/>
              </a:rPr>
              <a:t>hocs</a:t>
            </a:r>
            <a:r>
              <a:rPr lang="en-US" sz="1400" dirty="0">
                <a:effectLst/>
                <a:ea typeface="SimSun" panose="02010600030101010101" pitchFamily="2" charset="-122"/>
              </a:rPr>
              <a:t> week of 26</a:t>
            </a:r>
            <a:r>
              <a:rPr lang="en-US" sz="1400" baseline="30000" dirty="0">
                <a:effectLst/>
                <a:ea typeface="SimSun" panose="02010600030101010101" pitchFamily="2" charset="-122"/>
              </a:rPr>
              <a:t>th</a:t>
            </a:r>
            <a:r>
              <a:rPr lang="en-US" sz="1400" dirty="0">
                <a:effectLst/>
                <a:ea typeface="SimSun" panose="02010600030101010101" pitchFamily="2" charset="-122"/>
              </a:rPr>
              <a:t> if needed</a:t>
            </a:r>
          </a:p>
          <a:p>
            <a:pPr marL="800100" lvl="2">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30Sept - .18 approves, confirm 2</a:t>
            </a:r>
            <a:r>
              <a:rPr lang="en-US" sz="1400" baseline="30000" dirty="0">
                <a:solidFill>
                  <a:schemeClr val="tx1"/>
                </a:solidFill>
                <a:ea typeface="Calibri" panose="020F0502020204030204" pitchFamily="34" charset="0"/>
              </a:rPr>
              <a:t>nd</a:t>
            </a:r>
            <a:r>
              <a:rPr lang="en-US" sz="1400" dirty="0">
                <a:solidFill>
                  <a:schemeClr val="tx1"/>
                </a:solidFill>
                <a:ea typeface="Calibri" panose="020F0502020204030204" pitchFamily="34" charset="0"/>
              </a:rPr>
              <a:t> on EC ballot.</a:t>
            </a:r>
          </a:p>
          <a:p>
            <a:pPr marL="800100" lvl="2">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01Oct - get approval to start EC ballot 	or 	head to approve on EC 05Oct call?</a:t>
            </a:r>
          </a:p>
          <a:p>
            <a:pPr marL="800100" lvl="2">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12 oct – if EC ballot, now closed and get permission to upload by 18oct.</a:t>
            </a:r>
            <a:endParaRPr lang="en-US" sz="1400" dirty="0">
              <a:solidFill>
                <a:srgbClr val="191919"/>
              </a:solidFill>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70367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AFBDCB-7A11-4CF2-A8EE-5B8ED8662359}"/>
              </a:ext>
            </a:extLst>
          </p:cNvPr>
          <p:cNvSpPr>
            <a:spLocks noGrp="1"/>
          </p:cNvSpPr>
          <p:nvPr>
            <p:ph type="dt" idx="10"/>
          </p:nvPr>
        </p:nvSpPr>
        <p:spPr>
          <a:xfrm>
            <a:off x="914400" y="322265"/>
            <a:ext cx="2948516" cy="273050"/>
          </a:xfrm>
        </p:spPr>
        <p:txBody>
          <a:bodyPr/>
          <a:lstStyle/>
          <a:p>
            <a:r>
              <a:rPr lang="en-US"/>
              <a:t>16-23sep21</a:t>
            </a:r>
            <a:endParaRPr lang="en-GB" dirty="0"/>
          </a:p>
        </p:txBody>
      </p:sp>
      <p:sp>
        <p:nvSpPr>
          <p:cNvPr id="3" name="Footer Placeholder 2">
            <a:extLst>
              <a:ext uri="{FF2B5EF4-FFF2-40B4-BE49-F238E27FC236}">
                <a16:creationId xmlns:a16="http://schemas.microsoft.com/office/drawing/2014/main" id="{2793D228-C473-466A-9116-516748A18135}"/>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6896544-41EA-49A0-8871-C6E3AF10AAE7}"/>
              </a:ext>
            </a:extLst>
          </p:cNvPr>
          <p:cNvSpPr>
            <a:spLocks noGrp="1"/>
          </p:cNvSpPr>
          <p:nvPr>
            <p:ph type="sldNum" idx="12"/>
          </p:nvPr>
        </p:nvSpPr>
        <p:spPr/>
        <p:txBody>
          <a:bodyPr/>
          <a:lstStyle/>
          <a:p>
            <a:r>
              <a:rPr lang="en-GB"/>
              <a:t>Slide </a:t>
            </a:r>
            <a:fld id="{F5D8E26B-7BCF-4D25-9C89-0168A6618F18}" type="slidenum">
              <a:rPr lang="en-GB" smtClean="0"/>
              <a:pPr/>
              <a:t>2</a:t>
            </a:fld>
            <a:endParaRPr lang="en-GB" dirty="0"/>
          </a:p>
        </p:txBody>
      </p:sp>
      <p:sp>
        <p:nvSpPr>
          <p:cNvPr id="9" name="Content Placeholder 2">
            <a:extLst>
              <a:ext uri="{FF2B5EF4-FFF2-40B4-BE49-F238E27FC236}">
                <a16:creationId xmlns:a16="http://schemas.microsoft.com/office/drawing/2014/main" id="{C28CAD39-B762-4911-93B8-8D26C7BDD79F}"/>
              </a:ext>
            </a:extLst>
          </p:cNvPr>
          <p:cNvSpPr txBox="1">
            <a:spLocks/>
          </p:cNvSpPr>
          <p:nvPr/>
        </p:nvSpPr>
        <p:spPr>
          <a:xfrm>
            <a:off x="914400" y="1524001"/>
            <a:ext cx="10820399" cy="49514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kern="0" dirty="0"/>
              <a:t>This meeting is part of the IEEE 802 September wireless interim session</a:t>
            </a:r>
          </a:p>
          <a:p>
            <a:pPr lvl="1">
              <a:buFont typeface="Arial" panose="020B0604020202020204" pitchFamily="34" charset="0"/>
              <a:buChar char="•"/>
            </a:pPr>
            <a:endParaRPr lang="en-US" kern="0" dirty="0"/>
          </a:p>
          <a:p>
            <a:pPr>
              <a:buFont typeface="Arial" panose="020B0604020202020204" pitchFamily="34" charset="0"/>
              <a:buChar char="•"/>
            </a:pPr>
            <a:r>
              <a:rPr lang="en-US" kern="0" dirty="0"/>
              <a:t>You must pay the registration fee in order to attend</a:t>
            </a:r>
          </a:p>
          <a:p>
            <a:pPr lvl="1">
              <a:buFont typeface="Arial" panose="020B0604020202020204" pitchFamily="34" charset="0"/>
              <a:buChar char="•"/>
            </a:pPr>
            <a:endParaRPr lang="en-US" kern="0" dirty="0"/>
          </a:p>
          <a:p>
            <a:pPr>
              <a:buFont typeface="Arial" panose="020B0604020202020204" pitchFamily="34" charset="0"/>
              <a:buChar char="•"/>
            </a:pPr>
            <a:r>
              <a:rPr lang="en-US" kern="0" dirty="0"/>
              <a:t>If you have not already done so, you can register at: </a:t>
            </a:r>
            <a:r>
              <a:rPr lang="en-US" sz="2400" b="0" i="0" u="none" strike="noStrike" dirty="0">
                <a:solidFill>
                  <a:srgbClr val="2554C7"/>
                </a:solidFill>
                <a:effectLst/>
                <a:hlinkClick r:id="rId2"/>
              </a:rPr>
              <a:t>https://cvent.me/NxZeZx</a:t>
            </a:r>
            <a:endParaRPr lang="en-US" kern="0" dirty="0"/>
          </a:p>
          <a:p>
            <a:pPr lvl="1">
              <a:buFont typeface="Arial" panose="020B0604020202020204" pitchFamily="34" charset="0"/>
              <a:buChar char="•"/>
            </a:pPr>
            <a:endParaRPr lang="en-US" kern="0" dirty="0"/>
          </a:p>
          <a:p>
            <a:pPr>
              <a:buFont typeface="Arial" panose="020B0604020202020204" pitchFamily="34" charset="0"/>
              <a:buChar char="•"/>
            </a:pPr>
            <a:r>
              <a:rPr lang="en-US" kern="0" dirty="0"/>
              <a:t>If you do not intend to register for this session you must leave this meeting and, if you have logged attendance on IMAT, please email the 802.18 chair or a vice chair to have your attendance cancelled</a:t>
            </a:r>
          </a:p>
          <a:p>
            <a:pPr lvl="1">
              <a:buFont typeface="Arial" panose="020B0604020202020204" pitchFamily="34" charset="0"/>
              <a:buChar char="•"/>
            </a:pPr>
            <a:endParaRPr lang="en-US" kern="0" dirty="0"/>
          </a:p>
          <a:p>
            <a:pPr>
              <a:buFont typeface="Arial" panose="020B0604020202020204" pitchFamily="34" charset="0"/>
              <a:buChar char="•"/>
            </a:pPr>
            <a:r>
              <a:rPr lang="en-US" kern="0" dirty="0"/>
              <a:t>At conclusion of each of the 802.18 calls, the Webex log  and IMAT will be reviewed.  </a:t>
            </a:r>
          </a:p>
        </p:txBody>
      </p:sp>
      <p:sp>
        <p:nvSpPr>
          <p:cNvPr id="10" name="Title 1">
            <a:extLst>
              <a:ext uri="{FF2B5EF4-FFF2-40B4-BE49-F238E27FC236}">
                <a16:creationId xmlns:a16="http://schemas.microsoft.com/office/drawing/2014/main" id="{886B307F-3FE4-42EE-B629-B078D1407BE3}"/>
              </a:ext>
            </a:extLst>
          </p:cNvPr>
          <p:cNvSpPr txBox="1">
            <a:spLocks/>
          </p:cNvSpPr>
          <p:nvPr/>
        </p:nvSpPr>
        <p:spPr>
          <a:xfrm>
            <a:off x="455086" y="685801"/>
            <a:ext cx="112797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Registration for the Sept 802 electronic wireless interim session</a:t>
            </a:r>
          </a:p>
        </p:txBody>
      </p:sp>
    </p:spTree>
    <p:extLst>
      <p:ext uri="{BB962C8B-B14F-4D97-AF65-F5344CB8AC3E}">
        <p14:creationId xmlns:p14="http://schemas.microsoft.com/office/powerpoint/2010/main" val="41657731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1030458"/>
            <a:ext cx="11049000" cy="5477022"/>
          </a:xfrm>
        </p:spPr>
        <p:txBody>
          <a:bodyPr/>
          <a:lstStyle/>
          <a:p>
            <a:pPr marL="0">
              <a:spcBef>
                <a:spcPts val="0"/>
              </a:spcBef>
              <a:spcAft>
                <a:spcPts val="0"/>
              </a:spcAft>
              <a:buFont typeface="Arial" panose="020B0604020202020204" pitchFamily="34" charset="0"/>
              <a:buChar char="•"/>
            </a:pPr>
            <a:r>
              <a:rPr lang="en-US" sz="1800" b="1" i="0" dirty="0">
                <a:solidFill>
                  <a:srgbClr val="1D2B3E"/>
                </a:solidFill>
                <a:effectLst/>
              </a:rPr>
              <a:t>The September 2021 FCC open commission meeting looks to be full, here are 2 of note. </a:t>
            </a:r>
          </a:p>
          <a:p>
            <a:pPr marL="400050" lvl="1">
              <a:spcBef>
                <a:spcPts val="0"/>
              </a:spcBef>
              <a:spcAft>
                <a:spcPts val="0"/>
              </a:spcAft>
              <a:buFont typeface="Arial" panose="020B0604020202020204" pitchFamily="34" charset="0"/>
              <a:buChar char="•"/>
            </a:pPr>
            <a:r>
              <a:rPr lang="en-US" sz="1600" b="1" i="0" dirty="0">
                <a:solidFill>
                  <a:srgbClr val="1D2B3E"/>
                </a:solidFill>
                <a:effectLst/>
                <a:hlinkClick r:id="rId3"/>
              </a:rPr>
              <a:t>https://www.fcc.gov/news-events/events/2021/09/september-2021-open-commission-meeting</a:t>
            </a:r>
            <a:r>
              <a:rPr lang="en-US" sz="1600" b="1" i="0" dirty="0">
                <a:solidFill>
                  <a:srgbClr val="1D2B3E"/>
                </a:solidFill>
                <a:effectLst/>
              </a:rPr>
              <a:t> </a:t>
            </a:r>
          </a:p>
          <a:p>
            <a:pPr marL="800100" lvl="2">
              <a:spcBef>
                <a:spcPts val="0"/>
              </a:spcBef>
              <a:spcAft>
                <a:spcPts val="0"/>
              </a:spcAft>
              <a:buFont typeface="Arial" panose="020B0604020202020204" pitchFamily="34" charset="0"/>
              <a:buChar char="•"/>
            </a:pPr>
            <a:endParaRPr lang="en-US" sz="1000" dirty="0">
              <a:solidFill>
                <a:srgbClr val="1D2B3E"/>
              </a:solidFill>
            </a:endParaRPr>
          </a:p>
          <a:p>
            <a:pPr marL="0">
              <a:spcBef>
                <a:spcPts val="0"/>
              </a:spcBef>
              <a:spcAft>
                <a:spcPts val="0"/>
              </a:spcAft>
              <a:buFont typeface="Arial" panose="020B0604020202020204" pitchFamily="34" charset="0"/>
              <a:buChar char="•"/>
            </a:pPr>
            <a:r>
              <a:rPr lang="en-US" sz="1800" b="1" i="0" dirty="0">
                <a:solidFill>
                  <a:srgbClr val="1D2B3E"/>
                </a:solidFill>
                <a:effectLst/>
              </a:rPr>
              <a:t>Authorizing 6 GHz Band Automated Frequency Coordination Systems</a:t>
            </a:r>
            <a:endParaRPr lang="en-US" sz="1800" b="0" dirty="0">
              <a:solidFill>
                <a:srgbClr val="1D2B3E"/>
              </a:solidFill>
            </a:endParaRPr>
          </a:p>
          <a:p>
            <a:pPr marL="400050" lvl="1">
              <a:spcBef>
                <a:spcPts val="0"/>
              </a:spcBef>
              <a:spcAft>
                <a:spcPts val="0"/>
              </a:spcAft>
              <a:buFont typeface="Arial" panose="020B0604020202020204" pitchFamily="34" charset="0"/>
              <a:buChar char="•"/>
            </a:pPr>
            <a:r>
              <a:rPr lang="en-US" sz="1600" b="0" i="0" dirty="0">
                <a:solidFill>
                  <a:srgbClr val="1D2B3E"/>
                </a:solidFill>
                <a:effectLst/>
              </a:rPr>
              <a:t>The Commission will consider a </a:t>
            </a:r>
            <a:r>
              <a:rPr lang="en-US" sz="1600" b="0" i="0" u="none" strike="noStrike" dirty="0">
                <a:solidFill>
                  <a:srgbClr val="2C75D6"/>
                </a:solidFill>
                <a:effectLst/>
                <a:hlinkClick r:id="rId4"/>
              </a:rPr>
              <a:t>Public Notice</a:t>
            </a:r>
            <a:r>
              <a:rPr lang="en-US" sz="1600" b="0" i="0" dirty="0">
                <a:solidFill>
                  <a:srgbClr val="1D2B3E"/>
                </a:solidFill>
                <a:effectLst/>
              </a:rPr>
              <a:t> beginning the process for authorizing Automated Frequency Coordination Systems to govern the operation of standard-power devices in the 6 GHz band (5.925-7.125 GHz). (ET Docket No. 21-352)</a:t>
            </a:r>
          </a:p>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0">
              <a:spcBef>
                <a:spcPts val="0"/>
              </a:spcBef>
              <a:spcAft>
                <a:spcPts val="0"/>
              </a:spcAft>
              <a:buFont typeface="Arial" panose="020B0604020202020204" pitchFamily="34" charset="0"/>
              <a:buChar char="•"/>
            </a:pPr>
            <a:r>
              <a:rPr lang="en-US" sz="1600" dirty="0">
                <a:effectLst/>
                <a:ea typeface="Calibri" panose="020F0502020204030204" pitchFamily="34" charset="0"/>
              </a:rPr>
              <a:t> </a:t>
            </a:r>
            <a:r>
              <a:rPr lang="en-US" sz="1800" b="1" i="0" dirty="0">
                <a:solidFill>
                  <a:srgbClr val="1D2B3E"/>
                </a:solidFill>
                <a:effectLst/>
              </a:rPr>
              <a:t>Spectrum Requirements for the Internet of Things</a:t>
            </a:r>
            <a:endParaRPr lang="en-US" sz="1600" b="0" dirty="0">
              <a:solidFill>
                <a:srgbClr val="1D2B3E"/>
              </a:solidFill>
            </a:endParaRPr>
          </a:p>
          <a:p>
            <a:pPr marL="400050" lvl="1">
              <a:spcBef>
                <a:spcPts val="0"/>
              </a:spcBef>
              <a:spcAft>
                <a:spcPts val="0"/>
              </a:spcAft>
              <a:buFont typeface="Arial" panose="020B0604020202020204" pitchFamily="34" charset="0"/>
              <a:buChar char="•"/>
            </a:pPr>
            <a:r>
              <a:rPr lang="en-US" sz="1600" b="0" i="0" dirty="0">
                <a:solidFill>
                  <a:srgbClr val="1D2B3E"/>
                </a:solidFill>
                <a:effectLst/>
              </a:rPr>
              <a:t>The Commission will consider a </a:t>
            </a:r>
            <a:r>
              <a:rPr lang="en-US" sz="1600" b="0" i="0" u="none" strike="noStrike" dirty="0">
                <a:solidFill>
                  <a:srgbClr val="2C75D6"/>
                </a:solidFill>
                <a:effectLst/>
                <a:hlinkClick r:id="rId5"/>
              </a:rPr>
              <a:t>Notice of Inquiry</a:t>
            </a:r>
            <a:r>
              <a:rPr lang="en-US" sz="1600" b="0" i="0" dirty="0">
                <a:solidFill>
                  <a:srgbClr val="1D2B3E"/>
                </a:solidFill>
                <a:effectLst/>
              </a:rPr>
              <a:t> seeking comment on current and future spectrum needs to enable better connectivity relating to the Internet of Things (IoT). (ET Docket No. 21-353)</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0" u="sng" dirty="0">
                <a:solidFill>
                  <a:srgbClr val="0000FF"/>
                </a:solidFill>
                <a:effectLst/>
                <a:ea typeface="Calibri" panose="020F0502020204030204" pitchFamily="34" charset="0"/>
                <a:hlinkClick r:id="rId6"/>
              </a:rPr>
              <a:t>https://docs.fcc.gov/public/attachments/DOC-375610A1.pdf</a:t>
            </a:r>
            <a:endParaRPr lang="en-US" sz="1600" b="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0" dirty="0">
                <a:ea typeface="Calibri" panose="020F0502020204030204" pitchFamily="34" charset="0"/>
              </a:rPr>
              <a:t>In mentor: </a:t>
            </a:r>
            <a:r>
              <a:rPr lang="en-US" sz="1600" b="0" u="sng" dirty="0">
                <a:solidFill>
                  <a:srgbClr val="0000FF"/>
                </a:solidFill>
                <a:effectLst/>
                <a:ea typeface="Calibri" panose="020F0502020204030204" pitchFamily="34" charset="0"/>
                <a:hlinkClick r:id="rId7"/>
              </a:rPr>
              <a:t>https://mentor.ieee.org/802.18/dcn/21/18-21-0108-00-0000-fcc-pn-on-spectrum-for-the-internet-of-things.docx</a:t>
            </a:r>
            <a:endParaRPr lang="en-US" sz="16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1" dirty="0">
                <a:effectLst/>
                <a:ea typeface="Calibri" panose="020F0502020204030204" pitchFamily="34" charset="0"/>
              </a:rPr>
              <a:t>Some questions maybe of interest to IEEE 802, e.g.,</a:t>
            </a:r>
          </a:p>
          <a:p>
            <a:pPr marL="800100" lvl="2">
              <a:spcBef>
                <a:spcPts val="0"/>
              </a:spcBef>
              <a:spcAft>
                <a:spcPts val="0"/>
              </a:spcAft>
            </a:pPr>
            <a:r>
              <a:rPr lang="en-US" sz="1200" b="0" dirty="0">
                <a:effectLst/>
                <a:ea typeface="Calibri" panose="020F0502020204030204" pitchFamily="34" charset="0"/>
              </a:rPr>
              <a:t> </a:t>
            </a:r>
            <a:r>
              <a:rPr lang="en-US" sz="1600" b="0" dirty="0">
                <a:effectLst/>
                <a:ea typeface="Calibri" panose="020F0502020204030204" pitchFamily="34" charset="0"/>
              </a:rPr>
              <a:t>1)  please refer to portions of paragraph 6 re IEEE:</a:t>
            </a:r>
          </a:p>
          <a:p>
            <a:pPr marL="800100" lvl="2">
              <a:spcBef>
                <a:spcPts val="0"/>
              </a:spcBef>
              <a:spcAft>
                <a:spcPts val="0"/>
              </a:spcAft>
            </a:pPr>
            <a:r>
              <a:rPr lang="en-US" sz="1600" b="0" dirty="0">
                <a:effectLst/>
                <a:ea typeface="Calibri" panose="020F0502020204030204" pitchFamily="34" charset="0"/>
              </a:rPr>
              <a:t>	Standards groups such as 3GPP, IEEE, and others are also involved with IoT development. Are these standards providing sufficient guidance for IoT implementation in already existing spectrum bands? </a:t>
            </a:r>
          </a:p>
          <a:p>
            <a:pPr marL="800100" lvl="2">
              <a:spcBef>
                <a:spcPts val="0"/>
              </a:spcBef>
              <a:spcAft>
                <a:spcPts val="0"/>
              </a:spcAft>
            </a:pPr>
            <a:endParaRPr lang="en-US" sz="1600" b="0" dirty="0">
              <a:effectLst/>
              <a:ea typeface="Calibri" panose="020F0502020204030204" pitchFamily="34" charset="0"/>
            </a:endParaRPr>
          </a:p>
          <a:p>
            <a:pPr marL="800100" lvl="2">
              <a:spcBef>
                <a:spcPts val="0"/>
              </a:spcBef>
              <a:spcAft>
                <a:spcPts val="0"/>
              </a:spcAft>
            </a:pPr>
            <a:r>
              <a:rPr lang="en-US" sz="1600" b="0" dirty="0">
                <a:effectLst/>
                <a:ea typeface="Calibri" panose="020F0502020204030204" pitchFamily="34" charset="0"/>
              </a:rPr>
              <a:t>	If the growing need for IoT connectivity is not being met with the current and planned licensed spectrum resources, what steps can the Commission take to address this important use in the future? </a:t>
            </a:r>
          </a:p>
          <a:p>
            <a:pPr marL="800100" lvl="2">
              <a:spcBef>
                <a:spcPts val="0"/>
              </a:spcBef>
              <a:spcAft>
                <a:spcPts val="0"/>
              </a:spcAft>
            </a:pPr>
            <a:r>
              <a:rPr lang="en-US" sz="1600" b="0" dirty="0">
                <a:effectLst/>
                <a:ea typeface="Calibri" panose="020F0502020204030204" pitchFamily="34" charset="0"/>
              </a:rPr>
              <a:t> </a:t>
            </a:r>
          </a:p>
          <a:p>
            <a:pPr marL="800100" lvl="2">
              <a:spcBef>
                <a:spcPts val="0"/>
              </a:spcBef>
              <a:spcAft>
                <a:spcPts val="0"/>
              </a:spcAft>
            </a:pPr>
            <a:r>
              <a:rPr lang="en-US" sz="1600" b="0" dirty="0">
                <a:effectLst/>
                <a:ea typeface="Calibri" panose="020F0502020204030204" pitchFamily="34" charset="0"/>
              </a:rPr>
              <a:t>2) please refer to paragraphs 10 and 11 asking the role of unlicensed spectrum and whether additional unlicensed spectrum should be considered.</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1096023"/>
            <a:ext cx="11032375" cy="537939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638175" lvl="2" indent="0">
              <a:spcBef>
                <a:spcPts val="0"/>
              </a:spcBef>
              <a:spcAft>
                <a:spcPts val="0"/>
              </a:spcAft>
            </a:pPr>
            <a:endParaRPr lang="en-US" sz="16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Calibri" panose="020F0502020204030204" pitchFamily="34" charset="0"/>
              </a:rPr>
              <a:t>The members of the Wireless Innovation Forum have balloted and approved a new document entitled “Recommendations for Addressing Blank, Uncollected, Erroneous, or Conflicting Database Elements for Incumbent Systems in the U.S. U-NII 5 &amp; 7 Bands for the Purpose of Automated Frequency Coordination Systems” (document number WINNF-RC-1010-V1.0.0). This document and the associated appendix are publicly available here:  </a:t>
            </a:r>
            <a:r>
              <a:rPr lang="en-US" sz="1800" u="sng" dirty="0">
                <a:solidFill>
                  <a:srgbClr val="0000FF"/>
                </a:solidFill>
                <a:effectLst/>
                <a:latin typeface="Times New Roman" panose="02020603050405020304" pitchFamily="18" charset="0"/>
                <a:ea typeface="Calibri" panose="020F0502020204030204" pitchFamily="34" charset="0"/>
                <a:hlinkClick r:id="rId4"/>
              </a:rPr>
              <a:t>https://6ghz.wirelessinnovation.org/work-group-products</a:t>
            </a:r>
            <a:r>
              <a:rPr lang="en-US" sz="1800" u="sng" dirty="0">
                <a:solidFill>
                  <a:srgbClr val="0000FF"/>
                </a:solidFill>
                <a:effectLst/>
                <a:latin typeface="Times New Roman" panose="02020603050405020304" pitchFamily="18" charset="0"/>
                <a:ea typeface="Calibri" panose="020F0502020204030204" pitchFamily="34" charset="0"/>
              </a:rPr>
              <a:t> </a:t>
            </a:r>
            <a:r>
              <a:rPr lang="en-US" sz="1600" dirty="0">
                <a:solidFill>
                  <a:schemeClr val="tx1"/>
                </a:solidFill>
                <a:effectLst/>
                <a:ea typeface="SimSun" panose="02010600030101010101" pitchFamily="2" charset="-122"/>
              </a:rPr>
              <a:t>  </a:t>
            </a:r>
          </a:p>
          <a:p>
            <a:pPr marL="866775" lvl="2">
              <a:spcBef>
                <a:spcPts val="0"/>
              </a:spcBef>
              <a:spcAft>
                <a:spcPts val="0"/>
              </a:spcAft>
              <a:buFont typeface="Arial" panose="020B0604020202020204" pitchFamily="34" charset="0"/>
              <a:buChar char="•"/>
            </a:pPr>
            <a:endParaRPr lang="en-US" sz="1600" dirty="0">
              <a:solidFill>
                <a:schemeClr val="tx1"/>
              </a:solidFill>
              <a:effectLst/>
              <a:ea typeface="SimSun" panose="02010600030101010101" pitchFamily="2" charset="-122"/>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5"/>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r>
              <a:rPr lang="en-US" sz="14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sz="1600" dirty="0">
                <a:solidFill>
                  <a:schemeClr val="bg1">
                    <a:lumMod val="50000"/>
                  </a:schemeClr>
                </a:solidFill>
                <a:ea typeface="Times New Roman" panose="02020603050405020304" pitchFamily="18" charset="0"/>
              </a:rPr>
              <a:t> </a:t>
            </a:r>
            <a:r>
              <a:rPr lang="en-US" sz="1600" dirty="0">
                <a:solidFill>
                  <a:schemeClr val="tx1"/>
                </a:solidFill>
                <a:effectLst/>
                <a:ea typeface="SimSun" panose="02010600030101010101" pitchFamily="2" charset="-122"/>
              </a:rPr>
              <a:t> Anything to share today?    This group is m</a:t>
            </a:r>
            <a:r>
              <a:rPr lang="en-US" sz="1600" dirty="0">
                <a:solidFill>
                  <a:schemeClr val="tx1"/>
                </a:solidFill>
                <a:ea typeface="SimSun" panose="02010600030101010101" pitchFamily="2" charset="-122"/>
              </a:rPr>
              <a:t>eeting Friday, 24sep21. </a:t>
            </a:r>
            <a:endParaRPr lang="en-US" sz="1600" dirty="0">
              <a:solidFill>
                <a:schemeClr val="tx1"/>
              </a:solidFill>
              <a:ea typeface="Times New Roman" panose="02020603050405020304" pitchFamily="18" charset="0"/>
            </a:endParaRPr>
          </a:p>
          <a:p>
            <a:pPr marL="180975" lvl="1" indent="0">
              <a:spcBef>
                <a:spcPts val="0"/>
              </a:spcBef>
              <a:spcAft>
                <a:spcPts val="0"/>
              </a:spcAft>
            </a:pPr>
            <a:endParaRPr lang="en-US" sz="1600" dirty="0">
              <a:solidFill>
                <a:schemeClr val="tx1"/>
              </a:solidFill>
              <a:ea typeface="Times New Roman" panose="02020603050405020304" pitchFamily="18" charset="0"/>
            </a:endParaRPr>
          </a:p>
          <a:p>
            <a:pPr marL="0" indent="0"/>
            <a:endParaRPr lang="en-US" sz="1600" dirty="0">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515600" cy="464123"/>
          </a:xfrm>
        </p:spPr>
        <p:txBody>
          <a:bodyPr/>
          <a:lstStyle/>
          <a:p>
            <a:r>
              <a:rPr lang="en-US" altLang="en-US" sz="2400" dirty="0"/>
              <a:t>General Discussion Items – ongoing - </a:t>
            </a:r>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https://mentor.ieee.org/802.18/dcn/21/18-21-0036-07-0000-frequency-table-template.xlsx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27jul21</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Reviewed the draft of rev07</a:t>
            </a:r>
            <a:endParaRPr lang="en-US" sz="1600" dirty="0">
              <a:solidFill>
                <a:schemeClr val="tx1"/>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instructions:  </a:t>
            </a:r>
            <a:r>
              <a:rPr lang="en-US" dirty="0">
                <a:solidFill>
                  <a:schemeClr val="tx1"/>
                </a:solidFill>
                <a:ea typeface="Times New Roman" panose="02020603050405020304" pitchFamily="18" charset="0"/>
              </a:rPr>
              <a:t>Clarified Standard-Year and put in an example.</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Amendment (Date of Initial Approval) with an example and to not leave blank, copy over the standard if there is no amendment. </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Name to start with the Acronym, then the name.  </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notes:  Added a general note to only consider Active standards, not in active-withdrawn standards.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p>
          <a:p>
            <a:pPr marL="285750">
              <a:spcBef>
                <a:spcPts val="0"/>
              </a:spcBef>
              <a:spcAft>
                <a:spcPts val="0"/>
              </a:spcAft>
              <a:buFont typeface="Arial" panose="020B0604020202020204" pitchFamily="34" charset="0"/>
              <a:buChar char="•"/>
            </a:pPr>
            <a:r>
              <a:rPr lang="en-US" sz="1800" b="0" dirty="0">
                <a:solidFill>
                  <a:schemeClr val="tx1"/>
                </a:solidFill>
                <a:latin typeface="Times New Roman" panose="02020603050405020304" pitchFamily="18" charset="0"/>
                <a:ea typeface="Times New Roman" panose="02020603050405020304" pitchFamily="18" charset="0"/>
              </a:rPr>
              <a:t>Have a focused call on 22</a:t>
            </a:r>
            <a:r>
              <a:rPr lang="en-US" sz="1800" b="0" baseline="30000" dirty="0">
                <a:solidFill>
                  <a:schemeClr val="tx1"/>
                </a:solidFill>
                <a:latin typeface="Times New Roman" panose="02020603050405020304" pitchFamily="18" charset="0"/>
                <a:ea typeface="Times New Roman" panose="02020603050405020304" pitchFamily="18" charset="0"/>
              </a:rPr>
              <a:t>nd</a:t>
            </a:r>
            <a:r>
              <a:rPr lang="en-US" sz="1800" b="0" dirty="0">
                <a:solidFill>
                  <a:schemeClr val="tx1"/>
                </a:solidFill>
                <a:latin typeface="Times New Roman" panose="02020603050405020304" pitchFamily="18" charset="0"/>
                <a:ea typeface="Times New Roman" panose="02020603050405020304" pitchFamily="18" charset="0"/>
              </a:rPr>
              <a:t> 14:00pt to review some of the .15 frequency ranges. </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next meeting will be 28sep21.  (call-in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1028701" y="966787"/>
            <a:ext cx="10475384" cy="5508627"/>
          </a:xfrm>
        </p:spPr>
        <p:txBody>
          <a:bodyPr/>
          <a:lstStyle/>
          <a:p>
            <a:pPr>
              <a:buFont typeface="Arial" panose="020B0604020202020204" pitchFamily="34" charset="0"/>
              <a:buChar char="•"/>
            </a:pPr>
            <a:r>
              <a:rPr lang="en-US" altLang="en-US" sz="2000" dirty="0"/>
              <a:t>Actions required: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r>
              <a:rPr lang="en-US" altLang="en-US" sz="1800" dirty="0">
                <a:solidFill>
                  <a:srgbClr val="00B0F0"/>
                </a:solidFill>
              </a:rPr>
              <a:t>FCC NPRM 60GHz reply comments input </a:t>
            </a:r>
            <a:endParaRPr lang="en-US" sz="1800" b="0" dirty="0">
              <a:solidFill>
                <a:srgbClr val="00B0F0"/>
              </a:solidFill>
              <a:ea typeface="Times New Roman" panose="02020603050405020304" pitchFamily="18" charset="0"/>
            </a:endParaRPr>
          </a:p>
          <a:p>
            <a:pPr marL="285750" indent="-285750">
              <a:buClrTx/>
              <a:buFont typeface="Wingdings" panose="05000000000000000000" pitchFamily="2" charset="2"/>
              <a:buChar char="n"/>
            </a:pPr>
            <a:r>
              <a:rPr lang="en-US" altLang="en-US" sz="1800" b="0" dirty="0">
                <a:solidFill>
                  <a:schemeClr val="tx1"/>
                </a:solidFill>
              </a:rPr>
              <a:t>chair set up ad </a:t>
            </a:r>
            <a:r>
              <a:rPr lang="en-US" altLang="en-US" sz="1800" b="0" dirty="0" err="1">
                <a:solidFill>
                  <a:schemeClr val="tx1"/>
                </a:solidFill>
              </a:rPr>
              <a:t>hocs</a:t>
            </a:r>
            <a:r>
              <a:rPr lang="en-US" altLang="en-US" sz="1800" b="0" dirty="0">
                <a:solidFill>
                  <a:schemeClr val="tx1"/>
                </a:solidFill>
              </a:rPr>
              <a:t> for FCC NPRM on 60GHz next Tuesday and Wednesday.   done. </a:t>
            </a:r>
          </a:p>
          <a:p>
            <a:pPr marL="285750" indent="-285750">
              <a:buClr>
                <a:srgbClr val="00B0F0"/>
              </a:buClr>
              <a:buFont typeface="Wingdings" panose="05000000000000000000" pitchFamily="2" charset="2"/>
              <a:buChar char="q"/>
            </a:pPr>
            <a:r>
              <a:rPr lang="en-US" altLang="en-US" sz="1400" b="0" dirty="0">
                <a:solidFill>
                  <a:srgbClr val="00B0F0"/>
                </a:solidFill>
              </a:rPr>
              <a:t> </a:t>
            </a:r>
          </a:p>
          <a:p>
            <a:pPr marL="285750" indent="-285750">
              <a:buClr>
                <a:srgbClr val="00B0F0"/>
              </a:buClr>
              <a:buFont typeface="Wingdings" panose="05000000000000000000" pitchFamily="2" charset="2"/>
              <a:buChar char="q"/>
            </a:pPr>
            <a:endParaRPr lang="en-US" altLang="en-US" sz="1400" b="0" dirty="0">
              <a:solidFill>
                <a:srgbClr val="00B0F0"/>
              </a:solidFill>
            </a:endParaRPr>
          </a:p>
          <a:p>
            <a:pPr lvl="4">
              <a:buFont typeface="Arial" panose="020B0604020202020204" pitchFamily="34" charset="0"/>
              <a:buChar char="•"/>
            </a:pPr>
            <a:endParaRPr lang="en-US" altLang="en-US" sz="1200" dirty="0"/>
          </a:p>
          <a:p>
            <a:pPr>
              <a:buFont typeface="Arial" panose="020B0604020202020204" pitchFamily="34" charset="0"/>
              <a:buChar char="•"/>
            </a:pPr>
            <a:r>
              <a:rPr lang="en-US" altLang="en-US" sz="2000" dirty="0"/>
              <a:t>AOB before recess to next Thursday, 23sep21?	</a:t>
            </a:r>
            <a:endParaRPr lang="en-US" sz="1800" dirty="0">
              <a:latin typeface="Times New Roman" panose="02020603050405020304" pitchFamily="18" charset="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 </a:t>
            </a:r>
            <a:r>
              <a:rPr lang="en-US" sz="1800" dirty="0">
                <a:effectLst/>
                <a:latin typeface="Times New Roman" panose="02020603050405020304" pitchFamily="18" charset="0"/>
                <a:ea typeface="SimSun" panose="02010600030101010101" pitchFamily="2" charset="-122"/>
              </a:rPr>
              <a:t>none heard</a:t>
            </a:r>
          </a:p>
          <a:p>
            <a:pPr marL="400050" lvl="1">
              <a:spcBef>
                <a:spcPts val="0"/>
              </a:spcBef>
              <a:spcAft>
                <a:spcPts val="0"/>
              </a:spcAft>
              <a:buFont typeface="Arial" panose="020B0604020202020204" pitchFamily="34" charset="0"/>
              <a:buChar char="•"/>
            </a:pPr>
            <a:endParaRPr lang="en-US" sz="1800" b="0" dirty="0">
              <a:solidFill>
                <a:schemeClr val="tx1"/>
              </a:solidFill>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r>
              <a:rPr lang="en-US" sz="1800" b="0" dirty="0">
                <a:solidFill>
                  <a:schemeClr val="tx1"/>
                </a:solidFill>
              </a:rPr>
              <a:t>Remember, must be registered and to log attendance in</a:t>
            </a:r>
            <a:r>
              <a:rPr lang="en-US" sz="1800" dirty="0">
                <a:solidFill>
                  <a:schemeClr val="tx1"/>
                </a:solidFill>
              </a:rPr>
              <a:t> IMAT</a:t>
            </a:r>
            <a:r>
              <a:rPr lang="en-US" sz="1800" b="0" dirty="0">
                <a:solidFill>
                  <a:schemeClr val="tx1"/>
                </a:solidFill>
              </a:rPr>
              <a:t> (and participation credit available) </a:t>
            </a:r>
          </a:p>
          <a:p>
            <a:pPr>
              <a:buFont typeface="Arial" panose="020B0604020202020204" pitchFamily="34" charset="0"/>
              <a:buChar char="•"/>
            </a:pPr>
            <a:r>
              <a:rPr lang="en-US" sz="1800" b="0" dirty="0">
                <a:solidFill>
                  <a:schemeClr val="tx1"/>
                </a:solidFill>
              </a:rPr>
              <a:t>Attendance on-line today:  _42__  and voters on-line:  _26 __</a:t>
            </a:r>
          </a:p>
          <a:p>
            <a:pPr lvl="4">
              <a:buFont typeface="Arial" panose="020B0604020202020204" pitchFamily="34" charset="0"/>
              <a:buChar char="•"/>
            </a:pPr>
            <a:endParaRPr lang="en-US" sz="600" b="0" dirty="0">
              <a:solidFill>
                <a:schemeClr val="tx1"/>
              </a:solidFill>
            </a:endParaRPr>
          </a:p>
          <a:p>
            <a:pPr>
              <a:buFont typeface="Arial" panose="020B0604020202020204" pitchFamily="34" charset="0"/>
              <a:buChar char="•"/>
            </a:pPr>
            <a:r>
              <a:rPr lang="en-US" altLang="en-US" sz="1800" dirty="0">
                <a:solidFill>
                  <a:schemeClr val="tx1"/>
                </a:solidFill>
              </a:rPr>
              <a:t>Recessed at 15:58  until next Thursday 23Sep21, 15:00et/19:00utc</a:t>
            </a: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060570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631751"/>
          </a:xfrm>
        </p:spPr>
        <p:txBody>
          <a:bodyPr/>
          <a:lstStyle/>
          <a:p>
            <a:r>
              <a:rPr lang="en-US" altLang="en-US" sz="2400" dirty="0"/>
              <a:t>2</a:t>
            </a:r>
            <a:r>
              <a:rPr lang="en-US" altLang="en-US" sz="2400" baseline="30000" dirty="0"/>
              <a:t>nd</a:t>
            </a:r>
            <a:r>
              <a:rPr lang="en-US" altLang="en-US" sz="2400" dirty="0"/>
              <a:t> – call - Thursday </a:t>
            </a:r>
            <a:r>
              <a:rPr lang="en-US" altLang="en-US" sz="2000" dirty="0"/>
              <a:t>(23sep21) </a:t>
            </a:r>
            <a:r>
              <a:rPr lang="en-US" altLang="en-US" sz="2400" dirty="0"/>
              <a:t>Agenda</a:t>
            </a:r>
            <a:endParaRPr lang="en-US" sz="2400" dirty="0"/>
          </a:p>
        </p:txBody>
      </p:sp>
      <p:sp>
        <p:nvSpPr>
          <p:cNvPr id="3" name="Content Placeholder 2"/>
          <p:cNvSpPr>
            <a:spLocks noGrp="1"/>
          </p:cNvSpPr>
          <p:nvPr>
            <p:ph idx="1"/>
          </p:nvPr>
        </p:nvSpPr>
        <p:spPr>
          <a:xfrm>
            <a:off x="914400" y="1263650"/>
            <a:ext cx="10475384" cy="5211763"/>
          </a:xfrm>
        </p:spPr>
        <p:txBody>
          <a:bodyPr/>
          <a:lstStyle/>
          <a:p>
            <a:pPr>
              <a:buFont typeface="Arial" panose="020B0604020202020204" pitchFamily="34" charset="0"/>
              <a:buChar char="•"/>
            </a:pPr>
            <a:r>
              <a:rPr lang="en-US" altLang="en-US" sz="1800" dirty="0"/>
              <a:t>Reminder we are still under all IEEE policies as shown last Thursday </a:t>
            </a:r>
            <a:r>
              <a:rPr lang="en-US" altLang="en-US" sz="1600" dirty="0"/>
              <a:t>(16Sep21)</a:t>
            </a:r>
          </a:p>
          <a:p>
            <a:pPr lvl="1">
              <a:spcBef>
                <a:spcPts val="0"/>
              </a:spcBef>
              <a:buFont typeface="Arial" panose="020B0604020202020204" pitchFamily="34" charset="0"/>
              <a:buChar char="•"/>
            </a:pPr>
            <a:r>
              <a:rPr lang="en-US" altLang="en-US" sz="1800" b="1" u="sng" dirty="0">
                <a:solidFill>
                  <a:schemeClr val="tx1"/>
                </a:solidFill>
              </a:rPr>
              <a:t>Attendance is on IMAT  (w/VC and </a:t>
            </a:r>
            <a:r>
              <a:rPr lang="en-US" altLang="en-US" sz="1800" b="1" u="sng" dirty="0" err="1">
                <a:solidFill>
                  <a:schemeClr val="tx1"/>
                </a:solidFill>
              </a:rPr>
              <a:t>webex</a:t>
            </a:r>
            <a:r>
              <a:rPr lang="en-US" altLang="en-US" sz="1800" b="1" u="sng" dirty="0">
                <a:solidFill>
                  <a:schemeClr val="tx1"/>
                </a:solidFill>
              </a:rPr>
              <a:t> checks)</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lvl="1">
              <a:spcBef>
                <a:spcPts val="0"/>
              </a:spcBef>
              <a:buFont typeface="Arial" panose="020B0604020202020204" pitchFamily="34" charset="0"/>
              <a:buChar char="•"/>
            </a:pPr>
            <a:r>
              <a:rPr lang="en-US" altLang="en-US" sz="1600" dirty="0"/>
              <a:t>Someone to take a few notes</a:t>
            </a:r>
            <a:r>
              <a:rPr lang="en-US" altLang="en-US" sz="1600" dirty="0">
                <a:solidFill>
                  <a:schemeClr val="tx1"/>
                </a:solidFill>
              </a:rPr>
              <a:t>:   _</a:t>
            </a:r>
            <a:r>
              <a:rPr lang="en-US" altLang="en-US" sz="1600" dirty="0" err="1">
                <a:solidFill>
                  <a:schemeClr val="tx1"/>
                </a:solidFill>
              </a:rPr>
              <a:t>PeterE</a:t>
            </a:r>
            <a:r>
              <a:rPr lang="en-US" altLang="en-US" sz="1600" dirty="0">
                <a:solidFill>
                  <a:schemeClr val="tx1"/>
                </a:solidFill>
              </a:rPr>
              <a:t>__</a:t>
            </a:r>
          </a:p>
          <a:p>
            <a:pPr lvl="1">
              <a:spcBef>
                <a:spcPts val="0"/>
              </a:spcBef>
              <a:buFont typeface="Arial" panose="020B0604020202020204" pitchFamily="34" charset="0"/>
              <a:buChar char="•"/>
            </a:pPr>
            <a:r>
              <a:rPr lang="en-US" altLang="en-US" sz="1600" dirty="0">
                <a:solidFill>
                  <a:schemeClr val="tx1"/>
                </a:solidFill>
              </a:rPr>
              <a:t>Attendance and request queue in chat window, Stuart K. </a:t>
            </a:r>
          </a:p>
          <a:p>
            <a:pPr>
              <a:buFont typeface="Arial" panose="020B0604020202020204" pitchFamily="34" charset="0"/>
              <a:buChar char="•"/>
            </a:pPr>
            <a:r>
              <a:rPr lang="en-US" altLang="en-US" sz="1800" dirty="0"/>
              <a:t>Routine items or from last week or new</a:t>
            </a:r>
          </a:p>
          <a:p>
            <a:pPr>
              <a:spcBef>
                <a:spcPts val="0"/>
              </a:spcBef>
              <a:buFont typeface="Arial" panose="020B0604020202020204" pitchFamily="34" charset="0"/>
              <a:buChar char="•"/>
            </a:pPr>
            <a:r>
              <a:rPr lang="en-US" altLang="en-US" sz="1600" dirty="0">
                <a:solidFill>
                  <a:schemeClr val="tx1"/>
                </a:solidFill>
              </a:rPr>
              <a:t>Discussion items </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 w/liaisons</a:t>
            </a:r>
          </a:p>
          <a:p>
            <a:pPr lvl="1">
              <a:spcBef>
                <a:spcPts val="0"/>
              </a:spcBef>
              <a:buFont typeface="Arial" panose="020B0604020202020204" pitchFamily="34" charset="0"/>
              <a:buChar char="•"/>
            </a:pPr>
            <a:r>
              <a:rPr lang="en-US" altLang="en-US" sz="1600" dirty="0">
                <a:solidFill>
                  <a:schemeClr val="tx1"/>
                </a:solidFill>
              </a:rPr>
              <a:t>FCC NPRM on 60GHz</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600" dirty="0">
                <a:ea typeface="SimSun" panose="02010600030101010101" pitchFamily="2" charset="-122"/>
              </a:rPr>
              <a:t>ITU-R Liaisons</a:t>
            </a:r>
          </a:p>
          <a:p>
            <a:pPr lvl="1">
              <a:spcBef>
                <a:spcPts val="0"/>
              </a:spcBef>
              <a:buFont typeface="Arial" panose="020B0604020202020204" pitchFamily="34" charset="0"/>
              <a:buChar char="•"/>
            </a:pPr>
            <a:r>
              <a:rPr lang="en-US" sz="1600" dirty="0">
                <a:ea typeface="SimSun" panose="02010600030101010101" pitchFamily="2" charset="-122"/>
              </a:rPr>
              <a:t>FCC NPRM on 60 GHz reply comments</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6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 </a:t>
            </a:r>
          </a:p>
          <a:p>
            <a:pPr>
              <a:buFont typeface="Arial" panose="020B0604020202020204" pitchFamily="34" charset="0"/>
              <a:buChar char="•"/>
            </a:pPr>
            <a:r>
              <a:rPr lang="en-US" altLang="en-US" sz="1600" dirty="0">
                <a:solidFill>
                  <a:schemeClr val="tx1"/>
                </a:solidFill>
              </a:rPr>
              <a:t>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896D2349-3D01-44F1-8104-B00F6EFE3870}"/>
              </a:ext>
            </a:extLst>
          </p:cNvPr>
          <p:cNvSpPr txBox="1"/>
          <p:nvPr/>
        </p:nvSpPr>
        <p:spPr>
          <a:xfrm>
            <a:off x="6828370" y="1768122"/>
            <a:ext cx="4876800" cy="4739759"/>
          </a:xfrm>
          <a:prstGeom prst="rect">
            <a:avLst/>
          </a:prstGeom>
          <a:noFill/>
        </p:spPr>
        <p:txBody>
          <a:bodyPr wrap="square" rtlCol="0">
            <a:spAutoFit/>
          </a:bodyPr>
          <a:lstStyle/>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r>
              <a:rPr lang="en-US" altLang="en-US" sz="1600" dirty="0">
                <a:solidFill>
                  <a:schemeClr val="tx1"/>
                </a:solidFill>
              </a:rPr>
              <a:t>ITU-R</a:t>
            </a:r>
          </a:p>
          <a:p>
            <a:pPr marL="800100" lvl="2">
              <a:spcBef>
                <a:spcPts val="0"/>
              </a:spcBef>
              <a:spcAft>
                <a:spcPts val="0"/>
              </a:spcAft>
              <a:buFont typeface="Arial" panose="020B0604020202020204" pitchFamily="34" charset="0"/>
              <a:buChar char="•"/>
            </a:pPr>
            <a:r>
              <a:rPr lang="en-US" altLang="en-US" sz="1600" kern="0" dirty="0">
                <a:solidFill>
                  <a:schemeClr val="tx1"/>
                </a:solidFill>
              </a:rPr>
              <a:t>4 liaisons, some ready to start approval</a:t>
            </a:r>
          </a:p>
          <a:p>
            <a:pPr marL="800100" lvl="2">
              <a:spcBef>
                <a:spcPts val="0"/>
              </a:spcBef>
              <a:spcAft>
                <a:spcPts val="0"/>
              </a:spcAft>
              <a:buFont typeface="Arial" panose="020B0604020202020204" pitchFamily="34" charset="0"/>
              <a:buChar char="•"/>
            </a:pPr>
            <a:r>
              <a:rPr lang="en-US" altLang="en-US" sz="1600" b="1" kern="0" dirty="0">
                <a:solidFill>
                  <a:schemeClr val="tx1"/>
                </a:solidFill>
              </a:rPr>
              <a:t>The one on VLC to WP 1A needs  to be approved next week. </a:t>
            </a:r>
          </a:p>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r>
              <a:rPr lang="en-US" sz="1600" dirty="0">
                <a:solidFill>
                  <a:schemeClr val="tx1"/>
                </a:solidFill>
                <a:ea typeface="SimSun" panose="02010600030101010101" pitchFamily="2" charset="-122"/>
              </a:rPr>
              <a:t> FCC NPRM on 60 GHz reply comments</a:t>
            </a:r>
          </a:p>
          <a:p>
            <a:pPr marL="1085850" lvl="1" indent="-342900">
              <a:buFont typeface="Arial" panose="020B0604020202020204" pitchFamily="34" charset="0"/>
              <a:buChar char="•"/>
            </a:pPr>
            <a:r>
              <a:rPr lang="en-US" sz="1600" b="1" dirty="0">
                <a:solidFill>
                  <a:schemeClr val="tx1"/>
                </a:solidFill>
                <a:ea typeface="SimSun" panose="02010600030101010101" pitchFamily="2" charset="-122"/>
              </a:rPr>
              <a:t>Need to approve next week. </a:t>
            </a:r>
          </a:p>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r>
              <a:rPr lang="en-US" altLang="en-US" sz="1600" dirty="0">
                <a:solidFill>
                  <a:schemeClr val="tx1"/>
                </a:solidFill>
              </a:rPr>
              <a:t>General Discussion Items</a:t>
            </a:r>
          </a:p>
          <a:p>
            <a:pPr marL="800100" lvl="2">
              <a:spcBef>
                <a:spcPts val="0"/>
              </a:spcBef>
              <a:spcAft>
                <a:spcPts val="0"/>
              </a:spcAft>
              <a:buFont typeface="Arial" panose="020B0604020202020204" pitchFamily="34" charset="0"/>
              <a:buChar char="•"/>
            </a:pPr>
            <a:r>
              <a:rPr lang="en-US" sz="1600" dirty="0">
                <a:solidFill>
                  <a:schemeClr val="tx1"/>
                </a:solidFill>
                <a:latin typeface="Times New Roman" panose="02020603050405020304" pitchFamily="18" charset="0"/>
                <a:ea typeface="Calibri" panose="020F0502020204030204" pitchFamily="34" charset="0"/>
              </a:rPr>
              <a:t>NTIA comments . </a:t>
            </a:r>
          </a:p>
          <a:p>
            <a:pPr marL="800100" lvl="2">
              <a:spcBef>
                <a:spcPts val="0"/>
              </a:spcBef>
              <a:spcAft>
                <a:spcPts val="0"/>
              </a:spcAft>
              <a:buFont typeface="Arial" panose="020B0604020202020204" pitchFamily="34" charset="0"/>
              <a:buChar char="•"/>
            </a:pPr>
            <a:r>
              <a:rPr lang="en-US" altLang="en-US" sz="1600" kern="0" dirty="0">
                <a:solidFill>
                  <a:schemeClr val="tx1"/>
                </a:solidFill>
              </a:rPr>
              <a:t>MSGs &amp; Std Frequency table</a:t>
            </a:r>
          </a:p>
          <a:p>
            <a:pPr marL="400050" lvl="1">
              <a:spcBef>
                <a:spcPts val="0"/>
              </a:spcBef>
              <a:spcAft>
                <a:spcPts val="0"/>
              </a:spcAft>
              <a:buFont typeface="Arial" panose="020B0604020202020204" pitchFamily="34" charset="0"/>
              <a:buChar char="•"/>
            </a:pPr>
            <a:endParaRPr lang="en-US" altLang="en-US" sz="1600" dirty="0">
              <a:solidFill>
                <a:schemeClr val="tx1"/>
              </a:solidFill>
              <a:latin typeface="Times New Roman" panose="02020603050405020304" pitchFamily="18" charset="0"/>
            </a:endParaRPr>
          </a:p>
          <a:p>
            <a:endParaRPr lang="en-US" sz="1600" b="1" dirty="0">
              <a:solidFill>
                <a:schemeClr val="tx1"/>
              </a:solidFill>
            </a:endParaRPr>
          </a:p>
          <a:p>
            <a:r>
              <a:rPr lang="en-US" sz="2000" b="1" dirty="0">
                <a:solidFill>
                  <a:schemeClr val="tx1"/>
                </a:solidFill>
              </a:rPr>
              <a:t>Any objections to accepting the agenda?</a:t>
            </a:r>
          </a:p>
          <a:p>
            <a:pPr marL="285750" indent="-285750">
              <a:buFont typeface="Arial" panose="020B0604020202020204" pitchFamily="34" charset="0"/>
              <a:buChar char="•"/>
            </a:pPr>
            <a:r>
              <a:rPr lang="en-US" sz="2000" dirty="0">
                <a:solidFill>
                  <a:schemeClr val="tx1"/>
                </a:solidFill>
              </a:rPr>
              <a:t>None heard</a:t>
            </a:r>
          </a:p>
          <a:p>
            <a:endParaRPr lang="en-US" altLang="en-US" sz="2000" b="1" dirty="0">
              <a:solidFill>
                <a:schemeClr val="tx1"/>
              </a:solidFill>
            </a:endParaRPr>
          </a:p>
          <a:p>
            <a:r>
              <a:rPr lang="en-US" altLang="en-US" sz="1800" b="1" dirty="0">
                <a:solidFill>
                  <a:schemeClr val="tx1"/>
                </a:solidFill>
              </a:rPr>
              <a:t>Results:  </a:t>
            </a:r>
            <a:r>
              <a:rPr lang="en-US" altLang="en-US" sz="1800" dirty="0">
                <a:solidFill>
                  <a:schemeClr val="tx1"/>
                </a:solidFill>
              </a:rPr>
              <a:t>Approved by unanimous consent</a:t>
            </a:r>
          </a:p>
        </p:txBody>
      </p:sp>
    </p:spTree>
    <p:extLst>
      <p:ext uri="{BB962C8B-B14F-4D97-AF65-F5344CB8AC3E}">
        <p14:creationId xmlns:p14="http://schemas.microsoft.com/office/powerpoint/2010/main" val="33812019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-1b</a:t>
            </a:r>
            <a:endParaRPr lang="en-US" sz="1200" dirty="0"/>
          </a:p>
        </p:txBody>
      </p:sp>
      <p:sp>
        <p:nvSpPr>
          <p:cNvPr id="3" name="Content Placeholder 2"/>
          <p:cNvSpPr>
            <a:spLocks noGrp="1"/>
          </p:cNvSpPr>
          <p:nvPr>
            <p:ph idx="1"/>
          </p:nvPr>
        </p:nvSpPr>
        <p:spPr>
          <a:xfrm>
            <a:off x="914400" y="1196976"/>
            <a:ext cx="10820400" cy="5278437"/>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t>
            </a:r>
            <a:endParaRPr lang="en-US" sz="160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 Anything to share today? not today.</a:t>
            </a:r>
          </a:p>
          <a:p>
            <a:pPr lvl="2">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800" dirty="0">
                <a:solidFill>
                  <a:schemeClr val="tx1"/>
                </a:solidFill>
              </a:rPr>
              <a:t>16sep: One of the 60GHz standards, EN 303 753, rapporteur meeting on 21sep21</a:t>
            </a:r>
          </a:p>
          <a:p>
            <a:pPr lvl="2">
              <a:spcBef>
                <a:spcPts val="0"/>
              </a:spcBef>
              <a:buFont typeface="Arial" panose="020B0604020202020204" pitchFamily="34" charset="0"/>
              <a:buChar char="•"/>
            </a:pPr>
            <a:r>
              <a:rPr lang="en-US" sz="1600" dirty="0">
                <a:solidFill>
                  <a:schemeClr val="tx1"/>
                </a:solidFill>
              </a:rPr>
              <a:t>Agenda for #111 is on the BRAN site and the 802.11 members area. </a:t>
            </a:r>
          </a:p>
          <a:p>
            <a:pPr lvl="1">
              <a:spcBef>
                <a:spcPts val="0"/>
              </a:spcBef>
              <a:buFont typeface="Arial" panose="020B0604020202020204" pitchFamily="34" charset="0"/>
              <a:buChar char="•"/>
            </a:pPr>
            <a:r>
              <a:rPr lang="en-US" sz="1600" b="0" dirty="0">
                <a:solidFill>
                  <a:schemeClr val="tx1"/>
                </a:solidFill>
                <a:effectLst/>
                <a:ea typeface="Calibri" panose="020F0502020204030204" pitchFamily="34" charset="0"/>
                <a:sym typeface="Wingdings" panose="05000000000000000000" pitchFamily="2" charset="2"/>
              </a:rPr>
              <a:t>09sep: </a:t>
            </a:r>
          </a:p>
          <a:p>
            <a:pPr lvl="2">
              <a:spcBef>
                <a:spcPts val="0"/>
              </a:spcBef>
              <a:buFont typeface="Arial" panose="020B0604020202020204" pitchFamily="34" charset="0"/>
              <a:buChar char="•"/>
            </a:pPr>
            <a:r>
              <a:rPr lang="en-US" sz="1400" b="0" dirty="0">
                <a:solidFill>
                  <a:schemeClr val="tx1"/>
                </a:solidFill>
                <a:effectLst/>
                <a:ea typeface="Calibri" panose="020F0502020204030204" pitchFamily="34" charset="0"/>
                <a:sym typeface="Wingdings" panose="05000000000000000000" pitchFamily="2" charset="2"/>
              </a:rPr>
              <a:t>EN 301 598 – TVWS – approved</a:t>
            </a:r>
            <a:r>
              <a:rPr lang="en-US" sz="1400" dirty="0">
                <a:solidFill>
                  <a:schemeClr val="tx1"/>
                </a:solidFill>
                <a:ea typeface="Calibri" panose="020F0502020204030204" pitchFamily="34" charset="0"/>
                <a:sym typeface="Wingdings" panose="05000000000000000000" pitchFamily="2" charset="2"/>
              </a:rPr>
              <a:t> and </a:t>
            </a:r>
            <a:r>
              <a:rPr lang="en-US" sz="1400" b="0" dirty="0">
                <a:solidFill>
                  <a:schemeClr val="tx1"/>
                </a:solidFill>
                <a:effectLst/>
                <a:ea typeface="Calibri" panose="020F0502020204030204" pitchFamily="34" charset="0"/>
                <a:sym typeface="Wingdings" panose="05000000000000000000" pitchFamily="2" charset="2"/>
              </a:rPr>
              <a:t>next is EC assessment.  then to ENAP and heading for the OJEU.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sym typeface="Wingdings" panose="05000000000000000000" pitchFamily="2" charset="2"/>
              </a:rPr>
              <a:t>EN 301 893 5 GHz - had 2 calls, cleaning up the standards. Working to conclude in meeting #112 in Dec. </a:t>
            </a:r>
          </a:p>
          <a:p>
            <a:pPr lvl="2">
              <a:spcBef>
                <a:spcPts val="0"/>
              </a:spcBef>
              <a:buFont typeface="Arial" panose="020B0604020202020204" pitchFamily="34" charset="0"/>
              <a:buChar char="•"/>
            </a:pPr>
            <a:r>
              <a:rPr lang="en-US" sz="1400" b="0" dirty="0">
                <a:solidFill>
                  <a:schemeClr val="tx1"/>
                </a:solidFill>
                <a:effectLst/>
                <a:ea typeface="Calibri" panose="020F0502020204030204" pitchFamily="34" charset="0"/>
                <a:sym typeface="Wingdings" panose="05000000000000000000" pitchFamily="2" charset="2"/>
              </a:rPr>
              <a:t>EN 303 687 6 GHz - </a:t>
            </a:r>
            <a:r>
              <a:rPr lang="en-US" sz="1400" dirty="0">
                <a:solidFill>
                  <a:schemeClr val="tx1"/>
                </a:solidFill>
                <a:ea typeface="Calibri" panose="020F0502020204030204" pitchFamily="34" charset="0"/>
                <a:sym typeface="Wingdings" panose="05000000000000000000" pitchFamily="2" charset="2"/>
              </a:rPr>
              <a:t> have had 3 ad hoc meetings, 1 was on client-to-client communications with some values still being discussed.  2 were on NB FH and discussions continue. </a:t>
            </a:r>
            <a:endParaRPr lang="en-US" sz="1400" b="0" dirty="0">
              <a:solidFill>
                <a:schemeClr val="tx1"/>
              </a:solidFill>
              <a:effectLst/>
              <a:ea typeface="Calibri" panose="020F0502020204030204" pitchFamily="34" charset="0"/>
              <a:sym typeface="Wingdings" panose="05000000000000000000" pitchFamily="2" charset="2"/>
            </a:endParaRPr>
          </a:p>
          <a:p>
            <a:pPr lvl="2">
              <a:spcBef>
                <a:spcPts val="0"/>
              </a:spcBef>
              <a:buFont typeface="Arial" panose="020B0604020202020204" pitchFamily="34" charset="0"/>
              <a:buChar char="•"/>
            </a:pPr>
            <a:r>
              <a:rPr lang="en-US" sz="1400" b="0" dirty="0">
                <a:solidFill>
                  <a:schemeClr val="tx1"/>
                </a:solidFill>
                <a:effectLst/>
                <a:ea typeface="Calibri" panose="020F0502020204030204" pitchFamily="34" charset="0"/>
                <a:sym typeface="Wingdings" panose="05000000000000000000" pitchFamily="2" charset="2"/>
              </a:rPr>
              <a:t>EN 303 753, 1 of the 60GHz stds has a call today/10</a:t>
            </a:r>
            <a:r>
              <a:rPr lang="en-US" sz="1400" b="0" baseline="30000" dirty="0">
                <a:solidFill>
                  <a:schemeClr val="tx1"/>
                </a:solidFill>
                <a:effectLst/>
                <a:ea typeface="Calibri" panose="020F0502020204030204" pitchFamily="34" charset="0"/>
                <a:sym typeface="Wingdings" panose="05000000000000000000" pitchFamily="2" charset="2"/>
              </a:rPr>
              <a:t>th</a:t>
            </a:r>
            <a:r>
              <a:rPr lang="en-US" sz="1400" b="0" dirty="0">
                <a:solidFill>
                  <a:schemeClr val="tx1"/>
                </a:solidFill>
                <a:effectLst/>
                <a:ea typeface="Calibri" panose="020F0502020204030204" pitchFamily="34" charset="0"/>
                <a:sym typeface="Wingdings" panose="05000000000000000000" pitchFamily="2" charset="2"/>
              </a:rPr>
              <a:t> and then #2 is 21sep21  </a:t>
            </a:r>
          </a:p>
          <a:p>
            <a:pPr lvl="3">
              <a:spcBef>
                <a:spcPts val="0"/>
              </a:spcBef>
              <a:buFont typeface="Arial" panose="020B0604020202020204" pitchFamily="34" charset="0"/>
              <a:buChar char="•"/>
            </a:pPr>
            <a:r>
              <a:rPr lang="en-US" sz="1200" dirty="0">
                <a:solidFill>
                  <a:schemeClr val="tx1"/>
                </a:solidFill>
                <a:ea typeface="Calibri" panose="020F0502020204030204" pitchFamily="34" charset="0"/>
                <a:sym typeface="Wingdings" panose="05000000000000000000" pitchFamily="2" charset="2"/>
              </a:rPr>
              <a:t>EN 303 722 another 60GHz standard is waiting on ENAP.</a:t>
            </a:r>
          </a:p>
          <a:p>
            <a:pPr lvl="3">
              <a:spcBef>
                <a:spcPts val="0"/>
              </a:spcBef>
              <a:buFont typeface="Arial" panose="020B0604020202020204" pitchFamily="34" charset="0"/>
              <a:buChar char="•"/>
            </a:pPr>
            <a:r>
              <a:rPr lang="en-US" sz="1200" dirty="0">
                <a:solidFill>
                  <a:schemeClr val="tx1"/>
                </a:solidFill>
              </a:rPr>
              <a:t>(not discussed though: EN 302 567 –  another 60GHz (.11ad and .11ay) has passed 2</a:t>
            </a:r>
            <a:r>
              <a:rPr lang="en-US" sz="1200" baseline="30000" dirty="0">
                <a:solidFill>
                  <a:schemeClr val="tx1"/>
                </a:solidFill>
              </a:rPr>
              <a:t>nd</a:t>
            </a:r>
            <a:r>
              <a:rPr lang="en-US" sz="1200" dirty="0">
                <a:solidFill>
                  <a:schemeClr val="tx1"/>
                </a:solidFill>
              </a:rPr>
              <a:t> ENAP, it is now an approved standard, next is to EC to approve for the OJEU.)</a:t>
            </a:r>
          </a:p>
          <a:p>
            <a:pPr lvl="2">
              <a:spcBef>
                <a:spcPts val="0"/>
              </a:spcBef>
              <a:buFont typeface="Arial" panose="020B0604020202020204" pitchFamily="34" charset="0"/>
              <a:buChar char="•"/>
            </a:pPr>
            <a:r>
              <a:rPr lang="en-US" sz="1400" b="0" dirty="0">
                <a:solidFill>
                  <a:schemeClr val="tx1"/>
                </a:solidFill>
                <a:effectLst/>
                <a:ea typeface="Calibri" panose="020F0502020204030204" pitchFamily="34" charset="0"/>
                <a:sym typeface="Wingdings" panose="05000000000000000000" pitchFamily="2" charset="2"/>
              </a:rPr>
              <a:t>Next plenary starts on 27sept.  Looking at 4 – 90min sessions each day.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Tree>
    <p:extLst>
      <p:ext uri="{BB962C8B-B14F-4D97-AF65-F5344CB8AC3E}">
        <p14:creationId xmlns:p14="http://schemas.microsoft.com/office/powerpoint/2010/main" val="16112102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lvl="3">
              <a:buFont typeface="Arial" panose="020B0604020202020204" pitchFamily="34" charset="0"/>
              <a:buChar char="•"/>
            </a:pPr>
            <a:endParaRPr lang="en-US" sz="600" dirty="0">
              <a:solidFill>
                <a:schemeClr val="tx1"/>
              </a:solidFill>
            </a:endParaRPr>
          </a:p>
          <a:p>
            <a:pPr>
              <a:spcBef>
                <a:spcPts val="0"/>
              </a:spcBef>
              <a:spcAft>
                <a:spcPts val="0"/>
              </a:spcAft>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virtual meeting, #M105 10-12Jan22</a:t>
            </a:r>
            <a:endParaRPr lang="en-US" sz="1800" dirty="0">
              <a:solidFill>
                <a:schemeClr val="tx1"/>
              </a:solidFill>
            </a:endParaRPr>
          </a:p>
          <a:p>
            <a:pPr lvl="1">
              <a:spcBef>
                <a:spcPts val="0"/>
              </a:spcBef>
              <a:spcAft>
                <a:spcPts val="0"/>
              </a:spcAft>
              <a:buFont typeface="Arial" panose="020B0604020202020204" pitchFamily="34" charset="0"/>
              <a:buChar char="•"/>
            </a:pPr>
            <a:r>
              <a:rPr lang="en-US" sz="1400" dirty="0">
                <a:solidFill>
                  <a:schemeClr val="tx1"/>
                </a:solidFill>
              </a:rPr>
              <a:t>Anything to share today?  not today</a:t>
            </a:r>
          </a:p>
          <a:p>
            <a:pPr lvl="1">
              <a:spcBef>
                <a:spcPts val="0"/>
              </a:spcBef>
              <a:spcAft>
                <a:spcPts val="0"/>
              </a:spcAft>
              <a:buFont typeface="Arial" panose="020B0604020202020204" pitchFamily="34" charset="0"/>
              <a:buChar char="•"/>
            </a:pPr>
            <a:r>
              <a:rPr lang="en-US" sz="1400" b="1" dirty="0">
                <a:solidFill>
                  <a:schemeClr val="tx1"/>
                </a:solidFill>
              </a:rPr>
              <a:t>16sep:</a:t>
            </a:r>
            <a:r>
              <a:rPr lang="en-US" sz="1400" dirty="0">
                <a:solidFill>
                  <a:schemeClr val="tx1"/>
                </a:solidFill>
              </a:rPr>
              <a:t> ECC report 327 is back from public review and will be will agreed upon at next SE meetings. Proposed changes will be in the regulations, just how is tbd.  Expected by early 2022.</a:t>
            </a:r>
          </a:p>
          <a:p>
            <a:pPr lvl="1">
              <a:spcBef>
                <a:spcPts val="0"/>
              </a:spcBef>
              <a:spcAft>
                <a:spcPts val="0"/>
              </a:spcAft>
              <a:buFont typeface="Arial" panose="020B0604020202020204" pitchFamily="34" charset="0"/>
              <a:buChar char="•"/>
            </a:pPr>
            <a:r>
              <a:rPr lang="en-US" sz="1400" b="1" dirty="0">
                <a:solidFill>
                  <a:schemeClr val="tx1"/>
                </a:solidFill>
              </a:rPr>
              <a:t>02sep: </a:t>
            </a:r>
            <a:r>
              <a:rPr lang="en-US" sz="1400" dirty="0">
                <a:solidFill>
                  <a:schemeClr val="tx1"/>
                </a:solidFill>
              </a:rPr>
              <a:t>Looking at UWB radiodetermination applications in 116 – 260GHz for vehicular use.</a:t>
            </a:r>
            <a:endParaRPr lang="en-US" sz="1400" dirty="0">
              <a:solidFill>
                <a:schemeClr val="bg1">
                  <a:lumMod val="65000"/>
                </a:schemeClr>
              </a:solidFill>
            </a:endParaRPr>
          </a:p>
          <a:p>
            <a:pPr lvl="1">
              <a:spcBef>
                <a:spcPts val="0"/>
              </a:spcBef>
              <a:spcAft>
                <a:spcPts val="0"/>
              </a:spcAft>
              <a:buFont typeface="Arial" panose="020B0604020202020204" pitchFamily="34" charset="0"/>
              <a:buChar char="•"/>
            </a:pPr>
            <a:r>
              <a:rPr lang="en-US" sz="1400" b="1" dirty="0">
                <a:solidFill>
                  <a:schemeClr val="tx1"/>
                </a:solidFill>
              </a:rPr>
              <a:t>15jul: </a:t>
            </a:r>
            <a:r>
              <a:rPr lang="en-US" sz="14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lvl="2">
              <a:spcBef>
                <a:spcPts val="0"/>
              </a:spcBef>
              <a:spcAft>
                <a:spcPts val="0"/>
              </a:spcAft>
              <a:buFont typeface="Arial" panose="020B0604020202020204" pitchFamily="34" charset="0"/>
              <a:buChar char="•"/>
            </a:pPr>
            <a:endParaRPr lang="en-US" sz="10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call #14 28-29Oct21</a:t>
            </a:r>
          </a:p>
          <a:p>
            <a:pPr lvl="1">
              <a:spcBef>
                <a:spcPts val="0"/>
              </a:spcBef>
              <a:buFont typeface="Arial" panose="020B0604020202020204" pitchFamily="34" charset="0"/>
              <a:buChar char="•"/>
            </a:pPr>
            <a:r>
              <a:rPr lang="en-US" sz="1600" dirty="0">
                <a:solidFill>
                  <a:schemeClr val="tx1"/>
                </a:solidFill>
              </a:rPr>
              <a:t>Anything to share today?  not today</a:t>
            </a:r>
          </a:p>
          <a:p>
            <a:pPr lvl="1">
              <a:spcBef>
                <a:spcPts val="0"/>
              </a:spcBef>
              <a:buFont typeface="Arial" panose="020B0604020202020204" pitchFamily="34" charset="0"/>
              <a:buChar char="•"/>
            </a:pPr>
            <a:endParaRPr lang="en-US" sz="12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&lt;WGFM&gt; </a:t>
            </a:r>
            <a:r>
              <a:rPr lang="en-US" sz="1800" dirty="0">
                <a:solidFill>
                  <a:schemeClr val="tx1"/>
                </a:solidFill>
              </a:rPr>
              <a:t> next web meeting #100 04-08Oct21</a:t>
            </a:r>
          </a:p>
          <a:p>
            <a:pPr lvl="1">
              <a:spcBef>
                <a:spcPts val="0"/>
              </a:spcBef>
              <a:spcAft>
                <a:spcPts val="0"/>
              </a:spcAft>
              <a:buFont typeface="Arial" panose="020B0604020202020204" pitchFamily="34" charset="0"/>
              <a:buChar char="•"/>
            </a:pPr>
            <a:r>
              <a:rPr lang="en-US" sz="1600" b="1" dirty="0">
                <a:solidFill>
                  <a:schemeClr val="tx1"/>
                </a:solidFill>
              </a:rPr>
              <a:t>At the end of the WGFM meeting, 08Oct21, FM 57 will be dissolved. </a:t>
            </a:r>
          </a:p>
          <a:p>
            <a:pPr marL="1257300" lvl="3">
              <a:spcBef>
                <a:spcPts val="0"/>
              </a:spcBef>
              <a:spcAft>
                <a:spcPts val="0"/>
              </a:spcAft>
              <a:buFont typeface="Arial" panose="020B0604020202020204" pitchFamily="34" charset="0"/>
              <a:buChar char="•"/>
            </a:pPr>
            <a:endParaRPr lang="en-US" sz="10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&lt;FM57&gt;</a:t>
            </a:r>
            <a:r>
              <a:rPr lang="en-US" altLang="en-US" sz="1800" b="0" dirty="0"/>
              <a:t>  	</a:t>
            </a:r>
            <a:r>
              <a:rPr lang="en-US" altLang="en-US" sz="1800" dirty="0"/>
              <a:t>last call </a:t>
            </a:r>
            <a:r>
              <a:rPr lang="en-US" sz="1800" dirty="0">
                <a:sym typeface="Wingdings" panose="05000000000000000000" pitchFamily="2" charset="2"/>
              </a:rPr>
              <a:t>#16 14-15Sep21; next call: _n/a _</a:t>
            </a:r>
          </a:p>
          <a:p>
            <a:pPr marL="800100" lvl="2">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SimSun" panose="02010600030101010101" pitchFamily="2" charset="-122"/>
              </a:rPr>
              <a:t>Anything to share today? not today</a:t>
            </a:r>
          </a:p>
          <a:p>
            <a:pPr marL="800100" lvl="2">
              <a:spcBef>
                <a:spcPts val="0"/>
              </a:spcBef>
              <a:spcAft>
                <a:spcPts val="0"/>
              </a:spcAft>
              <a:buFont typeface="Arial" panose="020B0604020202020204" pitchFamily="34" charset="0"/>
              <a:buChar char="•"/>
            </a:pPr>
            <a:r>
              <a:rPr lang="en-US" sz="1200" b="0" dirty="0">
                <a:effectLst/>
                <a:ea typeface="Calibri" panose="020F0502020204030204" pitchFamily="34" charset="0"/>
              </a:rPr>
              <a:t>16sep:  1) Resolution of public consultation comments on Draft ECC report 330; re: WAS/RLAN use of the 5725-5850MHz band (CEPT work item FM57_03).</a:t>
            </a:r>
          </a:p>
          <a:p>
            <a:pPr marL="1714500" lvl="4">
              <a:spcBef>
                <a:spcPts val="0"/>
              </a:spcBef>
              <a:spcAft>
                <a:spcPts val="0"/>
              </a:spcAft>
              <a:buFont typeface="Arial" panose="020B0604020202020204" pitchFamily="34" charset="0"/>
              <a:buChar char="•"/>
            </a:pPr>
            <a:r>
              <a:rPr lang="en-GB" sz="1200" b="0" dirty="0">
                <a:effectLst/>
                <a:ea typeface="Calibri" panose="020F0502020204030204" pitchFamily="34" charset="0"/>
              </a:rPr>
              <a:t>Output of the resolution meeting </a:t>
            </a:r>
            <a:r>
              <a:rPr lang="en-GB" sz="1200" b="0" u="sng" dirty="0">
                <a:solidFill>
                  <a:srgbClr val="0000FF"/>
                </a:solidFill>
                <a:effectLst/>
                <a:ea typeface="Calibri" panose="020F0502020204030204" pitchFamily="34" charset="0"/>
                <a:hlinkClick r:id="rId7"/>
              </a:rPr>
              <a:t>TEMP01R3</a:t>
            </a:r>
            <a:r>
              <a:rPr lang="en-GB" sz="1200" b="0" dirty="0">
                <a:effectLst/>
                <a:ea typeface="Calibri" panose="020F0502020204030204" pitchFamily="34" charset="0"/>
              </a:rPr>
              <a:t>  will be sent to the next WGFM meeting.</a:t>
            </a:r>
            <a:endParaRPr lang="en-US" sz="1200" dirty="0">
              <a:ea typeface="Calibri" panose="020F0502020204030204" pitchFamily="34" charset="0"/>
            </a:endParaRPr>
          </a:p>
          <a:p>
            <a:pPr marL="1257300" lvl="3">
              <a:spcBef>
                <a:spcPts val="0"/>
              </a:spcBef>
              <a:spcAft>
                <a:spcPts val="0"/>
              </a:spcAft>
              <a:buFont typeface="Arial" panose="020B0604020202020204" pitchFamily="34" charset="0"/>
              <a:buChar char="•"/>
            </a:pPr>
            <a:r>
              <a:rPr lang="en-US" sz="1200" b="0" dirty="0">
                <a:effectLst/>
                <a:ea typeface="Calibri" panose="020F0502020204030204" pitchFamily="34" charset="0"/>
              </a:rPr>
              <a:t>2) A request from WGFM on how to establish</a:t>
            </a:r>
            <a:r>
              <a:rPr lang="en-GB" sz="1200" b="0" dirty="0">
                <a:solidFill>
                  <a:srgbClr val="000000"/>
                </a:solidFill>
                <a:effectLst/>
                <a:ea typeface="Calibri" panose="020F0502020204030204" pitchFamily="34" charset="0"/>
              </a:rPr>
              <a:t> a list of countries that either do or do not permit the use of the band 5725-5850 MHz above 25mW EIRP for the purposes of CDC operation. </a:t>
            </a:r>
            <a:endParaRPr lang="en-US" sz="1200" dirty="0">
              <a:ea typeface="Calibri" panose="020F0502020204030204" pitchFamily="34" charset="0"/>
            </a:endParaRPr>
          </a:p>
          <a:p>
            <a:pPr marL="1714500" lvl="4">
              <a:spcBef>
                <a:spcPts val="0"/>
              </a:spcBef>
              <a:spcAft>
                <a:spcPts val="0"/>
              </a:spcAft>
              <a:buFont typeface="Arial" panose="020B0604020202020204" pitchFamily="34" charset="0"/>
              <a:buChar char="•"/>
            </a:pPr>
            <a:r>
              <a:rPr lang="en-US" sz="1200" b="0" u="sng" dirty="0">
                <a:solidFill>
                  <a:srgbClr val="0000FF"/>
                </a:solidFill>
                <a:effectLst/>
                <a:ea typeface="Calibri" panose="020F0502020204030204" pitchFamily="34" charset="0"/>
                <a:hlinkClick r:id="rId8"/>
              </a:rPr>
              <a:t>TEMP02R2</a:t>
            </a:r>
            <a:r>
              <a:rPr lang="en-US" sz="1200" b="0" dirty="0">
                <a:effectLst/>
                <a:ea typeface="Calibri" panose="020F0502020204030204" pitchFamily="34" charset="0"/>
              </a:rPr>
              <a:t> approved at FM57 and sent to WGFM in response detailing a template that could be used as part of an ECO table for enabling CDC operation whilst protecting incumbent services in countries where CDC is not allowed.</a:t>
            </a:r>
          </a:p>
          <a:p>
            <a:pPr marL="1257300" lvl="3">
              <a:spcBef>
                <a:spcPts val="0"/>
              </a:spcBef>
              <a:spcAft>
                <a:spcPts val="0"/>
              </a:spcAft>
              <a:buFont typeface="Arial" panose="020B0604020202020204" pitchFamily="34" charset="0"/>
              <a:buChar char="•"/>
            </a:pPr>
            <a:r>
              <a:rPr lang="en-US" sz="1200" b="0" dirty="0">
                <a:effectLst/>
                <a:ea typeface="Calibri" panose="020F0502020204030204" pitchFamily="34" charset="0"/>
              </a:rPr>
              <a:t>The work that FM57 was created for (e.g. 6GHz Regulation and 5.8GHz ECC report) is now complete and the FM57 group will be closed at the next WGFM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1219200" y="6129190"/>
            <a:ext cx="9563515" cy="369332"/>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10"/>
              </a:rPr>
              <a:t>https://docdb.cept.org/implementation/16737</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14400" y="61722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843233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r>
              <a:rPr lang="en-US" sz="1800" b="0" dirty="0">
                <a:solidFill>
                  <a:schemeClr val="tx1"/>
                </a:solidFill>
                <a:ea typeface="Times New Roman" panose="02020603050405020304" pitchFamily="18" charset="0"/>
                <a:cs typeface="Times New Roman" panose="02020603050405020304" pitchFamily="18" charset="0"/>
              </a:rPr>
              <a:t>Anything to share today? not today</a:t>
            </a: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indent="0">
              <a:spcBef>
                <a:spcPts val="0"/>
              </a:spcBef>
              <a:spcAft>
                <a:spcPts val="0"/>
              </a:spcAft>
            </a:pPr>
            <a:endParaRPr lang="en-US" sz="1800" dirty="0">
              <a:solidFill>
                <a:schemeClr val="tx1"/>
              </a:solidFill>
              <a:ea typeface="Times New Roman" panose="02020603050405020304" pitchFamily="18" charset="0"/>
              <a:cs typeface="Times New Roman" panose="02020603050405020304" pitchFamily="18" charset="0"/>
            </a:endParaRPr>
          </a:p>
          <a:p>
            <a:pPr algn="l"/>
            <a:endParaRPr lang="en-US" sz="1800" b="0" i="0" u="none" strike="noStrike" baseline="0" dirty="0">
              <a:solidFill>
                <a:srgbClr val="000000"/>
              </a:solidFill>
              <a:latin typeface="Arial" panose="020B0604020202020204" pitchFamily="34" charset="0"/>
            </a:endParaRPr>
          </a:p>
          <a:p>
            <a:r>
              <a:rPr lang="en-US" sz="1800" b="0" i="0" u="none" strike="noStrike" baseline="0" dirty="0">
                <a:solidFill>
                  <a:srgbClr val="000000"/>
                </a:solidFill>
                <a:latin typeface="Arial" panose="020B0604020202020204" pitchFamily="34" charset="0"/>
              </a:rPr>
              <a:t> </a:t>
            </a:r>
            <a:r>
              <a:rPr lang="en-US" sz="1800" b="1" i="0" u="none" strike="noStrike" baseline="0" dirty="0">
                <a:solidFill>
                  <a:srgbClr val="000000"/>
                </a:solidFill>
                <a:latin typeface="Arial" panose="020B0604020202020204" pitchFamily="34" charset="0"/>
              </a:rPr>
              <a:t> </a:t>
            </a:r>
            <a:endParaRPr lang="en-US" sz="18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Tree>
    <p:extLst>
      <p:ext uri="{BB962C8B-B14F-4D97-AF65-F5344CB8AC3E}">
        <p14:creationId xmlns:p14="http://schemas.microsoft.com/office/powerpoint/2010/main" val="22371672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 </a:t>
            </a:r>
            <a:r>
              <a:rPr lang="en-GB" sz="1800" b="0" dirty="0">
                <a:latin typeface="Times New Roman" panose="02020603050405020304" pitchFamily="18" charset="0"/>
                <a:ea typeface="Calibri" panose="020F0502020204030204" pitchFamily="34" charset="0"/>
              </a:rPr>
              <a:t>Anything to share today beyond the 4 liaisons? not today </a:t>
            </a:r>
            <a:endParaRPr lang="en-US" sz="1800" b="0" dirty="0">
              <a:solidFill>
                <a:schemeClr val="tx1"/>
              </a:solidFill>
            </a:endParaRPr>
          </a:p>
          <a:p>
            <a:pPr lvl="0">
              <a:buFont typeface="Arial" panose="020B0604020202020204" pitchFamily="34" charset="0"/>
              <a:buChar char="•"/>
            </a:pPr>
            <a:r>
              <a:rPr lang="en-US" sz="1800" b="0" dirty="0">
                <a:latin typeface="Times New Roman" panose="02020603050405020304" pitchFamily="18" charset="0"/>
                <a:ea typeface="Calibri" panose="020F0502020204030204" pitchFamily="34" charset="0"/>
              </a:rPr>
              <a:t> </a:t>
            </a:r>
          </a:p>
          <a:p>
            <a:pPr lvl="0">
              <a:buFont typeface="Arial" panose="020B0604020202020204" pitchFamily="34" charset="0"/>
              <a:buChar char="•"/>
            </a:pPr>
            <a:endParaRPr lang="en-US" sz="1800" b="0" dirty="0">
              <a:effectLst/>
              <a:latin typeface="Times New Roman" panose="02020603050405020304" pitchFamily="18" charset="0"/>
              <a:ea typeface="Calibri" panose="020F0502020204030204" pitchFamily="34" charset="0"/>
            </a:endParaRPr>
          </a:p>
          <a:p>
            <a:pPr lvl="1">
              <a:buFont typeface="Arial" panose="020B0604020202020204" pitchFamily="34" charset="0"/>
              <a:buChar char="•"/>
            </a:pPr>
            <a:endParaRPr lang="en-US" sz="1000" b="0" dirty="0">
              <a:solidFill>
                <a:schemeClr val="tx1"/>
              </a:solidFill>
            </a:endParaRPr>
          </a:p>
          <a:p>
            <a:pPr lvl="1">
              <a:buFont typeface="Arial" panose="020B0604020202020204" pitchFamily="34" charset="0"/>
              <a:buChar char="•"/>
            </a:pPr>
            <a:endParaRPr lang="en-US" sz="1400" b="0" dirty="0">
              <a:solidFill>
                <a:schemeClr val="tx1"/>
              </a:solidFill>
            </a:endParaRPr>
          </a:p>
          <a:p>
            <a:pPr lvl="1">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endParaRPr lang="en-US" sz="1400" b="0" dirty="0">
              <a:solidFill>
                <a:schemeClr val="tx1"/>
              </a:solidFill>
            </a:endParaRPr>
          </a:p>
          <a:p>
            <a:pPr lvl="0">
              <a:buFont typeface="Arial" panose="020B0604020202020204" pitchFamily="34" charset="0"/>
              <a:buChar char="•"/>
            </a:pPr>
            <a:r>
              <a:rPr lang="en-US" sz="1800" b="0" dirty="0">
                <a:solidFill>
                  <a:schemeClr val="tx1"/>
                </a:solidFill>
              </a:rPr>
              <a:t> </a:t>
            </a:r>
            <a:r>
              <a:rPr lang="en-US" sz="1800" dirty="0">
                <a:solidFill>
                  <a:schemeClr val="tx1"/>
                </a:solidFill>
              </a:rPr>
              <a:t>WRC-23 agenda items, the list is on the ITU-R website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r>
              <a:rPr lang="en-US" sz="1800" dirty="0">
                <a:solidFill>
                  <a:schemeClr val="tx1"/>
                </a:solidFill>
              </a:rPr>
              <a:t>IEEE 802 viewpoints on WRC-23 agenda items.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updated (</a:t>
            </a:r>
            <a:r>
              <a:rPr lang="en-US" sz="1800" dirty="0">
                <a:solidFill>
                  <a:srgbClr val="00B0F0"/>
                </a:solidFill>
              </a:rPr>
              <a:t>actions items in notes on this slide</a:t>
            </a:r>
            <a:r>
              <a:rPr lang="en-US" sz="1800" dirty="0">
                <a:solidFill>
                  <a:schemeClr val="tx1"/>
                </a:solidFill>
              </a:rPr>
              <a:t>):  </a:t>
            </a:r>
            <a:r>
              <a:rPr lang="en-US" sz="1600" dirty="0">
                <a:solidFill>
                  <a:schemeClr val="tx1"/>
                </a:solidFill>
                <a:hlinkClick r:id="rId6"/>
              </a:rPr>
              <a:t>https://mentor.ieee.org/802.18/dcn/21/18-21-0039-01-0000-ieee-802-viewpoints-on-wrc-23-agenda-items.pptx</a:t>
            </a:r>
            <a:endParaRPr lang="en-US" sz="160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b="0" dirty="0">
                <a:solidFill>
                  <a:schemeClr val="tx1"/>
                </a:solidFill>
              </a:rPr>
              <a:t>Need to review IEEE 802 viewpoints and any updates and action items.  This week is full will push this out. </a:t>
            </a:r>
          </a:p>
          <a:p>
            <a:pPr>
              <a:spcBef>
                <a:spcPts val="0"/>
              </a:spcBef>
              <a:buFont typeface="Arial" panose="020B0604020202020204" pitchFamily="34" charset="0"/>
              <a:buChar char="•"/>
            </a:pPr>
            <a:endParaRPr lang="en-US" sz="18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8556" y="581231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26091722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514350" indent="-514350">
              <a:buFont typeface="+mj-lt"/>
              <a:buAutoNum type="romanLcPeriod"/>
            </a:pPr>
            <a:r>
              <a:rPr lang="en-US" sz="1600" dirty="0"/>
              <a:t>Liaison from ITU-R WP5A re: M.2121 ITS, see </a:t>
            </a:r>
            <a:r>
              <a:rPr lang="en-US" sz="1600" dirty="0">
                <a:hlinkClick r:id="rId3"/>
              </a:rPr>
              <a:t>https://mentor.ieee.org/802.18/dcn/21/18-21-0059-00-0000-request-for-input-itu-r-m-2121-its.docx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Document 59 is assigned to </a:t>
            </a:r>
            <a:r>
              <a:rPr lang="en-US" sz="1600" dirty="0" err="1">
                <a:effectLst/>
                <a:ea typeface="Times New Roman" panose="02020603050405020304" pitchFamily="18" charset="0"/>
                <a:cs typeface="Times New Roman" panose="02020603050405020304" pitchFamily="18" charset="0"/>
              </a:rPr>
              <a:t>TGbd</a:t>
            </a:r>
            <a:r>
              <a:rPr lang="en-US" sz="1600" dirty="0">
                <a:effectLst/>
                <a:ea typeface="Times New Roman" panose="02020603050405020304" pitchFamily="18" charset="0"/>
                <a:cs typeface="Times New Roman" panose="02020603050405020304" pitchFamily="18" charset="0"/>
              </a:rPr>
              <a:t> for consideration, as the document relates to ITS topics. </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Is ther</a:t>
            </a:r>
            <a:r>
              <a:rPr lang="en-US" sz="1600" dirty="0">
                <a:ea typeface="Times New Roman" panose="02020603050405020304" pitchFamily="18" charset="0"/>
                <a:cs typeface="Times New Roman" panose="02020603050405020304" pitchFamily="18" charset="0"/>
              </a:rPr>
              <a:t>e a status from </a:t>
            </a:r>
            <a:r>
              <a:rPr lang="en-US" sz="1600" dirty="0" err="1">
                <a:ea typeface="Times New Roman" panose="02020603050405020304" pitchFamily="18" charset="0"/>
                <a:cs typeface="Times New Roman" panose="02020603050405020304" pitchFamily="18" charset="0"/>
              </a:rPr>
              <a:t>TGbd</a:t>
            </a:r>
            <a:r>
              <a:rPr lang="en-US" sz="1600" dirty="0">
                <a:ea typeface="Times New Roman" panose="02020603050405020304" pitchFamily="18" charset="0"/>
                <a:cs typeface="Times New Roman" panose="02020603050405020304" pitchFamily="18" charset="0"/>
              </a:rPr>
              <a:t>?  nothing heard</a:t>
            </a:r>
            <a:endParaRPr lang="en-US" sz="1600" dirty="0">
              <a:effectLst/>
              <a:ea typeface="Times New Roman" panose="02020603050405020304" pitchFamily="18" charset="0"/>
              <a:cs typeface="Times New Roman" panose="02020603050405020304" pitchFamily="18" charset="0"/>
            </a:endParaRPr>
          </a:p>
          <a:p>
            <a:pPr marL="914400" lvl="1" indent="-514350">
              <a:buFont typeface="+mj-lt"/>
              <a:buAutoNum type="romanLcPeriod"/>
            </a:pPr>
            <a:endParaRPr lang="en-US" sz="1200" dirty="0"/>
          </a:p>
          <a:p>
            <a:pPr marL="914400" lvl="1" indent="-514350">
              <a:buFont typeface="+mj-lt"/>
              <a:buAutoNum type="romanLcPeriod"/>
            </a:pPr>
            <a:endParaRPr lang="en-US" sz="1200" dirty="0"/>
          </a:p>
          <a:p>
            <a:pPr marL="514350" indent="-514350">
              <a:spcBef>
                <a:spcPts val="0"/>
              </a:spcBef>
              <a:buFont typeface="+mj-lt"/>
              <a:buAutoNum type="romanLcPeriod"/>
            </a:pPr>
            <a:r>
              <a:rPr lang="en-US" sz="1600" dirty="0"/>
              <a:t>Liaison from ITU-R WP5A re: M.1801-2, see </a:t>
            </a:r>
            <a:r>
              <a:rPr lang="en-US" sz="1600" dirty="0">
                <a:hlinkClick r:id="rId4"/>
              </a:rPr>
              <a:t>https://mentor.ieee.org/802.18/dcn/21/18-21-0058-00-0000-request-for-input-itu-r-m-1801-2.docx</a:t>
            </a:r>
            <a:r>
              <a:rPr lang="en-US" sz="1600" dirty="0"/>
              <a:t> </a:t>
            </a:r>
          </a:p>
          <a:p>
            <a:pPr marL="514350" indent="-514350">
              <a:spcBef>
                <a:spcPts val="0"/>
              </a:spcBef>
              <a:buFont typeface="+mj-lt"/>
              <a:buAutoNum type="romanLcPeriod"/>
            </a:pPr>
            <a:r>
              <a:rPr lang="en-US" sz="1600" dirty="0"/>
              <a:t>Liaison from ITU-R WP5A re: M.1450-5, see </a:t>
            </a:r>
            <a:r>
              <a:rPr lang="en-US" sz="1600" dirty="0">
                <a:hlinkClick r:id="rId5"/>
              </a:rPr>
              <a:t>https://mentor.ieee.org/802.18/dcn/21/18-21-0057-00-0000-request-for-input-itu-r-m-1450-5.docx</a:t>
            </a:r>
            <a:r>
              <a:rPr lang="en-US" sz="1600" dirty="0"/>
              <a:t> </a:t>
            </a:r>
          </a:p>
          <a:p>
            <a:pPr marL="914400" lvl="1" indent="-514350">
              <a:buFont typeface="+mj-lt"/>
              <a:buAutoNum type="romanLcPeriod"/>
            </a:pPr>
            <a:r>
              <a:rPr lang="en-US" sz="1600" dirty="0"/>
              <a:t>WP 5A next __meeting is 15-26nov21 (probably upload to WP5A 26oct21; </a:t>
            </a:r>
            <a:r>
              <a:rPr lang="en-US" sz="1600" b="1" u="sng" dirty="0"/>
              <a:t>out of .18 then 07oct</a:t>
            </a:r>
            <a:r>
              <a:rPr lang="en-US" sz="1600" dirty="0"/>
              <a:t> for EC 10 day)</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Documents 57 and 58 are assigned to the ITU ad hoc group for processing.</a:t>
            </a:r>
            <a:r>
              <a:rPr lang="en-US" sz="1600" dirty="0"/>
              <a:t>  ad hoc has met on these. </a:t>
            </a:r>
          </a:p>
          <a:p>
            <a:pPr marL="914400" lvl="1" indent="-514350">
              <a:buFont typeface="+mj-lt"/>
              <a:buAutoNum type="romanLcPeriod"/>
            </a:pPr>
            <a:r>
              <a:rPr lang="en-US" sz="1600" b="1" u="sng" dirty="0"/>
              <a:t>.11 ITU ad hoc met last week 16sep21. </a:t>
            </a:r>
          </a:p>
          <a:p>
            <a:pPr marL="914400" lvl="1" indent="-514350">
              <a:buFont typeface="+mj-lt"/>
              <a:buAutoNum type="romanLcPeriod"/>
            </a:pPr>
            <a:r>
              <a:rPr lang="en-US" sz="1600" b="1" u="sng" dirty="0"/>
              <a:t>and from there the liaison contributions are being uploaded now, .18 will vote to approve in couple weeks. </a:t>
            </a:r>
          </a:p>
          <a:p>
            <a:pPr marL="914400" lvl="1" indent="-514350">
              <a:buFont typeface="+mj-lt"/>
              <a:buAutoNum type="romanLcPeriod"/>
            </a:pPr>
            <a:r>
              <a:rPr lang="en-US" sz="1600" dirty="0">
                <a:hlinkClick r:id="rId6"/>
              </a:rPr>
              <a:t>https://mentor.ieee.org/802.18/dcn/21/18-21-0116-00-0000-proposed-modifications-to-itu-r-m-1450-5.docx</a:t>
            </a:r>
            <a:r>
              <a:rPr lang="en-US" sz="1600" dirty="0"/>
              <a:t> </a:t>
            </a:r>
          </a:p>
          <a:p>
            <a:pPr marL="914400" lvl="1" indent="-514350">
              <a:buFont typeface="+mj-lt"/>
              <a:buAutoNum type="romanLcPeriod"/>
            </a:pPr>
            <a:r>
              <a:rPr lang="en-US" sz="1600" dirty="0">
                <a:hlinkClick r:id="rId7"/>
              </a:rPr>
              <a:t>https://mentor.ieee.org/802.18/dcn/21/18-21-0117-00-0000-proposed-modifications-to-itu-r-m-1801-2.docx</a:t>
            </a:r>
            <a:r>
              <a:rPr lang="en-US" sz="16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a:t>
            </a:r>
            <a:endParaRPr lang="en-US" sz="2000" dirty="0"/>
          </a:p>
        </p:txBody>
      </p:sp>
    </p:spTree>
    <p:extLst>
      <p:ext uri="{BB962C8B-B14F-4D97-AF65-F5344CB8AC3E}">
        <p14:creationId xmlns:p14="http://schemas.microsoft.com/office/powerpoint/2010/main" val="2937164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2"/>
              </a:rPr>
              <a:t>Al Petrick (Skyworks Solutions) </a:t>
            </a:r>
            <a:r>
              <a:rPr lang="en-US" sz="1600" dirty="0"/>
              <a:t>and </a:t>
            </a:r>
            <a:r>
              <a:rPr lang="en-US" sz="1600" dirty="0">
                <a:hlinkClick r:id="rId3"/>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38 (8 on LMSC); Nearly Voters: 2; Aspirant members: 10</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is an announced Wireless Interim and Thursdays 15:00et meetings were announced more then 45 days ago.</a:t>
            </a:r>
          </a:p>
          <a:p>
            <a:pPr eaLnBrk="1" hangingPunct="1">
              <a:buFont typeface="Arial" panose="020B0604020202020204" pitchFamily="34" charset="0"/>
              <a:buChar char="•"/>
              <a:defRPr/>
            </a:pPr>
            <a:endParaRPr lang="en-US" sz="20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5"/>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6"/>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7"/>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8"/>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9"/>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16-23sep21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10" imgW="2391120" imgH="534600" progId="Package">
                  <p:embed/>
                </p:oleObj>
              </mc:Choice>
              <mc:Fallback>
                <p:oleObj name="Packager Shell Object" showAsIcon="1" r:id="rId10"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1"/>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name="Acrobat Document" showAsIcon="1" r:id="rId12" imgW="914400" imgH="771822" progId="AcroExch.Document.DC">
                  <p:embed/>
                </p:oleObj>
              </mc:Choice>
              <mc:Fallback>
                <p:oleObj name="Acrobat Document" showAsIcon="1" r:id="rId12"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3"/>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096023"/>
            <a:ext cx="10475384" cy="5304778"/>
          </a:xfrm>
        </p:spPr>
        <p:txBody>
          <a:bodyPr/>
          <a:lstStyle/>
          <a:p>
            <a:pPr marL="514350" indent="-514350">
              <a:buFont typeface="+mj-lt"/>
              <a:buAutoNum type="romanLcPeriod" startAt="4"/>
            </a:pPr>
            <a:r>
              <a:rPr lang="en-US" sz="1600" dirty="0"/>
              <a:t>Liaison from ITU-R WP 1A re: Light Communications, see </a:t>
            </a:r>
            <a:r>
              <a:rPr lang="en-US" sz="1600" dirty="0">
                <a:hlinkClick r:id="rId3"/>
              </a:rPr>
              <a:t>https://mentor.ieee.org/802.18/dcn/21/18-21-0080-00-0000-request-for-information-itu-r-wp-1a.docx</a:t>
            </a:r>
            <a:r>
              <a:rPr lang="en-US" sz="1600" dirty="0"/>
              <a:t> </a:t>
            </a:r>
          </a:p>
          <a:p>
            <a:pPr marL="914400" lvl="1" indent="-514350">
              <a:buFont typeface="+mj-lt"/>
              <a:buAutoNum type="romanLcPeriod"/>
            </a:pPr>
            <a:r>
              <a:rPr lang="en-US" sz="1600" dirty="0">
                <a:solidFill>
                  <a:schemeClr val="tx1"/>
                </a:solidFill>
              </a:rPr>
              <a:t>WP 1A next e-meeting is 03-12nov21 </a:t>
            </a:r>
            <a:r>
              <a:rPr lang="en-US" sz="1600" dirty="0"/>
              <a:t>(probably upload to WP5A 20oct21; </a:t>
            </a:r>
            <a:r>
              <a:rPr lang="en-US" sz="1600" b="1" dirty="0"/>
              <a:t>out of .18 then 30sep </a:t>
            </a:r>
            <a:r>
              <a:rPr lang="en-US" sz="1600" dirty="0"/>
              <a:t>for EC 10 day)</a:t>
            </a:r>
            <a:endParaRPr lang="en-US" sz="1600" dirty="0">
              <a:solidFill>
                <a:schemeClr val="tx1"/>
              </a:solidFill>
            </a:endParaRP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Reviewing the document </a:t>
            </a:r>
            <a:r>
              <a:rPr lang="en-US" sz="1600" dirty="0">
                <a:ea typeface="Times New Roman" panose="02020603050405020304" pitchFamily="18" charset="0"/>
                <a:cs typeface="Times New Roman" panose="02020603050405020304" pitchFamily="18" charset="0"/>
              </a:rPr>
              <a:t>to</a:t>
            </a:r>
            <a:r>
              <a:rPr lang="en-US" sz="1600" dirty="0">
                <a:effectLst/>
                <a:ea typeface="Times New Roman" panose="02020603050405020304" pitchFamily="18" charset="0"/>
                <a:cs typeface="Times New Roman" panose="02020603050405020304" pitchFamily="18" charset="0"/>
              </a:rPr>
              <a:t> develop recommended modifications to reflect the work underway </a:t>
            </a:r>
            <a:r>
              <a:rPr lang="en-US" sz="1600" dirty="0">
                <a:ea typeface="Times New Roman" panose="02020603050405020304" pitchFamily="18" charset="0"/>
                <a:cs typeface="Times New Roman" panose="02020603050405020304" pitchFamily="18" charset="0"/>
              </a:rPr>
              <a:t>with</a:t>
            </a:r>
            <a:r>
              <a:rPr lang="en-US" sz="1600" dirty="0">
                <a:effectLst/>
                <a:ea typeface="Times New Roman" panose="02020603050405020304" pitchFamily="18" charset="0"/>
                <a:cs typeface="Times New Roman" panose="02020603050405020304" pitchFamily="18" charset="0"/>
              </a:rPr>
              <a:t> P802.11bb </a:t>
            </a:r>
            <a:r>
              <a:rPr lang="en-US" sz="1600" dirty="0"/>
              <a:t>and 802.15.7a/802.15.13. </a:t>
            </a:r>
            <a:endParaRPr lang="en-US" sz="1400" dirty="0"/>
          </a:p>
          <a:p>
            <a:pPr marL="914400" lvl="1" indent="-514350">
              <a:buFont typeface="+mj-lt"/>
              <a:buAutoNum type="romanLcPeriod"/>
            </a:pPr>
            <a:r>
              <a:rPr lang="en-US" sz="1800" b="1" u="sng" dirty="0"/>
              <a:t>.11 &amp; .15 worked on a responses </a:t>
            </a:r>
          </a:p>
          <a:p>
            <a:pPr marL="1314450" lvl="2" indent="-514350">
              <a:buFont typeface="+mj-lt"/>
              <a:buAutoNum type="romanLcPeriod"/>
            </a:pPr>
            <a:r>
              <a:rPr lang="en-US" sz="1600" u="sng" dirty="0">
                <a:solidFill>
                  <a:srgbClr val="0000FF"/>
                </a:solidFill>
                <a:effectLst/>
                <a:latin typeface="Times New Roman" panose="02020603050405020304" pitchFamily="18" charset="0"/>
                <a:ea typeface="Calibri" panose="020F0502020204030204" pitchFamily="34" charset="0"/>
                <a:hlinkClick r:id="rId4"/>
              </a:rPr>
              <a:t>https://mentor.ieee.org/802.11/dcn/21/11-21-1457-02-0000-liaison-response-to-itu-r-wp-1a-on-vlc-standards.docx</a:t>
            </a:r>
            <a:r>
              <a:rPr lang="en-US" sz="1600" dirty="0">
                <a:effectLst/>
                <a:latin typeface="Times New Roman" panose="02020603050405020304" pitchFamily="18" charset="0"/>
                <a:ea typeface="Calibri" panose="020F0502020204030204" pitchFamily="34" charset="0"/>
              </a:rPr>
              <a:t>  </a:t>
            </a:r>
          </a:p>
          <a:p>
            <a:pPr marL="1314450" lvl="2" indent="-514350">
              <a:buFont typeface="+mj-lt"/>
              <a:buAutoNum type="romanLcPeriod"/>
            </a:pPr>
            <a:r>
              <a:rPr lang="en-US" sz="1600" u="sng" dirty="0">
                <a:solidFill>
                  <a:srgbClr val="0000FF"/>
                </a:solidFill>
                <a:effectLst/>
                <a:latin typeface="Times New Roman" panose="02020603050405020304" pitchFamily="18" charset="0"/>
                <a:ea typeface="Calibri" panose="020F0502020204030204" pitchFamily="34" charset="0"/>
                <a:hlinkClick r:id="rId5"/>
              </a:rPr>
              <a:t>https://mentor.ieee.org/802.15/dcn/21/15-21-0434-01-0000-liaison-response-to-itu-r-wp-1a-on-vlc-standards.docx</a:t>
            </a:r>
            <a:endParaRPr lang="en-US" sz="1600" dirty="0">
              <a:effectLst/>
              <a:latin typeface="Times New Roman" panose="02020603050405020304" pitchFamily="18" charset="0"/>
              <a:ea typeface="Calibri" panose="020F0502020204030204" pitchFamily="34" charset="0"/>
            </a:endParaRPr>
          </a:p>
          <a:p>
            <a:pPr marL="914400" lvl="1" indent="-514350">
              <a:buFont typeface="+mj-lt"/>
              <a:buAutoNum type="romanLcPeriod"/>
            </a:pPr>
            <a:r>
              <a:rPr lang="en-US" sz="1800" b="1" u="sng" dirty="0"/>
              <a:t>and a draft merged version it is now updated in .18 mentor: </a:t>
            </a:r>
            <a:r>
              <a:rPr lang="en-US" sz="1600" dirty="0">
                <a:hlinkClick r:id="rId6"/>
              </a:rPr>
              <a:t>https://mentor.ieee.org/802.18/dcn/21/18-21-0109-01-0000-liaison-response-to-itu-r-wp-1a-on-vlc-standards.docx</a:t>
            </a:r>
            <a:r>
              <a:rPr lang="en-US" sz="1600" dirty="0"/>
              <a:t> </a:t>
            </a:r>
            <a:endParaRPr lang="en-US" sz="1800" dirty="0"/>
          </a:p>
          <a:p>
            <a:pPr marL="1314450" lvl="2" indent="-514350">
              <a:buFont typeface="+mj-lt"/>
              <a:buAutoNum type="romanLcPeriod"/>
            </a:pPr>
            <a:r>
              <a:rPr lang="en-US" dirty="0">
                <a:latin typeface="Times New Roman" panose="02020603050405020304" pitchFamily="18" charset="0"/>
                <a:ea typeface="SimSun" panose="02010600030101010101" pitchFamily="2" charset="-122"/>
              </a:rPr>
              <a:t>Will review with plan to vote on it next week to approve to send to EC and then to WP 1A. </a:t>
            </a:r>
          </a:p>
          <a:p>
            <a:pPr marL="1314450" lvl="2" indent="-514350">
              <a:buFont typeface="+mj-lt"/>
              <a:buAutoNum type="romanLcPeriod"/>
            </a:pPr>
            <a:r>
              <a:rPr lang="en-US" sz="1800" dirty="0">
                <a:effectLst/>
                <a:latin typeface="Times New Roman" panose="02020603050405020304" pitchFamily="18" charset="0"/>
                <a:ea typeface="SimSun" panose="02010600030101010101" pitchFamily="2" charset="-122"/>
              </a:rPr>
              <a:t>After the meeting r02 was uploaded with a few editorial updates. </a:t>
            </a:r>
          </a:p>
          <a:p>
            <a:pPr marL="1314450" lvl="2" indent="-514350">
              <a:buFont typeface="+mj-lt"/>
              <a:buAutoNum type="romanLcPeriod"/>
            </a:pPr>
            <a:r>
              <a:rPr lang="en-US" sz="1800" dirty="0">
                <a:effectLst/>
                <a:latin typeface="Times New Roman" panose="02020603050405020304" pitchFamily="18" charset="0"/>
                <a:ea typeface="SimSun" panose="02010600030101010101" pitchFamily="2" charset="-122"/>
                <a:hlinkClick r:id="rId7"/>
              </a:rPr>
              <a:t>https://mentor.ieee.org/802.18/dcn/21/18-21-0109-02-0000-liaison-response-to-itu-r-wp-1a-on-vlc-standards.docx</a:t>
            </a:r>
            <a:r>
              <a:rPr lang="en-US" dirty="0">
                <a:latin typeface="Times New Roman" panose="02020603050405020304" pitchFamily="18" charset="0"/>
                <a:ea typeface="SimSun" panose="02010600030101010101" pitchFamily="2" charset="-122"/>
              </a:rPr>
              <a:t> </a:t>
            </a:r>
            <a:endParaRPr lang="en-US" sz="1800" dirty="0">
              <a:effectLst/>
              <a:latin typeface="Times New Roman" panose="02020603050405020304" pitchFamily="18" charset="0"/>
              <a:ea typeface="SimSun" panose="02010600030101010101" pitchFamily="2" charset="-122"/>
            </a:endParaRPr>
          </a:p>
          <a:p>
            <a:pPr marL="400050" lvl="1">
              <a:spcBef>
                <a:spcPts val="0"/>
              </a:spcBef>
              <a:spcAft>
                <a:spcPts val="0"/>
              </a:spcAft>
            </a:pPr>
            <a:endParaRPr lang="en-US" sz="1400" b="1" dirty="0">
              <a:effectLst/>
              <a:latin typeface="Times New Roman" panose="02020603050405020304" pitchFamily="18" charset="0"/>
              <a:ea typeface="Calibri" panose="020F0502020204030204" pitchFamily="34" charset="0"/>
            </a:endParaRPr>
          </a:p>
          <a:p>
            <a:pPr marL="400050" lvl="1">
              <a:spcBef>
                <a:spcPts val="0"/>
              </a:spcBef>
              <a:spcAft>
                <a:spcPts val="0"/>
              </a:spcAft>
            </a:pPr>
            <a:endParaRPr lang="en-US" sz="1400" b="1" dirty="0">
              <a:latin typeface="Times New Roman" panose="02020603050405020304" pitchFamily="18" charset="0"/>
              <a:ea typeface="Calibri" panose="020F0502020204030204" pitchFamily="34" charset="0"/>
            </a:endParaRPr>
          </a:p>
          <a:p>
            <a:pPr marL="400050" lvl="1">
              <a:spcBef>
                <a:spcPts val="0"/>
              </a:spcBef>
              <a:spcAft>
                <a:spcPts val="0"/>
              </a:spcAft>
            </a:pPr>
            <a:endParaRPr lang="en-US" sz="1400" b="1" dirty="0">
              <a:effectLst/>
              <a:latin typeface="Times New Roman" panose="02020603050405020304" pitchFamily="18" charset="0"/>
              <a:ea typeface="Calibri" panose="020F0502020204030204" pitchFamily="34" charset="0"/>
            </a:endParaRPr>
          </a:p>
          <a:p>
            <a:pPr marL="400050" lvl="1">
              <a:spcBef>
                <a:spcPts val="0"/>
              </a:spcBef>
              <a:spcAft>
                <a:spcPts val="0"/>
              </a:spcAft>
            </a:pPr>
            <a:endParaRPr lang="en-US" sz="1400" b="1" dirty="0">
              <a:latin typeface="Times New Roman" panose="02020603050405020304" pitchFamily="18" charset="0"/>
              <a:ea typeface="Calibri" panose="020F0502020204030204" pitchFamily="34" charset="0"/>
            </a:endParaRPr>
          </a:p>
          <a:p>
            <a:pPr marL="400050" lvl="1">
              <a:spcBef>
                <a:spcPts val="0"/>
              </a:spcBef>
              <a:spcAft>
                <a:spcPts val="0"/>
              </a:spcAft>
            </a:pPr>
            <a:r>
              <a:rPr lang="en-US" sz="1400" b="1" dirty="0">
                <a:effectLst/>
                <a:latin typeface="Times New Roman" panose="02020603050405020304" pitchFamily="18" charset="0"/>
                <a:ea typeface="Calibri" panose="020F0502020204030204" pitchFamily="34" charset="0"/>
              </a:rPr>
              <a:t>	</a:t>
            </a:r>
            <a:endParaRPr lang="en-US" sz="1600" dirty="0"/>
          </a:p>
          <a:p>
            <a:pPr marL="914400" lvl="1" indent="-514350">
              <a:buFont typeface="+mj-lt"/>
              <a:buAutoNum type="romanLcPeriod"/>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a:t>
            </a:r>
            <a:endParaRPr lang="en-US" sz="2000" dirty="0"/>
          </a:p>
        </p:txBody>
      </p:sp>
    </p:spTree>
    <p:extLst>
      <p:ext uri="{BB962C8B-B14F-4D97-AF65-F5344CB8AC3E}">
        <p14:creationId xmlns:p14="http://schemas.microsoft.com/office/powerpoint/2010/main" val="37296168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pPr marL="0" marR="0">
              <a:spcBef>
                <a:spcPts val="0"/>
              </a:spcBef>
              <a:spcAft>
                <a:spcPts val="0"/>
              </a:spcAft>
            </a:pPr>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p>
        </p:txBody>
      </p:sp>
      <p:sp>
        <p:nvSpPr>
          <p:cNvPr id="3" name="Content Placeholder 2"/>
          <p:cNvSpPr>
            <a:spLocks noGrp="1"/>
          </p:cNvSpPr>
          <p:nvPr>
            <p:ph idx="1"/>
          </p:nvPr>
        </p:nvSpPr>
        <p:spPr>
          <a:xfrm>
            <a:off x="914400" y="990600"/>
            <a:ext cx="11049000" cy="5484814"/>
          </a:xfrm>
        </p:spPr>
        <p:txBody>
          <a:bodyPr/>
          <a:lstStyle/>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Allowing Expanded Flexibility and Opportunities for Radar Operation in the 57-64 GHz band</a:t>
            </a:r>
            <a:endParaRPr lang="en-US"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rgbClr val="191919"/>
                </a:solidFill>
                <a:effectLst/>
                <a:ea typeface="Calibri" panose="020F0502020204030204" pitchFamily="34" charset="0"/>
              </a:rPr>
              <a:t>Proceeding: </a:t>
            </a:r>
            <a:r>
              <a:rPr lang="en-US" sz="14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4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rgbClr val="191919"/>
                </a:solidFill>
                <a:ea typeface="Calibri" panose="020F0502020204030204" pitchFamily="34" charset="0"/>
              </a:rPr>
              <a:t>It is on Mentor:  r02 is the July OET versions (r01 is the later Federal Register version). </a:t>
            </a:r>
            <a:r>
              <a:rPr lang="en-US" sz="14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400" dirty="0">
                <a:solidFill>
                  <a:srgbClr val="191919"/>
                </a:solidFill>
                <a:ea typeface="Calibri" panose="020F0502020204030204" pitchFamily="34" charset="0"/>
              </a:rPr>
              <a:t> </a:t>
            </a:r>
          </a:p>
          <a:p>
            <a:pPr marL="0">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Reply comments due 18Oct21,  draft reply comments are at: </a:t>
            </a:r>
            <a:r>
              <a:rPr lang="en-US" sz="1600" dirty="0">
                <a:solidFill>
                  <a:schemeClr val="tx1"/>
                </a:solidFill>
                <a:ea typeface="Calibri" panose="020F0502020204030204" pitchFamily="34" charset="0"/>
                <a:hlinkClick r:id="rId5"/>
              </a:rPr>
              <a:t>https://mentor.ieee.org/802.18/dcn/21/18-21-0110-01-0000-reply-comments-of-ieee-802-60-ghz-motion-sensing-fcc-nprm-et-21-264.docx</a:t>
            </a:r>
            <a:r>
              <a:rPr lang="en-US" sz="1600" dirty="0">
                <a:solidFill>
                  <a:schemeClr val="tx1"/>
                </a:solidFill>
                <a:ea typeface="Calibri" panose="020F0502020204030204" pitchFamily="34" charset="0"/>
              </a:rPr>
              <a:t> </a:t>
            </a:r>
          </a:p>
          <a:p>
            <a:pPr marL="1257300" lvl="3">
              <a:spcBef>
                <a:spcPts val="0"/>
              </a:spcBef>
              <a:spcAft>
                <a:spcPts val="0"/>
              </a:spcAft>
              <a:buFont typeface="Arial" panose="020B0604020202020204" pitchFamily="34" charset="0"/>
              <a:buChar char="•"/>
            </a:pPr>
            <a:endParaRPr lang="en-US"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Had ad hoc meetings this week.  A </a:t>
            </a:r>
            <a:r>
              <a:rPr lang="en-US" sz="1600" dirty="0">
                <a:solidFill>
                  <a:schemeClr val="tx1"/>
                </a:solidFill>
                <a:ea typeface="Calibri" panose="020F0502020204030204" pitchFamily="34" charset="0"/>
                <a:hlinkClick r:id="rId6"/>
              </a:rPr>
              <a:t>&lt;new contribution&gt; </a:t>
            </a:r>
            <a:r>
              <a:rPr lang="en-US" sz="1600" dirty="0">
                <a:solidFill>
                  <a:schemeClr val="tx1"/>
                </a:solidFill>
                <a:ea typeface="Calibri" panose="020F0502020204030204" pitchFamily="34" charset="0"/>
              </a:rPr>
              <a:t>was submitted and still working on how to integrate. </a:t>
            </a:r>
          </a:p>
          <a:p>
            <a:pPr marL="2171700" lvl="5">
              <a:spcBef>
                <a:spcPts val="0"/>
              </a:spcBef>
              <a:spcAft>
                <a:spcPts val="0"/>
              </a:spcAft>
              <a:buFont typeface="Arial" panose="020B0604020202020204" pitchFamily="34" charset="0"/>
              <a:buChar char="•"/>
            </a:pPr>
            <a:endParaRPr lang="en-US" dirty="0">
              <a:effectLst/>
              <a:ea typeface="SimSun" panose="02010600030101010101" pitchFamily="2" charset="-122"/>
            </a:endParaRPr>
          </a:p>
          <a:p>
            <a:pPr marL="0">
              <a:spcBef>
                <a:spcPts val="0"/>
              </a:spcBef>
              <a:spcAft>
                <a:spcPts val="0"/>
              </a:spcAft>
              <a:buFont typeface="Arial" panose="020B0604020202020204" pitchFamily="34" charset="0"/>
              <a:buChar char="•"/>
            </a:pPr>
            <a:r>
              <a:rPr lang="en-US" sz="1600" dirty="0">
                <a:ea typeface="SimSun" panose="02010600030101010101" pitchFamily="2" charset="-122"/>
              </a:rPr>
              <a:t>Will review latest draft and determine if more ad </a:t>
            </a:r>
            <a:r>
              <a:rPr lang="en-US" sz="1600" dirty="0" err="1">
                <a:ea typeface="SimSun" panose="02010600030101010101" pitchFamily="2" charset="-122"/>
              </a:rPr>
              <a:t>hocs</a:t>
            </a:r>
            <a:r>
              <a:rPr lang="en-US" sz="1600" dirty="0">
                <a:ea typeface="SimSun" panose="02010600030101010101" pitchFamily="2" charset="-122"/>
              </a:rPr>
              <a:t> are needed next week (which are standing by):</a:t>
            </a:r>
            <a:endParaRPr lang="en-US" sz="1600" dirty="0">
              <a:effectLst/>
              <a:ea typeface="SimSun" panose="02010600030101010101" pitchFamily="2" charset="-122"/>
            </a:endParaRPr>
          </a:p>
          <a:p>
            <a:pPr marL="1257300" lvl="3">
              <a:spcBef>
                <a:spcPts val="0"/>
              </a:spcBef>
              <a:spcAft>
                <a:spcPts val="0"/>
              </a:spcAft>
              <a:buFont typeface="Arial" panose="020B0604020202020204" pitchFamily="34" charset="0"/>
              <a:buChar char="•"/>
            </a:pPr>
            <a:endParaRPr lang="en-US"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There are some compromises being work with the new contribution and making good progress. </a:t>
            </a:r>
          </a:p>
          <a:p>
            <a:pPr marL="0">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Will work on having something on Mentor Monday for all to review. </a:t>
            </a:r>
          </a:p>
          <a:p>
            <a:pPr marL="0">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Please use the .18 list server with progress on reply comments, for all to follow the progress and being able to contribute. </a:t>
            </a:r>
          </a:p>
          <a:p>
            <a:pPr marL="0">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Remember IEEE 802 is an individual process. </a:t>
            </a:r>
          </a:p>
          <a:p>
            <a:pPr marL="0">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A timeline to work on: </a:t>
            </a:r>
          </a:p>
          <a:p>
            <a:pPr lvl="1" indent="-228600">
              <a:spcBef>
                <a:spcPts val="0"/>
              </a:spcBef>
              <a:spcAft>
                <a:spcPts val="0"/>
              </a:spcAft>
              <a:buFont typeface="Arial" panose="020B0604020202020204" pitchFamily="34" charset="0"/>
              <a:buChar char="•"/>
            </a:pPr>
            <a:r>
              <a:rPr lang="en-US" sz="1600" dirty="0">
                <a:effectLst/>
                <a:ea typeface="SimSun" panose="02010600030101010101" pitchFamily="2" charset="-122"/>
              </a:rPr>
              <a:t>21/22,  27,28,29Sept- ad hoc(s) to review/refine,.</a:t>
            </a:r>
          </a:p>
          <a:p>
            <a:pPr lvl="1" indent="-228600">
              <a:spcBef>
                <a:spcPts val="0"/>
              </a:spcBef>
              <a:spcAft>
                <a:spcPts val="0"/>
              </a:spcAft>
              <a:buFont typeface="Arial" panose="020B0604020202020204" pitchFamily="34" charset="0"/>
              <a:buChar char="•"/>
            </a:pPr>
            <a:r>
              <a:rPr lang="en-US" sz="1600" b="1" dirty="0">
                <a:effectLst/>
                <a:ea typeface="SimSun" panose="02010600030101010101" pitchFamily="2" charset="-122"/>
              </a:rPr>
              <a:t>28Sept – Tuesday – goal to have a final draft on list server for all of .18 to review before vote on thursday the 30</a:t>
            </a:r>
            <a:r>
              <a:rPr lang="en-US" sz="1600" b="1" baseline="30000" dirty="0">
                <a:effectLst/>
                <a:ea typeface="SimSun" panose="02010600030101010101" pitchFamily="2" charset="-122"/>
              </a:rPr>
              <a:t>th</a:t>
            </a:r>
            <a:r>
              <a:rPr lang="en-US" sz="1600" b="1" dirty="0">
                <a:effectLst/>
                <a:ea typeface="SimSun" panose="02010600030101010101" pitchFamily="2" charset="-122"/>
              </a:rPr>
              <a:t>. </a:t>
            </a:r>
          </a:p>
          <a:p>
            <a:pPr marL="800100" lvl="2">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rPr>
              <a:t>30Sept - .18 approves</a:t>
            </a:r>
            <a:r>
              <a:rPr lang="en-US" sz="1600" dirty="0">
                <a:solidFill>
                  <a:schemeClr val="tx1"/>
                </a:solidFill>
                <a:ea typeface="Calibri" panose="020F0502020204030204" pitchFamily="34" charset="0"/>
              </a:rPr>
              <a:t> </a:t>
            </a: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01Oct - get approval to start EC ballot</a:t>
            </a: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12 oct – if EC ballot, now closed and get permission to upload by 18oct.</a:t>
            </a:r>
          </a:p>
          <a:p>
            <a:pPr marL="400050" lvl="1">
              <a:spcBef>
                <a:spcPts val="0"/>
              </a:spcBef>
              <a:spcAft>
                <a:spcPts val="0"/>
              </a:spcAft>
              <a:buFont typeface="Arial" panose="020B0604020202020204" pitchFamily="34" charset="0"/>
              <a:buChar char="•"/>
            </a:pPr>
            <a:endParaRPr lang="en-US" sz="1600" b="0" dirty="0">
              <a:solidFill>
                <a:srgbClr val="000000"/>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400" dirty="0">
              <a:solidFill>
                <a:srgbClr val="191919"/>
              </a:solidFill>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2668908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 from last week </a:t>
            </a:r>
            <a:endParaRPr lang="en-US" sz="2400" dirty="0"/>
          </a:p>
        </p:txBody>
      </p:sp>
      <p:sp>
        <p:nvSpPr>
          <p:cNvPr id="3" name="Content Placeholder 2"/>
          <p:cNvSpPr>
            <a:spLocks noGrp="1"/>
          </p:cNvSpPr>
          <p:nvPr>
            <p:ph idx="1"/>
          </p:nvPr>
        </p:nvSpPr>
        <p:spPr>
          <a:xfrm>
            <a:off x="914400" y="1030458"/>
            <a:ext cx="11049000" cy="5477022"/>
          </a:xfrm>
        </p:spPr>
        <p:txBody>
          <a:bodyPr/>
          <a:lstStyle/>
          <a:p>
            <a:pPr marL="0">
              <a:spcBef>
                <a:spcPts val="0"/>
              </a:spcBef>
              <a:spcAft>
                <a:spcPts val="0"/>
              </a:spcAft>
              <a:buFont typeface="Arial" panose="020B0604020202020204" pitchFamily="34" charset="0"/>
              <a:buChar char="•"/>
            </a:pPr>
            <a:r>
              <a:rPr lang="en-US" sz="1800" b="1" i="0" dirty="0">
                <a:solidFill>
                  <a:srgbClr val="1D2B3E"/>
                </a:solidFill>
                <a:effectLst/>
              </a:rPr>
              <a:t>The September 2021 FCC open commission meeting looks to be full, here are 2 of note. </a:t>
            </a:r>
          </a:p>
          <a:p>
            <a:pPr marL="400050" lvl="1">
              <a:spcBef>
                <a:spcPts val="0"/>
              </a:spcBef>
              <a:spcAft>
                <a:spcPts val="0"/>
              </a:spcAft>
              <a:buFont typeface="Arial" panose="020B0604020202020204" pitchFamily="34" charset="0"/>
              <a:buChar char="•"/>
            </a:pPr>
            <a:r>
              <a:rPr lang="en-US" sz="1600" b="1" i="0" dirty="0">
                <a:solidFill>
                  <a:srgbClr val="1D2B3E"/>
                </a:solidFill>
                <a:effectLst/>
                <a:hlinkClick r:id="rId3"/>
              </a:rPr>
              <a:t>https://www.fcc.gov/news-events/events/2021/09/september-2021-open-commission-meeting</a:t>
            </a:r>
            <a:r>
              <a:rPr lang="en-US" sz="1600" b="1" i="0" dirty="0">
                <a:solidFill>
                  <a:srgbClr val="1D2B3E"/>
                </a:solidFill>
                <a:effectLst/>
              </a:rPr>
              <a:t> </a:t>
            </a:r>
          </a:p>
          <a:p>
            <a:pPr marL="800100" lvl="2">
              <a:spcBef>
                <a:spcPts val="0"/>
              </a:spcBef>
              <a:spcAft>
                <a:spcPts val="0"/>
              </a:spcAft>
              <a:buFont typeface="Arial" panose="020B0604020202020204" pitchFamily="34" charset="0"/>
              <a:buChar char="•"/>
            </a:pPr>
            <a:endParaRPr lang="en-US" sz="1000" dirty="0">
              <a:solidFill>
                <a:srgbClr val="1D2B3E"/>
              </a:solidFill>
            </a:endParaRPr>
          </a:p>
          <a:p>
            <a:pPr marL="0">
              <a:spcBef>
                <a:spcPts val="0"/>
              </a:spcBef>
              <a:spcAft>
                <a:spcPts val="0"/>
              </a:spcAft>
              <a:buFont typeface="Arial" panose="020B0604020202020204" pitchFamily="34" charset="0"/>
              <a:buChar char="•"/>
            </a:pPr>
            <a:r>
              <a:rPr lang="en-US" sz="1800" b="1" i="0" dirty="0">
                <a:solidFill>
                  <a:srgbClr val="1D2B3E"/>
                </a:solidFill>
                <a:effectLst/>
              </a:rPr>
              <a:t>Authorizing 6 GHz Band Automated Frequency Coordination Systems</a:t>
            </a:r>
            <a:endParaRPr lang="en-US" sz="1800" b="0" dirty="0">
              <a:solidFill>
                <a:srgbClr val="1D2B3E"/>
              </a:solidFill>
            </a:endParaRPr>
          </a:p>
          <a:p>
            <a:pPr marL="400050" lvl="1">
              <a:spcBef>
                <a:spcPts val="0"/>
              </a:spcBef>
              <a:spcAft>
                <a:spcPts val="0"/>
              </a:spcAft>
              <a:buFont typeface="Arial" panose="020B0604020202020204" pitchFamily="34" charset="0"/>
              <a:buChar char="•"/>
            </a:pPr>
            <a:r>
              <a:rPr lang="en-US" sz="1600" b="0" i="0" dirty="0">
                <a:solidFill>
                  <a:srgbClr val="1D2B3E"/>
                </a:solidFill>
                <a:effectLst/>
              </a:rPr>
              <a:t>The Commission will consider a </a:t>
            </a:r>
            <a:r>
              <a:rPr lang="en-US" sz="1600" b="0" i="0" u="none" strike="noStrike" dirty="0">
                <a:solidFill>
                  <a:srgbClr val="2C75D6"/>
                </a:solidFill>
                <a:effectLst/>
                <a:hlinkClick r:id="rId4"/>
              </a:rPr>
              <a:t>Public Notice</a:t>
            </a:r>
            <a:r>
              <a:rPr lang="en-US" sz="1600" b="0" i="0" dirty="0">
                <a:solidFill>
                  <a:srgbClr val="1D2B3E"/>
                </a:solidFill>
                <a:effectLst/>
              </a:rPr>
              <a:t> beginning the process for authorizing Automated Frequency Coordination Systems to govern the operation of standard-power devices in the 6 GHz band (5.925-7.125 GHz). (ET Docket No. 21-352)</a:t>
            </a: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0">
              <a:spcBef>
                <a:spcPts val="0"/>
              </a:spcBef>
              <a:spcAft>
                <a:spcPts val="0"/>
              </a:spcAft>
              <a:buFont typeface="Arial" panose="020B0604020202020204" pitchFamily="34" charset="0"/>
              <a:buChar char="•"/>
            </a:pPr>
            <a:r>
              <a:rPr lang="en-US" sz="1600" dirty="0">
                <a:effectLst/>
                <a:ea typeface="Calibri" panose="020F0502020204030204" pitchFamily="34" charset="0"/>
              </a:rPr>
              <a:t> </a:t>
            </a:r>
            <a:r>
              <a:rPr lang="en-US" sz="1800" b="1" i="0" dirty="0">
                <a:solidFill>
                  <a:srgbClr val="1D2B3E"/>
                </a:solidFill>
                <a:effectLst/>
              </a:rPr>
              <a:t>Spectrum Requirements for the Internet of Things</a:t>
            </a:r>
            <a:endParaRPr lang="en-US" sz="1600" b="0" dirty="0">
              <a:solidFill>
                <a:srgbClr val="1D2B3E"/>
              </a:solidFill>
            </a:endParaRPr>
          </a:p>
          <a:p>
            <a:pPr marL="400050" lvl="1">
              <a:spcBef>
                <a:spcPts val="0"/>
              </a:spcBef>
              <a:spcAft>
                <a:spcPts val="0"/>
              </a:spcAft>
              <a:buFont typeface="Arial" panose="020B0604020202020204" pitchFamily="34" charset="0"/>
              <a:buChar char="•"/>
            </a:pPr>
            <a:r>
              <a:rPr lang="en-US" sz="1600" b="0" i="0" dirty="0">
                <a:solidFill>
                  <a:srgbClr val="1D2B3E"/>
                </a:solidFill>
                <a:effectLst/>
              </a:rPr>
              <a:t>The Commission will consider a </a:t>
            </a:r>
            <a:r>
              <a:rPr lang="en-US" sz="1600" b="0" i="0" u="none" strike="noStrike" dirty="0">
                <a:solidFill>
                  <a:srgbClr val="2C75D6"/>
                </a:solidFill>
                <a:effectLst/>
                <a:hlinkClick r:id="rId5"/>
              </a:rPr>
              <a:t>Notice of Inquiry</a:t>
            </a:r>
            <a:r>
              <a:rPr lang="en-US" sz="1600" b="0" i="0" dirty="0">
                <a:solidFill>
                  <a:srgbClr val="1D2B3E"/>
                </a:solidFill>
                <a:effectLst/>
              </a:rPr>
              <a:t> seeking comment on current and future spectrum needs to enable better connectivity relating to the Internet of Things (IoT). (ET Docket No. 21-353)</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0" u="sng" dirty="0">
                <a:solidFill>
                  <a:srgbClr val="0000FF"/>
                </a:solidFill>
                <a:effectLst/>
                <a:ea typeface="Calibri" panose="020F0502020204030204" pitchFamily="34" charset="0"/>
                <a:hlinkClick r:id="rId6"/>
              </a:rPr>
              <a:t>https://docs.fcc.gov/public/attachments/DOC-375610A1.pdf</a:t>
            </a:r>
            <a:endParaRPr lang="en-US" sz="1600" b="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0" dirty="0">
                <a:ea typeface="Calibri" panose="020F0502020204030204" pitchFamily="34" charset="0"/>
              </a:rPr>
              <a:t>In mentor: </a:t>
            </a:r>
            <a:r>
              <a:rPr lang="en-US" sz="1600" b="0" u="sng" dirty="0">
                <a:solidFill>
                  <a:srgbClr val="0000FF"/>
                </a:solidFill>
                <a:effectLst/>
                <a:ea typeface="Calibri" panose="020F0502020204030204" pitchFamily="34" charset="0"/>
                <a:hlinkClick r:id="rId7"/>
              </a:rPr>
              <a:t>https://mentor.ieee.org/802.18/dcn/21/18-21-0108-00-0000-fcc-pn-on-spectrum-for-the-internet-of-things.docx</a:t>
            </a:r>
            <a:endParaRPr lang="en-US" sz="16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1" dirty="0">
                <a:effectLst/>
                <a:ea typeface="Calibri" panose="020F0502020204030204" pitchFamily="34" charset="0"/>
              </a:rPr>
              <a:t>Some questions maybe of interest to IEEE 802, e.g.,</a:t>
            </a:r>
          </a:p>
          <a:p>
            <a:pPr marL="800100" lvl="2">
              <a:spcBef>
                <a:spcPts val="0"/>
              </a:spcBef>
              <a:spcAft>
                <a:spcPts val="0"/>
              </a:spcAft>
            </a:pPr>
            <a:r>
              <a:rPr lang="en-US" sz="1200" b="0" dirty="0">
                <a:effectLst/>
                <a:ea typeface="Calibri" panose="020F0502020204030204" pitchFamily="34" charset="0"/>
              </a:rPr>
              <a:t> </a:t>
            </a:r>
            <a:r>
              <a:rPr lang="en-US" sz="1600" b="0" dirty="0">
                <a:effectLst/>
                <a:ea typeface="Calibri" panose="020F0502020204030204" pitchFamily="34" charset="0"/>
              </a:rPr>
              <a:t>1)  please refer to portions of paragraph 6 re IEEE:  	Standards groups such as 3GPP, IEEE, and others are also involved with IoT development. Are these standards providing sufficient guidance for IoT implementation in already existing spectrum bands?  </a:t>
            </a:r>
          </a:p>
          <a:p>
            <a:pPr marL="800100" lvl="2">
              <a:spcBef>
                <a:spcPts val="0"/>
              </a:spcBef>
              <a:spcAft>
                <a:spcPts val="0"/>
              </a:spcAft>
            </a:pPr>
            <a:r>
              <a:rPr lang="en-US" sz="1600" b="0" dirty="0">
                <a:effectLst/>
                <a:ea typeface="Calibri" panose="020F0502020204030204" pitchFamily="34" charset="0"/>
              </a:rPr>
              <a:t>	If the growing need for IoT connectivity is not being met with the current and planned licensed spectrum resources, what steps can the Commission take to address this important use in the future? </a:t>
            </a:r>
          </a:p>
          <a:p>
            <a:pPr marL="800100" lvl="2">
              <a:spcBef>
                <a:spcPts val="0"/>
              </a:spcBef>
              <a:spcAft>
                <a:spcPts val="0"/>
              </a:spcAft>
            </a:pPr>
            <a:endParaRPr lang="en-US" sz="1600" dirty="0">
              <a:ea typeface="Calibri" panose="020F0502020204030204" pitchFamily="34" charset="0"/>
            </a:endParaRPr>
          </a:p>
          <a:p>
            <a:pPr marL="800100" lvl="2">
              <a:spcBef>
                <a:spcPts val="0"/>
              </a:spcBef>
              <a:spcAft>
                <a:spcPts val="0"/>
              </a:spcAft>
            </a:pPr>
            <a:r>
              <a:rPr lang="en-US" sz="1600" b="0" dirty="0">
                <a:effectLst/>
                <a:ea typeface="Calibri" panose="020F0502020204030204" pitchFamily="34" charset="0"/>
              </a:rPr>
              <a:t>2) please refer to paragraphs 10 and 11 asking the role of unlicensed spectrum and whether additional unlicensed spectrum should be considered.</a:t>
            </a:r>
            <a:r>
              <a:rPr lang="en-US" sz="1600" dirty="0">
                <a:ea typeface="Calibri" panose="020F0502020204030204" pitchFamily="34" charset="0"/>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291445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new</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1096023"/>
            <a:ext cx="11032375" cy="5379391"/>
          </a:xfrm>
        </p:spPr>
        <p:txBody>
          <a:bodyPr/>
          <a:lstStyle/>
          <a:p>
            <a:pPr>
              <a:buFont typeface="Arial" panose="020B0604020202020204" pitchFamily="34" charset="0"/>
              <a:buChar char="•"/>
            </a:pPr>
            <a:endParaRPr lang="en-US" sz="1800" dirty="0"/>
          </a:p>
          <a:p>
            <a:pPr algn="l">
              <a:buFont typeface="Arial" panose="020B0604020202020204" pitchFamily="34" charset="0"/>
              <a:buChar char="•"/>
            </a:pPr>
            <a:r>
              <a:rPr lang="en-US" sz="2000" b="0" i="0" dirty="0">
                <a:solidFill>
                  <a:srgbClr val="222222"/>
                </a:solidFill>
                <a:effectLst/>
              </a:rPr>
              <a:t>Along with the Open Commission meeting next week introducing the NOI on unlicensed spectrum for IoT, it was reported that the acting Chairwomen </a:t>
            </a:r>
            <a:r>
              <a:rPr lang="en-US" sz="2000" b="0" i="0" dirty="0" err="1">
                <a:solidFill>
                  <a:srgbClr val="222222"/>
                </a:solidFill>
                <a:effectLst/>
              </a:rPr>
              <a:t>Rosenworcel</a:t>
            </a:r>
            <a:r>
              <a:rPr lang="en-US" sz="2000" b="0" i="0" dirty="0">
                <a:solidFill>
                  <a:srgbClr val="222222"/>
                </a:solidFill>
                <a:effectLst/>
              </a:rPr>
              <a:t> spoke at the 2021 NTIA (</a:t>
            </a:r>
            <a:r>
              <a:rPr lang="en-US" sz="2000" b="0" i="0" u="none" strike="noStrike" dirty="0">
                <a:solidFill>
                  <a:srgbClr val="FFFEFF"/>
                </a:solidFill>
                <a:effectLst/>
                <a:latin typeface="Helvetica Neue"/>
                <a:hlinkClick r:id="rId3" tooltip="Home"/>
              </a:rPr>
              <a:t>National Telecommunications and Information Administration</a:t>
            </a:r>
            <a:r>
              <a:rPr lang="en-US" sz="2000" b="0" i="0" dirty="0">
                <a:solidFill>
                  <a:srgbClr val="222222"/>
                </a:solidFill>
                <a:effectLst/>
              </a:rPr>
              <a:t>) Spectrum Policy Symposium this week, lookin</a:t>
            </a:r>
            <a:r>
              <a:rPr lang="en-US" sz="2000" b="0" dirty="0">
                <a:solidFill>
                  <a:srgbClr val="222222"/>
                </a:solidFill>
              </a:rPr>
              <a:t>g at unlicensed spectrum past and future for spectrum policy is so important.  She has always supported unlicensed spectrum.  Her remarks can be found at: </a:t>
            </a:r>
            <a:r>
              <a:rPr lang="en-US" sz="2000" b="0" dirty="0">
                <a:hlinkClick r:id="rId4"/>
              </a:rPr>
              <a:t>https://docs.fcc.gov/public/attachments/DOC-375907A1.docx</a:t>
            </a:r>
            <a:r>
              <a:rPr lang="en-US" sz="2000" b="0" dirty="0"/>
              <a:t> </a:t>
            </a:r>
            <a:r>
              <a:rPr lang="en-US" sz="2000" b="0" dirty="0">
                <a:solidFill>
                  <a:srgbClr val="222222"/>
                </a:solidFill>
              </a:rPr>
              <a:t> </a:t>
            </a:r>
            <a:endParaRPr lang="en-US" sz="2000" b="0" i="0" dirty="0">
              <a:solidFill>
                <a:srgbClr val="222222"/>
              </a:solidFill>
              <a:effectLst/>
            </a:endParaRPr>
          </a:p>
          <a:p>
            <a:pPr marL="0" indent="0"/>
            <a:endParaRPr lang="en-US" sz="1800" dirty="0"/>
          </a:p>
          <a:p>
            <a:pPr>
              <a:buFont typeface="Arial" panose="020B0604020202020204" pitchFamily="34" charset="0"/>
              <a:buChar char="•"/>
            </a:pPr>
            <a:endParaRPr lang="en-US" sz="1800" dirty="0">
              <a:ea typeface="Calibri" panose="020F0502020204030204" pitchFamily="34" charset="0"/>
            </a:endParaRPr>
          </a:p>
          <a:p>
            <a:pPr>
              <a:buFont typeface="Arial" panose="020B0604020202020204" pitchFamily="34" charset="0"/>
              <a:buChar char="•"/>
            </a:pPr>
            <a:endParaRPr lang="en-US" sz="1800" dirty="0">
              <a:ea typeface="Calibri" panose="020F0502020204030204" pitchFamily="34" charset="0"/>
            </a:endParaRPr>
          </a:p>
          <a:p>
            <a:pPr>
              <a:buFont typeface="Arial" panose="020B0604020202020204" pitchFamily="34" charset="0"/>
              <a:buChar char="•"/>
            </a:pPr>
            <a:endParaRPr lang="en-US" sz="1600" dirty="0">
              <a:ea typeface="Calibri" panose="020F0502020204030204" pitchFamily="34" charset="0"/>
            </a:endParaRPr>
          </a:p>
        </p:txBody>
      </p:sp>
    </p:spTree>
    <p:extLst>
      <p:ext uri="{BB962C8B-B14F-4D97-AF65-F5344CB8AC3E}">
        <p14:creationId xmlns:p14="http://schemas.microsoft.com/office/powerpoint/2010/main" val="27582720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 MSGs 6 GHz &amp; FCC - 1</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1096023"/>
            <a:ext cx="11032375" cy="537939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1323975" lvl="3">
              <a:spcBef>
                <a:spcPts val="0"/>
              </a:spcBef>
              <a:spcAft>
                <a:spcPts val="0"/>
              </a:spcAft>
              <a:buFont typeface="Arial" panose="020B0604020202020204" pitchFamily="34" charset="0"/>
              <a:buChar char="•"/>
            </a:pPr>
            <a:endParaRPr lang="en-US" sz="14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sz="1600" b="1" dirty="0">
                <a:effectLst/>
                <a:latin typeface="Times New Roman" panose="02020603050405020304" pitchFamily="18" charset="0"/>
                <a:ea typeface="Calibri" panose="020F0502020204030204" pitchFamily="34" charset="0"/>
              </a:rPr>
              <a:t>16sep: </a:t>
            </a:r>
            <a:r>
              <a:rPr lang="en-US" sz="1600" dirty="0">
                <a:effectLst/>
                <a:latin typeface="Times New Roman" panose="02020603050405020304" pitchFamily="18" charset="0"/>
                <a:ea typeface="Calibri" panose="020F0502020204030204" pitchFamily="34" charset="0"/>
              </a:rPr>
              <a:t>The members of the Wireless Innovation Forum have balloted and approved a new document entitled “Recommendations for Addressing Blank, Uncollected, Erroneous, or Conflicting Database Elements for Incumbent Systems in the U.S. U-NII 5 &amp; 7 Bands for the Purpose of Automated Frequency Coordination Systems” (document number WINNF-RC-1010-V1.0.0). This document and the associated appendix are publicly available here:  </a:t>
            </a:r>
            <a:r>
              <a:rPr lang="en-US" sz="1600" u="sng" dirty="0">
                <a:solidFill>
                  <a:srgbClr val="0000FF"/>
                </a:solidFill>
                <a:effectLst/>
                <a:latin typeface="Times New Roman" panose="02020603050405020304" pitchFamily="18" charset="0"/>
                <a:ea typeface="Calibri" panose="020F0502020204030204" pitchFamily="34" charset="0"/>
                <a:hlinkClick r:id="rId4"/>
              </a:rPr>
              <a:t>https://6ghz.wirelessinnovation.org/work-group-products</a:t>
            </a:r>
            <a:r>
              <a:rPr lang="en-US" sz="1600" u="sng" dirty="0">
                <a:solidFill>
                  <a:srgbClr val="0000FF"/>
                </a:solidFill>
                <a:effectLst/>
                <a:latin typeface="Times New Roman" panose="02020603050405020304" pitchFamily="18" charset="0"/>
                <a:ea typeface="Calibri" panose="020F0502020204030204" pitchFamily="34" charset="0"/>
              </a:rPr>
              <a:t> </a:t>
            </a:r>
            <a:r>
              <a:rPr lang="en-US" sz="1400" dirty="0">
                <a:solidFill>
                  <a:schemeClr val="tx1"/>
                </a:solidFill>
                <a:effectLst/>
                <a:ea typeface="SimSun" panose="02010600030101010101" pitchFamily="2" charset="-122"/>
              </a:rPr>
              <a:t>  </a:t>
            </a:r>
          </a:p>
          <a:p>
            <a:pPr marL="1323975" lvl="3">
              <a:spcBef>
                <a:spcPts val="0"/>
              </a:spcBef>
              <a:spcAft>
                <a:spcPts val="0"/>
              </a:spcAft>
              <a:buFont typeface="Arial" panose="020B0604020202020204" pitchFamily="34" charset="0"/>
              <a:buChar char="•"/>
            </a:pPr>
            <a:endParaRPr lang="en-US" sz="14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5"/>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r>
              <a:rPr lang="en-US" sz="1400" dirty="0">
                <a:solidFill>
                  <a:schemeClr val="tx1"/>
                </a:solidFill>
                <a:ea typeface="Times New Roman" panose="02020603050405020304" pitchFamily="18" charset="0"/>
              </a:rPr>
              <a:t> </a:t>
            </a:r>
          </a:p>
          <a:p>
            <a:pPr marL="466725" lvl="1">
              <a:spcBef>
                <a:spcPts val="0"/>
              </a:spcBef>
              <a:spcAft>
                <a:spcPts val="0"/>
              </a:spcAft>
              <a:buFont typeface="Arial" panose="020B0604020202020204" pitchFamily="34" charset="0"/>
              <a:buChar char="•"/>
            </a:pPr>
            <a:r>
              <a:rPr lang="en-US" sz="1800" dirty="0">
                <a:solidFill>
                  <a:schemeClr val="tx1"/>
                </a:solidFill>
              </a:rPr>
              <a:t>Work stream 1 – draft final report is still in  0.x revs, indicating the final v1.0 is a ways out and the schedule is heading right. </a:t>
            </a:r>
          </a:p>
          <a:p>
            <a:pPr marL="466725" lvl="1">
              <a:spcBef>
                <a:spcPts val="0"/>
              </a:spcBef>
              <a:spcAft>
                <a:spcPts val="0"/>
              </a:spcAft>
              <a:buFont typeface="Arial" panose="020B0604020202020204" pitchFamily="34" charset="0"/>
              <a:buChar char="•"/>
            </a:pPr>
            <a:r>
              <a:rPr lang="en-US" dirty="0">
                <a:effectLst/>
                <a:ea typeface="SimSun" panose="02010600030101010101" pitchFamily="2" charset="-122"/>
              </a:rPr>
              <a:t>This group meets tomorrow the 24</a:t>
            </a:r>
            <a:r>
              <a:rPr lang="en-US" baseline="30000" dirty="0">
                <a:effectLst/>
                <a:ea typeface="SimSun" panose="02010600030101010101" pitchFamily="2" charset="-122"/>
              </a:rPr>
              <a:t>th</a:t>
            </a:r>
            <a:r>
              <a:rPr lang="en-US" dirty="0">
                <a:effectLst/>
                <a:ea typeface="SimSun" panose="02010600030101010101" pitchFamily="2" charset="-122"/>
              </a:rPr>
              <a:t> Sept21.</a:t>
            </a:r>
            <a:endParaRPr lang="en-US" dirty="0">
              <a:solidFill>
                <a:schemeClr val="tx1"/>
              </a:solidFill>
              <a:ea typeface="Times New Roman" panose="02020603050405020304" pitchFamily="18" charset="0"/>
            </a:endParaRPr>
          </a:p>
          <a:p>
            <a:pPr marL="180975" lvl="1" indent="0">
              <a:spcBef>
                <a:spcPts val="0"/>
              </a:spcBef>
              <a:spcAft>
                <a:spcPts val="0"/>
              </a:spcAft>
            </a:pPr>
            <a:endParaRPr lang="en-US" sz="1600" dirty="0">
              <a:solidFill>
                <a:schemeClr val="tx1"/>
              </a:solidFill>
              <a:ea typeface="Times New Roman" panose="02020603050405020304" pitchFamily="18" charset="0"/>
            </a:endParaRPr>
          </a:p>
          <a:p>
            <a:pPr marL="0" indent="0"/>
            <a:endParaRPr lang="en-US" sz="1600" dirty="0">
              <a:ea typeface="Calibri" panose="020F0502020204030204" pitchFamily="34" charset="0"/>
            </a:endParaRPr>
          </a:p>
        </p:txBody>
      </p:sp>
    </p:spTree>
    <p:extLst>
      <p:ext uri="{BB962C8B-B14F-4D97-AF65-F5344CB8AC3E}">
        <p14:creationId xmlns:p14="http://schemas.microsoft.com/office/powerpoint/2010/main" val="28392622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515600" cy="464123"/>
          </a:xfrm>
        </p:spPr>
        <p:txBody>
          <a:bodyPr/>
          <a:lstStyle/>
          <a:p>
            <a:r>
              <a:rPr lang="en-US" altLang="en-US" sz="2400" dirty="0"/>
              <a:t>General Discussion Items – ongoing - </a:t>
            </a:r>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972800" cy="548481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It is difficult for 802 wireless standards developers to quickly and </a:t>
            </a:r>
            <a:r>
              <a:rPr lang="en-US" sz="16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The primary application is to simplify identification of potential frequency bands for coexistence assessment</a:t>
            </a:r>
            <a:r>
              <a:rPr lang="en-US" sz="1600" dirty="0">
                <a:ea typeface="Calibri" panose="020F0502020204030204" pitchFamily="34" charset="0"/>
              </a:rPr>
              <a:t>.	</a:t>
            </a: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600" dirty="0">
                <a:solidFill>
                  <a:srgbClr val="333333"/>
                </a:solidFill>
                <a:ea typeface="Calibri" panose="020F0502020204030204" pitchFamily="34" charset="0"/>
              </a:rPr>
              <a:t>1) </a:t>
            </a:r>
            <a:r>
              <a:rPr lang="en-US" sz="16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https://mentor.ieee.org/802.18/dcn/21/18-21-0036-07-0000-frequency-table-template.xlsx</a:t>
            </a:r>
            <a:endParaRPr lang="en-US" sz="1800" dirty="0">
              <a:solidFill>
                <a:srgbClr val="0070C0"/>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27jul21</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Reviewed the draft of rev07</a:t>
            </a:r>
            <a:endParaRPr lang="en-US" sz="1600" dirty="0">
              <a:solidFill>
                <a:schemeClr val="tx1"/>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instructions:</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Standard-Year and put in an example.</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Amendment (Date of Initial Approval) with an example and to not leave blank, copy over the standard if there is no amendment. </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Name to start with the Acronym, then the name.  </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notes:  Added a general note to only consider Active standards, not in active-withdrawn standards.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Had a focused call on 22</a:t>
            </a:r>
            <a:r>
              <a:rPr lang="en-US" sz="1800" baseline="30000" dirty="0">
                <a:effectLst/>
                <a:latin typeface="Times New Roman" panose="02020603050405020304" pitchFamily="18" charset="0"/>
                <a:ea typeface="Times New Roman" panose="02020603050405020304" pitchFamily="18" charset="0"/>
              </a:rPr>
              <a:t>nd</a:t>
            </a:r>
            <a:r>
              <a:rPr lang="en-US" sz="1800" dirty="0">
                <a:effectLst/>
                <a:latin typeface="Times New Roman" panose="02020603050405020304" pitchFamily="18" charset="0"/>
                <a:ea typeface="Times New Roman" panose="02020603050405020304" pitchFamily="18" charset="0"/>
              </a:rPr>
              <a:t> 14:00pt to review some of the .15 frequency ranges.  </a:t>
            </a:r>
            <a:r>
              <a:rPr lang="en-US" sz="1800" dirty="0">
                <a:latin typeface="Times New Roman" panose="02020603050405020304" pitchFamily="18" charset="0"/>
                <a:ea typeface="Times New Roman" panose="02020603050405020304" pitchFamily="18" charset="0"/>
              </a:rPr>
              <a:t>Just UWB to fill in for .15</a:t>
            </a:r>
            <a:endParaRPr lang="en-US" sz="1800"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28sep21.  (call-in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17573972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1125200" cy="3469327"/>
          </a:xfrm>
        </p:spPr>
        <p:txBody>
          <a:bodyPr/>
          <a:lstStyle/>
          <a:p>
            <a:pPr marL="285750" indent="-285750">
              <a:buClr>
                <a:srgbClr val="00B0F0"/>
              </a:buClr>
              <a:buFont typeface="Wingdings" panose="05000000000000000000" pitchFamily="2" charset="2"/>
              <a:buChar char="q"/>
            </a:pPr>
            <a:r>
              <a:rPr lang="en-US" sz="1800" dirty="0">
                <a:solidFill>
                  <a:srgbClr val="00B0F0"/>
                </a:solidFill>
                <a:effectLst/>
                <a:latin typeface="Times New Roman" panose="02020603050405020304" pitchFamily="18" charset="0"/>
                <a:ea typeface="SimSun" panose="02010600030101010101" pitchFamily="2" charset="-122"/>
              </a:rPr>
              <a:t>FCC NPRM 60GHz reply comments input, and .18 folks be prepared to vote next week, </a:t>
            </a:r>
            <a:r>
              <a:rPr lang="en-US" sz="1800" dirty="0" err="1">
                <a:solidFill>
                  <a:srgbClr val="00B0F0"/>
                </a:solidFill>
                <a:effectLst/>
                <a:latin typeface="Times New Roman" panose="02020603050405020304" pitchFamily="18" charset="0"/>
                <a:ea typeface="SimSun" panose="02010600030101010101" pitchFamily="2" charset="-122"/>
              </a:rPr>
              <a:t>webex</a:t>
            </a:r>
            <a:r>
              <a:rPr lang="en-US" sz="1800" dirty="0">
                <a:solidFill>
                  <a:srgbClr val="00B0F0"/>
                </a:solidFill>
                <a:effectLst/>
                <a:latin typeface="Times New Roman" panose="02020603050405020304" pitchFamily="18" charset="0"/>
                <a:ea typeface="SimSun" panose="02010600030101010101" pitchFamily="2" charset="-122"/>
              </a:rPr>
              <a:t> polling.</a:t>
            </a:r>
          </a:p>
          <a:p>
            <a:pPr marL="285750" indent="-285750">
              <a:buClr>
                <a:srgbClr val="00B0F0"/>
              </a:buClr>
              <a:buFont typeface="Wingdings" panose="05000000000000000000" pitchFamily="2" charset="2"/>
              <a:buChar char="q"/>
            </a:pPr>
            <a:r>
              <a:rPr lang="en-US" altLang="en-US" sz="1800" dirty="0">
                <a:solidFill>
                  <a:srgbClr val="00B0F0"/>
                </a:solidFill>
              </a:rPr>
              <a:t>ITU-R WP 1A liaison inputs, </a:t>
            </a:r>
            <a:r>
              <a:rPr lang="en-US" sz="1800" dirty="0">
                <a:solidFill>
                  <a:srgbClr val="00B0F0"/>
                </a:solidFill>
                <a:effectLst/>
                <a:latin typeface="Times New Roman" panose="02020603050405020304" pitchFamily="18" charset="0"/>
                <a:ea typeface="SimSun" panose="02010600030101010101" pitchFamily="2" charset="-122"/>
              </a:rPr>
              <a:t>and .18 folks be prepared to vote next week, </a:t>
            </a:r>
            <a:r>
              <a:rPr lang="en-US" sz="1800" dirty="0" err="1">
                <a:solidFill>
                  <a:srgbClr val="00B0F0"/>
                </a:solidFill>
                <a:effectLst/>
                <a:latin typeface="Times New Roman" panose="02020603050405020304" pitchFamily="18" charset="0"/>
                <a:ea typeface="SimSun" panose="02010600030101010101" pitchFamily="2" charset="-122"/>
              </a:rPr>
              <a:t>webex</a:t>
            </a:r>
            <a:r>
              <a:rPr lang="en-US" sz="1800" dirty="0">
                <a:solidFill>
                  <a:srgbClr val="00B0F0"/>
                </a:solidFill>
                <a:effectLst/>
                <a:latin typeface="Times New Roman" panose="02020603050405020304" pitchFamily="18" charset="0"/>
                <a:ea typeface="SimSun" panose="02010600030101010101" pitchFamily="2" charset="-122"/>
              </a:rPr>
              <a:t> polling </a:t>
            </a: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altLang="en-US" sz="1800" dirty="0">
                <a:solidFill>
                  <a:srgbClr val="00B0F0"/>
                </a:solidFill>
                <a:latin typeface="Times New Roman" panose="02020603050405020304" pitchFamily="18" charset="0"/>
                <a:ea typeface="SimSun" panose="02010600030101010101" pitchFamily="2" charset="-122"/>
              </a:rPr>
              <a:t>All – review both WP 5A liaisons for vote on 07Oct21.</a:t>
            </a:r>
            <a:endParaRPr lang="en-US" altLang="en-US" sz="1800" dirty="0">
              <a:solidFill>
                <a:srgbClr val="00B0F0"/>
              </a:solidFill>
            </a:endParaRPr>
          </a:p>
          <a:p>
            <a:pPr marL="285750" indent="-285750">
              <a:buClr>
                <a:srgbClr val="00B0F0"/>
              </a:buClr>
              <a:buFont typeface="Wingdings" panose="05000000000000000000" pitchFamily="2" charset="2"/>
              <a:buChar char="q"/>
            </a:pPr>
            <a:endParaRPr lang="en-US" sz="1800" dirty="0">
              <a:solidFill>
                <a:srgbClr val="00B0F0"/>
              </a:solidFill>
              <a:effectLst/>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2000" b="0" dirty="0">
                <a:solidFill>
                  <a:schemeClr val="tx1"/>
                </a:solidFill>
                <a:ea typeface="Calibri" panose="020F0502020204030204" pitchFamily="34" charset="0"/>
              </a:rPr>
              <a:t>none heard </a:t>
            </a:r>
          </a:p>
          <a:p>
            <a:pPr marL="0">
              <a:spcBef>
                <a:spcPts val="0"/>
              </a:spcBef>
              <a:spcAft>
                <a:spcPts val="0"/>
              </a:spcAft>
              <a:buFont typeface="Arial" panose="020B0604020202020204" pitchFamily="34" charset="0"/>
              <a:buChar char="•"/>
            </a:pPr>
            <a:endParaRPr lang="en-US" sz="20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16-23sep21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_33_ and voters on-line: _23_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a:t>
            </a:r>
            <a:r>
              <a:rPr lang="en-US" sz="1800" dirty="0"/>
              <a:t>   30sep  –</a:t>
            </a:r>
            <a:r>
              <a:rPr lang="en-US" sz="1800" i="1" u="sng" dirty="0"/>
              <a:t>15:00–&lt;15:55</a:t>
            </a:r>
            <a:r>
              <a:rPr lang="en-US" sz="1800" dirty="0"/>
              <a:t> et </a:t>
            </a:r>
            <a:r>
              <a:rPr lang="en-US" sz="1600" dirty="0"/>
              <a:t>–</a:t>
            </a:r>
            <a:r>
              <a:rPr lang="en-US" sz="2000" dirty="0">
                <a:highlight>
                  <a:srgbClr val="D5F4FF"/>
                </a:highlight>
              </a:rPr>
              <a:t>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lgn="r">
              <a:spcBef>
                <a:spcPts val="0"/>
              </a:spcBef>
              <a:buFont typeface="Wingdings" panose="05000000000000000000" pitchFamily="2" charset="2"/>
              <a:buChar char="v"/>
            </a:pPr>
            <a:r>
              <a:rPr lang="en-US" sz="1600" b="1" u="sng" dirty="0"/>
              <a:t>note: new call-in started 09sep21, see back up slides here.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15:36et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IEEE 802 plenary will be electronic in November 2021</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 </a:t>
            </a: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16-23sep21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39</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16-23sep21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4</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16-23sep21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40</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16-23sep21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41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a:t>
            </a:r>
            <a:endParaRPr lang="en-US" sz="1200" dirty="0"/>
          </a:p>
        </p:txBody>
      </p:sp>
      <p:sp>
        <p:nvSpPr>
          <p:cNvPr id="3" name="Content Placeholder 2"/>
          <p:cNvSpPr>
            <a:spLocks noGrp="1"/>
          </p:cNvSpPr>
          <p:nvPr>
            <p:ph idx="1"/>
          </p:nvPr>
        </p:nvSpPr>
        <p:spPr>
          <a:xfrm>
            <a:off x="914400" y="1035890"/>
            <a:ext cx="10820400" cy="5484813"/>
          </a:xfrm>
        </p:spPr>
        <p:txBody>
          <a:bodyPr/>
          <a:lstStyle/>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3"/>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#110a-f; </a:t>
            </a:r>
            <a:r>
              <a:rPr lang="en-US" sz="1800" b="0" dirty="0">
                <a:solidFill>
                  <a:schemeClr val="tx1"/>
                </a:solidFill>
                <a:sym typeface="Wingdings" panose="05000000000000000000" pitchFamily="2" charset="2"/>
              </a:rPr>
              <a:t>05,11aug; 09</a:t>
            </a:r>
            <a:r>
              <a:rPr lang="en-US" sz="1800" dirty="0">
                <a:solidFill>
                  <a:schemeClr val="tx1"/>
                </a:solidFill>
                <a:sym typeface="Wingdings" panose="05000000000000000000" pitchFamily="2" charset="2"/>
              </a:rPr>
              <a:t>, 01,02,06,</a:t>
            </a:r>
            <a:r>
              <a:rPr lang="en-US" sz="1800" b="0" dirty="0">
                <a:solidFill>
                  <a:schemeClr val="tx1"/>
                </a:solidFill>
                <a:sym typeface="Wingdings" panose="05000000000000000000" pitchFamily="2" charset="2"/>
              </a:rPr>
              <a:t>07</a:t>
            </a:r>
            <a:r>
              <a:rPr lang="en-US" sz="1800" dirty="0">
                <a:solidFill>
                  <a:schemeClr val="tx1"/>
                </a:solidFill>
                <a:sym typeface="Wingdings" panose="05000000000000000000" pitchFamily="2" charset="2"/>
              </a:rPr>
              <a:t>sep21</a:t>
            </a:r>
            <a:endParaRPr lang="en-US" sz="160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Still a very good update from 12aug21:  any questions or updates? </a:t>
            </a:r>
          </a:p>
          <a:p>
            <a:pPr lvl="1">
              <a:spcBef>
                <a:spcPts val="0"/>
              </a:spcBef>
              <a:buFont typeface="Arial" panose="020B0604020202020204" pitchFamily="34" charset="0"/>
              <a:buChar char="•"/>
            </a:pPr>
            <a:r>
              <a:rPr lang="en-US" sz="1050" dirty="0">
                <a:solidFill>
                  <a:schemeClr val="tx1"/>
                </a:solidFill>
              </a:rPr>
              <a:t>EN 302 567 – C1 band/60GHz (</a:t>
            </a:r>
            <a:r>
              <a:rPr lang="en-US" sz="1050" dirty="0" err="1">
                <a:solidFill>
                  <a:schemeClr val="tx1"/>
                </a:solidFill>
              </a:rPr>
              <a:t>WiGig</a:t>
            </a:r>
            <a:r>
              <a:rPr lang="en-US" sz="1050" dirty="0">
                <a:solidFill>
                  <a:schemeClr val="tx1"/>
                </a:solidFill>
              </a:rPr>
              <a:t>, .11ad and .11ay) has passed 2</a:t>
            </a:r>
            <a:r>
              <a:rPr lang="en-US" sz="1050" baseline="30000" dirty="0">
                <a:solidFill>
                  <a:schemeClr val="tx1"/>
                </a:solidFill>
              </a:rPr>
              <a:t>nd</a:t>
            </a:r>
            <a:r>
              <a:rPr lang="en-US" sz="1050" dirty="0">
                <a:solidFill>
                  <a:schemeClr val="tx1"/>
                </a:solidFill>
              </a:rPr>
              <a:t> ENAP, it is now an approved standard, next is to EC to approve for the OJEU. </a:t>
            </a:r>
          </a:p>
          <a:p>
            <a:pPr lvl="1">
              <a:spcBef>
                <a:spcPts val="0"/>
              </a:spcBef>
              <a:buFont typeface="Arial" panose="020B0604020202020204" pitchFamily="34" charset="0"/>
              <a:buChar char="•"/>
            </a:pPr>
            <a:r>
              <a:rPr lang="en-US" sz="1050" dirty="0">
                <a:solidFill>
                  <a:schemeClr val="tx1"/>
                </a:solidFill>
              </a:rPr>
              <a:t>EN 303 722 – C3 band/60GHz  has been reviewed by EC assessment and will go out for 1</a:t>
            </a:r>
            <a:r>
              <a:rPr lang="en-US" sz="1050" baseline="30000" dirty="0">
                <a:solidFill>
                  <a:schemeClr val="tx1"/>
                </a:solidFill>
              </a:rPr>
              <a:t>st</a:t>
            </a:r>
            <a:r>
              <a:rPr lang="en-US" sz="1050" dirty="0">
                <a:solidFill>
                  <a:schemeClr val="tx1"/>
                </a:solidFill>
              </a:rPr>
              <a:t> ENAP now. </a:t>
            </a:r>
          </a:p>
          <a:p>
            <a:pPr lvl="1">
              <a:spcBef>
                <a:spcPts val="0"/>
              </a:spcBef>
              <a:buFont typeface="Arial" panose="020B0604020202020204" pitchFamily="34" charset="0"/>
              <a:buChar char="•"/>
            </a:pPr>
            <a:r>
              <a:rPr lang="en-US" sz="1050" dirty="0">
                <a:solidFill>
                  <a:schemeClr val="tx1"/>
                </a:solidFill>
              </a:rPr>
              <a:t>EN 301 598 - TVWS,  has been on hold due to UAR, User Access Restrictions, and was not sure EC was okay.  They are okay now.   working on a revision, then  07Sep21 – ad hoc on this standard to discuss about going to ENAP. </a:t>
            </a:r>
          </a:p>
          <a:p>
            <a:pPr lvl="1">
              <a:spcBef>
                <a:spcPts val="0"/>
              </a:spcBef>
              <a:buFont typeface="Arial" panose="020B0604020202020204" pitchFamily="34" charset="0"/>
              <a:buChar char="•"/>
            </a:pPr>
            <a:r>
              <a:rPr lang="en-US" sz="1050" dirty="0">
                <a:solidFill>
                  <a:schemeClr val="tx1"/>
                </a:solidFill>
              </a:rPr>
              <a:t>EN 301 893 – 5GHz, meetings going on and good progress on energy detect threshold agreements. </a:t>
            </a:r>
          </a:p>
          <a:p>
            <a:pPr lvl="1">
              <a:spcBef>
                <a:spcPts val="0"/>
              </a:spcBef>
              <a:buFont typeface="Arial" panose="020B0604020202020204" pitchFamily="34" charset="0"/>
              <a:buChar char="•"/>
            </a:pPr>
            <a:r>
              <a:rPr lang="en-US" sz="1050" dirty="0">
                <a:solidFill>
                  <a:schemeClr val="tx1"/>
                </a:solidFill>
              </a:rPr>
              <a:t>For Country Determination Capability (CDC) in 5.8 GHz band, some countries are starting to open this band for license exempt use  Different countries at different power levels: </a:t>
            </a:r>
          </a:p>
          <a:p>
            <a:pPr lvl="2">
              <a:spcBef>
                <a:spcPts val="0"/>
              </a:spcBef>
              <a:buFont typeface="Arial" panose="020B0604020202020204" pitchFamily="34" charset="0"/>
              <a:buChar char="•"/>
            </a:pPr>
            <a:r>
              <a:rPr lang="en-US" sz="1050" dirty="0">
                <a:solidFill>
                  <a:schemeClr val="tx1"/>
                </a:solidFill>
              </a:rPr>
              <a:t>Some are going under the older harmonized standards, this is the lower power for SRD - EN 300 440 w/ no CDC.</a:t>
            </a:r>
          </a:p>
          <a:p>
            <a:pPr lvl="2">
              <a:spcBef>
                <a:spcPts val="0"/>
              </a:spcBef>
              <a:buFont typeface="Arial" panose="020B0604020202020204" pitchFamily="34" charset="0"/>
              <a:buChar char="•"/>
            </a:pPr>
            <a:r>
              <a:rPr lang="en-US" sz="1000" dirty="0">
                <a:solidFill>
                  <a:schemeClr val="tx1"/>
                </a:solidFill>
              </a:rPr>
              <a:t>CDC is in an Annex of the EN 301 893 and to use the higher power CDC will be mandatory. (to protect the incumbents) </a:t>
            </a:r>
          </a:p>
          <a:p>
            <a:pPr lvl="1">
              <a:spcBef>
                <a:spcPts val="0"/>
              </a:spcBef>
              <a:buFont typeface="Arial" panose="020B0604020202020204" pitchFamily="34" charset="0"/>
              <a:buChar char="•"/>
            </a:pPr>
            <a:r>
              <a:rPr lang="en-US" sz="1050" dirty="0">
                <a:solidFill>
                  <a:schemeClr val="tx1"/>
                </a:solidFill>
              </a:rPr>
              <a:t>EN 303 687 - 6 GHz, a discussion item on NB FH technologies which is already in the mandated standard now in OJEU 6GHz (for 01Dec21  implementation).   </a:t>
            </a:r>
          </a:p>
          <a:p>
            <a:pPr lvl="2">
              <a:spcBef>
                <a:spcPts val="0"/>
              </a:spcBef>
              <a:buFont typeface="Arial" panose="020B0604020202020204" pitchFamily="34" charset="0"/>
              <a:buChar char="•"/>
            </a:pPr>
            <a:r>
              <a:rPr lang="en-US" sz="1000" dirty="0">
                <a:solidFill>
                  <a:schemeClr val="tx1"/>
                </a:solidFill>
              </a:rPr>
              <a:t>In  he 802.11 SC </a:t>
            </a:r>
            <a:r>
              <a:rPr lang="en-US" sz="1000" dirty="0" err="1">
                <a:solidFill>
                  <a:schemeClr val="tx1"/>
                </a:solidFill>
              </a:rPr>
              <a:t>CoEx</a:t>
            </a:r>
            <a:r>
              <a:rPr lang="en-US" sz="1000" dirty="0">
                <a:solidFill>
                  <a:schemeClr val="tx1"/>
                </a:solidFill>
              </a:rPr>
              <a:t> there are submission documents in Mentor (</a:t>
            </a:r>
            <a:r>
              <a:rPr lang="en-US" sz="1000" dirty="0">
                <a:effectLst/>
                <a:ea typeface="Calibri" panose="020F0502020204030204" pitchFamily="34" charset="0"/>
                <a:cs typeface="Times New Roman" panose="02020603050405020304" pitchFamily="18" charset="0"/>
              </a:rPr>
              <a:t>docs 11-814 and 11-1191)</a:t>
            </a:r>
            <a:r>
              <a:rPr lang="en-US" sz="1000" dirty="0">
                <a:solidFill>
                  <a:schemeClr val="tx1"/>
                </a:solidFill>
              </a:rPr>
              <a:t>, on this.  </a:t>
            </a:r>
          </a:p>
          <a:p>
            <a:pPr lvl="2">
              <a:spcBef>
                <a:spcPts val="0"/>
              </a:spcBef>
              <a:buFont typeface="Arial" panose="020B0604020202020204" pitchFamily="34" charset="0"/>
              <a:buChar char="•"/>
            </a:pPr>
            <a:r>
              <a:rPr lang="en-US" sz="1000" dirty="0">
                <a:solidFill>
                  <a:schemeClr val="tx1"/>
                </a:solidFill>
              </a:rPr>
              <a:t>ad </a:t>
            </a:r>
            <a:r>
              <a:rPr lang="en-US" sz="1000" dirty="0" err="1">
                <a:solidFill>
                  <a:schemeClr val="tx1"/>
                </a:solidFill>
              </a:rPr>
              <a:t>hocs</a:t>
            </a:r>
            <a:r>
              <a:rPr lang="en-US" sz="1000" dirty="0">
                <a:solidFill>
                  <a:schemeClr val="tx1"/>
                </a:solidFill>
              </a:rPr>
              <a:t>, on 02 and 06 Sept will discuss these. and the NB FH. and setting up for discussion at full plenary #111. </a:t>
            </a:r>
          </a:p>
          <a:p>
            <a:pPr lvl="1">
              <a:spcBef>
                <a:spcPts val="0"/>
              </a:spcBef>
              <a:buFont typeface="Arial" panose="020B0604020202020204" pitchFamily="34" charset="0"/>
              <a:buChar char="•"/>
            </a:pPr>
            <a:r>
              <a:rPr lang="en-US" sz="1050" dirty="0">
                <a:solidFill>
                  <a:schemeClr val="tx1"/>
                </a:solidFill>
              </a:rPr>
              <a:t>ad hoc on 01sept will discuss 6GHz client to client communications,  ECC was clear to have at LPI, ETSI to define how.</a:t>
            </a:r>
          </a:p>
          <a:p>
            <a:pPr lvl="2">
              <a:spcBef>
                <a:spcPts val="0"/>
              </a:spcBef>
              <a:buFont typeface="Arial" panose="020B0604020202020204" pitchFamily="34" charset="0"/>
              <a:buChar char="•"/>
            </a:pPr>
            <a:r>
              <a:rPr lang="en-US" sz="1000" dirty="0">
                <a:solidFill>
                  <a:schemeClr val="tx1"/>
                </a:solidFill>
              </a:rPr>
              <a:t>e.g. LPI and how to use it, (e.g. if in range of a LPI AP)  or does it revert to VLP for indoor and outdoor. </a:t>
            </a:r>
          </a:p>
          <a:p>
            <a:pPr lvl="1">
              <a:spcBef>
                <a:spcPts val="0"/>
              </a:spcBef>
              <a:buFont typeface="Arial" panose="020B0604020202020204" pitchFamily="34" charset="0"/>
              <a:buChar char="•"/>
            </a:pPr>
            <a:r>
              <a:rPr lang="en-US" sz="1050" dirty="0">
                <a:solidFill>
                  <a:schemeClr val="tx1"/>
                </a:solidFill>
              </a:rPr>
              <a:t>EN 303 753 - 3</a:t>
            </a:r>
            <a:r>
              <a:rPr lang="en-US" sz="1050" baseline="30000" dirty="0">
                <a:solidFill>
                  <a:schemeClr val="tx1"/>
                </a:solidFill>
              </a:rPr>
              <a:t>rd</a:t>
            </a:r>
            <a:r>
              <a:rPr lang="en-US" sz="1050" dirty="0">
                <a:solidFill>
                  <a:schemeClr val="tx1"/>
                </a:solidFill>
              </a:rPr>
              <a:t> 60GHz standard progressing and current poll is closing now.  </a:t>
            </a:r>
          </a:p>
          <a:p>
            <a:pPr lvl="1">
              <a:spcBef>
                <a:spcPts val="0"/>
              </a:spcBef>
              <a:buFont typeface="Arial" panose="020B0604020202020204" pitchFamily="34" charset="0"/>
              <a:buChar char="•"/>
            </a:pPr>
            <a:r>
              <a:rPr lang="en-US" sz="1050" dirty="0">
                <a:solidFill>
                  <a:schemeClr val="tx1"/>
                </a:solidFill>
              </a:rPr>
              <a:t>Nominations for chair of BRAN closes 27aug21.. </a:t>
            </a:r>
          </a:p>
          <a:p>
            <a:pPr lvl="1">
              <a:spcBef>
                <a:spcPts val="0"/>
              </a:spcBef>
              <a:buFont typeface="Arial" panose="020B0604020202020204" pitchFamily="34" charset="0"/>
              <a:buChar char="•"/>
            </a:pPr>
            <a:r>
              <a:rPr lang="en-US" sz="1050" dirty="0">
                <a:solidFill>
                  <a:schemeClr val="tx1"/>
                </a:solidFill>
              </a:rPr>
              <a:t>Germany, Iceland, Norway are already opening up 6GHz, as it is volunteer now.  </a:t>
            </a:r>
          </a:p>
          <a:p>
            <a:pPr lvl="1">
              <a:spcBef>
                <a:spcPts val="0"/>
              </a:spcBef>
              <a:buFont typeface="Arial" panose="020B0604020202020204" pitchFamily="34" charset="0"/>
              <a:buChar char="•"/>
            </a:pPr>
            <a:endParaRPr lang="en-US" sz="1050" dirty="0">
              <a:solidFill>
                <a:schemeClr val="tx1"/>
              </a:solidFill>
            </a:endParaRP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restructuring,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43</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44</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910744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16-23sep21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46</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16-23sep21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47</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lgn="ctr">
              <a:buClrTx/>
            </a:pPr>
            <a:r>
              <a:rPr lang="en-US" dirty="0">
                <a:solidFill>
                  <a:schemeClr val="accent1">
                    <a:lumMod val="50000"/>
                  </a:schemeClr>
                </a:solidFill>
                <a:hlinkClick r:id="rId3" action="ppaction://hlinksldjump"/>
              </a:rPr>
              <a:t>2</a:t>
            </a:r>
            <a:r>
              <a:rPr lang="en-US" baseline="30000" dirty="0">
                <a:solidFill>
                  <a:schemeClr val="accent1">
                    <a:lumMod val="50000"/>
                  </a:schemeClr>
                </a:solidFill>
                <a:hlinkClick r:id="rId3" action="ppaction://hlinksldjump"/>
              </a:rPr>
              <a:t>nd</a:t>
            </a:r>
            <a:r>
              <a:rPr lang="en-US" dirty="0">
                <a:solidFill>
                  <a:schemeClr val="accent1">
                    <a:lumMod val="50000"/>
                  </a:schemeClr>
                </a:solidFill>
                <a:hlinkClick r:id="rId3" action="ppaction://hlinksldjump"/>
              </a:rPr>
              <a:t> meeting – 23sep21 – jump to slide 24.  </a:t>
            </a:r>
            <a:endParaRPr lang="en-US" dirty="0">
              <a:solidFill>
                <a:schemeClr val="accent1">
                  <a:lumMod val="50000"/>
                </a:schemeClr>
              </a:solidFil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16-23sep21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on IMAT  (</a:t>
            </a:r>
            <a:r>
              <a:rPr lang="en-US" altLang="en-US" sz="1600" dirty="0">
                <a:solidFill>
                  <a:schemeClr val="tx1"/>
                </a:solidFill>
              </a:rPr>
              <a:t>w/VC &amp; </a:t>
            </a:r>
            <a:r>
              <a:rPr lang="en-US" altLang="en-US" sz="1600" dirty="0" err="1">
                <a:solidFill>
                  <a:schemeClr val="tx1"/>
                </a:solidFill>
              </a:rPr>
              <a:t>webex</a:t>
            </a:r>
            <a:r>
              <a:rPr lang="en-US" altLang="en-US" sz="1600" dirty="0">
                <a:solidFill>
                  <a:schemeClr val="tx1"/>
                </a:solidFill>
              </a:rPr>
              <a:t> checks)</a:t>
            </a:r>
          </a:p>
          <a:p>
            <a:pPr lvl="1">
              <a:spcBef>
                <a:spcPts val="0"/>
              </a:spcBef>
              <a:buFont typeface="Arial" panose="020B0604020202020204" pitchFamily="34" charset="0"/>
              <a:buChar char="•"/>
            </a:pPr>
            <a:r>
              <a:rPr lang="en-US" altLang="en-US" sz="1600" b="1" u="sng" dirty="0">
                <a:solidFill>
                  <a:srgbClr val="002060"/>
                </a:solidFill>
              </a:rPr>
              <a:t>This interim does count for participation credit.  Need 75%. </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_Peter E_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 for both weeks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FCC NPRM on 60GHz </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Inputs on FCC NPRM on 60 GHz reply comments. </a:t>
            </a: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sz="14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Recess/Adjourn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lvl="1">
              <a:spcBef>
                <a:spcPts val="0"/>
              </a:spcBef>
              <a:buFont typeface="Arial" panose="020B0604020202020204" pitchFamily="34" charset="0"/>
              <a:buChar char="•"/>
            </a:pPr>
            <a:r>
              <a:rPr lang="en-US" sz="1400" dirty="0">
                <a:solidFill>
                  <a:schemeClr val="tx1"/>
                </a:solidFill>
              </a:rPr>
              <a:t>FM57 update</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marL="457200" lvl="1" indent="0">
              <a:spcBef>
                <a:spcPts val="0"/>
              </a:spcBef>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IEEE 802 viewpoints on WRC-23 AIs from July. </a:t>
            </a:r>
          </a:p>
          <a:p>
            <a:pPr lvl="1">
              <a:spcBef>
                <a:spcPts val="0"/>
              </a:spcBef>
              <a:buFont typeface="Arial" panose="020B0604020202020204" pitchFamily="34" charset="0"/>
              <a:buChar char="•"/>
            </a:pPr>
            <a:r>
              <a:rPr lang="en-US" altLang="en-US" sz="1400" dirty="0">
                <a:solidFill>
                  <a:schemeClr val="tx1"/>
                </a:solidFill>
              </a:rPr>
              <a:t>Status on 4 liaisons, one in mentor ready to review</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NPRM 60 GHz (start by ~xx:30)</a:t>
            </a:r>
          </a:p>
          <a:p>
            <a:pPr lvl="1">
              <a:spcBef>
                <a:spcPts val="0"/>
              </a:spcBef>
              <a:buFont typeface="Arial" panose="020B0604020202020204" pitchFamily="34" charset="0"/>
              <a:buChar char="•"/>
            </a:pPr>
            <a:r>
              <a:rPr lang="en-US" altLang="en-US" sz="1400" kern="0" dirty="0">
                <a:solidFill>
                  <a:schemeClr val="tx1"/>
                </a:solidFill>
              </a:rPr>
              <a:t>Status</a:t>
            </a:r>
          </a:p>
          <a:p>
            <a:pPr lvl="1">
              <a:spcBef>
                <a:spcPts val="0"/>
              </a:spcBef>
              <a:buFont typeface="Arial" panose="020B0604020202020204" pitchFamily="34" charset="0"/>
              <a:buChar char="•"/>
            </a:pPr>
            <a:r>
              <a:rPr lang="en-US" altLang="en-US" sz="1400" b="0" kern="0" dirty="0">
                <a:solidFill>
                  <a:schemeClr val="tx1"/>
                </a:solidFill>
              </a:rPr>
              <a:t>Reply Comments being done and due 18oct21</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FCC open meeting the 30</a:t>
            </a:r>
            <a:r>
              <a:rPr lang="en-US" altLang="en-US" sz="1400" kern="0" baseline="30000" dirty="0">
                <a:solidFill>
                  <a:schemeClr val="tx1"/>
                </a:solidFill>
              </a:rPr>
              <a:t>th</a:t>
            </a:r>
            <a:endParaRPr lang="en-US" altLang="en-US" sz="1400" kern="0" dirty="0">
              <a:solidFill>
                <a:schemeClr val="tx1"/>
              </a:solidFill>
            </a:endParaRPr>
          </a:p>
          <a:p>
            <a:pPr lvl="2">
              <a:spcBef>
                <a:spcPts val="0"/>
              </a:spcBef>
              <a:buFont typeface="Arial" panose="020B0604020202020204" pitchFamily="34" charset="0"/>
              <a:buChar char="•"/>
            </a:pPr>
            <a:r>
              <a:rPr lang="en-US" altLang="en-US" sz="1400" kern="0" dirty="0">
                <a:solidFill>
                  <a:schemeClr val="tx1"/>
                </a:solidFill>
              </a:rPr>
              <a:t>PN on AFC authorization</a:t>
            </a:r>
          </a:p>
          <a:p>
            <a:pPr lvl="2">
              <a:spcBef>
                <a:spcPts val="0"/>
              </a:spcBef>
              <a:buFont typeface="Arial" panose="020B0604020202020204" pitchFamily="34" charset="0"/>
              <a:buChar char="•"/>
            </a:pPr>
            <a:r>
              <a:rPr lang="en-US" altLang="en-US" sz="1400" kern="0" dirty="0" err="1">
                <a:solidFill>
                  <a:schemeClr val="tx1"/>
                </a:solidFill>
              </a:rPr>
              <a:t>NoI</a:t>
            </a:r>
            <a:r>
              <a:rPr lang="en-US" altLang="en-US" sz="1400" kern="0" dirty="0">
                <a:solidFill>
                  <a:schemeClr val="tx1"/>
                </a:solidFill>
              </a:rPr>
              <a:t> on IoT</a:t>
            </a:r>
          </a:p>
          <a:p>
            <a:pPr lvl="1">
              <a:spcBef>
                <a:spcPts val="0"/>
              </a:spcBef>
              <a:buFont typeface="Arial" panose="020B0604020202020204" pitchFamily="34" charset="0"/>
              <a:buChar char="•"/>
            </a:pPr>
            <a:r>
              <a:rPr lang="en-US" altLang="en-US" sz="1400" kern="0" dirty="0">
                <a:solidFill>
                  <a:schemeClr val="tx1"/>
                </a:solidFill>
              </a:rPr>
              <a:t>ongoing: MSGs (new doc) &amp; Std Frequency table</a:t>
            </a: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https://mentor.ieee.org/802.18/dcn/21/18-21-0088-01-0000-minutes-electronic-plenary-15-22jul21-rr-tag-mad.</a:t>
            </a:r>
            <a:r>
              <a:rPr lang="en-GB" sz="1600" b="0" dirty="0">
                <a:ea typeface="SimSun" panose="02010600030101010101" pitchFamily="2" charset="-122"/>
                <a:hlinkClick r:id="rId3"/>
              </a:rPr>
              <a:t>docx</a:t>
            </a:r>
            <a:r>
              <a:rPr lang="en-GB" sz="1600" b="0" dirty="0">
                <a:ea typeface="SimSun" panose="02010600030101010101" pitchFamily="2" charset="-122"/>
              </a:rPr>
              <a:t> </a:t>
            </a:r>
            <a:r>
              <a:rPr lang="en-GB" sz="1600" b="0" dirty="0">
                <a:solidFill>
                  <a:schemeClr val="bg1">
                    <a:lumMod val="75000"/>
                  </a:schemeClr>
                </a:solidFill>
                <a:ea typeface="SimSun" panose="02010600030101010101" pitchFamily="2" charset="-122"/>
              </a:rPr>
              <a:t>   </a:t>
            </a:r>
            <a:r>
              <a:rPr lang="en-US" sz="1600" b="0" i="0" dirty="0">
                <a:solidFill>
                  <a:srgbClr val="000000"/>
                </a:solidFill>
                <a:effectLst/>
              </a:rPr>
              <a:t>23-Jul-2021 23:55:03 ET</a:t>
            </a:r>
            <a:r>
              <a:rPr lang="en-US" sz="1600" b="0" dirty="0">
                <a:ea typeface="SimSun" panose="02010600030101010101" pitchFamily="2" charset="-122"/>
              </a:rPr>
              <a:t>, with </a:t>
            </a:r>
            <a:r>
              <a:rPr lang="en-US" sz="1800" b="0" dirty="0">
                <a:ea typeface="SimSun" panose="02010600030101010101" pitchFamily="2" charset="-122"/>
              </a:rPr>
              <a:t>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Mike L </a:t>
            </a:r>
          </a:p>
          <a:p>
            <a:pPr marL="0" indent="0">
              <a:spcBef>
                <a:spcPts val="0"/>
              </a:spcBef>
            </a:pPr>
            <a:r>
              <a:rPr lang="en-US" altLang="en-US" sz="1800" b="0" dirty="0">
                <a:solidFill>
                  <a:schemeClr val="tx1"/>
                </a:solidFill>
              </a:rPr>
              <a:t>	Seconded by:  Edward A </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16-23sep21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61702</TotalTime>
  <Words>14951</Words>
  <Application>Microsoft Office PowerPoint</Application>
  <PresentationFormat>Widescreen</PresentationFormat>
  <Paragraphs>1370</Paragraphs>
  <Slides>47</Slides>
  <Notes>35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3</vt:i4>
      </vt:variant>
      <vt:variant>
        <vt:lpstr>Slide Titles</vt:lpstr>
      </vt:variant>
      <vt:variant>
        <vt:i4>47</vt:i4>
      </vt:variant>
    </vt:vector>
  </HeadingPairs>
  <TitlesOfParts>
    <vt:vector size="60" baseType="lpstr">
      <vt:lpstr>Arial</vt:lpstr>
      <vt:lpstr>Calibri</vt:lpstr>
      <vt:lpstr>Consolas</vt:lpstr>
      <vt:lpstr>Helvetica</vt:lpstr>
      <vt:lpstr>Helvetica Neue</vt:lpstr>
      <vt:lpstr>Monotype Sorts</vt:lpstr>
      <vt:lpstr>Tahoma</vt:lpstr>
      <vt:lpstr>Times New Roman</vt:lpstr>
      <vt:lpstr>Wingdings</vt:lpstr>
      <vt:lpstr>Office Theme</vt:lpstr>
      <vt:lpstr>Document</vt:lpstr>
      <vt:lpstr>Packager Shell Object</vt:lpstr>
      <vt:lpstr>Acrobat Document</vt:lpstr>
      <vt:lpstr>IEEE 802.18 RR-TAG Wireless Interim Agenda</vt:lpstr>
      <vt:lpstr>PowerPoint Presentation</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Administrative–moving forward</vt:lpstr>
      <vt:lpstr>EU items to share -1b</vt:lpstr>
      <vt:lpstr>EU items to share -2</vt:lpstr>
      <vt:lpstr>Other regions (outside EU-Stds and USA), items to share</vt:lpstr>
      <vt:lpstr>Other regions (outside EU-Stds and USA), items to share</vt:lpstr>
      <vt:lpstr>ITU-R items to share  -</vt:lpstr>
      <vt:lpstr>ITU-R liaisons - 1</vt:lpstr>
      <vt:lpstr>ITU-R liaisons - 2</vt:lpstr>
      <vt:lpstr>FCC NPRM on 60GHz on Radar Sensing Technology  </vt:lpstr>
      <vt:lpstr>General Discussion Items </vt:lpstr>
      <vt:lpstr>General Discussion Items – ongoing - MSGs 6 GHz &amp; FCC</vt:lpstr>
      <vt:lpstr>General Discussion Items – ongoing - IEEE 802 Stds Table of Frequency Bands </vt:lpstr>
      <vt:lpstr>Actions / AOB / Recess</vt:lpstr>
      <vt:lpstr>2nd – call - Thursday (23sep21) Agenda</vt:lpstr>
      <vt:lpstr>EU items to share -1b</vt:lpstr>
      <vt:lpstr>EU items to share -2</vt:lpstr>
      <vt:lpstr>Other regions (outside EU-Stds and USA), items to share</vt:lpstr>
      <vt:lpstr>ITU-R items to share  -</vt:lpstr>
      <vt:lpstr>ITU-R liaisons</vt:lpstr>
      <vt:lpstr>ITU-R liaisons</vt:lpstr>
      <vt:lpstr>FCC NPRM on 60GHz on Radar Sensing Technology  </vt:lpstr>
      <vt:lpstr>General Discussion Items – from last week </vt:lpstr>
      <vt:lpstr>General Discussion Items - new</vt:lpstr>
      <vt:lpstr>General Discussion Items – ongoing - MSGs 6 GHz &amp; FCC - 1</vt:lpstr>
      <vt:lpstr>General Discussion Items – ongoing - IEEE 802 Stds Table of Frequency Bands </vt:lpstr>
      <vt:lpstr>Actions Required</vt:lpstr>
      <vt:lpstr>Any Other Business</vt:lpstr>
      <vt:lpstr>Adjourn</vt:lpstr>
      <vt:lpstr>PowerPoint Presentation</vt:lpstr>
      <vt:lpstr>PowerPoint Presentation</vt:lpstr>
      <vt:lpstr>PowerPoint Presentation</vt:lpstr>
      <vt:lpstr>EU items to share -1a</vt:lpstr>
      <vt:lpstr>General Discussion</vt:lpstr>
      <vt:lpstr>Table of Frequency Bands – IEEE 802 Stds – background -1</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3905</cp:revision>
  <cp:lastPrinted>1601-01-01T00:00:00Z</cp:lastPrinted>
  <dcterms:created xsi:type="dcterms:W3CDTF">2016-03-03T14:54:45Z</dcterms:created>
  <dcterms:modified xsi:type="dcterms:W3CDTF">2021-09-24T02:20:36Z</dcterms:modified>
</cp:coreProperties>
</file>