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9"/>
  </p:notesMasterIdLst>
  <p:handoutMasterIdLst>
    <p:handoutMasterId r:id="rId50"/>
  </p:handoutMasterIdLst>
  <p:sldIdLst>
    <p:sldId id="256" r:id="rId2"/>
    <p:sldId id="791" r:id="rId3"/>
    <p:sldId id="341" r:id="rId4"/>
    <p:sldId id="329" r:id="rId5"/>
    <p:sldId id="604" r:id="rId6"/>
    <p:sldId id="624" r:id="rId7"/>
    <p:sldId id="605" r:id="rId8"/>
    <p:sldId id="776" r:id="rId9"/>
    <p:sldId id="596" r:id="rId10"/>
    <p:sldId id="690" r:id="rId11"/>
    <p:sldId id="799" r:id="rId12"/>
    <p:sldId id="798" r:id="rId13"/>
    <p:sldId id="606" r:id="rId14"/>
    <p:sldId id="818" r:id="rId15"/>
    <p:sldId id="801" r:id="rId16"/>
    <p:sldId id="608" r:id="rId17"/>
    <p:sldId id="808" r:id="rId18"/>
    <p:sldId id="820" r:id="rId19"/>
    <p:sldId id="774" r:id="rId20"/>
    <p:sldId id="796" r:id="rId21"/>
    <p:sldId id="742" r:id="rId22"/>
    <p:sldId id="743" r:id="rId23"/>
    <p:sldId id="702" r:id="rId24"/>
    <p:sldId id="535" r:id="rId25"/>
    <p:sldId id="809" r:id="rId26"/>
    <p:sldId id="810" r:id="rId27"/>
    <p:sldId id="811" r:id="rId28"/>
    <p:sldId id="813" r:id="rId29"/>
    <p:sldId id="812" r:id="rId30"/>
    <p:sldId id="821" r:id="rId31"/>
    <p:sldId id="819" r:id="rId32"/>
    <p:sldId id="815" r:id="rId33"/>
    <p:sldId id="816" r:id="rId34"/>
    <p:sldId id="817" r:id="rId35"/>
    <p:sldId id="650" r:id="rId36"/>
    <p:sldId id="498" r:id="rId37"/>
    <p:sldId id="402" r:id="rId38"/>
    <p:sldId id="403" r:id="rId39"/>
    <p:sldId id="797" r:id="rId40"/>
    <p:sldId id="778" r:id="rId41"/>
    <p:sldId id="603" r:id="rId42"/>
    <p:sldId id="781" r:id="rId43"/>
    <p:sldId id="795" r:id="rId44"/>
    <p:sldId id="783" r:id="rId45"/>
    <p:sldId id="728" r:id="rId46"/>
    <p:sldId id="656" r:id="rId47"/>
    <p:sldId id="655"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833" autoAdjust="0"/>
  </p:normalViewPr>
  <p:slideViewPr>
    <p:cSldViewPr>
      <p:cViewPr varScale="1">
        <p:scale>
          <a:sx n="100" d="100"/>
          <a:sy n="100" d="100"/>
        </p:scale>
        <p:origin x="330" y="7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4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4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342900" marR="0" indent="-342900" hangingPunct="0">
              <a:spcBef>
                <a:spcPts val="600"/>
              </a:spcBef>
              <a:spcAft>
                <a:spcPts val="0"/>
              </a:spcAft>
              <a:buAutoNum type="alphaLcParenR" startAt="3"/>
              <a:tabLst>
                <a:tab pos="720090" algn="l"/>
                <a:tab pos="1188085" algn="l"/>
                <a:tab pos="1440180" algn="l"/>
              </a:tabLst>
            </a:pPr>
            <a:r>
              <a:rPr lang="en-US" sz="1800" u="sng" dirty="0">
                <a:solidFill>
                  <a:srgbClr val="008080"/>
                </a:solidFill>
                <a:effectLst/>
                <a:latin typeface="Times New Roman" panose="02020603050405020304" pitchFamily="18" charset="0"/>
                <a:ea typeface="Times New Roman" panose="02020603050405020304" pitchFamily="18" charset="0"/>
              </a:rPr>
              <a:t>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IEEE Standard for Local and metropolitan area networks –  Short Range Wireless Optical Communication Using Visible Light</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2011</a:t>
            </a:r>
            <a:r>
              <a:rPr lang="en-US" sz="1800" dirty="0">
                <a:solidFill>
                  <a:srgbClr val="FF0000"/>
                </a:solidFill>
                <a:effectLst/>
                <a:latin typeface="Times New Roman" panose="02020603050405020304" pitchFamily="18" charset="0"/>
                <a:ea typeface="Times New Roman" panose="02020603050405020304" pitchFamily="18" charset="0"/>
              </a:rPr>
              <a:t>;</a:t>
            </a:r>
          </a:p>
          <a:p>
            <a:pPr marL="0" marR="0" indent="0" hangingPunct="0">
              <a:spcBef>
                <a:spcPts val="600"/>
              </a:spcBef>
              <a:spcAft>
                <a:spcPts val="0"/>
              </a:spcAft>
              <a:buNone/>
              <a:tabLst>
                <a:tab pos="720090" algn="l"/>
                <a:tab pos="1188085" algn="l"/>
                <a:tab pos="1440180" algn="l"/>
              </a:tabLst>
            </a:pPr>
            <a:r>
              <a:rPr lang="en-US" sz="1800" dirty="0">
                <a:solidFill>
                  <a:srgbClr val="FF0000"/>
                </a:solidFill>
                <a:effectLst/>
                <a:latin typeface="Times New Roman" panose="02020603050405020304" pitchFamily="18" charset="0"/>
                <a:ea typeface="Times New Roman" panose="02020603050405020304" pitchFamily="18" charset="0"/>
              </a:rPr>
              <a:t>? do not see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in the standards list we received in March 2021</a:t>
            </a:r>
            <a:endParaRPr lang="en-US" sz="1800" dirty="0">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endParaRPr lang="en-US" sz="1800" i="1" u="sng" dirty="0">
              <a:solidFill>
                <a:srgbClr val="00808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r>
              <a:rPr lang="en-US" sz="1800" i="1" u="sng" dirty="0">
                <a:solidFill>
                  <a:srgbClr val="008080"/>
                </a:solidFill>
                <a:effectLst/>
                <a:latin typeface="Times New Roman" panose="02020603050405020304" pitchFamily="18" charset="0"/>
                <a:ea typeface="Times New Roman" panose="02020603050405020304" pitchFamily="18" charset="0"/>
              </a:rPr>
              <a:t>d)</a:t>
            </a:r>
            <a:r>
              <a:rPr lang="en-US" sz="1800" u="sng" dirty="0">
                <a:solidFill>
                  <a:srgbClr val="008080"/>
                </a:solidFill>
                <a:effectLst/>
                <a:latin typeface="Times New Roman" panose="02020603050405020304" pitchFamily="18" charset="0"/>
                <a:ea typeface="Times New Roman" panose="02020603050405020304" pitchFamily="18" charset="0"/>
              </a:rPr>
              <a:t>	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Standard for Local and metropolitan area networks – Part 15.7: Short-Range Optical Wireless Communications</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2018;</a:t>
            </a:r>
            <a:endParaRPr lang="en-US" sz="1800" dirty="0">
              <a:effectLst/>
              <a:latin typeface="Times New Roman" panose="02020603050405020304" pitchFamily="18" charset="0"/>
              <a:ea typeface="Times New Roman" panose="02020603050405020304" pitchFamily="18"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do see </a:t>
            </a:r>
            <a:r>
              <a:rPr lang="en-US" sz="1200" u="sng" dirty="0">
                <a:solidFill>
                  <a:srgbClr val="008080"/>
                </a:solidFill>
                <a:effectLst/>
                <a:latin typeface="Times New Roman" panose="02020603050405020304" pitchFamily="18" charset="0"/>
                <a:ea typeface="Times New Roman" panose="02020603050405020304" pitchFamily="18" charset="0"/>
              </a:rPr>
              <a:t>IEEE Std 802.15.7-2018 in the standards list we received in March 2021</a:t>
            </a: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53830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96695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744881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608992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625846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13197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342347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046997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9816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16-23sep21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802.18-21/0106r00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1/18-21-0109-00-0000-liaison-response-to-itu-r-wp-1a-on-vlc-standard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cept.org/ecc/groups/ecc/wg-fm/fm-57/client/introduc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8/dcn/21/18-21-0109-00-0000-liaison-response-to-itu-r-wp-1a-on-vlc-standards.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88-01-0000-minutes-electronic-plenary-15-22jul21-rr-tag-ma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16-23sep21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16-23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last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and 802.24 has moved to 16</a:t>
            </a:r>
            <a:r>
              <a:rPr lang="en-US" altLang="en-US" sz="1600" b="1" baseline="30000" dirty="0">
                <a:solidFill>
                  <a:schemeClr val="tx1"/>
                </a:solidFill>
              </a:rPr>
              <a:t>th</a:t>
            </a:r>
            <a:r>
              <a:rPr lang="en-US" altLang="en-US" sz="1600" b="1" dirty="0">
                <a:solidFill>
                  <a:schemeClr val="tx1"/>
                </a:solidFill>
              </a:rPr>
              <a:t> at 1500et</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Agenda for Sept 10th 802 Wireless Interim is here: </a:t>
            </a:r>
            <a:r>
              <a:rPr lang="en-US" altLang="en-US" sz="1600" dirty="0">
                <a:solidFill>
                  <a:schemeClr val="tx1"/>
                </a:solidFill>
                <a:hlinkClick r:id="rId3"/>
              </a:rPr>
              <a:t>https://mentor.ieee.org/802-ec/dcn/21/ec-21-0140-04-WCSG-2021-09-wireless-interim-opening-plenary-agenda.xlsx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strike="sngStrike" dirty="0">
                <a:solidFill>
                  <a:schemeClr val="bg1">
                    <a:lumMod val="75000"/>
                  </a:schemeClr>
                </a:solidFill>
              </a:rPr>
              <a:t>$75 – 28aug-09sep;	</a:t>
            </a:r>
            <a:r>
              <a:rPr lang="en-US" altLang="en-US" sz="1600" dirty="0">
                <a:solidFill>
                  <a:schemeClr val="tx1"/>
                </a:solidFill>
              </a:rPr>
              <a:t>	</a:t>
            </a:r>
            <a:r>
              <a:rPr lang="en-US" altLang="en-US" sz="1600" b="1" dirty="0">
                <a:solidFill>
                  <a:schemeClr val="tx1"/>
                </a:solidFill>
              </a:rPr>
              <a:t>$125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the .18 list server on 12Aug21 and now the updated WG P&amp;P approved by the EC this week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p>
          <a:p>
            <a:pPr marL="800100" lvl="1" indent="-342900">
              <a:spcBef>
                <a:spcPts val="0"/>
              </a:spcBef>
              <a:spcAft>
                <a:spcPts val="0"/>
              </a:spcAft>
              <a:buFont typeface="Arial" panose="020B0604020202020204" pitchFamily="34" charset="0"/>
              <a:buChar char="•"/>
            </a:pPr>
            <a:r>
              <a:rPr lang="en-US" altLang="en-US" dirty="0">
                <a:solidFill>
                  <a:schemeClr val="tx1"/>
                </a:solidFill>
              </a:rPr>
              <a:t>Like previous wireless interims, </a:t>
            </a:r>
            <a:r>
              <a:rPr lang="en-US" altLang="en-US" b="0" dirty="0">
                <a:solidFill>
                  <a:schemeClr val="tx1"/>
                </a:solidFill>
              </a:rPr>
              <a:t>75% is needed, </a:t>
            </a:r>
            <a:r>
              <a:rPr lang="en-US" altLang="en-US" dirty="0">
                <a:solidFill>
                  <a:schemeClr val="tx1"/>
                </a:solidFill>
              </a:rPr>
              <a:t>need</a:t>
            </a:r>
            <a:r>
              <a:rPr lang="en-US" altLang="en-US" b="0" dirty="0">
                <a:solidFill>
                  <a:schemeClr val="tx1"/>
                </a:solidFill>
              </a:rPr>
              <a:t> both calls.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on the EC call on 07Sep21.</a:t>
            </a:r>
          </a:p>
          <a:p>
            <a:pPr lvl="1">
              <a:spcBef>
                <a:spcPts val="0"/>
              </a:spcBef>
              <a:spcAft>
                <a:spcPts val="0"/>
              </a:spcAft>
              <a:buFont typeface="Arial" panose="020B0604020202020204" pitchFamily="34" charset="0"/>
              <a:buChar char="•"/>
            </a:pPr>
            <a:r>
              <a:rPr lang="en-US" sz="1800" dirty="0">
                <a:ea typeface="Calibri" panose="020F0502020204030204" pitchFamily="34" charset="0"/>
              </a:rPr>
              <a:t>And it was approved for the </a:t>
            </a:r>
            <a:r>
              <a:rPr lang="en-US" sz="1800" b="0" dirty="0">
                <a:ea typeface="Calibri" panose="020F0502020204030204" pitchFamily="34" charset="0"/>
              </a:rPr>
              <a:t>Nov 2021 Plenary to be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SCHEDULED SESSIONS</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latin typeface="Tahoma" panose="020B0604030504040204" pitchFamily="34" charset="0"/>
                <a:ea typeface="Calibri" panose="020F0502020204030204" pitchFamily="34" charset="0"/>
              </a:rPr>
              <a:t>.18 at this point will be our normal weekly times and call-in, Thursday's 11</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and 18</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Nov21.</a:t>
            </a:r>
            <a:endParaRPr lang="en-US" sz="1600" dirty="0">
              <a:effectLst/>
              <a:latin typeface="Times New Roman" panose="02020603050405020304" pitchFamily="18" charset="0"/>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a:spcBef>
                <a:spcPts val="0"/>
              </a:spcBef>
              <a:spcAft>
                <a:spcPts val="0"/>
              </a:spcAft>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r>
              <a:rPr lang="en-US" sz="1800" dirty="0">
                <a:solidFill>
                  <a:schemeClr val="bg1">
                    <a:lumMod val="75000"/>
                  </a:schemeClr>
                </a:solidFill>
              </a:rPr>
              <a:t>not today</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Last week, 09sep: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301 598 – TVWS – approved</a:t>
            </a:r>
            <a:r>
              <a:rPr lang="en-US" sz="1800" dirty="0">
                <a:solidFill>
                  <a:schemeClr val="tx1"/>
                </a:solidFill>
                <a:ea typeface="Calibri" panose="020F0502020204030204" pitchFamily="34" charset="0"/>
                <a:sym typeface="Wingdings" panose="05000000000000000000" pitchFamily="2" charset="2"/>
              </a:rPr>
              <a:t> and </a:t>
            </a:r>
            <a:r>
              <a:rPr lang="en-US" sz="18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303 687 6 GHz - </a:t>
            </a:r>
            <a:r>
              <a:rPr lang="en-US" sz="18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800"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800" b="0" baseline="30000" dirty="0">
                <a:solidFill>
                  <a:schemeClr val="tx1"/>
                </a:solidFill>
                <a:effectLst/>
                <a:ea typeface="Calibri" panose="020F0502020204030204" pitchFamily="34" charset="0"/>
                <a:sym typeface="Wingdings" panose="05000000000000000000" pitchFamily="2" charset="2"/>
              </a:rPr>
              <a:t>th</a:t>
            </a:r>
            <a:r>
              <a:rPr lang="en-US" sz="1800"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1600" dirty="0">
                <a:solidFill>
                  <a:schemeClr val="tx1"/>
                </a:solidFill>
              </a:rPr>
              <a:t>(not discussed though: EN 302 567 –  another 60GHz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Next plenary starts on 27sept.  Looking at 4 – 90day, sessions each 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a:t>
            </a:r>
            <a:r>
              <a:rPr lang="en-US" sz="1400" dirty="0">
                <a:solidFill>
                  <a:schemeClr val="bg1">
                    <a:lumMod val="75000"/>
                  </a:schemeClr>
                </a:solidFill>
              </a:rPr>
              <a:t>not today</a:t>
            </a:r>
            <a:endParaRPr lang="en-US" sz="1400" dirty="0">
              <a:solidFill>
                <a:schemeClr val="tx1"/>
              </a:solidFill>
            </a:endParaRP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lvl="2">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r>
              <a:rPr lang="en-US" sz="1600" dirty="0">
                <a:solidFill>
                  <a:schemeClr val="bg1">
                    <a:lumMod val="75000"/>
                  </a:schemeClr>
                </a:solidFill>
              </a:rPr>
              <a:t>not today</a:t>
            </a:r>
            <a:endParaRPr lang="en-US" sz="1600" dirty="0">
              <a:solidFill>
                <a:schemeClr val="tx1"/>
              </a:solidFill>
            </a:endParaRPr>
          </a:p>
          <a:p>
            <a:pPr marL="800100" lvl="2">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800" dirty="0"/>
              <a:t>next call </a:t>
            </a:r>
            <a:r>
              <a:rPr lang="en-US" sz="1800" dirty="0">
                <a:sym typeface="Wingdings" panose="05000000000000000000" pitchFamily="2" charset="2"/>
              </a:rPr>
              <a:t>#16 14-15Sep21</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1) Resolution of public consultation comments on Draft ECC report 330; re: WAS/RLAN use of the 5725-5850MHz band (CEPT work item FM57_03).</a:t>
            </a:r>
          </a:p>
          <a:p>
            <a:pPr marL="800100" lvl="2">
              <a:spcBef>
                <a:spcPts val="0"/>
              </a:spcBef>
              <a:spcAft>
                <a:spcPts val="0"/>
              </a:spcAft>
              <a:buFont typeface="Arial" panose="020B0604020202020204" pitchFamily="34" charset="0"/>
              <a:buChar char="•"/>
            </a:pPr>
            <a:r>
              <a:rPr lang="en-GB" sz="1600" b="0" dirty="0">
                <a:effectLst/>
                <a:ea typeface="Calibri" panose="020F0502020204030204" pitchFamily="34" charset="0"/>
              </a:rPr>
              <a:t>Output of the resolution meeting </a:t>
            </a:r>
            <a:r>
              <a:rPr lang="en-GB" sz="1600" b="0" u="sng" dirty="0">
                <a:solidFill>
                  <a:srgbClr val="0000FF"/>
                </a:solidFill>
                <a:effectLst/>
                <a:ea typeface="Calibri" panose="020F0502020204030204" pitchFamily="34" charset="0"/>
                <a:hlinkClick r:id="rId6"/>
              </a:rPr>
              <a:t>TEMP01R3</a:t>
            </a:r>
            <a:r>
              <a:rPr lang="en-GB" sz="1600" b="0" dirty="0">
                <a:effectLst/>
                <a:ea typeface="Calibri" panose="020F0502020204030204" pitchFamily="34" charset="0"/>
              </a:rPr>
              <a:t>  will be sent to the next WGFM meeting.</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2) A request from WGFM on how to establish</a:t>
            </a:r>
            <a:r>
              <a:rPr lang="en-GB" sz="16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7"/>
              </a:rPr>
              <a:t>TEMP02R2</a:t>
            </a:r>
            <a:r>
              <a:rPr lang="en-US" sz="16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The work that FM57 was created for (e.g. 6GHz Regulation and 5.8GHz ECC report) is now complete and the FM57 group will be closed at the next WGFM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457200"/>
            <a:ext cx="10475384" cy="6009901"/>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endParaRPr lang="en-US" sz="1400" dirty="0"/>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endParaRPr lang="en-US" sz="1600" b="0" i="0" dirty="0">
              <a:solidFill>
                <a:srgbClr val="222222"/>
              </a:solidFill>
              <a:effectLst/>
            </a:endParaRPr>
          </a:p>
          <a:p>
            <a:pPr marL="800100" lvl="2">
              <a:spcBef>
                <a:spcPts val="0"/>
              </a:spcBef>
              <a:spcAft>
                <a:spcPts val="0"/>
              </a:spcAft>
              <a:buFont typeface="Arial" panose="020B0604020202020204" pitchFamily="34" charset="0"/>
              <a:buChar char="•"/>
            </a:pP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endParaRPr lang="en-US" sz="1600" b="0" i="0" dirty="0">
              <a:solidFill>
                <a:srgbClr val="222222"/>
              </a:solidFill>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lvl="1">
              <a:buFont typeface="Arial" panose="020B0604020202020204" pitchFamily="34" charset="0"/>
              <a:buChar char="•"/>
            </a:pPr>
            <a:endParaRPr lang="en-US" sz="1600" dirty="0">
              <a:solidFill>
                <a:srgbClr val="222222"/>
              </a:solidFill>
            </a:endParaRPr>
          </a:p>
          <a:p>
            <a:pPr lvl="1">
              <a:buFont typeface="Arial" panose="020B0604020202020204" pitchFamily="34" charset="0"/>
              <a:buChar char="•"/>
            </a:pPr>
            <a:endParaRPr lang="en-US" sz="1600" b="0" dirty="0">
              <a:solidFill>
                <a:srgbClr val="222222"/>
              </a:solidFill>
            </a:endParaRPr>
          </a:p>
          <a:p>
            <a:pPr>
              <a:buFont typeface="Arial" panose="020B0604020202020204" pitchFamily="34" charset="0"/>
              <a:buChar char="•"/>
            </a:pPr>
            <a:r>
              <a:rPr lang="en-US" sz="2000" b="0" dirty="0">
                <a:solidFill>
                  <a:srgbClr val="222222"/>
                </a:solidFill>
              </a:rPr>
              <a:t>Anything else to share today for other regions? </a:t>
            </a:r>
          </a:p>
          <a:p>
            <a:pPr algn="l"/>
            <a:endParaRPr lang="en-US" sz="1600" b="0" dirty="0">
              <a:solidFill>
                <a:srgbClr val="222222"/>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600" dirty="0">
                <a:solidFill>
                  <a:schemeClr val="tx1"/>
                </a:solidFill>
              </a:rPr>
              <a:t>WRC-23 agenda items, the list is on the ITU-R website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r>
              <a:rPr lang="en-US" sz="1800" dirty="0">
                <a:solidFill>
                  <a:srgbClr val="7030A0"/>
                </a:solidFill>
              </a:rPr>
              <a:t> (updated 26Aug20)</a:t>
            </a:r>
          </a:p>
          <a:p>
            <a:pPr lvl="1">
              <a:spcBef>
                <a:spcPts val="0"/>
              </a:spcBef>
              <a:buFont typeface="Arial" panose="020B0604020202020204" pitchFamily="34" charset="0"/>
              <a:buChar char="•"/>
            </a:pPr>
            <a:r>
              <a:rPr lang="en-US" sz="1800" dirty="0">
                <a:hlinkClick r:id="rId4"/>
              </a:rPr>
              <a:t>https://www.itu.int/dms_pub/itu-r/oth/0c/0a/R0C0A00000D0041PDFE.pdf</a:t>
            </a:r>
            <a:endParaRPr lang="en-US" sz="18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6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Was going to review IEEE 802 viewpoints and any updates, agenda is filled up so will move to end of a future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a:t>
            </a:r>
            <a:r>
              <a:rPr lang="en-US" sz="1600" b="1" u="sng" dirty="0"/>
              <a:t>out of .18 then 15oct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endParaRPr lang="en-US" sz="1600" b="1" u="sng" dirty="0"/>
          </a:p>
          <a:p>
            <a:pPr marL="914400" lvl="1" indent="-514350">
              <a:buFont typeface="+mj-lt"/>
              <a:buAutoNum type="romanLcPeriod"/>
            </a:pPr>
            <a:r>
              <a:rPr lang="en-US" sz="1600" b="1" u="sng" dirty="0"/>
              <a:t>.11 ITU ad hoc is meeting on later today, 16sep21.  .18 should some drafts for review soon.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a:t>
            </a:r>
            <a:endParaRPr lang="en-US" sz="2000" dirty="0"/>
          </a:p>
        </p:txBody>
      </p:sp>
    </p:spTree>
    <p:extLst>
      <p:ext uri="{BB962C8B-B14F-4D97-AF65-F5344CB8AC3E}">
        <p14:creationId xmlns:p14="http://schemas.microsoft.com/office/powerpoint/2010/main" val="334737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08oct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p>
          <a:p>
            <a:pPr marL="914400" lvl="1" indent="-514350">
              <a:buFont typeface="+mj-lt"/>
              <a:buAutoNum type="romanLcPeriod"/>
            </a:pPr>
            <a:endParaRPr lang="en-US" sz="1800" dirty="0"/>
          </a:p>
          <a:p>
            <a:pPr marL="914400" lvl="1" indent="-514350">
              <a:buFont typeface="+mj-lt"/>
              <a:buAutoNum type="romanLcPeriod"/>
            </a:pPr>
            <a:r>
              <a:rPr lang="en-US" sz="1800" b="1" u="sng" dirty="0"/>
              <a:t>.11/.15 has worked on a draft response and it is now in .18 mentor: </a:t>
            </a:r>
            <a:r>
              <a:rPr lang="en-US" sz="1800" dirty="0">
                <a:hlinkClick r:id="rId4"/>
              </a:rPr>
              <a:t>https://mentor.ieee.org/802.18/dcn/21/18-21-0109-00-0000-liaison-response-to-itu-r-wp-1a-on-vlc-standards.docx</a:t>
            </a:r>
            <a:r>
              <a:rPr lang="en-US" sz="1800" dirty="0"/>
              <a:t> </a:t>
            </a:r>
          </a:p>
          <a:p>
            <a:pPr marL="1314450" lvl="2" indent="-514350">
              <a:buFont typeface="+mj-lt"/>
              <a:buAutoNum type="romanLcPeriod"/>
            </a:pPr>
            <a:r>
              <a:rPr lang="en-US" sz="1600" dirty="0"/>
              <a:t>Will look at draft and maybe some questions on bottom of page 5 for c) and d).  </a:t>
            </a:r>
          </a:p>
          <a:p>
            <a:pPr marL="914400" lvl="1" indent="-514350">
              <a:buFont typeface="+mj-lt"/>
              <a:buAutoNum type="romanLcPeriod"/>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- 2</a:t>
            </a:r>
            <a:endParaRPr lang="en-US" sz="2000" dirty="0"/>
          </a:p>
        </p:txBody>
      </p:sp>
    </p:spTree>
    <p:extLst>
      <p:ext uri="{BB962C8B-B14F-4D97-AF65-F5344CB8AC3E}">
        <p14:creationId xmlns:p14="http://schemas.microsoft.com/office/powerpoint/2010/main" val="1881357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037803"/>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 draft is ready for review</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Today will introduce, discuss what is next on the draft, and maybe setup an ad hoc if needed.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If ready next week maybe wait till 30</a:t>
            </a:r>
            <a:r>
              <a:rPr lang="en-US" sz="1800" baseline="30000" dirty="0">
                <a:solidFill>
                  <a:schemeClr val="tx1"/>
                </a:solidFill>
                <a:ea typeface="Calibri" panose="020F0502020204030204" pitchFamily="34" charset="0"/>
              </a:rPr>
              <a:t>th</a:t>
            </a:r>
            <a:r>
              <a:rPr lang="en-US" sz="1800" dirty="0">
                <a:solidFill>
                  <a:schemeClr val="tx1"/>
                </a:solidFill>
                <a:ea typeface="Calibri" panose="020F0502020204030204" pitchFamily="34" charset="0"/>
              </a:rPr>
              <a:t>, in case other comments are filed we want to reply to?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on: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After today, send out to .11, .15 and .18 and </a:t>
            </a:r>
            <a:r>
              <a:rPr lang="en-US" sz="1600" dirty="0" err="1">
                <a:solidFill>
                  <a:schemeClr val="tx1"/>
                </a:solidFill>
                <a:ea typeface="Calibri" panose="020F0502020204030204" pitchFamily="34" charset="0"/>
              </a:rPr>
              <a:t>cc:lmsc</a:t>
            </a:r>
            <a:r>
              <a:rPr lang="en-US" sz="1600" dirty="0">
                <a:solidFill>
                  <a:schemeClr val="tx1"/>
                </a:solidFill>
                <a:ea typeface="Calibri" panose="020F0502020204030204" pitchFamily="34" charset="0"/>
              </a:rPr>
              <a:t>.   Reply Comments coming for approval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______ - ad hoc(s) to review/refine/edit  best to setup now…)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30Sept - .18 approves, confirm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on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dirty="0">
              <a:solidFill>
                <a:schemeClr val="tx1"/>
              </a:solidFill>
              <a:effectLst/>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400" y="1524001"/>
            <a:ext cx="10820399" cy="49514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September wireless interim session</a:t>
            </a:r>
          </a:p>
          <a:p>
            <a:pPr lvl="1">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in order to attend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at: </a:t>
            </a:r>
            <a:r>
              <a:rPr lang="en-US" sz="2400" b="0" i="0" u="none" strike="noStrike" dirty="0">
                <a:solidFill>
                  <a:srgbClr val="2554C7"/>
                </a:solidFill>
                <a:effectLst/>
                <a:hlinkClick r:id="rId2"/>
              </a:rPr>
              <a:t>https://cvent.me/NxZeZx</a:t>
            </a:r>
            <a:endParaRPr lang="en-US" kern="0" dirty="0"/>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At conclusion of each of the 802.18 calls, the Webex log  and IMAT will be reviewed.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Sept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638175" lvl="2" indent="0">
              <a:spcBef>
                <a:spcPts val="0"/>
              </a:spcBef>
              <a:spcAft>
                <a:spcPts val="0"/>
              </a:spcAft>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8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800" u="sng" dirty="0">
                <a:solidFill>
                  <a:srgbClr val="0000FF"/>
                </a:solidFill>
                <a:effectLst/>
                <a:latin typeface="Times New Roman" panose="02020603050405020304" pitchFamily="18" charset="0"/>
                <a:ea typeface="Calibri" panose="020F0502020204030204" pitchFamily="34" charset="0"/>
              </a:rPr>
              <a:t> </a:t>
            </a:r>
            <a:r>
              <a:rPr lang="en-US" sz="16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endParaRPr lang="en-US" sz="1600" dirty="0">
              <a:solidFill>
                <a:schemeClr val="tx1"/>
              </a:solidFill>
              <a:effectLst/>
              <a:ea typeface="SimSun" panose="02010600030101010101" pitchFamily="2" charset="-122"/>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600" dirty="0">
                <a:solidFill>
                  <a:schemeClr val="tx1"/>
                </a:solidFill>
                <a:effectLst/>
                <a:ea typeface="SimSun" panose="02010600030101010101" pitchFamily="2" charset="-122"/>
              </a:rPr>
              <a:t> Anything to share today?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  </a:t>
            </a: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p>
          <a:p>
            <a:pPr marL="285750">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Have a focused call on 22</a:t>
            </a:r>
            <a:r>
              <a:rPr lang="en-US" sz="1800" b="0" baseline="30000" dirty="0">
                <a:solidFill>
                  <a:schemeClr val="tx1"/>
                </a:solidFill>
                <a:latin typeface="Times New Roman" panose="02020603050405020304" pitchFamily="18" charset="0"/>
                <a:ea typeface="Times New Roman" panose="02020603050405020304" pitchFamily="18" charset="0"/>
              </a:rPr>
              <a:t>nd</a:t>
            </a:r>
            <a:r>
              <a:rPr lang="en-US" sz="1800" b="0" dirty="0">
                <a:solidFill>
                  <a:schemeClr val="tx1"/>
                </a:solidFill>
                <a:latin typeface="Times New Roman" panose="02020603050405020304" pitchFamily="18" charset="0"/>
                <a:ea typeface="Times New Roman" panose="02020603050405020304" pitchFamily="18" charset="0"/>
              </a:rPr>
              <a:t> 14:00pt to review some of the .15 frequency ranges. </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altLang="en-US" sz="1800" dirty="0">
                <a:solidFill>
                  <a:srgbClr val="00B0F0"/>
                </a:solidFill>
              </a:rPr>
              <a:t>FCC NPRM 60GHz reply comments input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altLang="en-US" sz="1400" b="0" dirty="0">
                <a:solidFill>
                  <a:srgbClr val="00B0F0"/>
                </a:solidFill>
              </a:rPr>
              <a:t> </a:t>
            </a:r>
          </a:p>
          <a:p>
            <a:pPr marL="285750" indent="-285750">
              <a:buClr>
                <a:srgbClr val="00B0F0"/>
              </a:buClr>
              <a:buFont typeface="Wingdings" panose="05000000000000000000" pitchFamily="2" charset="2"/>
              <a:buChar char="q"/>
            </a:pPr>
            <a:r>
              <a:rPr lang="en-US" altLang="en-US" sz="1400" b="0" dirty="0">
                <a:solidFill>
                  <a:srgbClr val="00B0F0"/>
                </a:solidFill>
              </a:rPr>
              <a:t> </a:t>
            </a:r>
          </a:p>
          <a:p>
            <a:pPr marL="285750" indent="-285750">
              <a:buClr>
                <a:srgbClr val="00B0F0"/>
              </a:buClr>
              <a:buFont typeface="Wingdings" panose="05000000000000000000" pitchFamily="2" charset="2"/>
              <a:buChar char="q"/>
            </a:pP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23sep21?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___  and voters on-line:  _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15:_______________ until next Thursday 23Sep21,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(23sep21)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(16Sep21)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3">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FCC NPRM on 60 GHz reply comments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lvl="1">
              <a:spcBef>
                <a:spcPts val="0"/>
              </a:spcBef>
              <a:buFont typeface="Arial" panose="020B0604020202020204" pitchFamily="34" charset="0"/>
              <a:buChar char="•"/>
            </a:pPr>
            <a:endParaRPr lang="en-US" sz="1600" dirty="0">
              <a:ea typeface="SimSun" panose="02010600030101010101" pitchFamily="2" charset="-122"/>
            </a:endParaRPr>
          </a:p>
          <a:p>
            <a:pPr>
              <a:buFont typeface="Arial" panose="020B0604020202020204" pitchFamily="34" charset="0"/>
              <a:buChar char="•"/>
            </a:pPr>
            <a:r>
              <a:rPr lang="en-US" altLang="en-US" sz="1600" dirty="0">
                <a:solidFill>
                  <a:schemeClr val="tx1"/>
                </a:solidFill>
              </a:rPr>
              <a:t>AOB </a:t>
            </a:r>
          </a:p>
          <a:p>
            <a:pPr lvl="1">
              <a:spcBef>
                <a:spcPts val="0"/>
              </a:spcBef>
              <a:buFont typeface="Arial" panose="020B0604020202020204" pitchFamily="34" charset="0"/>
              <a:buChar char="•"/>
            </a:pPr>
            <a:r>
              <a:rPr lang="en-US" altLang="en-US" sz="1600" dirty="0">
                <a:solidFill>
                  <a:schemeClr val="tx1"/>
                </a:solidFill>
              </a:rPr>
              <a:t>November plenary registration is open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934200" y="2192526"/>
            <a:ext cx="4876800" cy="400109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ITU-R</a:t>
            </a:r>
          </a:p>
          <a:p>
            <a:pPr marL="800100" lvl="2">
              <a:spcBef>
                <a:spcPts val="0"/>
              </a:spcBef>
              <a:spcAft>
                <a:spcPts val="0"/>
              </a:spcAft>
              <a:buFont typeface="Arial" panose="020B0604020202020204" pitchFamily="34" charset="0"/>
              <a:buChar char="•"/>
            </a:pPr>
            <a:r>
              <a:rPr lang="en-US" altLang="en-US" sz="1600" kern="0" dirty="0">
                <a:solidFill>
                  <a:schemeClr val="tx1"/>
                </a:solidFill>
              </a:rPr>
              <a:t>4 liaisons, any ready to start approval</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sz="1600" dirty="0">
                <a:solidFill>
                  <a:schemeClr val="tx1"/>
                </a:solidFill>
                <a:ea typeface="SimSun" panose="02010600030101010101" pitchFamily="2" charset="-122"/>
              </a:rPr>
              <a:t> FCC NPRM on 60 GHz reply comments</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bg1">
                    <a:lumMod val="75000"/>
                  </a:schemeClr>
                </a:solidFill>
                <a:latin typeface="Times New Roman" panose="02020603050405020304" pitchFamily="18" charset="0"/>
                <a:ea typeface="Calibri" panose="020F0502020204030204" pitchFamily="34" charset="0"/>
              </a:rPr>
              <a:t>Nothing new today. </a:t>
            </a:r>
          </a:p>
          <a:p>
            <a:pPr marL="800100" lvl="2">
              <a:spcBef>
                <a:spcPts val="0"/>
              </a:spcBef>
              <a:spcAft>
                <a:spcPts val="0"/>
              </a:spcAft>
              <a:buFont typeface="Arial" panose="020B0604020202020204" pitchFamily="34" charset="0"/>
              <a:buChar char="•"/>
            </a:pPr>
            <a:r>
              <a:rPr lang="en-US" altLang="en-US" sz="1600" kern="0" dirty="0">
                <a:solidFill>
                  <a:schemeClr val="tx1"/>
                </a:solidFill>
              </a:rPr>
              <a:t>MSGs &amp; Std Frequency table</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t>
            </a:r>
            <a:endParaRPr lang="en-US" sz="1600" b="0" dirty="0">
              <a:solidFill>
                <a:schemeClr val="tx1"/>
              </a:solidFill>
              <a:sym typeface="Wingdings" panose="05000000000000000000" pitchFamily="2" charset="2"/>
            </a:endParaRPr>
          </a:p>
          <a:p>
            <a:pPr>
              <a:spcBef>
                <a:spcPts val="0"/>
              </a:spcBef>
              <a:buFont typeface="Arial" panose="020B0604020202020204" pitchFamily="34" charset="0"/>
              <a:buChar char="•"/>
            </a:pP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589827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Anything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9489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Anything else to share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Any interest?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r>
              <a:rPr lang="en-GB" sz="1800" b="0" dirty="0">
                <a:latin typeface="Times New Roman" panose="02020603050405020304" pitchFamily="18" charset="0"/>
                <a:ea typeface="Calibri" panose="020F0502020204030204" pitchFamily="34" charset="0"/>
              </a:rPr>
              <a:t>Anything to share today? not today</a:t>
            </a: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a:t>
            </a:r>
            <a:r>
              <a:rPr lang="en-US" sz="1600" b="1" u="sng" dirty="0"/>
              <a:t>out of .18 then 15oct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r>
              <a:rPr lang="en-US" sz="1600" b="1" u="sng" dirty="0"/>
              <a:t>.11 ITU ad hoc is met last week 16sep21.  .18 should some drafts for review soon. </a:t>
            </a:r>
          </a:p>
          <a:p>
            <a:pPr marL="914400" lvl="1" indent="-514350">
              <a:buFont typeface="+mj-lt"/>
              <a:buAutoNum type="romanLcPeriod"/>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2937164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914400" lvl="1" indent="-514350">
              <a:buFont typeface="+mj-lt"/>
              <a:buAutoNum type="romanLcPeriod"/>
            </a:pPr>
            <a:endParaRPr lang="en-US" sz="1600" dirty="0"/>
          </a:p>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08oct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p>
          <a:p>
            <a:pPr marL="914400" lvl="1" indent="-514350">
              <a:buFont typeface="+mj-lt"/>
              <a:buAutoNum type="romanLcPeriod"/>
            </a:pPr>
            <a:endParaRPr lang="en-US" sz="1800" dirty="0"/>
          </a:p>
          <a:p>
            <a:pPr marL="914400" lvl="1" indent="-514350">
              <a:buFont typeface="+mj-lt"/>
              <a:buAutoNum type="romanLcPeriod"/>
            </a:pPr>
            <a:r>
              <a:rPr lang="en-US" sz="1800" b="1" u="sng" dirty="0"/>
              <a:t>.11/.15 has worked on a draft response and it is now in .18 mentor: </a:t>
            </a:r>
            <a:r>
              <a:rPr lang="en-US" sz="1800" dirty="0">
                <a:hlinkClick r:id="rId4"/>
              </a:rPr>
              <a:t>https://mentor.ieee.org/802.18/dcn/21/18-21-0109-00-0000-liaison-response-to-itu-r-wp-1a-on-vlc-standards.docx</a:t>
            </a:r>
            <a:r>
              <a:rPr lang="en-US" sz="1800" dirty="0"/>
              <a:t> </a:t>
            </a:r>
          </a:p>
          <a:p>
            <a:pPr marL="1314450" lvl="2" indent="-514350">
              <a:buFont typeface="+mj-lt"/>
              <a:buAutoNum type="romanLcPeriod"/>
            </a:pPr>
            <a:r>
              <a:rPr lang="en-US" sz="1600" dirty="0"/>
              <a:t>Will look at draft and maybe some questions on bottom of page 5 for c) and d).  </a:t>
            </a:r>
          </a:p>
          <a:p>
            <a:pPr marL="914400" lvl="1" indent="-514350">
              <a:buFont typeface="+mj-lt"/>
              <a:buAutoNum type="romanLcPeriod"/>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729616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50072"/>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 draft is ready for review</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Today will introduce, discuss what is next on the draft, and maybe setup an ad hoc if needed.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If ready next week maybe wait till 30</a:t>
            </a:r>
            <a:r>
              <a:rPr lang="en-US" sz="1800" baseline="30000" dirty="0">
                <a:solidFill>
                  <a:schemeClr val="tx1"/>
                </a:solidFill>
                <a:ea typeface="Calibri" panose="020F0502020204030204" pitchFamily="34" charset="0"/>
              </a:rPr>
              <a:t>th</a:t>
            </a:r>
            <a:r>
              <a:rPr lang="en-US" sz="1800" dirty="0">
                <a:solidFill>
                  <a:schemeClr val="tx1"/>
                </a:solidFill>
                <a:ea typeface="Calibri" panose="020F0502020204030204" pitchFamily="34" charset="0"/>
              </a:rPr>
              <a:t>, in case other comments are filed we want to reply to?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on: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After today, send out to .11, .15 and .18 and </a:t>
            </a:r>
            <a:r>
              <a:rPr lang="en-US" sz="1600" dirty="0" err="1">
                <a:solidFill>
                  <a:schemeClr val="tx1"/>
                </a:solidFill>
                <a:ea typeface="Calibri" panose="020F0502020204030204" pitchFamily="34" charset="0"/>
              </a:rPr>
              <a:t>cc:lmsc</a:t>
            </a:r>
            <a:r>
              <a:rPr lang="en-US" sz="1600" dirty="0">
                <a:solidFill>
                  <a:schemeClr val="tx1"/>
                </a:solidFill>
                <a:ea typeface="Calibri" panose="020F0502020204030204" pitchFamily="34" charset="0"/>
              </a:rPr>
              <a:t>.   Reply Comments coming for approval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______ - ad hoc(s) to review/refine/edit  best to setup now…)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30Sept - .18 approves, confirm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on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66890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6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600" u="sng" dirty="0">
                <a:solidFill>
                  <a:srgbClr val="0000FF"/>
                </a:solidFill>
                <a:effectLst/>
                <a:latin typeface="Times New Roman" panose="02020603050405020304" pitchFamily="18" charset="0"/>
                <a:ea typeface="Calibri" panose="020F0502020204030204" pitchFamily="34" charset="0"/>
              </a:rPr>
              <a:t> </a:t>
            </a:r>
            <a:r>
              <a:rPr lang="en-US" sz="14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2758272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Have a focused call on 22</a:t>
            </a:r>
            <a:r>
              <a:rPr lang="en-US" sz="1800" baseline="30000" dirty="0">
                <a:effectLst/>
                <a:latin typeface="Times New Roman" panose="02020603050405020304" pitchFamily="18" charset="0"/>
                <a:ea typeface="Times New Roman" panose="02020603050405020304" pitchFamily="18" charset="0"/>
              </a:rPr>
              <a:t>nd</a:t>
            </a:r>
            <a:r>
              <a:rPr lang="en-US" sz="1800" dirty="0">
                <a:effectLst/>
                <a:latin typeface="Times New Roman" panose="02020603050405020304" pitchFamily="18" charset="0"/>
                <a:ea typeface="Times New Roman" panose="02020603050405020304" pitchFamily="18" charset="0"/>
              </a:rPr>
              <a:t> 14:00pt to review some of the .15 frequency ranges. </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57397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dirty="0">
                <a:solidFill>
                  <a:srgbClr val="00B0F0"/>
                </a:solidFill>
                <a:effectLst/>
                <a:latin typeface="Times New Roman" panose="02020603050405020304" pitchFamily="18" charset="0"/>
                <a:ea typeface="SimSun" panose="02010600030101010101" pitchFamily="2" charset="-122"/>
              </a:rPr>
              <a:t>FCC NPRM 60GHz reply comments input</a:t>
            </a:r>
            <a:endParaRPr lang="en-US" sz="180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16-23sep21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30sep  –</a:t>
            </a:r>
            <a:r>
              <a:rPr lang="en-US" sz="1800" i="1" u="sng" dirty="0"/>
              <a:t>15:00–&lt;15:55</a:t>
            </a:r>
            <a:r>
              <a:rPr lang="en-US" sz="1800" dirty="0"/>
              <a:t> et </a:t>
            </a:r>
            <a:r>
              <a:rPr lang="en-US" sz="1600" dirty="0"/>
              <a:t>–</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sz="1600" b="1" u="sng" dirty="0"/>
              <a:t>note: new call-in started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15:____________________________52et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16-23sep21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lvl="1">
              <a:spcBef>
                <a:spcPts val="0"/>
              </a:spcBef>
              <a:buFont typeface="Arial" panose="020B0604020202020204" pitchFamily="34" charset="0"/>
              <a:buChar char="•"/>
            </a:pPr>
            <a:r>
              <a:rPr lang="en-US" sz="1050" dirty="0">
                <a:solidFill>
                  <a:schemeClr val="tx1"/>
                </a:solidFill>
              </a:rPr>
              <a:t>EN 302 567 – C1 band/60GHz (</a:t>
            </a:r>
            <a:r>
              <a:rPr lang="en-US" sz="1050" dirty="0" err="1">
                <a:solidFill>
                  <a:schemeClr val="tx1"/>
                </a:solidFill>
              </a:rPr>
              <a:t>WiGig</a:t>
            </a:r>
            <a:r>
              <a:rPr lang="en-US" sz="1050" dirty="0">
                <a:solidFill>
                  <a:schemeClr val="tx1"/>
                </a:solidFill>
              </a:rPr>
              <a:t>, .11ad and .11ay) has passed 2</a:t>
            </a:r>
            <a:r>
              <a:rPr lang="en-US" sz="1050" baseline="30000" dirty="0">
                <a:solidFill>
                  <a:schemeClr val="tx1"/>
                </a:solidFill>
              </a:rPr>
              <a:t>nd</a:t>
            </a:r>
            <a:r>
              <a:rPr lang="en-US" sz="105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050" dirty="0">
                <a:solidFill>
                  <a:schemeClr val="tx1"/>
                </a:solidFill>
              </a:rPr>
              <a:t>EN 303 722 – C3 band/60GHz  has been reviewed by EC assessment and will go out for 1</a:t>
            </a:r>
            <a:r>
              <a:rPr lang="en-US" sz="1050" baseline="30000" dirty="0">
                <a:solidFill>
                  <a:schemeClr val="tx1"/>
                </a:solidFill>
              </a:rPr>
              <a:t>st</a:t>
            </a:r>
            <a:r>
              <a:rPr lang="en-US" sz="1050" dirty="0">
                <a:solidFill>
                  <a:schemeClr val="tx1"/>
                </a:solidFill>
              </a:rPr>
              <a:t> ENAP now. </a:t>
            </a:r>
          </a:p>
          <a:p>
            <a:pPr lvl="1">
              <a:spcBef>
                <a:spcPts val="0"/>
              </a:spcBef>
              <a:buFont typeface="Arial" panose="020B0604020202020204" pitchFamily="34" charset="0"/>
              <a:buChar char="•"/>
            </a:pPr>
            <a:r>
              <a:rPr lang="en-US" sz="105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05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05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05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0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05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000" dirty="0">
                <a:solidFill>
                  <a:schemeClr val="tx1"/>
                </a:solidFill>
              </a:rPr>
              <a:t>In  he 802.11 SC </a:t>
            </a:r>
            <a:r>
              <a:rPr lang="en-US" sz="1000" dirty="0" err="1">
                <a:solidFill>
                  <a:schemeClr val="tx1"/>
                </a:solidFill>
              </a:rPr>
              <a:t>CoEx</a:t>
            </a:r>
            <a:r>
              <a:rPr lang="en-US" sz="1000" dirty="0">
                <a:solidFill>
                  <a:schemeClr val="tx1"/>
                </a:solidFill>
              </a:rPr>
              <a:t> there are submission documents in Mentor (</a:t>
            </a:r>
            <a:r>
              <a:rPr lang="en-US" sz="1000" dirty="0">
                <a:effectLst/>
                <a:ea typeface="Calibri" panose="020F0502020204030204" pitchFamily="34" charset="0"/>
                <a:cs typeface="Times New Roman" panose="02020603050405020304" pitchFamily="18" charset="0"/>
              </a:rPr>
              <a:t>docs 11-814 and 11-1191)</a:t>
            </a:r>
            <a:r>
              <a:rPr lang="en-US" sz="1000" dirty="0">
                <a:solidFill>
                  <a:schemeClr val="tx1"/>
                </a:solidFill>
              </a:rPr>
              <a:t>, on this.  </a:t>
            </a:r>
          </a:p>
          <a:p>
            <a:pPr lvl="2">
              <a:spcBef>
                <a:spcPts val="0"/>
              </a:spcBef>
              <a:buFont typeface="Arial" panose="020B0604020202020204" pitchFamily="34" charset="0"/>
              <a:buChar char="•"/>
            </a:pPr>
            <a:r>
              <a:rPr lang="en-US" sz="1000" dirty="0">
                <a:solidFill>
                  <a:schemeClr val="tx1"/>
                </a:solidFill>
              </a:rPr>
              <a:t>ad </a:t>
            </a:r>
            <a:r>
              <a:rPr lang="en-US" sz="1000" dirty="0" err="1">
                <a:solidFill>
                  <a:schemeClr val="tx1"/>
                </a:solidFill>
              </a:rPr>
              <a:t>hocs</a:t>
            </a:r>
            <a:r>
              <a:rPr lang="en-US" sz="10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05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0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050" dirty="0">
                <a:solidFill>
                  <a:schemeClr val="tx1"/>
                </a:solidFill>
              </a:rPr>
              <a:t>EN 303 753 - 3</a:t>
            </a:r>
            <a:r>
              <a:rPr lang="en-US" sz="1050" baseline="30000" dirty="0">
                <a:solidFill>
                  <a:schemeClr val="tx1"/>
                </a:solidFill>
              </a:rPr>
              <a:t>rd</a:t>
            </a:r>
            <a:r>
              <a:rPr lang="en-US" sz="1050" dirty="0">
                <a:solidFill>
                  <a:schemeClr val="tx1"/>
                </a:solidFill>
              </a:rPr>
              <a:t> 60GHz standard progressing and current poll is closing now.  </a:t>
            </a:r>
          </a:p>
          <a:p>
            <a:pPr lvl="1">
              <a:spcBef>
                <a:spcPts val="0"/>
              </a:spcBef>
              <a:buFont typeface="Arial" panose="020B0604020202020204" pitchFamily="34" charset="0"/>
              <a:buChar char="•"/>
            </a:pPr>
            <a:r>
              <a:rPr lang="en-US" sz="1050" dirty="0">
                <a:solidFill>
                  <a:schemeClr val="tx1"/>
                </a:solidFill>
              </a:rPr>
              <a:t>Nominations for chair of BRAN closes 27aug21.. </a:t>
            </a:r>
          </a:p>
          <a:p>
            <a:pPr lvl="1">
              <a:spcBef>
                <a:spcPts val="0"/>
              </a:spcBef>
              <a:buFont typeface="Arial" panose="020B0604020202020204" pitchFamily="34" charset="0"/>
              <a:buChar char="•"/>
            </a:pPr>
            <a:r>
              <a:rPr lang="en-US" sz="105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05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a:t>
            </a:r>
            <a:r>
              <a:rPr lang="en-US" altLang="en-US" sz="1400" dirty="0">
                <a:solidFill>
                  <a:schemeClr val="bg1">
                    <a:lumMod val="75000"/>
                  </a:schemeClr>
                </a:solidFill>
              </a:rPr>
              <a:t>Peter</a:t>
            </a:r>
            <a:r>
              <a:rPr lang="en-US" altLang="en-US" sz="1400" dirty="0">
                <a:solidFill>
                  <a:schemeClr val="tx1"/>
                </a:solidFill>
              </a:rPr>
              <a:t>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Inputs on FCC NPRM on 60 GHz reply comments. </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r>
              <a:rPr lang="en-US" sz="1400" dirty="0">
                <a:solidFill>
                  <a:schemeClr val="tx1"/>
                </a:solidFill>
              </a:rPr>
              <a:t>FM57 update</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IEEE 802 viewpoints on WRC-23 AIs from July. </a:t>
            </a:r>
          </a:p>
          <a:p>
            <a:pPr lvl="1">
              <a:spcBef>
                <a:spcPts val="0"/>
              </a:spcBef>
              <a:buFont typeface="Arial" panose="020B0604020202020204" pitchFamily="34" charset="0"/>
              <a:buChar char="•"/>
            </a:pPr>
            <a:r>
              <a:rPr lang="en-US" altLang="en-US" sz="1400" dirty="0">
                <a:solidFill>
                  <a:schemeClr val="tx1"/>
                </a:solidFill>
              </a:rPr>
              <a:t>Status on 4 liaisons, one in mentor ready to review</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Reply Comments being done and due 18oct21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open meeting the 30</a:t>
            </a:r>
            <a:r>
              <a:rPr lang="en-US" altLang="en-US" sz="1400" kern="0" baseline="30000" dirty="0">
                <a:solidFill>
                  <a:schemeClr val="tx1"/>
                </a:solidFill>
              </a:rPr>
              <a:t>th</a:t>
            </a:r>
            <a:endParaRPr lang="en-US" altLang="en-US" sz="1400" kern="0" dirty="0">
              <a:solidFill>
                <a:schemeClr val="tx1"/>
              </a:solidFill>
            </a:endParaRPr>
          </a:p>
          <a:p>
            <a:pPr lvl="2">
              <a:spcBef>
                <a:spcPts val="0"/>
              </a:spcBef>
              <a:buFont typeface="Arial" panose="020B0604020202020204" pitchFamily="34" charset="0"/>
              <a:buChar char="•"/>
            </a:pPr>
            <a:r>
              <a:rPr lang="en-US" altLang="en-US" sz="1400" kern="0" dirty="0">
                <a:solidFill>
                  <a:schemeClr val="tx1"/>
                </a:solidFill>
              </a:rPr>
              <a:t>AFC authorization</a:t>
            </a:r>
          </a:p>
          <a:p>
            <a:pPr lvl="2">
              <a:spcBef>
                <a:spcPts val="0"/>
              </a:spcBef>
              <a:buFont typeface="Arial" panose="020B0604020202020204" pitchFamily="34" charset="0"/>
              <a:buChar char="•"/>
            </a:pPr>
            <a:r>
              <a:rPr lang="en-US" altLang="en-US" sz="1400" kern="0" dirty="0" err="1">
                <a:solidFill>
                  <a:schemeClr val="tx1"/>
                </a:solidFill>
              </a:rPr>
              <a:t>NoI</a:t>
            </a:r>
            <a:r>
              <a:rPr lang="en-US" altLang="en-US" sz="1400" kern="0" dirty="0">
                <a:solidFill>
                  <a:schemeClr val="tx1"/>
                </a:solidFill>
              </a:rPr>
              <a:t> on IoT</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https://mentor.ieee.org/802.18/dcn/21/18-21-0088-01-0000-minutes-electronic-plenary-15-22jul21-rr-tag-mad.</a:t>
            </a:r>
            <a:r>
              <a:rPr lang="en-GB" sz="1600" b="0" dirty="0">
                <a:ea typeface="SimSun" panose="02010600030101010101" pitchFamily="2" charset="-122"/>
                <a:hlinkClick r:id="rId3"/>
              </a:rPr>
              <a:t>docx</a:t>
            </a:r>
            <a:r>
              <a:rPr lang="en-GB" sz="1600" b="0" dirty="0">
                <a:ea typeface="SimSun" panose="02010600030101010101" pitchFamily="2" charset="-122"/>
              </a:rPr>
              <a:t> </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23-Jul-2021 23:55:03 ET</a:t>
            </a:r>
            <a:r>
              <a:rPr lang="en-US" sz="1600" b="0" dirty="0">
                <a:ea typeface="SimSun" panose="02010600030101010101" pitchFamily="2" charset="-122"/>
              </a:rPr>
              <a:t>, with </a:t>
            </a:r>
            <a:r>
              <a:rPr lang="en-US" sz="1800" b="0" dirty="0">
                <a:ea typeface="SimSun" panose="02010600030101010101" pitchFamily="2" charset="-122"/>
              </a:rPr>
              <a:t>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Al P. </a:t>
            </a:r>
          </a:p>
          <a:p>
            <a:pPr marL="0" indent="0">
              <a:spcBef>
                <a:spcPts val="0"/>
              </a:spcBef>
            </a:pPr>
            <a:r>
              <a:rPr lang="en-US" altLang="en-US" sz="1800" b="0" dirty="0">
                <a:solidFill>
                  <a:schemeClr val="bg1">
                    <a:lumMod val="65000"/>
                  </a:schemeClr>
                </a:solidFill>
              </a:rPr>
              <a:t>	Seconded by:  Vijay A. </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61109</TotalTime>
  <Words>13739</Words>
  <Application>Microsoft Office PowerPoint</Application>
  <PresentationFormat>Widescreen</PresentationFormat>
  <Paragraphs>1342</Paragraphs>
  <Slides>47</Slides>
  <Notes>35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47</vt:i4>
      </vt:variant>
    </vt:vector>
  </HeadingPairs>
  <TitlesOfParts>
    <vt:vector size="59"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-2</vt:lpstr>
      <vt:lpstr>Other regions (outside EU-Stds and USA), items to share</vt:lpstr>
      <vt:lpstr>Other regions (outside EU-Stds and USA), items to share</vt:lpstr>
      <vt:lpstr>ITU-R items to share  -</vt:lpstr>
      <vt:lpstr>ITU-R liaisons - 1</vt:lpstr>
      <vt:lpstr>ITU-R liaisons - 2</vt:lpstr>
      <vt:lpstr>FCC NPRM on 60GHz on Radar Sensing Technology  </vt:lpstr>
      <vt:lpstr>General Discussion Items </vt:lpstr>
      <vt:lpstr>General Discussion Items – ongoing - MSGs 6 GHz &amp; FCC</vt:lpstr>
      <vt:lpstr>General Discussion Items – ongoing - IEEE 802 Stds Table of Frequency Bands </vt:lpstr>
      <vt:lpstr>Actions / AOB / Recess</vt:lpstr>
      <vt:lpstr>2nd – call - Thursday (23sep21) Agenda</vt:lpstr>
      <vt:lpstr>EU items to share</vt:lpstr>
      <vt:lpstr>EU items to share -2</vt:lpstr>
      <vt:lpstr>Other regions (outside EU-Stds and USA), items to share</vt:lpstr>
      <vt:lpstr>ITU-R items to share  -</vt:lpstr>
      <vt:lpstr>ITU-R liaisons</vt:lpstr>
      <vt:lpstr>ITU-R liaisons</vt:lpstr>
      <vt:lpstr>FCC NPRM on 60GHz on Radar Sensing Technology  </vt:lpstr>
      <vt:lpstr>General Discussion Items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EU items to share -1a</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3881</cp:revision>
  <cp:lastPrinted>1601-01-01T00:00:00Z</cp:lastPrinted>
  <dcterms:created xsi:type="dcterms:W3CDTF">2016-03-03T14:54:45Z</dcterms:created>
  <dcterms:modified xsi:type="dcterms:W3CDTF">2021-09-16T14:41:31Z</dcterms:modified>
</cp:coreProperties>
</file>