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776" r:id="rId8"/>
    <p:sldId id="596" r:id="rId9"/>
    <p:sldId id="690" r:id="rId10"/>
    <p:sldId id="799" r:id="rId11"/>
    <p:sldId id="798" r:id="rId12"/>
    <p:sldId id="606" r:id="rId13"/>
    <p:sldId id="735" r:id="rId14"/>
    <p:sldId id="801" r:id="rId15"/>
    <p:sldId id="800" r:id="rId16"/>
    <p:sldId id="608" r:id="rId17"/>
    <p:sldId id="781" r:id="rId18"/>
    <p:sldId id="774" r:id="rId19"/>
    <p:sldId id="796" r:id="rId20"/>
    <p:sldId id="742" r:id="rId21"/>
    <p:sldId id="743" r:id="rId22"/>
    <p:sldId id="650" r:id="rId23"/>
    <p:sldId id="498" r:id="rId24"/>
    <p:sldId id="402" r:id="rId25"/>
    <p:sldId id="403" r:id="rId26"/>
    <p:sldId id="797" r:id="rId27"/>
    <p:sldId id="778" r:id="rId28"/>
    <p:sldId id="603" r:id="rId29"/>
    <p:sldId id="795"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374" autoAdjust="0"/>
  </p:normalViewPr>
  <p:slideViewPr>
    <p:cSldViewPr>
      <p:cViewPr varScale="1">
        <p:scale>
          <a:sx n="64" d="100"/>
          <a:sy n="64" d="100"/>
        </p:scale>
        <p:origin x="102" y="149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8.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938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99816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09sep21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802.18-21/0104r01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c.gc.ca/eic/site/smt-gst.nsf/eng/sf11717.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089-00-coex-coexistence-between-radars-and-communication-systems-in-the-60ghz-band-u-s-update.pptx" TargetMode="External"/><Relationship Id="rId3" Type="http://schemas.openxmlformats.org/officeDocument/2006/relationships/hyperlink" Target="https://www.fcc.gov/ecfs/search/filings?q=((proceedings.name:((21%5C-264*))%20OR%20proceedings.description:((21%5C-264*))))&amp;sort=date_disseminated,DESC" TargetMode="External"/><Relationship Id="rId7" Type="http://schemas.openxmlformats.org/officeDocument/2006/relationships/hyperlink" Target="https://mentor.ieee.org/802.18/dcn/21/18-21-0079-02-0000-fcc-nprm-allowing-expanded-flexibility-for-radar-operation-in-57-64-ghz-band.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urldefense.com/v3/__https:/www.federalregister.gov/d/2021-16637?utm_medium=email&amp;utm_campaign=subscription*mailing*list&amp;utm_source=federalregister.gov__;Kys!!F7jv3iA!kCOcNUzUR0qsvQP1rN9qBeWaPxLRXryhg4U02CqEFT8zp60I7zdtCWeOkNp91K_sRw$" TargetMode="External"/><Relationship Id="rId5" Type="http://schemas.openxmlformats.org/officeDocument/2006/relationships/hyperlink" Target="https://urldefense.com/v3/__https:/www.govinfo.gov/content/pkg/FR-2021-08-19/pdf/2021-16637.pdf?utm_source=federalregister.gov&amp;utm_medium=email&amp;utm_campaign=subscription*mailing*list__;Kys!!F7jv3iA!kCOcNUzUR0qsvQP1rN9qBeWaPxLRXryhg4U02CqEFT8zp60I7zdtCWeOkNrPJarxaw$" TargetMode="External"/><Relationship Id="rId4" Type="http://schemas.openxmlformats.org/officeDocument/2006/relationships/hyperlink" Target="https://urldefense.com/v3/__https:/www.federalregister.gov/documents/2021/08/19/2021-16637/fcc-seeks-to-enable-state-of-the-art-radar-sensors-in-60-ghz-band?utm_campaign=subscription*mailing*list&amp;utm_source=federalregister.gov&amp;utm_medium=email__;Kys!!F7jv3iA!kCOcNUzUR0qsvQP1rN9qBeWaPxLRXryhg4U02CqEFT8zp60I7zdtCWeOkNoMDxVRbg$"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docdb.cept.org/implementation/16737"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1/ec-21-0140-03-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09sep21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09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was addressed at the EC call on 07Sep21, Tuesday</a:t>
            </a:r>
          </a:p>
          <a:p>
            <a:pPr marL="685800" lvl="1">
              <a:buFont typeface="Arial" panose="020B0604020202020204" pitchFamily="34" charset="0"/>
              <a:buChar char="•"/>
            </a:pPr>
            <a:r>
              <a:rPr lang="en-US" sz="1800" b="0" dirty="0">
                <a:effectLst/>
                <a:ea typeface="Calibri" panose="020F0502020204030204" pitchFamily="34" charset="0"/>
              </a:rPr>
              <a:t>Straw poll-Vancouver:  Will you attend the 2021 November IEEE 802 Plenary if held in-person at the Hyatt Regency Vancouver, in Vancouver, Canada Nov 14-19, 2021? </a:t>
            </a:r>
          </a:p>
          <a:p>
            <a:pPr marL="400050" lvl="1" indent="0"/>
            <a:r>
              <a:rPr lang="en-US" sz="1800" dirty="0">
                <a:ea typeface="Calibri" panose="020F0502020204030204" pitchFamily="34" charset="0"/>
              </a:rPr>
              <a:t>				</a:t>
            </a:r>
            <a:r>
              <a:rPr lang="en-US" sz="1800" b="0" dirty="0">
                <a:effectLst/>
                <a:ea typeface="Calibri" panose="020F0502020204030204" pitchFamily="34" charset="0"/>
              </a:rPr>
              <a:t>Y</a:t>
            </a:r>
            <a:r>
              <a:rPr lang="en-US" sz="1800" dirty="0"/>
              <a:t>es        No              Total response</a:t>
            </a:r>
          </a:p>
          <a:p>
            <a:pPr lvl="2"/>
            <a:r>
              <a:rPr lang="en-US" dirty="0"/>
              <a:t>802.1	17  --      24   --     85  -- (23 abstain/21 no response – July)</a:t>
            </a:r>
          </a:p>
          <a:p>
            <a:pPr lvl="2"/>
            <a:r>
              <a:rPr lang="en-US" dirty="0"/>
              <a:t>802.3	60  --    123    --   183  </a:t>
            </a:r>
          </a:p>
          <a:p>
            <a:pPr lvl="2"/>
            <a:r>
              <a:rPr lang="en-US" dirty="0"/>
              <a:t>802.11	80  --    184    --   271    -- (7 abstain)</a:t>
            </a:r>
          </a:p>
          <a:p>
            <a:pPr lvl="2"/>
            <a:r>
              <a:rPr lang="en-US" dirty="0"/>
              <a:t>802.15	  7  -- 	26    --   33     -- (29/42- July)</a:t>
            </a:r>
          </a:p>
          <a:p>
            <a:pPr lvl="2"/>
            <a:r>
              <a:rPr lang="en-US" dirty="0"/>
              <a:t>802.18	12  --	15    --   27</a:t>
            </a:r>
          </a:p>
          <a:p>
            <a:pPr lvl="2"/>
            <a:r>
              <a:rPr lang="en-US" dirty="0"/>
              <a:t>802.19	11  --	18    --   29</a:t>
            </a:r>
            <a:r>
              <a:rPr lang="en-US" b="0" dirty="0">
                <a:effectLst/>
                <a:ea typeface="Calibri" panose="020F0502020204030204" pitchFamily="34" charset="0"/>
              </a:rPr>
              <a:t> </a:t>
            </a:r>
          </a:p>
          <a:p>
            <a:pPr lvl="1">
              <a:spcBef>
                <a:spcPts val="0"/>
              </a:spcBef>
              <a:spcAft>
                <a:spcPts val="0"/>
              </a:spcAft>
              <a:buFont typeface="Arial" panose="020B0604020202020204" pitchFamily="34" charset="0"/>
              <a:buChar char="•"/>
            </a:pPr>
            <a:r>
              <a:rPr lang="en-US" sz="1800" b="0" dirty="0">
                <a:ea typeface="Calibri" panose="020F0502020204030204" pitchFamily="34" charset="0"/>
              </a:rPr>
              <a:t>And </a:t>
            </a:r>
            <a:r>
              <a:rPr lang="en-US" sz="1800" dirty="0">
                <a:ea typeface="Calibri" panose="020F0502020204030204" pitchFamily="34" charset="0"/>
              </a:rPr>
              <a:t>T</a:t>
            </a:r>
            <a:r>
              <a:rPr lang="en-US" sz="1800" b="0" dirty="0">
                <a:ea typeface="Calibri" panose="020F0502020204030204" pitchFamily="34" charset="0"/>
              </a:rPr>
              <a:t>uesday at the EC call, the Nov 2021 Plenary moved to e</a:t>
            </a:r>
            <a:r>
              <a:rPr lang="en-US" sz="1800" b="0" dirty="0">
                <a:solidFill>
                  <a:schemeClr val="tx1"/>
                </a:solidFill>
                <a:ea typeface="Calibri" panose="020F0502020204030204" pitchFamily="34" charset="0"/>
              </a:rPr>
              <a:t>lectronic/virtual</a:t>
            </a:r>
            <a:r>
              <a:rPr lang="en-US" sz="1800" b="0" dirty="0">
                <a:solidFill>
                  <a:schemeClr val="bg1">
                    <a:lumMod val="75000"/>
                  </a:schemeClr>
                </a:solidFill>
                <a:ea typeface="Calibri" panose="020F0502020204030204" pitchFamily="34" charset="0"/>
              </a:rPr>
              <a:t>.</a:t>
            </a:r>
          </a:p>
          <a:p>
            <a:pPr lvl="1">
              <a:spcBef>
                <a:spcPts val="0"/>
              </a:spcBef>
              <a:spcAft>
                <a:spcPts val="0"/>
              </a:spcAft>
              <a:buFont typeface="Arial" panose="020B0604020202020204" pitchFamily="34" charset="0"/>
              <a:buChar char="•"/>
            </a:pPr>
            <a:r>
              <a:rPr lang="en-US" sz="1800" b="0" dirty="0">
                <a:solidFill>
                  <a:schemeClr val="tx1"/>
                </a:solidFill>
                <a:effectLst/>
                <a:ea typeface="Calibri" panose="020F0502020204030204" pitchFamily="34" charset="0"/>
              </a:rPr>
              <a:t>Also approved was the $50 / $75 / $125 meeting fee like we have been doing.</a:t>
            </a: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a:t>
            </a:r>
          </a:p>
          <a:p>
            <a:pPr marL="685800" lvl="1">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09sep21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941390"/>
            <a:ext cx="10820400" cy="504507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_(some focused calls in sept.)_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r>
              <a:rPr lang="en-US" sz="1800" dirty="0">
                <a:solidFill>
                  <a:schemeClr val="bg1">
                    <a:lumMod val="65000"/>
                  </a:schemeClr>
                </a:solidFill>
              </a:rPr>
              <a:t> </a:t>
            </a:r>
            <a:r>
              <a:rPr lang="en-US" sz="1800" dirty="0">
                <a:solidFill>
                  <a:schemeClr val="tx1"/>
                </a:solidFill>
              </a:rPr>
              <a:t>not today</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many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/calls</a:t>
            </a:r>
            <a:r>
              <a:rPr lang="en-US" sz="1800" b="0" dirty="0">
                <a:solidFill>
                  <a:schemeClr val="tx1"/>
                </a:solidFill>
                <a:sym typeface="Wingdings" panose="05000000000000000000" pitchFamily="2" charset="2"/>
              </a:rPr>
              <a:t>;  01,02,06,07,08,09,10,21sep21</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301 598 – TVWS – approved</a:t>
            </a:r>
            <a:r>
              <a:rPr lang="en-US" sz="1800" dirty="0">
                <a:solidFill>
                  <a:schemeClr val="tx1"/>
                </a:solidFill>
                <a:ea typeface="Calibri" panose="020F0502020204030204" pitchFamily="34" charset="0"/>
                <a:sym typeface="Wingdings" panose="05000000000000000000" pitchFamily="2" charset="2"/>
              </a:rPr>
              <a:t> and </a:t>
            </a:r>
            <a:r>
              <a:rPr lang="en-US" sz="18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303 687 6 GHz - </a:t>
            </a:r>
            <a:r>
              <a:rPr lang="en-US" sz="18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800" b="0" dirty="0">
              <a:solidFill>
                <a:schemeClr val="tx1"/>
              </a:solidFill>
              <a:effectLst/>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800" b="0" baseline="30000" dirty="0">
                <a:solidFill>
                  <a:schemeClr val="tx1"/>
                </a:solidFill>
                <a:effectLst/>
                <a:ea typeface="Calibri" panose="020F0502020204030204" pitchFamily="34" charset="0"/>
                <a:sym typeface="Wingdings" panose="05000000000000000000" pitchFamily="2" charset="2"/>
              </a:rPr>
              <a:t>th</a:t>
            </a:r>
            <a:r>
              <a:rPr lang="en-US" sz="1800" b="0" dirty="0">
                <a:solidFill>
                  <a:schemeClr val="tx1"/>
                </a:solidFill>
                <a:effectLst/>
                <a:ea typeface="Calibri" panose="020F0502020204030204" pitchFamily="34" charset="0"/>
                <a:sym typeface="Wingdings" panose="05000000000000000000" pitchFamily="2" charset="2"/>
              </a:rPr>
              <a:t> and then #2 is 21sep21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sym typeface="Wingdings" panose="05000000000000000000" pitchFamily="2" charset="2"/>
              </a:rPr>
              <a:t>EN 303 722 another 60GHz standard is waiting on ENAP.</a:t>
            </a:r>
          </a:p>
          <a:p>
            <a:pPr lvl="2">
              <a:spcBef>
                <a:spcPts val="0"/>
              </a:spcBef>
              <a:buFont typeface="Arial" panose="020B0604020202020204" pitchFamily="34" charset="0"/>
              <a:buChar char="•"/>
            </a:pPr>
            <a:r>
              <a:rPr lang="en-US" sz="1600" dirty="0">
                <a:solidFill>
                  <a:schemeClr val="tx1"/>
                </a:solidFill>
              </a:rPr>
              <a:t>(not discussed though: EN 302 567 –  another 60GHz (.11ad and .11ay) has passed 2</a:t>
            </a:r>
            <a:r>
              <a:rPr lang="en-US" sz="1600" baseline="30000" dirty="0">
                <a:solidFill>
                  <a:schemeClr val="tx1"/>
                </a:solidFill>
              </a:rPr>
              <a:t>nd</a:t>
            </a:r>
            <a:r>
              <a:rPr lang="en-US" sz="1600" dirty="0">
                <a:solidFill>
                  <a:schemeClr val="tx1"/>
                </a:solidFill>
              </a:rPr>
              <a:t> ENAP, it is now an approved standard, next is to EC to approve for the OJEU.)</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Next plenary starts on 27sept.  Looking at 4 – 90day, sessions each day.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rPr>
              <a:t>Anything to share today? </a:t>
            </a:r>
            <a:r>
              <a:rPr lang="en-US" sz="1600" dirty="0">
                <a:solidFill>
                  <a:schemeClr val="bg1">
                    <a:lumMod val="65000"/>
                  </a:schemeClr>
                </a:solidFill>
              </a:rPr>
              <a:t> </a:t>
            </a:r>
            <a:r>
              <a:rPr lang="en-US" sz="1600" dirty="0">
                <a:solidFill>
                  <a:schemeClr val="tx1"/>
                </a:solidFill>
              </a:rPr>
              <a:t>not today.</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_tbd_ meeting, #M105 10-12Jan22</a:t>
            </a:r>
          </a:p>
          <a:p>
            <a:pPr lvl="1">
              <a:spcBef>
                <a:spcPts val="0"/>
              </a:spcBef>
              <a:spcAft>
                <a:spcPts val="0"/>
              </a:spcAft>
              <a:buFont typeface="Arial" panose="020B0604020202020204" pitchFamily="34" charset="0"/>
              <a:buChar char="•"/>
            </a:pPr>
            <a:r>
              <a:rPr lang="en-US" sz="1600" dirty="0">
                <a:solidFill>
                  <a:schemeClr val="tx1"/>
                </a:solidFill>
              </a:rPr>
              <a:t>Anything to share today? </a:t>
            </a:r>
            <a:r>
              <a:rPr lang="en-US" sz="1600" dirty="0">
                <a:solidFill>
                  <a:schemeClr val="bg1">
                    <a:lumMod val="65000"/>
                  </a:schemeClr>
                </a:solidFill>
              </a:rPr>
              <a:t> </a:t>
            </a:r>
            <a:r>
              <a:rPr lang="en-US" sz="1600" dirty="0">
                <a:solidFill>
                  <a:schemeClr val="tx1"/>
                </a:solidFill>
              </a:rPr>
              <a:t>not today.</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31826"/>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a:t>
            </a:r>
            <a:r>
              <a:rPr lang="en-US" sz="1600" b="1" dirty="0">
                <a:effectLst/>
                <a:ea typeface="Calibri" panose="020F0502020204030204" pitchFamily="34" charset="0"/>
              </a:rPr>
              <a:t>October 11, 2021.  (23sept out of .18)</a:t>
            </a:r>
            <a:endParaRPr lang="en-US" sz="16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br>
              <a:rPr lang="en-US" sz="1000" dirty="0"/>
            </a:br>
            <a:r>
              <a:rPr lang="en-US" sz="1600" b="0" i="0" dirty="0">
                <a:solidFill>
                  <a:srgbClr val="222222"/>
                </a:solidFill>
                <a:effectLst/>
              </a:rPr>
              <a:t>Q1)  MCMC seeks your views and comments on the demand for spectrum for Wi-Fi in the 6 GHz frequency band.</a:t>
            </a:r>
            <a:br>
              <a:rPr lang="en-US" sz="1600" dirty="0"/>
            </a:br>
            <a:br>
              <a:rPr lang="en-US" sz="1600" dirty="0"/>
            </a:br>
            <a:r>
              <a:rPr lang="en-US" sz="1600" b="0" i="0" dirty="0">
                <a:solidFill>
                  <a:srgbClr val="222222"/>
                </a:solidFill>
                <a:effectLst/>
              </a:rPr>
              <a:t>Q2)  MCMC seeks your views and comments on the emerging technologies utilizing the 6 GHz frequency band.</a:t>
            </a:r>
            <a:br>
              <a:rPr lang="en-US" sz="1600" dirty="0"/>
            </a:br>
            <a:br>
              <a:rPr lang="en-US" sz="1600" dirty="0"/>
            </a:br>
            <a:r>
              <a:rPr lang="en-US" sz="1600" b="0" i="0" dirty="0">
                <a:solidFill>
                  <a:srgbClr val="222222"/>
                </a:solidFill>
                <a:effectLst/>
              </a:rPr>
              <a:t>Q3)  MCMC seeks your views and comments on the frequency range within the 6 GHz frequency band that could be considered for Wi-Fi under the Class Assignment in Malaysia. Should MCMC consider allowing Wi-Fi to operate in the entire 1200 MHz (5925 MHz to 7125 MHz frequency band) or only in the 500 MHz (5925 MHz to 6425 MHz frequency band)?</a:t>
            </a:r>
            <a:br>
              <a:rPr lang="en-US" sz="1600" dirty="0"/>
            </a:br>
            <a:br>
              <a:rPr lang="en-US" sz="1600" dirty="0"/>
            </a:br>
            <a:r>
              <a:rPr lang="en-US" sz="1600" b="0" i="0" dirty="0">
                <a:solidFill>
                  <a:srgbClr val="222222"/>
                </a:solidFill>
                <a:effectLst/>
              </a:rPr>
              <a:t>Q4)  MCMC seeks your views and comments on: i. the coexistence between Wi-Fi and incumbent services (i.e. fixed service and fixed-satellite service); and ii. the potential interference mitigation between these services.</a:t>
            </a:r>
            <a:br>
              <a:rPr lang="en-US" sz="1600" dirty="0"/>
            </a:br>
            <a:endParaRPr lang="en-US" sz="1600" dirty="0"/>
          </a:p>
          <a:p>
            <a:pPr marL="800100" lvl="2">
              <a:spcBef>
                <a:spcPts val="0"/>
              </a:spcBef>
              <a:spcAft>
                <a:spcPts val="0"/>
              </a:spcAft>
              <a:buFont typeface="Arial" panose="020B0604020202020204" pitchFamily="34" charset="0"/>
              <a:buChar char="•"/>
            </a:pPr>
            <a:r>
              <a:rPr lang="en-US" sz="1600" b="0" i="0" dirty="0">
                <a:solidFill>
                  <a:srgbClr val="222222"/>
                </a:solidFill>
                <a:effectLst/>
              </a:rPr>
              <a:t>note: Refer to Table 1 of the document on the status of incumbents in this frequency band of interest.</a:t>
            </a:r>
            <a:br>
              <a:rPr lang="en-US" sz="1600" b="0" i="0" dirty="0">
                <a:solidFill>
                  <a:srgbClr val="222222"/>
                </a:solidFill>
                <a:effectLst/>
              </a:rPr>
            </a:b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5785" y="658316"/>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0" indent="0">
              <a:spcBef>
                <a:spcPts val="0"/>
              </a:spcBef>
              <a:spcAft>
                <a:spcPts val="0"/>
              </a:spcAft>
            </a:pPr>
            <a:br>
              <a:rPr lang="en-US" sz="1400" dirty="0"/>
            </a:br>
            <a:endParaRPr lang="en-US" sz="1400" dirty="0"/>
          </a:p>
          <a:p>
            <a:pPr marL="400050" lvl="1" indent="0">
              <a:spcBef>
                <a:spcPts val="0"/>
              </a:spcBef>
              <a:spcAft>
                <a:spcPts val="0"/>
              </a:spcAft>
            </a:pPr>
            <a:r>
              <a:rPr lang="en-US" sz="1600" b="0" i="0" dirty="0">
                <a:solidFill>
                  <a:srgbClr val="222222"/>
                </a:solidFill>
                <a:effectLst/>
              </a:rPr>
              <a:t>Q5)  MCMC seeks your views and comments on the potential technical and operational conditions to be imposed if the 6 GHz frequency band is introduced for Wi-Fi under the Class Assignment. Should part of the frequency band be limited to indoor operation? Should standard power devices operating under the Automatic Frequency Coordination (AFC) system be adopted in Malaysia?</a:t>
            </a:r>
            <a:br>
              <a:rPr lang="en-US" sz="1600" b="0" i="0" dirty="0">
                <a:solidFill>
                  <a:srgbClr val="222222"/>
                </a:solidFill>
                <a:effectLst/>
              </a:rPr>
            </a:br>
            <a:endParaRPr lang="en-US" sz="1600" b="0" i="0" dirty="0">
              <a:solidFill>
                <a:srgbClr val="222222"/>
              </a:solidFill>
              <a:effectLst/>
            </a:endParaRPr>
          </a:p>
          <a:p>
            <a:pPr marL="800100" lvl="2">
              <a:spcBef>
                <a:spcPts val="0"/>
              </a:spcBef>
              <a:spcAft>
                <a:spcPts val="0"/>
              </a:spcAft>
              <a:buFont typeface="Arial" panose="020B0604020202020204" pitchFamily="34" charset="0"/>
              <a:buChar char="•"/>
            </a:pPr>
            <a:r>
              <a:rPr lang="en-US" sz="1600" b="0" i="0" dirty="0">
                <a:solidFill>
                  <a:srgbClr val="222222"/>
                </a:solidFill>
                <a:effectLst/>
              </a:rPr>
              <a:t>note: </a:t>
            </a:r>
            <a:r>
              <a:rPr lang="en-US" sz="1600" b="0" dirty="0">
                <a:solidFill>
                  <a:srgbClr val="222222"/>
                </a:solidFill>
              </a:rPr>
              <a:t>R</a:t>
            </a:r>
            <a:r>
              <a:rPr lang="en-US" sz="1600" b="0" i="0" dirty="0">
                <a:solidFill>
                  <a:srgbClr val="222222"/>
                </a:solidFill>
                <a:effectLst/>
              </a:rPr>
              <a:t>efer to Table 2 of the document on the existing conditions of WLAN and SRD.</a:t>
            </a:r>
            <a:endParaRPr lang="en-US" sz="1600" b="0" i="0" dirty="0">
              <a:solidFill>
                <a:srgbClr val="0000FF"/>
              </a:solidFill>
              <a:effectLst/>
            </a:endParaRPr>
          </a:p>
          <a:p>
            <a:pPr lvl="1"/>
            <a:r>
              <a:rPr lang="en-US" sz="1600" b="0" i="0" dirty="0">
                <a:solidFill>
                  <a:srgbClr val="222222"/>
                </a:solidFill>
                <a:effectLst/>
              </a:rPr>
              <a:t>Q6)  What other key issues need to be considered in introducing Wi-Fi in the 6 GHz frequency range?</a:t>
            </a:r>
            <a:endParaRPr lang="en-US" sz="1600" b="0" dirty="0">
              <a:effectLst/>
            </a:endParaRPr>
          </a:p>
          <a:p>
            <a:pPr lvl="1"/>
            <a:endParaRPr lang="en-US" sz="1600" b="0" i="0" dirty="0">
              <a:solidFill>
                <a:srgbClr val="222222"/>
              </a:solidFill>
              <a:effectLst/>
            </a:endParaRPr>
          </a:p>
          <a:p>
            <a:pPr lvl="1">
              <a:buFont typeface="Arial" panose="020B0604020202020204" pitchFamily="34" charset="0"/>
              <a:buChar char="•"/>
            </a:pPr>
            <a:r>
              <a:rPr lang="en-US" sz="1600" b="0" dirty="0">
                <a:solidFill>
                  <a:srgbClr val="222222"/>
                </a:solidFill>
              </a:rPr>
              <a:t>Consultation is in mentor:  </a:t>
            </a:r>
            <a:r>
              <a:rPr lang="en-US" sz="1600" b="0" dirty="0">
                <a:solidFill>
                  <a:srgbClr val="222222"/>
                </a:solidFill>
                <a:hlinkClick r:id="rId4"/>
              </a:rPr>
              <a:t>https://mentor.ieee.org/802.18/dcn/21/18-21-0103-00-0000-malaysia-mcmc-consultation-wlan-in-the-6ghz-band.docx</a:t>
            </a:r>
            <a:endParaRPr lang="en-US" sz="1600" b="0" dirty="0">
              <a:solidFill>
                <a:srgbClr val="222222"/>
              </a:solidFill>
            </a:endParaRPr>
          </a:p>
          <a:p>
            <a:pPr algn="l"/>
            <a:endParaRPr lang="en-US" sz="1600" b="0" dirty="0">
              <a:solidFill>
                <a:srgbClr val="222222"/>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1246529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143000"/>
            <a:ext cx="10475384" cy="52815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i="0" dirty="0">
                <a:solidFill>
                  <a:srgbClr val="222222"/>
                </a:solidFill>
                <a:effectLst/>
              </a:rPr>
              <a:t>Canada ISED is seeking comments on a new public consultation, entitled "Consultation on New Access Licensing Framework, Changes to Subordinate Licensing and White Space to Support Rural and Remote Deployment":     </a:t>
            </a:r>
            <a:r>
              <a:rPr lang="en-US" sz="1800" b="0" i="0" dirty="0">
                <a:solidFill>
                  <a:srgbClr val="1155CC"/>
                </a:solidFill>
                <a:effectLst/>
                <a:hlinkClick r:id="rId3"/>
              </a:rPr>
              <a:t>https://www.ic.gc.ca/eic/site/smt-gst.nsf/eng/sf11717.html</a:t>
            </a:r>
            <a:endParaRPr lang="en-US" sz="1800" dirty="0"/>
          </a:p>
          <a:p>
            <a:pPr marL="400050" lvl="1">
              <a:spcBef>
                <a:spcPts val="0"/>
              </a:spcBef>
              <a:spcAft>
                <a:spcPts val="0"/>
              </a:spcAft>
              <a:buFont typeface="Arial" panose="020B0604020202020204" pitchFamily="34" charset="0"/>
              <a:buChar char="•"/>
            </a:pPr>
            <a:r>
              <a:rPr lang="en-US" sz="1400" b="0" i="0" dirty="0">
                <a:solidFill>
                  <a:srgbClr val="222222"/>
                </a:solidFill>
                <a:effectLst/>
                <a:latin typeface="Arial" panose="020B0604020202020204" pitchFamily="34" charset="0"/>
              </a:rPr>
              <a:t>In summary:</a:t>
            </a:r>
            <a:br>
              <a:rPr lang="en-US" sz="1400" dirty="0"/>
            </a:br>
            <a:r>
              <a:rPr lang="en-US" sz="1400" b="0" i="0" dirty="0">
                <a:solidFill>
                  <a:srgbClr val="222222"/>
                </a:solidFill>
                <a:effectLst/>
                <a:latin typeface="Arial" panose="020B0604020202020204" pitchFamily="34" charset="0"/>
              </a:rPr>
              <a:t>[1]  ISED is proposing a new access licensing framework, called Access Licensing, that would allow for greater access to spectrum in rural and remote areas. The initial bands for consideration are the 800 MHz band.</a:t>
            </a:r>
            <a:br>
              <a:rPr lang="en-US" sz="1400" dirty="0"/>
            </a:br>
            <a:br>
              <a:rPr lang="en-US" sz="1400" dirty="0"/>
            </a:br>
            <a:r>
              <a:rPr lang="en-US" sz="1400" b="0" i="0" dirty="0">
                <a:solidFill>
                  <a:srgbClr val="222222"/>
                </a:solidFill>
                <a:effectLst/>
                <a:latin typeface="Arial" panose="020B0604020202020204" pitchFamily="34" charset="0"/>
              </a:rPr>
              <a:t>[2]  ISED is proposing to update a few existing White Space policies, including a proposal of cloud-based database, the use of TV channels 3 and 4 (60~72 MHz) by all types of white space devices, and a proposal to encourage the development and deployment of white space devices systems by phasing out RRBS (rural remote broadband systems).</a:t>
            </a:r>
            <a:br>
              <a:rPr lang="en-US" sz="1400" dirty="0"/>
            </a:br>
            <a:br>
              <a:rPr lang="en-US" sz="1400" dirty="0"/>
            </a:br>
            <a:r>
              <a:rPr lang="en-US" sz="1400" b="0" i="0" dirty="0">
                <a:solidFill>
                  <a:srgbClr val="222222"/>
                </a:solidFill>
                <a:effectLst/>
                <a:latin typeface="Arial" panose="020B0604020202020204" pitchFamily="34" charset="0"/>
              </a:rPr>
              <a:t>There are 49 questions in total.  </a:t>
            </a:r>
            <a:r>
              <a:rPr lang="en-US" sz="1400" b="1" i="0" dirty="0">
                <a:solidFill>
                  <a:srgbClr val="222222"/>
                </a:solidFill>
                <a:effectLst/>
                <a:latin typeface="Arial" panose="020B0604020202020204" pitchFamily="34" charset="0"/>
              </a:rPr>
              <a:t>The consultation deadline is October 12, 2021.  </a:t>
            </a:r>
            <a:r>
              <a:rPr lang="en-US" sz="1400" b="0" i="0" dirty="0">
                <a:solidFill>
                  <a:srgbClr val="222222"/>
                </a:solidFill>
                <a:effectLst/>
                <a:latin typeface="Arial" panose="020B0604020202020204" pitchFamily="34" charset="0"/>
              </a:rPr>
              <a:t>The closing date for reply comments is November 24, 2021.</a:t>
            </a:r>
          </a:p>
          <a:p>
            <a:pPr marL="400050" lvl="1">
              <a:spcBef>
                <a:spcPts val="0"/>
              </a:spcBef>
              <a:spcAft>
                <a:spcPts val="0"/>
              </a:spcAft>
              <a:buFont typeface="Arial" panose="020B0604020202020204" pitchFamily="34" charset="0"/>
              <a:buChar char="•"/>
            </a:pPr>
            <a:r>
              <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i="0" dirty="0">
                <a:solidFill>
                  <a:srgbClr val="222222"/>
                </a:solidFill>
                <a:effectLst/>
              </a:rPr>
              <a:t>Anything else to share today? not today</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400" b="0" i="0" u="none" strike="noStrike" baseline="0" dirty="0">
              <a:solidFill>
                <a:srgbClr val="000000"/>
              </a:solidFill>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2120456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Anything to share today? not today</a:t>
            </a: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At Sept Wireless Interim,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 (probably upload to WP5A 02nov21; out of .18 then 15oct for EC 10 day)</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.11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out of .18 then 08oct for EC 10 day)</a:t>
            </a:r>
            <a:endParaRPr lang="en-US" sz="1600" dirty="0">
              <a:solidFill>
                <a:schemeClr val="tx1"/>
              </a:solidFill>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976098"/>
            <a:ext cx="11049000" cy="5577101"/>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4"/>
              </a:rPr>
              <a:t>2021-16637</a:t>
            </a:r>
            <a:r>
              <a:rPr lang="en-US" sz="1800" u="sng" dirty="0">
                <a:solidFill>
                  <a:srgbClr val="3071A9"/>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46661; </a:t>
            </a:r>
            <a:r>
              <a:rPr lang="en-US" sz="1800" b="0" u="sng" dirty="0">
                <a:solidFill>
                  <a:srgbClr val="3071A9"/>
                </a:solidFill>
                <a:effectLst/>
                <a:ea typeface="Times New Roman" panose="02020603050405020304" pitchFamily="18" charset="0"/>
                <a:cs typeface="Calibri" panose="020F0502020204030204" pitchFamily="34" charset="0"/>
                <a:hlinkClick r:id="rId5"/>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46661-46672 </a:t>
            </a:r>
            <a:r>
              <a:rPr lang="en-US" sz="1800" i="1" dirty="0">
                <a:solidFill>
                  <a:srgbClr val="000000"/>
                </a:solidFill>
                <a:effectLst/>
                <a:ea typeface="Times New Roman" panose="02020603050405020304" pitchFamily="18" charset="0"/>
                <a:cs typeface="Calibri" panose="020F0502020204030204" pitchFamily="34" charset="0"/>
              </a:rPr>
              <a:t>(12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6"/>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It is on Mentor:  r02 is the July OET versions (r01 is the later Federal Register version). Have not seen in Errata  on the OET version:   </a:t>
            </a:r>
            <a:r>
              <a:rPr lang="en-US" sz="1800" dirty="0">
                <a:solidFill>
                  <a:srgbClr val="191919"/>
                </a:solidFill>
                <a:ea typeface="Calibri" panose="020F0502020204030204" pitchFamily="34" charset="0"/>
                <a:hlinkClick r:id="rId7"/>
              </a:rPr>
              <a:t>https://mentor.ieee.org/802.18/dcn/21/18-21-0079-02-0000-fcc-nprm-allowing-expanded-flexibility-for-radar-operation-in-57-64-ghz-band.docx</a:t>
            </a:r>
            <a:r>
              <a:rPr lang="en-US" sz="1800" dirty="0">
                <a:solidFill>
                  <a:srgbClr val="191919"/>
                </a:solidFill>
                <a:ea typeface="Calibri" panose="020F0502020204030204" pitchFamily="34" charset="0"/>
              </a:rPr>
              <a:t> </a:t>
            </a:r>
            <a:r>
              <a:rPr lang="en-US" sz="16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and .11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a:t>
            </a:r>
            <a:r>
              <a:rPr lang="en-US" sz="1800" b="0" dirty="0">
                <a:ea typeface="Calibri" panose="020F0502020204030204" pitchFamily="34" charset="0"/>
              </a:rPr>
              <a:t>July</a:t>
            </a:r>
            <a:r>
              <a:rPr lang="en-US" sz="1800" b="0" dirty="0">
                <a:effectLst/>
                <a:ea typeface="Calibri" panose="020F0502020204030204" pitchFamily="34" charset="0"/>
              </a:rPr>
              <a:t> plenary, </a:t>
            </a:r>
            <a:r>
              <a:rPr lang="en-US" sz="1800" b="0" dirty="0">
                <a:effectLst/>
                <a:ea typeface="Calibri" panose="020F0502020204030204" pitchFamily="34" charset="0"/>
                <a:hlinkClick r:id="rId8"/>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802.15.3 might have interest. </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dirty="0">
                <a:solidFill>
                  <a:schemeClr val="tx1"/>
                </a:solidFill>
                <a:ea typeface="Calibri" panose="020F0502020204030204" pitchFamily="34" charset="0"/>
              </a:rPr>
              <a:t>Comments due 20Sept21 and reply comments due 18Oct21</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Comments would have been best to be approved in</a:t>
            </a:r>
            <a:r>
              <a:rPr lang="en-US" sz="1800" dirty="0">
                <a:ea typeface="Calibri" panose="020F0502020204030204" pitchFamily="34" charset="0"/>
              </a:rPr>
              <a:t> .18 on </a:t>
            </a:r>
            <a:r>
              <a:rPr lang="en-US" sz="1800" b="1" dirty="0">
                <a:ea typeface="Calibri" panose="020F0502020204030204" pitchFamily="34" charset="0"/>
              </a:rPr>
              <a:t>02Sep (last week), </a:t>
            </a:r>
            <a:r>
              <a:rPr lang="en-US" sz="1800" dirty="0">
                <a:ea typeface="Calibri" panose="020F0502020204030204" pitchFamily="34" charset="0"/>
              </a:rPr>
              <a:t>for a 10-day EC ballot. </a:t>
            </a:r>
          </a:p>
          <a:p>
            <a:pPr marL="400050" lvl="1">
              <a:spcBef>
                <a:spcPts val="0"/>
              </a:spcBef>
              <a:spcAft>
                <a:spcPts val="0"/>
              </a:spcAft>
              <a:buFont typeface="Arial" panose="020B0604020202020204" pitchFamily="34" charset="0"/>
              <a:buChar char="•"/>
            </a:pP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Nothing has come in, in time for comments though some have stepped forward to work on reply comments, of course will need to see the comments filed to respond to. </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With reply comments due Monday 18oct, .18 would be best to approve on 30sept21.  </a:t>
            </a:r>
            <a:r>
              <a:rPr lang="en-US" sz="1800" dirty="0">
                <a:ea typeface="Calibri" panose="020F0502020204030204" pitchFamily="34" charset="0"/>
              </a:rPr>
              <a:t>Some risk if after that. </a:t>
            </a: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238125" marR="0">
              <a:spcBef>
                <a:spcPts val="0"/>
              </a:spcBef>
              <a:spcAft>
                <a:spcPts val="0"/>
              </a:spcAft>
              <a:buFont typeface="Arial" panose="020B0604020202020204" pitchFamily="34" charset="0"/>
              <a:buChar char="•"/>
            </a:pPr>
            <a:r>
              <a:rPr lang="en-US" sz="2000" b="0" dirty="0">
                <a:solidFill>
                  <a:srgbClr val="333333"/>
                </a:solidFill>
                <a:latin typeface="Arial" panose="020B0604020202020204" pitchFamily="34" charset="0"/>
                <a:ea typeface="Calibri" panose="020F0502020204030204" pitchFamily="34" charset="0"/>
              </a:rPr>
              <a:t>none </a:t>
            </a: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a:t>
            </a:r>
            <a:r>
              <a:rPr lang="en-US" sz="1600" dirty="0">
                <a:solidFill>
                  <a:schemeClr val="bg2"/>
                </a:solidFill>
                <a:effectLst/>
                <a:ea typeface="SimSun" panose="02010600030101010101" pitchFamily="2" charset="-122"/>
              </a:rPr>
              <a:t>today? 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31900"/>
            <a:ext cx="10668000" cy="464123"/>
          </a:xfrm>
        </p:spPr>
        <p:txBody>
          <a:bodyPr/>
          <a:lstStyle/>
          <a:p>
            <a:r>
              <a:rPr lang="en-US" altLang="en-US" sz="2400" dirty="0"/>
              <a:t>General Discussion Items – ongoing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28sep21.  </a:t>
            </a:r>
            <a:r>
              <a:rPr lang="en-US" sz="1800" b="0" dirty="0">
                <a:solidFill>
                  <a:schemeClr val="tx1"/>
                </a:solidFill>
                <a:ea typeface="Times New Roman" panose="02020603050405020304" pitchFamily="18" charset="0"/>
              </a:rPr>
              <a:t>(call-in in backup slides here)</a:t>
            </a:r>
          </a:p>
          <a:p>
            <a:pPr>
              <a:spcBef>
                <a:spcPts val="0"/>
              </a:spcBef>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Will share the spreadsheet during the Wireless Interim opening on 10sept21. </a:t>
            </a:r>
            <a:endParaRPr lang="en-US" sz="18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endParaRPr lang="en-US" sz="1800" b="0" dirty="0">
              <a:solidFill>
                <a:schemeClr val="tx1"/>
              </a:solidFill>
              <a:ea typeface="Times New Roman" panose="02020603050405020304" pitchFamily="18" charset="0"/>
            </a:endParaRP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 Promote support of  the FCC NPRM 60GHz reply comments and timeline needed. </a:t>
            </a:r>
          </a:p>
          <a:p>
            <a:pPr marL="285750" indent="-285750">
              <a:buClr>
                <a:srgbClr val="00B0F0"/>
              </a:buClr>
              <a:buFont typeface="Wingdings" panose="05000000000000000000" pitchFamily="2" charset="2"/>
              <a:buChar char="q"/>
            </a:pPr>
            <a:r>
              <a:rPr lang="en-US" altLang="en-US" sz="1800" dirty="0">
                <a:solidFill>
                  <a:srgbClr val="00B0F0"/>
                </a:solidFill>
              </a:rPr>
              <a:t> Add to agenda next week, including are ad </a:t>
            </a:r>
            <a:r>
              <a:rPr lang="en-US" altLang="en-US" sz="1800" dirty="0" err="1">
                <a:solidFill>
                  <a:srgbClr val="00B0F0"/>
                </a:solidFill>
              </a:rPr>
              <a:t>hocs</a:t>
            </a:r>
            <a:r>
              <a:rPr lang="en-US" altLang="en-US" sz="1800" dirty="0">
                <a:solidFill>
                  <a:srgbClr val="00B0F0"/>
                </a:solidFill>
              </a:rPr>
              <a:t> needed, and set them up.</a:t>
            </a:r>
          </a:p>
          <a:p>
            <a:pPr marL="685800" lvl="1">
              <a:buClr>
                <a:srgbClr val="00B0F0"/>
              </a:buClr>
              <a:buFont typeface="Wingdings" panose="05000000000000000000" pitchFamily="2" charset="2"/>
              <a:buChar char="§"/>
            </a:pPr>
            <a:r>
              <a:rPr lang="en-US" altLang="en-US" sz="1800" dirty="0">
                <a:solidFill>
                  <a:schemeClr val="tx1"/>
                </a:solidFill>
              </a:rPr>
              <a:t>Generally, we start with ad </a:t>
            </a:r>
            <a:r>
              <a:rPr lang="en-US" altLang="en-US" sz="1800" dirty="0" err="1">
                <a:solidFill>
                  <a:schemeClr val="tx1"/>
                </a:solidFill>
              </a:rPr>
              <a:t>hocs</a:t>
            </a:r>
            <a:r>
              <a:rPr lang="en-US" altLang="en-US" sz="1800" dirty="0">
                <a:solidFill>
                  <a:schemeClr val="tx1"/>
                </a:solidFill>
              </a:rPr>
              <a:t> </a:t>
            </a:r>
            <a:r>
              <a:rPr lang="en-US" altLang="en-US" sz="1800" dirty="0" err="1">
                <a:solidFill>
                  <a:schemeClr val="tx1"/>
                </a:solidFill>
              </a:rPr>
              <a:t>tueday’s</a:t>
            </a:r>
            <a:r>
              <a:rPr lang="en-US" altLang="en-US" sz="1800" dirty="0">
                <a:solidFill>
                  <a:schemeClr val="tx1"/>
                </a:solidFill>
              </a:rPr>
              <a:t> at 1500et, and maybe more days, tbd. </a:t>
            </a:r>
          </a:p>
          <a:p>
            <a:pPr marL="285750">
              <a:buClr>
                <a:srgbClr val="00B0F0"/>
              </a:buClr>
              <a:buFont typeface="Wingdings" panose="05000000000000000000" pitchFamily="2" charset="2"/>
              <a:buChar char="q"/>
            </a:pPr>
            <a:endParaRPr lang="en-US" altLang="en-US" sz="1800" dirty="0">
              <a:solidFill>
                <a:schemeClr val="tx1"/>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295400" y="4334521"/>
            <a:ext cx="10260694" cy="2015936"/>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09sep21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_23_ and voters on-line: _17_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30sep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b="1" u="sng" dirty="0"/>
              <a:t>note: new call-in starting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15:46et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 starts tomorrow (10</a:t>
            </a:r>
            <a:r>
              <a:rPr lang="en-US" sz="1800" b="1" baseline="30000" dirty="0">
                <a:effectLst/>
                <a:latin typeface="Times New Roman" panose="02020603050405020304" pitchFamily="18" charset="0"/>
                <a:ea typeface="SimSun" panose="02010600030101010101" pitchFamily="2" charset="-122"/>
              </a:rPr>
              <a:t>th</a:t>
            </a:r>
            <a:r>
              <a:rPr lang="en-US" sz="1800" b="1" dirty="0">
                <a:effectLst/>
                <a:latin typeface="Times New Roman" panose="02020603050405020304" pitchFamily="18" charset="0"/>
                <a:ea typeface="SimSun" panose="02010600030101010101" pitchFamily="2" charset="-122"/>
              </a:rPr>
              <a:t>)</a:t>
            </a:r>
            <a:endParaRPr lang="en-US" sz="1800" dirty="0">
              <a:solidFill>
                <a:schemeClr val="tx1"/>
              </a:solidFill>
            </a:endParaRPr>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90600" y="990600"/>
            <a:ext cx="10820400" cy="46466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EN 302 567 – C1 band/60GHz (</a:t>
            </a:r>
            <a:r>
              <a:rPr lang="en-US" sz="1400" dirty="0" err="1">
                <a:solidFill>
                  <a:schemeClr val="tx1"/>
                </a:solidFill>
              </a:rPr>
              <a:t>WiGig</a:t>
            </a:r>
            <a:r>
              <a:rPr lang="en-US" sz="1400" dirty="0">
                <a:solidFill>
                  <a:schemeClr val="tx1"/>
                </a:solidFill>
              </a:rPr>
              <a:t>, .11ad and .11ay) has passed 2</a:t>
            </a:r>
            <a:r>
              <a:rPr lang="en-US" sz="1400" baseline="30000" dirty="0">
                <a:solidFill>
                  <a:schemeClr val="tx1"/>
                </a:solidFill>
              </a:rPr>
              <a:t>nd</a:t>
            </a:r>
            <a:r>
              <a:rPr lang="en-US" sz="14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400" dirty="0">
                <a:solidFill>
                  <a:schemeClr val="tx1"/>
                </a:solidFill>
              </a:rPr>
              <a:t>EN 303 722 – C3 band/60GHz  has been reviewed by EC assessment and will go out for 1</a:t>
            </a:r>
            <a:r>
              <a:rPr lang="en-US" sz="1400" baseline="30000" dirty="0">
                <a:solidFill>
                  <a:schemeClr val="tx1"/>
                </a:solidFill>
              </a:rPr>
              <a:t>st</a:t>
            </a:r>
            <a:r>
              <a:rPr lang="en-US" sz="1400" dirty="0">
                <a:solidFill>
                  <a:schemeClr val="tx1"/>
                </a:solidFill>
              </a:rPr>
              <a:t> ENAP now. </a:t>
            </a:r>
          </a:p>
          <a:p>
            <a:pPr lvl="1">
              <a:spcBef>
                <a:spcPts val="0"/>
              </a:spcBef>
              <a:buFont typeface="Arial" panose="020B0604020202020204" pitchFamily="34" charset="0"/>
              <a:buChar char="•"/>
            </a:pPr>
            <a:r>
              <a:rPr lang="en-US" sz="14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4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4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4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2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4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200" i="1" dirty="0">
                <a:solidFill>
                  <a:schemeClr val="tx1"/>
                </a:solidFill>
              </a:rPr>
              <a:t>In  the 802.11 SC </a:t>
            </a:r>
            <a:r>
              <a:rPr lang="en-US" sz="1200" i="1" dirty="0" err="1">
                <a:solidFill>
                  <a:schemeClr val="tx1"/>
                </a:solidFill>
              </a:rPr>
              <a:t>CoEx</a:t>
            </a:r>
            <a:r>
              <a:rPr lang="en-US" sz="1200" i="1" dirty="0">
                <a:solidFill>
                  <a:schemeClr val="tx1"/>
                </a:solidFill>
              </a:rPr>
              <a:t> there are submission documents in Mentor (</a:t>
            </a:r>
            <a:r>
              <a:rPr lang="en-US" sz="1200" i="1" dirty="0">
                <a:effectLst/>
                <a:ea typeface="Calibri" panose="020F0502020204030204" pitchFamily="34" charset="0"/>
                <a:cs typeface="Times New Roman" panose="02020603050405020304" pitchFamily="18" charset="0"/>
              </a:rPr>
              <a:t>docs 11-814 and 11-1191)</a:t>
            </a:r>
            <a:r>
              <a:rPr lang="en-US" sz="1200" i="1" dirty="0">
                <a:solidFill>
                  <a:schemeClr val="tx1"/>
                </a:solidFill>
              </a:rPr>
              <a:t>, on this.  </a:t>
            </a:r>
          </a:p>
          <a:p>
            <a:pPr lvl="2">
              <a:spcBef>
                <a:spcPts val="0"/>
              </a:spcBef>
              <a:buFont typeface="Arial" panose="020B0604020202020204" pitchFamily="34" charset="0"/>
              <a:buChar char="•"/>
            </a:pPr>
            <a:r>
              <a:rPr lang="en-US" sz="1200" i="1" dirty="0">
                <a:solidFill>
                  <a:schemeClr val="tx1"/>
                </a:solidFill>
              </a:rPr>
              <a:t>ad </a:t>
            </a:r>
            <a:r>
              <a:rPr lang="en-US" sz="1200" i="1" dirty="0" err="1">
                <a:solidFill>
                  <a:schemeClr val="tx1"/>
                </a:solidFill>
              </a:rPr>
              <a:t>hocs</a:t>
            </a:r>
            <a:r>
              <a:rPr lang="en-US" sz="12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4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2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400" dirty="0">
                <a:solidFill>
                  <a:schemeClr val="tx1"/>
                </a:solidFill>
              </a:rPr>
              <a:t>EN 303 753 - 3</a:t>
            </a:r>
            <a:r>
              <a:rPr lang="en-US" sz="1400" baseline="30000" dirty="0">
                <a:solidFill>
                  <a:schemeClr val="tx1"/>
                </a:solidFill>
              </a:rPr>
              <a:t>rd</a:t>
            </a:r>
            <a:r>
              <a:rPr lang="en-US" sz="1400" dirty="0">
                <a:solidFill>
                  <a:schemeClr val="tx1"/>
                </a:solidFill>
              </a:rPr>
              <a:t> 60GHz standard progressing and current poll is closing now.  </a:t>
            </a:r>
          </a:p>
          <a:p>
            <a:pPr lvl="1">
              <a:spcBef>
                <a:spcPts val="0"/>
              </a:spcBef>
              <a:buFont typeface="Arial" panose="020B0604020202020204" pitchFamily="34" charset="0"/>
              <a:buChar char="•"/>
            </a:pPr>
            <a:r>
              <a:rPr lang="en-US" sz="1400" dirty="0">
                <a:solidFill>
                  <a:schemeClr val="tx1"/>
                </a:solidFill>
              </a:rPr>
              <a:t>Nominations for chair of BRAN closes 27aug21.. </a:t>
            </a:r>
          </a:p>
          <a:p>
            <a:pPr lvl="1">
              <a:spcBef>
                <a:spcPts val="0"/>
              </a:spcBef>
              <a:buFont typeface="Arial" panose="020B0604020202020204" pitchFamily="34" charset="0"/>
              <a:buChar char="•"/>
            </a:pPr>
            <a:r>
              <a:rPr lang="en-US" sz="1400" dirty="0">
                <a:solidFill>
                  <a:schemeClr val="tx1"/>
                </a:solidFill>
              </a:rPr>
              <a:t>Germany, Iceland, Norway are already opening up 6GHz, as it is volunteer now.  </a:t>
            </a:r>
          </a:p>
          <a:p>
            <a:pPr lvl="1">
              <a:spcBef>
                <a:spcPts val="0"/>
              </a:spcBef>
              <a:buFont typeface="Arial" panose="020B0604020202020204" pitchFamily="34" charset="0"/>
              <a:buChar char="•"/>
            </a:pPr>
            <a:r>
              <a:rPr lang="en-US" sz="1600" b="1" dirty="0">
                <a:solidFill>
                  <a:schemeClr val="tx1"/>
                </a:solidFill>
              </a:rPr>
              <a:t>New 02sept:</a:t>
            </a:r>
            <a:r>
              <a:rPr lang="en-US" sz="1600" dirty="0">
                <a:solidFill>
                  <a:schemeClr val="tx1"/>
                </a:solidFill>
              </a:rPr>
              <a:t>  CEPT 6 GHz status across the countries:    </a:t>
            </a:r>
            <a:r>
              <a:rPr lang="en-US" sz="1600" dirty="0">
                <a:solidFill>
                  <a:schemeClr val="tx1"/>
                </a:solidFill>
                <a:hlinkClick r:id="rId4"/>
              </a:rPr>
              <a:t>https://docdb.cept.org/implementation/16737</a:t>
            </a: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09sep21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09sep21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09sep21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_Al P_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Malaysia, Canada </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Comments due 20 Sept.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Mike L.</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https://mentor.ieee.org/802.18/dcn/21/18-21-0100-00-0000-minutes-02sep21-rrtag-teleconference.docx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03-Sep-2021 12:20:26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Vijay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  802.24 has moved to thursday the 16</a:t>
            </a:r>
            <a:r>
              <a:rPr lang="en-US" altLang="en-US" sz="1600" b="1" baseline="30000" dirty="0">
                <a:solidFill>
                  <a:schemeClr val="tx1"/>
                </a:solidFill>
              </a:rPr>
              <a:t>th</a:t>
            </a:r>
            <a:r>
              <a:rPr lang="en-US" altLang="en-US" sz="1600" b="1" dirty="0">
                <a:solidFill>
                  <a:schemeClr val="tx1"/>
                </a:solidFill>
              </a:rPr>
              <a:t>, tbd.</a:t>
            </a:r>
          </a:p>
          <a:p>
            <a:pPr lvl="2">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a:t>
            </a: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Interim is here: </a:t>
            </a:r>
            <a:r>
              <a:rPr lang="en-US" altLang="en-US" sz="1600" dirty="0">
                <a:solidFill>
                  <a:schemeClr val="tx1"/>
                </a:solidFill>
                <a:hlinkClick r:id="rId3"/>
              </a:rPr>
              <a:t>https://mentor.ieee.org/802-ec/dcn/21/ec-21-0140-03-WCSG-2021-09-wireless-interim-opening-plenary-agenda.xlsx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strike="sngStrike" dirty="0">
                <a:solidFill>
                  <a:schemeClr val="bg1">
                    <a:lumMod val="75000"/>
                  </a:schemeClr>
                </a:solidFill>
              </a:rPr>
              <a:t>  $50 – 14jul-27aug</a:t>
            </a:r>
            <a:r>
              <a:rPr lang="en-US" altLang="en-US" sz="1600" b="1" strike="sngStrike" dirty="0">
                <a:solidFill>
                  <a:schemeClr val="bg1">
                    <a:lumMod val="75000"/>
                  </a:schemeClr>
                </a:solidFill>
              </a:rPr>
              <a:t>;</a:t>
            </a:r>
            <a:r>
              <a:rPr lang="en-US" altLang="en-US" sz="1600" strike="sngStrike" dirty="0">
                <a:solidFill>
                  <a:schemeClr val="bg1">
                    <a:lumMod val="75000"/>
                  </a:schemeClr>
                </a:solidFill>
              </a:rPr>
              <a:t>	</a:t>
            </a:r>
            <a:r>
              <a:rPr lang="en-US" altLang="en-US" sz="1600" dirty="0">
                <a:solidFill>
                  <a:schemeClr val="tx1"/>
                </a:solidFill>
              </a:rPr>
              <a:t>	</a:t>
            </a:r>
            <a:r>
              <a:rPr lang="en-US" altLang="en-US" sz="1600" b="1" dirty="0">
                <a:solidFill>
                  <a:schemeClr val="tx1"/>
                </a:solidFill>
              </a:rPr>
              <a:t>$75 – 28aug-09sep;</a:t>
            </a:r>
            <a:r>
              <a:rPr lang="en-US" altLang="en-US" sz="1600" dirty="0">
                <a:solidFill>
                  <a:schemeClr val="tx1"/>
                </a:solidFill>
              </a:rPr>
              <a:t>		$125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announced on .18 list server 12Aug21 and now with the updated WG P&amp;P approved by EC (29</a:t>
            </a:r>
            <a:r>
              <a:rPr lang="en-US" altLang="en-US" sz="1800" baseline="30000" dirty="0">
                <a:solidFill>
                  <a:schemeClr val="tx1"/>
                </a:solidFill>
              </a:rPr>
              <a:t>th</a:t>
            </a:r>
            <a:r>
              <a:rPr lang="en-US" altLang="en-US" sz="1800" dirty="0">
                <a:solidFill>
                  <a:schemeClr val="tx1"/>
                </a:solidFill>
              </a:rPr>
              <a: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802.18 will be taking attendance using IMAT </a:t>
            </a:r>
            <a:r>
              <a:rPr lang="en-US" altLang="en-US" sz="1800" dirty="0">
                <a:solidFill>
                  <a:srgbClr val="7030A0"/>
                </a:solidFill>
              </a:rPr>
              <a:t>and it will count for voting membership participation credit.</a:t>
            </a:r>
            <a:r>
              <a:rPr lang="en-US" altLang="en-US" sz="1800" dirty="0">
                <a:solidFill>
                  <a:schemeClr val="tx1"/>
                </a:solidFill>
              </a:rPr>
              <a:t> </a:t>
            </a:r>
          </a:p>
          <a:p>
            <a:pPr lvl="1">
              <a:spcBef>
                <a:spcPts val="0"/>
              </a:spcBef>
              <a:spcAft>
                <a:spcPts val="0"/>
              </a:spcAft>
              <a:buFont typeface="Arial" panose="020B0604020202020204" pitchFamily="34" charset="0"/>
              <a:buChar char="•"/>
            </a:pPr>
            <a:r>
              <a:rPr lang="en-US" altLang="en-US" sz="1800" dirty="0">
                <a:solidFill>
                  <a:schemeClr val="tx1"/>
                </a:solidFill>
              </a:rPr>
              <a:t>Like previous wireless interims, </a:t>
            </a:r>
            <a:r>
              <a:rPr lang="en-US" altLang="en-US" sz="1800" b="0" dirty="0">
                <a:solidFill>
                  <a:schemeClr val="tx1"/>
                </a:solidFill>
              </a:rPr>
              <a:t>75% is needed, </a:t>
            </a:r>
            <a:r>
              <a:rPr lang="en-US" altLang="en-US" sz="1800" dirty="0">
                <a:solidFill>
                  <a:schemeClr val="tx1"/>
                </a:solidFill>
              </a:rPr>
              <a:t>need</a:t>
            </a:r>
            <a:r>
              <a:rPr lang="en-US" altLang="en-US" sz="1800" b="0" dirty="0">
                <a:solidFill>
                  <a:schemeClr val="tx1"/>
                </a:solidFill>
              </a:rPr>
              <a:t> both calls. </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09sep21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61481</TotalTime>
  <Words>8763</Words>
  <Application>Microsoft Office PowerPoint</Application>
  <PresentationFormat>Widescreen</PresentationFormat>
  <Paragraphs>835</Paragraphs>
  <Slides>32</Slides>
  <Notes>22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3"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-1b</vt:lpstr>
      <vt:lpstr>EU items to share -2</vt:lpstr>
      <vt:lpstr>Other regions (outside EU-Stds and USA), items to share</vt:lpstr>
      <vt:lpstr>Other regions (outside EU-Stds and USA), items to share</vt:lpstr>
      <vt:lpstr>Other regions (outside EU-Stds and USA), items to share</vt:lpstr>
      <vt:lpstr>ITU-R items to share  -</vt:lpstr>
      <vt:lpstr>ITU-R liaisons</vt:lpstr>
      <vt:lpstr>FCC NPRM on 60GHz on Radar Sensing Technology  </vt:lpstr>
      <vt:lpstr>General Discussion Items</vt:lpstr>
      <vt:lpstr>General Discussion Items – ongoing - MSGs 6 GHz &amp; FCC - 1</vt:lpstr>
      <vt:lpstr>General Discussion Items – ongoing - IEEE 802 Stds Table of Frequency Ranges </vt:lpstr>
      <vt:lpstr>Actions Required</vt:lpstr>
      <vt:lpstr>Any Other Business</vt:lpstr>
      <vt:lpstr>Adjourn</vt:lpstr>
      <vt:lpstr>PowerPoint Presentation</vt:lpstr>
      <vt:lpstr>PowerPoint Presentation</vt:lpstr>
      <vt:lpstr>PowerPoint Presentation</vt:lpstr>
      <vt:lpstr>EU items to share -1a</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3903</cp:revision>
  <cp:lastPrinted>1601-01-01T00:00:00Z</cp:lastPrinted>
  <dcterms:created xsi:type="dcterms:W3CDTF">2016-03-03T14:54:45Z</dcterms:created>
  <dcterms:modified xsi:type="dcterms:W3CDTF">2021-09-13T15:11:01Z</dcterms:modified>
</cp:coreProperties>
</file>