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799" r:id="rId11"/>
    <p:sldId id="798" r:id="rId12"/>
    <p:sldId id="606" r:id="rId13"/>
    <p:sldId id="735" r:id="rId14"/>
    <p:sldId id="801" r:id="rId15"/>
    <p:sldId id="800" r:id="rId16"/>
    <p:sldId id="608" r:id="rId17"/>
    <p:sldId id="781" r:id="rId18"/>
    <p:sldId id="774" r:id="rId19"/>
    <p:sldId id="796" r:id="rId20"/>
    <p:sldId id="742" r:id="rId21"/>
    <p:sldId id="743" r:id="rId22"/>
    <p:sldId id="650" r:id="rId23"/>
    <p:sldId id="498" r:id="rId24"/>
    <p:sldId id="402" r:id="rId25"/>
    <p:sldId id="403" r:id="rId26"/>
    <p:sldId id="797" r:id="rId27"/>
    <p:sldId id="778" r:id="rId28"/>
    <p:sldId id="603" r:id="rId29"/>
    <p:sldId id="795"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374" autoAdjust="0"/>
  </p:normalViewPr>
  <p:slideViewPr>
    <p:cSldViewPr>
      <p:cViewPr varScale="1">
        <p:scale>
          <a:sx n="89" d="100"/>
          <a:sy n="89" d="100"/>
        </p:scale>
        <p:origin x="114" y="43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938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99816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09sep21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802.18-21/0104r00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c.gc.ca/eic/site/smt-gst.nsf/eng/sf11717.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089-00-coex-coexistence-between-radars-and-communication-systems-in-the-60ghz-band-u-s-update.pptx" TargetMode="External"/><Relationship Id="rId3" Type="http://schemas.openxmlformats.org/officeDocument/2006/relationships/hyperlink" Target="https://www.fcc.gov/ecfs/search/filings?q=((proceedings.name:((21%5C-264*))%20OR%20proceedings.description:((21%5C-264*))))&amp;sort=date_disseminated,DESC" TargetMode="External"/><Relationship Id="rId7" Type="http://schemas.openxmlformats.org/officeDocument/2006/relationships/hyperlink" Target="https://mentor.ieee.org/802.18/dcn/21/18-21-0079-02-0000-fcc-nprm-allowing-expanded-flexibility-for-radar-operation-in-57-64-ghz-band.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1-16637?utm_medium=email&amp;utm_campaign=subscription*mailing*list&amp;utm_source=federalregister.gov__;Kys!!F7jv3iA!kCOcNUzUR0qsvQP1rN9qBeWaPxLRXryhg4U02CqEFT8zp60I7zdtCWeOkNp91K_sRw$" TargetMode="External"/><Relationship Id="rId5" Type="http://schemas.openxmlformats.org/officeDocument/2006/relationships/hyperlink" Target="https://urldefense.com/v3/__https:/www.govinfo.gov/content/pkg/FR-2021-08-19/pdf/2021-16637.pdf?utm_source=federalregister.gov&amp;utm_medium=email&amp;utm_campaign=subscription*mailing*list__;Kys!!F7jv3iA!kCOcNUzUR0qsvQP1rN9qBeWaPxLRXryhg4U02CqEFT8zp60I7zdtCWeOkNrPJarxaw$" TargetMode="External"/><Relationship Id="rId4" Type="http://schemas.openxmlformats.org/officeDocument/2006/relationships/hyperlink" Target="https://urldefense.com/v3/__https:/www.federalregister.gov/documents/2021/08/19/2021-16637/fcc-seeks-to-enable-state-of-the-art-radar-sensors-in-60-ghz-band?utm_campaign=subscription*mailing*list&amp;utm_source=federalregister.gov&amp;utm_medium=email__;Kys!!F7jv3iA!kCOcNUzUR0qsvQP1rN9qBeWaPxLRXryhg4U02CqEFT8zp60I7zdtCWeOkNoMDxVRb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3-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09sep21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09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at the EC call on 07Sep21, Tuesday</a:t>
            </a:r>
          </a:p>
          <a:p>
            <a:pPr marL="685800" lvl="1">
              <a:buFont typeface="Arial" panose="020B0604020202020204" pitchFamily="34" charset="0"/>
              <a:buChar char="•"/>
            </a:pPr>
            <a:r>
              <a:rPr lang="en-US" sz="1800" b="0" dirty="0">
                <a:effectLst/>
                <a:ea typeface="Calibri" panose="020F0502020204030204" pitchFamily="34" charset="0"/>
              </a:rPr>
              <a:t>Straw poll-Vancouver:  Will you attend the 2021 November IEEE 802 Plenary if held in-person at the Hyatt Regency Vancouver, in Vancouver, Canada Nov 14-19, 2021? </a:t>
            </a:r>
          </a:p>
          <a:p>
            <a:pPr marL="400050" lvl="1" indent="0"/>
            <a:r>
              <a:rPr lang="en-US" sz="1800" dirty="0">
                <a:ea typeface="Calibri" panose="020F0502020204030204" pitchFamily="34" charset="0"/>
              </a:rPr>
              <a:t>				</a:t>
            </a:r>
            <a:r>
              <a:rPr lang="en-US" sz="1800" b="0" dirty="0">
                <a:effectLst/>
                <a:ea typeface="Calibri" panose="020F0502020204030204" pitchFamily="34" charset="0"/>
              </a:rPr>
              <a:t>Y</a:t>
            </a:r>
            <a:r>
              <a:rPr lang="en-US" sz="1800" dirty="0"/>
              <a:t>es        No              Total response</a:t>
            </a:r>
          </a:p>
          <a:p>
            <a:pPr lvl="2"/>
            <a:r>
              <a:rPr lang="en-US" dirty="0"/>
              <a:t>802.1	17  --      24   --     85  -- (23 abstain/21 no response – July)</a:t>
            </a:r>
          </a:p>
          <a:p>
            <a:pPr lvl="2"/>
            <a:r>
              <a:rPr lang="en-US" dirty="0"/>
              <a:t>802.3	60  --    123    --   183  </a:t>
            </a:r>
          </a:p>
          <a:p>
            <a:pPr lvl="2"/>
            <a:r>
              <a:rPr lang="en-US" dirty="0"/>
              <a:t>802.11	80  --    184    --   271    -- (7 abstain)</a:t>
            </a:r>
          </a:p>
          <a:p>
            <a:pPr lvl="2"/>
            <a:r>
              <a:rPr lang="en-US" dirty="0"/>
              <a:t>802.15	  7  -- 	26    --   33     -- (29/42- July)</a:t>
            </a:r>
          </a:p>
          <a:p>
            <a:pPr lvl="2"/>
            <a:r>
              <a:rPr lang="en-US" dirty="0"/>
              <a:t>802.18	12  --	15    --   27</a:t>
            </a:r>
          </a:p>
          <a:p>
            <a:pPr lvl="2"/>
            <a:r>
              <a:rPr lang="en-US" dirty="0"/>
              <a:t>802.19	11  --	18    --   29</a:t>
            </a:r>
            <a:r>
              <a:rPr lang="en-US" b="0" dirty="0">
                <a:effectLst/>
                <a:ea typeface="Calibri" panose="020F0502020204030204" pitchFamily="34" charset="0"/>
              </a:rPr>
              <a:t> </a:t>
            </a:r>
          </a:p>
          <a:p>
            <a:pPr lvl="1">
              <a:spcBef>
                <a:spcPts val="0"/>
              </a:spcBef>
              <a:spcAft>
                <a:spcPts val="0"/>
              </a:spcAft>
              <a:buFont typeface="Arial" panose="020B0604020202020204" pitchFamily="34" charset="0"/>
              <a:buChar char="•"/>
            </a:pPr>
            <a:r>
              <a:rPr lang="en-US" sz="1800" b="0" dirty="0">
                <a:ea typeface="Calibri" panose="020F0502020204030204" pitchFamily="34" charset="0"/>
              </a:rPr>
              <a:t>And </a:t>
            </a:r>
            <a:r>
              <a:rPr lang="en-US" sz="1800" dirty="0">
                <a:ea typeface="Calibri" panose="020F0502020204030204" pitchFamily="34" charset="0"/>
              </a:rPr>
              <a:t>T</a:t>
            </a:r>
            <a:r>
              <a:rPr lang="en-US" sz="1800" b="0" dirty="0">
                <a:ea typeface="Calibri" panose="020F0502020204030204" pitchFamily="34" charset="0"/>
              </a:rPr>
              <a:t>uesday at the EC call, the Nov 2021 Plenary moved to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09sep21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941390"/>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r>
              <a:rPr lang="en-US" sz="1800" dirty="0">
                <a:solidFill>
                  <a:schemeClr val="bg1">
                    <a:lumMod val="65000"/>
                  </a:schemeClr>
                </a:solidFill>
              </a:rPr>
              <a:t> not today</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many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/calls</a:t>
            </a:r>
            <a:r>
              <a:rPr lang="en-US" sz="1800" b="0" dirty="0">
                <a:solidFill>
                  <a:schemeClr val="tx1"/>
                </a:solidFill>
                <a:sym typeface="Wingdings" panose="05000000000000000000" pitchFamily="2" charset="2"/>
              </a:rPr>
              <a:t>;  01,02,06,07,08,09,10,21sep21</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 </a:t>
            </a:r>
          </a:p>
          <a:p>
            <a:pPr lvl="1">
              <a:spcBef>
                <a:spcPts val="0"/>
              </a:spcBef>
              <a:buFont typeface="Arial" panose="020B0604020202020204" pitchFamily="34" charset="0"/>
              <a:buChar char="•"/>
            </a:pPr>
            <a:r>
              <a:rPr lang="en-US" sz="1800" b="0" dirty="0">
                <a:solidFill>
                  <a:schemeClr val="tx1"/>
                </a:solidFill>
                <a:effectLst/>
                <a:ea typeface="Calibri" panose="020F0502020204030204" pitchFamily="34" charset="0"/>
                <a:sym typeface="Wingdings" panose="05000000000000000000" pitchFamily="2" charset="2"/>
              </a:rPr>
              <a:t>ad </a:t>
            </a:r>
            <a:r>
              <a:rPr lang="en-US" sz="1800" b="0" dirty="0" err="1">
                <a:solidFill>
                  <a:schemeClr val="tx1"/>
                </a:solidFill>
                <a:effectLst/>
                <a:ea typeface="Calibri" panose="020F0502020204030204" pitchFamily="34" charset="0"/>
                <a:sym typeface="Wingdings" panose="05000000000000000000" pitchFamily="2" charset="2"/>
              </a:rPr>
              <a:t>hocs</a:t>
            </a:r>
            <a:r>
              <a:rPr lang="en-US" sz="1800" b="0" dirty="0">
                <a:solidFill>
                  <a:schemeClr val="tx1"/>
                </a:solidFill>
                <a:ea typeface="Calibri" panose="020F0502020204030204" pitchFamily="34" charset="0"/>
                <a:sym typeface="Wingdings" panose="05000000000000000000" pitchFamily="2" charset="2"/>
              </a:rPr>
              <a:t>:</a:t>
            </a:r>
            <a:endParaRPr lang="en-US" sz="18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dirty="0">
                <a:effectLst/>
                <a:ea typeface="Calibri" panose="020F0502020204030204" pitchFamily="34" charset="0"/>
              </a:rPr>
              <a:t>110 e </a:t>
            </a:r>
            <a:r>
              <a:rPr lang="en-US" dirty="0">
                <a:ea typeface="Calibri" panose="020F0502020204030204" pitchFamily="34" charset="0"/>
              </a:rPr>
              <a:t>as</a:t>
            </a:r>
            <a:r>
              <a:rPr lang="en-US" dirty="0">
                <a:effectLst/>
                <a:ea typeface="Calibri" panose="020F0502020204030204" pitchFamily="34" charset="0"/>
              </a:rPr>
              <a:t> another NB FH meeting, following the Sept 2 meeting on NB FN</a:t>
            </a:r>
            <a:endParaRPr lang="en-US" dirty="0">
              <a:ea typeface="Calibri" panose="020F0502020204030204" pitchFamily="34" charset="0"/>
            </a:endParaRPr>
          </a:p>
          <a:p>
            <a:pPr lvl="2">
              <a:spcBef>
                <a:spcPts val="0"/>
              </a:spcBef>
              <a:buFont typeface="Arial" panose="020B0604020202020204" pitchFamily="34" charset="0"/>
              <a:buChar char="•"/>
            </a:pPr>
            <a:r>
              <a:rPr lang="en-US" dirty="0">
                <a:effectLst/>
                <a:ea typeface="Calibri" panose="020F0502020204030204" pitchFamily="34" charset="0"/>
              </a:rPr>
              <a:t>110 f (07sep) is TVWS EN 301 598</a:t>
            </a:r>
          </a:p>
          <a:p>
            <a:pPr lvl="3">
              <a:spcBef>
                <a:spcPts val="0"/>
              </a:spcBef>
              <a:buFont typeface="Arial" panose="020B0604020202020204" pitchFamily="34" charset="0"/>
              <a:buChar char="•"/>
            </a:pPr>
            <a:r>
              <a:rPr lang="en-US" sz="1800" dirty="0">
                <a:ea typeface="Calibri" panose="020F0502020204030204" pitchFamily="34" charset="0"/>
              </a:rPr>
              <a:t>S</a:t>
            </a:r>
            <a:r>
              <a:rPr lang="en-GB" sz="1800" dirty="0" err="1">
                <a:effectLst/>
                <a:ea typeface="Times New Roman" panose="02020603050405020304" pitchFamily="18" charset="0"/>
              </a:rPr>
              <a:t>ony</a:t>
            </a:r>
            <a:r>
              <a:rPr lang="en-GB" sz="1800" dirty="0">
                <a:effectLst/>
                <a:ea typeface="Times New Roman" panose="02020603050405020304" pitchFamily="18" charset="0"/>
              </a:rPr>
              <a:t> Europe B.V., “Draft ETSI EN 301598 V2.1.8 revision for approval,” BRAN(21)110f003</a:t>
            </a:r>
            <a:endParaRPr lang="en-US" sz="1800" dirty="0">
              <a:effectLst/>
              <a:ea typeface="Calibri" panose="020F0502020204030204" pitchFamily="34" charset="0"/>
            </a:endParaRPr>
          </a:p>
          <a:p>
            <a:pPr lvl="3">
              <a:spcBef>
                <a:spcPts val="0"/>
              </a:spcBef>
              <a:buFont typeface="Arial" panose="020B0604020202020204" pitchFamily="34" charset="0"/>
              <a:buChar char="•"/>
            </a:pPr>
            <a:r>
              <a:rPr lang="en-GB" sz="1800" dirty="0">
                <a:effectLst/>
                <a:ea typeface="Times New Roman" panose="02020603050405020304" pitchFamily="18" charset="0"/>
              </a:rPr>
              <a:t>Sony Europe B.V., “Update Draft ETSI EN 301 598 V 2.1.8 for TB approval and EC Assessment,” BRAN(21)110f004</a:t>
            </a:r>
            <a:endParaRPr lang="en-US" sz="1800" dirty="0">
              <a:effectLst/>
              <a:ea typeface="Calibri" panose="020F0502020204030204" pitchFamily="34" charset="0"/>
            </a:endParaRPr>
          </a:p>
          <a:p>
            <a:pPr lvl="2">
              <a:spcBef>
                <a:spcPts val="0"/>
              </a:spcBef>
              <a:buFont typeface="Arial" panose="020B0604020202020204" pitchFamily="34" charset="0"/>
              <a:buChar char="•"/>
            </a:pPr>
            <a:r>
              <a:rPr lang="en-US" dirty="0">
                <a:effectLst/>
                <a:ea typeface="Calibri" panose="020F0502020204030204" pitchFamily="34" charset="0"/>
              </a:rPr>
              <a:t>110 b (09sep) is reserved for BBF (The </a:t>
            </a:r>
            <a:r>
              <a:rPr lang="en-US" dirty="0" err="1">
                <a:effectLst/>
                <a:ea typeface="Calibri" panose="020F0502020204030204" pitchFamily="34" charset="0"/>
              </a:rPr>
              <a:t>BroadBand</a:t>
            </a:r>
            <a:r>
              <a:rPr lang="en-US" dirty="0">
                <a:effectLst/>
                <a:ea typeface="Calibri" panose="020F0502020204030204" pitchFamily="34" charset="0"/>
              </a:rPr>
              <a:t> Forum) meeting</a:t>
            </a:r>
            <a:r>
              <a:rPr lang="en-GB" dirty="0">
                <a:effectLst/>
                <a:ea typeface="Times New Roman" panose="02020603050405020304" pitchFamily="18" charset="0"/>
              </a:rPr>
              <a:t> </a:t>
            </a:r>
          </a:p>
          <a:p>
            <a:pPr lvl="1">
              <a:spcBef>
                <a:spcPts val="0"/>
              </a:spcBef>
              <a:buFont typeface="Arial" panose="020B0604020202020204" pitchFamily="34" charset="0"/>
              <a:buChar char="•"/>
            </a:pPr>
            <a:r>
              <a:rPr lang="sv-SE" sz="1800" i="0" dirty="0">
                <a:solidFill>
                  <a:srgbClr val="222222"/>
                </a:solidFill>
                <a:effectLst/>
              </a:rPr>
              <a:t>BRAN-EN 301 893 GoToMeeting #2 - 08sep21 – 5 GHz</a:t>
            </a:r>
          </a:p>
          <a:p>
            <a:pPr lvl="1">
              <a:spcBef>
                <a:spcPts val="0"/>
              </a:spcBef>
              <a:buFont typeface="Arial" panose="020B0604020202020204" pitchFamily="34" charset="0"/>
              <a:buChar char="•"/>
            </a:pPr>
            <a:r>
              <a:rPr lang="sv-SE" sz="1800" i="0" dirty="0">
                <a:solidFill>
                  <a:srgbClr val="222222"/>
                </a:solidFill>
                <a:effectLst/>
              </a:rPr>
              <a:t>BRAN-EN 303 753 GoToMeeting #1 - 10sep21 – 60GHz</a:t>
            </a:r>
            <a:endParaRPr lang="sv-SE" sz="1800" dirty="0">
              <a:solidFill>
                <a:srgbClr val="222222"/>
              </a:solidFill>
            </a:endParaRPr>
          </a:p>
          <a:p>
            <a:pPr lvl="1">
              <a:spcBef>
                <a:spcPts val="0"/>
              </a:spcBef>
              <a:buFont typeface="Arial" panose="020B0604020202020204" pitchFamily="34" charset="0"/>
              <a:buChar char="•"/>
            </a:pPr>
            <a:r>
              <a:rPr lang="sv-SE" sz="1800" i="0" dirty="0">
                <a:solidFill>
                  <a:srgbClr val="222222"/>
                </a:solidFill>
                <a:effectLst/>
              </a:rPr>
              <a:t>BRAN-EN 303 753 GoToMeeting #1</a:t>
            </a:r>
            <a:r>
              <a:rPr lang="sv-SE" sz="1800" dirty="0">
                <a:solidFill>
                  <a:srgbClr val="222222"/>
                </a:solidFill>
              </a:rPr>
              <a:t>  - 21sep21 –60 GHz</a:t>
            </a:r>
            <a:endParaRPr lang="sv-SE" sz="1800" i="0" dirty="0">
              <a:solidFill>
                <a:srgbClr val="222222"/>
              </a:solidFill>
              <a:effectLst/>
            </a:endParaRPr>
          </a:p>
          <a:p>
            <a:pPr lvl="1">
              <a:spcBef>
                <a:spcPts val="0"/>
              </a:spcBef>
              <a:buFont typeface="Arial" panose="020B0604020202020204" pitchFamily="34" charset="0"/>
              <a:buChar char="•"/>
            </a:pPr>
            <a:endParaRPr lang="en-US" sz="1800" dirty="0">
              <a:effectLst/>
              <a:ea typeface="Calibri" panose="020F0502020204030204" pitchFamily="34" charset="0"/>
            </a:endParaRPr>
          </a:p>
          <a:p>
            <a:pPr lvl="2">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 not today.</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_tbd_ meeting, #M105 10-12Jan22</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 not today.</a:t>
            </a: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02sep: 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not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spcAft>
                <a:spcPts val="0"/>
              </a:spcAft>
              <a:buFont typeface="Arial" panose="020B0604020202020204" pitchFamily="34" charset="0"/>
              <a:buChar char="•"/>
            </a:pPr>
            <a:r>
              <a:rPr lang="en-US" sz="1600" dirty="0">
                <a:solidFill>
                  <a:schemeClr val="tx1"/>
                </a:solidFill>
              </a:rPr>
              <a:t>Anything to share today?  </a:t>
            </a:r>
            <a:r>
              <a:rPr lang="en-US" sz="1600" dirty="0">
                <a:solidFill>
                  <a:schemeClr val="bg1">
                    <a:lumMod val="65000"/>
                  </a:schemeClr>
                </a:solidFill>
              </a:rPr>
              <a:t>not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31826"/>
            <a:ext cx="8332409"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a:t>
            </a:r>
            <a:r>
              <a:rPr lang="en-US" sz="1600" b="1" dirty="0">
                <a:effectLst/>
                <a:ea typeface="Calibri" panose="020F0502020204030204" pitchFamily="34" charset="0"/>
              </a:rPr>
              <a:t>October 11, 2021.  (23sept out of .18)</a:t>
            </a:r>
            <a:endParaRPr lang="en-US" sz="16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br>
              <a:rPr lang="en-US" sz="1000" dirty="0"/>
            </a:br>
            <a:r>
              <a:rPr lang="en-US" sz="1600" b="0" i="0" dirty="0">
                <a:solidFill>
                  <a:srgbClr val="222222"/>
                </a:solidFill>
                <a:effectLst/>
              </a:rPr>
              <a:t>Q1)  MCMC seeks your views and comments on the demand for spectrum for Wi-Fi in the 6 GHz frequency band.</a:t>
            </a:r>
            <a:br>
              <a:rPr lang="en-US" sz="1600" dirty="0"/>
            </a:br>
            <a:br>
              <a:rPr lang="en-US" sz="1600" dirty="0"/>
            </a:br>
            <a:r>
              <a:rPr lang="en-US" sz="1600" b="0" i="0" dirty="0">
                <a:solidFill>
                  <a:srgbClr val="222222"/>
                </a:solidFill>
                <a:effectLst/>
              </a:rPr>
              <a:t>Q2)  MCMC seeks your views and comments on the emerging technologies utilizing the 6 GHz frequency band.</a:t>
            </a:r>
            <a:br>
              <a:rPr lang="en-US" sz="1600" dirty="0"/>
            </a:br>
            <a:br>
              <a:rPr lang="en-US" sz="1600" dirty="0"/>
            </a:br>
            <a:r>
              <a:rPr lang="en-US" sz="1600" b="0" i="0" dirty="0">
                <a:solidFill>
                  <a:srgbClr val="222222"/>
                </a:solidFill>
                <a:effectLst/>
              </a:rPr>
              <a:t>Q3)  MCMC seeks your views and comments on the frequency range within the 6 GHz frequency band that could be considered for Wi-Fi under the Class Assignment in Malaysia. Should MCMC consider allowing Wi-Fi to operate in the entire 1200 MHz (5925 MHz to 7125 MHz frequency band) or only in the 500 MHz (5925 MHz to 6425 MHz frequency band)?</a:t>
            </a:r>
            <a:br>
              <a:rPr lang="en-US" sz="1600" dirty="0"/>
            </a:br>
            <a:br>
              <a:rPr lang="en-US" sz="1600" dirty="0"/>
            </a:br>
            <a:r>
              <a:rPr lang="en-US" sz="1600" b="0" i="0" dirty="0">
                <a:solidFill>
                  <a:srgbClr val="222222"/>
                </a:solidFill>
                <a:effectLst/>
              </a:rPr>
              <a:t>Q4)  MCMC seeks your views and comments on: i. the coexistence between Wi-Fi and incumbent services (i.e. fixed service and fixed-satellite service); and ii. the potential interference mitigation between these services.</a:t>
            </a:r>
            <a:br>
              <a:rPr lang="en-US" sz="1600" dirty="0"/>
            </a:br>
            <a:endParaRPr lang="en-US" sz="1600" dirty="0"/>
          </a:p>
          <a:p>
            <a:pPr marL="800100" lvl="2">
              <a:spcBef>
                <a:spcPts val="0"/>
              </a:spcBef>
              <a:spcAft>
                <a:spcPts val="0"/>
              </a:spcAft>
              <a:buFont typeface="Arial" panose="020B0604020202020204" pitchFamily="34" charset="0"/>
              <a:buChar char="•"/>
            </a:pPr>
            <a:r>
              <a:rPr lang="en-US" sz="1600" b="0" i="0" dirty="0">
                <a:solidFill>
                  <a:srgbClr val="222222"/>
                </a:solidFill>
                <a:effectLst/>
              </a:rPr>
              <a:t>note: Refer to Table 1 of the document on the status of incumbents in this frequency band of interest.</a:t>
            </a:r>
            <a:br>
              <a:rPr lang="en-US" sz="1600" b="0" i="0" dirty="0">
                <a:solidFill>
                  <a:srgbClr val="222222"/>
                </a:solidFill>
                <a:effectLst/>
              </a:rPr>
            </a:b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5785" y="658316"/>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ffectLst/>
                <a:ea typeface="Calibri" panose="020F0502020204030204" pitchFamily="34" charset="0"/>
              </a:rPr>
              <a:t>Malaysia MCMC has recently begun a public consultation that seeks public view on the possibility of 	allocating 6 GHz spectrum to unlicensed use.</a:t>
            </a: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D</a:t>
            </a:r>
            <a:r>
              <a:rPr lang="en-US" sz="1600" dirty="0">
                <a:effectLst/>
                <a:ea typeface="Calibri" panose="020F0502020204030204" pitchFamily="34" charset="0"/>
              </a:rPr>
              <a:t>eadline for submitting comments is 5:00pm Selangor </a:t>
            </a:r>
            <a:r>
              <a:rPr lang="en-US" sz="1600" dirty="0" err="1">
                <a:effectLst/>
                <a:ea typeface="Calibri" panose="020F0502020204030204" pitchFamily="34" charset="0"/>
              </a:rPr>
              <a:t>Darul</a:t>
            </a:r>
            <a:r>
              <a:rPr lang="en-US" sz="1600" dirty="0">
                <a:effectLst/>
                <a:ea typeface="Calibri" panose="020F0502020204030204" pitchFamily="34" charset="0"/>
              </a:rPr>
              <a:t> Ehsan local time, October 11, 2021.  (23sept out of .18)</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For details, you would refer to the 15-page document at:</a:t>
            </a:r>
          </a:p>
          <a:p>
            <a:pPr marL="40005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600" dirty="0">
                <a:solidFill>
                  <a:schemeClr val="tx1"/>
                </a:solidFill>
                <a:ea typeface="Times New Roman" panose="02020603050405020304" pitchFamily="18" charset="0"/>
                <a:cs typeface="Times New Roman" panose="02020603050405020304" pitchFamily="18" charset="0"/>
              </a:rPr>
              <a:t> </a:t>
            </a:r>
          </a:p>
          <a:p>
            <a:pPr marL="0" indent="0">
              <a:spcBef>
                <a:spcPts val="0"/>
              </a:spcBef>
              <a:spcAft>
                <a:spcPts val="0"/>
              </a:spcAft>
            </a:pPr>
            <a:br>
              <a:rPr lang="en-US" sz="1400" dirty="0"/>
            </a:br>
            <a:endParaRPr lang="en-US" sz="1400" dirty="0"/>
          </a:p>
          <a:p>
            <a:pPr marL="400050" lvl="1" indent="0">
              <a:spcBef>
                <a:spcPts val="0"/>
              </a:spcBef>
              <a:spcAft>
                <a:spcPts val="0"/>
              </a:spcAft>
            </a:pPr>
            <a:r>
              <a:rPr lang="en-US" sz="1600" b="0" i="0" dirty="0">
                <a:solidFill>
                  <a:srgbClr val="222222"/>
                </a:solidFill>
                <a:effectLst/>
              </a:rPr>
              <a:t>Q5)  MCMC seeks your views and comments on the potential technical and operational conditions to be imposed if the 6 GHz frequency band is introduced for Wi-Fi under the Class Assignment. Should part of the frequency band be limited to indoor operation? Should standard power devices operating under the Automatic Frequency Coordination (AFC) system be adopted in Malaysia?</a:t>
            </a:r>
            <a:br>
              <a:rPr lang="en-US" sz="1600" b="0" i="0" dirty="0">
                <a:solidFill>
                  <a:srgbClr val="222222"/>
                </a:solidFill>
                <a:effectLst/>
              </a:rPr>
            </a:br>
            <a:endParaRPr lang="en-US" sz="1600" b="0" i="0" dirty="0">
              <a:solidFill>
                <a:srgbClr val="222222"/>
              </a:solidFill>
              <a:effectLst/>
            </a:endParaRPr>
          </a:p>
          <a:p>
            <a:pPr marL="800100" lvl="2">
              <a:spcBef>
                <a:spcPts val="0"/>
              </a:spcBef>
              <a:spcAft>
                <a:spcPts val="0"/>
              </a:spcAft>
              <a:buFont typeface="Arial" panose="020B0604020202020204" pitchFamily="34" charset="0"/>
              <a:buChar char="•"/>
            </a:pPr>
            <a:r>
              <a:rPr lang="en-US" sz="1600" b="0" i="0" dirty="0">
                <a:solidFill>
                  <a:srgbClr val="222222"/>
                </a:solidFill>
                <a:effectLst/>
              </a:rPr>
              <a:t>note: </a:t>
            </a:r>
            <a:r>
              <a:rPr lang="en-US" sz="1600" b="0" dirty="0">
                <a:solidFill>
                  <a:srgbClr val="222222"/>
                </a:solidFill>
              </a:rPr>
              <a:t>R</a:t>
            </a:r>
            <a:r>
              <a:rPr lang="en-US" sz="1600" b="0" i="0" dirty="0">
                <a:solidFill>
                  <a:srgbClr val="222222"/>
                </a:solidFill>
                <a:effectLst/>
              </a:rPr>
              <a:t>efer to Table 2 of the document on the existing conditions of WLAN and SRD.</a:t>
            </a:r>
            <a:endParaRPr lang="en-US" sz="1600" b="0" i="0" dirty="0">
              <a:solidFill>
                <a:srgbClr val="0000FF"/>
              </a:solidFill>
              <a:effectLst/>
            </a:endParaRPr>
          </a:p>
          <a:p>
            <a:pPr lvl="1"/>
            <a:r>
              <a:rPr lang="en-US" sz="1600" b="0" i="0" dirty="0">
                <a:solidFill>
                  <a:srgbClr val="222222"/>
                </a:solidFill>
                <a:effectLst/>
              </a:rPr>
              <a:t>Q6)  What other key issues need to be considered in introducing Wi-Fi in the 6 GHz frequency range?</a:t>
            </a:r>
            <a:endParaRPr lang="en-US" sz="1600" b="0" dirty="0">
              <a:effectLst/>
            </a:endParaRPr>
          </a:p>
          <a:p>
            <a:pPr lvl="1"/>
            <a:endParaRPr lang="en-US" sz="1600" b="0" i="0" dirty="0">
              <a:solidFill>
                <a:srgbClr val="222222"/>
              </a:solidFill>
              <a:effectLst/>
            </a:endParaRPr>
          </a:p>
          <a:p>
            <a:pPr lvl="1">
              <a:buFont typeface="Arial" panose="020B0604020202020204" pitchFamily="34" charset="0"/>
              <a:buChar char="•"/>
            </a:pPr>
            <a:r>
              <a:rPr lang="en-US" sz="1600" b="0" dirty="0">
                <a:solidFill>
                  <a:srgbClr val="222222"/>
                </a:solidFill>
              </a:rPr>
              <a:t>Consultation is in mentor:  </a:t>
            </a:r>
            <a:r>
              <a:rPr lang="en-US" sz="1600" b="0" dirty="0">
                <a:solidFill>
                  <a:srgbClr val="222222"/>
                </a:solidFill>
                <a:hlinkClick r:id="rId4"/>
              </a:rPr>
              <a:t>https://mentor.ieee.org/802.18/dcn/21/18-21-0103-00-0000-malaysia-mcmc-consultation-wlan-in-the-6ghz-band.docx</a:t>
            </a:r>
            <a:endParaRPr lang="en-US" sz="1600" b="0" dirty="0">
              <a:solidFill>
                <a:srgbClr val="222222"/>
              </a:solidFill>
            </a:endParaRPr>
          </a:p>
          <a:p>
            <a:pPr algn="l"/>
            <a:endParaRPr lang="en-US" sz="1600" b="0" dirty="0">
              <a:solidFill>
                <a:srgbClr val="222222"/>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1246529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43000"/>
            <a:ext cx="10475384"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i="0" dirty="0">
                <a:solidFill>
                  <a:srgbClr val="222222"/>
                </a:solidFill>
                <a:effectLst/>
              </a:rPr>
              <a:t>Canada ISED is seeking comments on a new public consultation, entitled "Consultation on New Access Licensing Framework, Changes to Subordinate Licensing and White Space to Support Rural and Remote Deployment":     </a:t>
            </a:r>
            <a:r>
              <a:rPr lang="en-US" sz="1800" b="0" i="0" dirty="0">
                <a:solidFill>
                  <a:srgbClr val="1155CC"/>
                </a:solidFill>
                <a:effectLst/>
                <a:hlinkClick r:id="rId3"/>
              </a:rPr>
              <a:t>https://www.ic.gc.ca/eic/site/smt-gst.nsf/eng/sf11717.html</a:t>
            </a:r>
            <a:endParaRPr lang="en-US" sz="1800" dirty="0"/>
          </a:p>
          <a:p>
            <a:pPr marL="400050" lvl="1">
              <a:spcBef>
                <a:spcPts val="0"/>
              </a:spcBef>
              <a:spcAft>
                <a:spcPts val="0"/>
              </a:spcAft>
              <a:buFont typeface="Arial" panose="020B0604020202020204" pitchFamily="34" charset="0"/>
              <a:buChar char="•"/>
            </a:pPr>
            <a:r>
              <a:rPr lang="en-US" sz="1400" b="0" i="0" dirty="0">
                <a:solidFill>
                  <a:srgbClr val="222222"/>
                </a:solidFill>
                <a:effectLst/>
                <a:latin typeface="Arial" panose="020B0604020202020204" pitchFamily="34" charset="0"/>
              </a:rPr>
              <a:t>In summary:</a:t>
            </a:r>
            <a:br>
              <a:rPr lang="en-US" sz="1400" dirty="0"/>
            </a:br>
            <a:r>
              <a:rPr lang="en-US" sz="1400" b="0" i="0" dirty="0">
                <a:solidFill>
                  <a:srgbClr val="222222"/>
                </a:solidFill>
                <a:effectLst/>
                <a:latin typeface="Arial" panose="020B0604020202020204" pitchFamily="34" charset="0"/>
              </a:rPr>
              <a:t>[1]  ISED is proposing a new access licensing framework, called Access Licensing, that would allow for greater access to spectrum in rural and remote areas. The initial bands for consideration are the 800 MHz band.</a:t>
            </a:r>
            <a:br>
              <a:rPr lang="en-US" sz="1400" dirty="0"/>
            </a:br>
            <a:br>
              <a:rPr lang="en-US" sz="1400" dirty="0"/>
            </a:br>
            <a:r>
              <a:rPr lang="en-US" sz="1400" b="0" i="0" dirty="0">
                <a:solidFill>
                  <a:srgbClr val="222222"/>
                </a:solidFill>
                <a:effectLst/>
                <a:latin typeface="Arial" panose="020B0604020202020204" pitchFamily="34" charset="0"/>
              </a:rPr>
              <a:t>[2]  ISED is proposing to update a few existing White Space policies, including a proposal of cloud-based database, the use of TV channels 3 and 4 (60~72 MHz) by all types of white space devices, and a proposal to encourage the development and deployment of white space devices systems by phasing out RRBS (rural remote broadband systems).</a:t>
            </a:r>
            <a:br>
              <a:rPr lang="en-US" sz="1400" dirty="0"/>
            </a:br>
            <a:br>
              <a:rPr lang="en-US" sz="1400" dirty="0"/>
            </a:br>
            <a:r>
              <a:rPr lang="en-US" sz="1400" b="0" i="0" dirty="0">
                <a:solidFill>
                  <a:srgbClr val="222222"/>
                </a:solidFill>
                <a:effectLst/>
                <a:latin typeface="Arial" panose="020B0604020202020204" pitchFamily="34" charset="0"/>
              </a:rPr>
              <a:t>There are 49 questions in total.  </a:t>
            </a:r>
            <a:r>
              <a:rPr lang="en-US" sz="1400" b="1" i="0" dirty="0">
                <a:solidFill>
                  <a:srgbClr val="222222"/>
                </a:solidFill>
                <a:effectLst/>
                <a:latin typeface="Arial" panose="020B0604020202020204" pitchFamily="34" charset="0"/>
              </a:rPr>
              <a:t>The consultation deadline is October 12, 2021.  </a:t>
            </a:r>
            <a:r>
              <a:rPr lang="en-US" sz="1400" b="0" i="0" dirty="0">
                <a:solidFill>
                  <a:srgbClr val="222222"/>
                </a:solidFill>
                <a:effectLst/>
                <a:latin typeface="Arial" panose="020B0604020202020204" pitchFamily="34" charset="0"/>
              </a:rPr>
              <a:t>The closing date for reply comments is November 24, 2021.</a:t>
            </a:r>
          </a:p>
          <a:p>
            <a:pPr marL="400050" lvl="1">
              <a:spcBef>
                <a:spcPts val="0"/>
              </a:spcBef>
              <a:spcAft>
                <a:spcPts val="0"/>
              </a:spcAft>
              <a:buFont typeface="Arial" panose="020B0604020202020204" pitchFamily="34" charset="0"/>
              <a:buChar char="•"/>
            </a:pPr>
            <a:r>
              <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i="0" dirty="0">
                <a:solidFill>
                  <a:srgbClr val="222222"/>
                </a:solidFill>
                <a:effectLst/>
              </a:rPr>
              <a:t>anything else to share today? not today</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400" b="0" i="0" u="none" strike="noStrike" baseline="0" dirty="0">
              <a:solidFill>
                <a:srgbClr val="000000"/>
              </a:solidFill>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2120456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to share today? </a:t>
            </a: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At Sept Wireless Interim,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 (probably upload to WP5A 02nov21; out of .18 then 15oct for EC 10 day)</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.11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 </a:t>
            </a:r>
            <a:r>
              <a:rPr lang="en-US" sz="1600" dirty="0"/>
              <a:t>(probably upload to WP5A 20oct21; out of .18 then 08oct for EC 10 day)</a:t>
            </a:r>
            <a:endParaRPr lang="en-US" sz="1600" dirty="0">
              <a:solidFill>
                <a:schemeClr val="tx1"/>
              </a:solidFill>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4"/>
              </a:rPr>
              <a:t>2021-16637</a:t>
            </a:r>
            <a:r>
              <a:rPr lang="en-US" sz="1800" u="sng" dirty="0">
                <a:solidFill>
                  <a:srgbClr val="3071A9"/>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46661; </a:t>
            </a:r>
            <a:r>
              <a:rPr lang="en-US" sz="1800" b="0" u="sng" dirty="0">
                <a:solidFill>
                  <a:srgbClr val="3071A9"/>
                </a:solidFill>
                <a:effectLst/>
                <a:ea typeface="Times New Roman" panose="02020603050405020304" pitchFamily="18" charset="0"/>
                <a:cs typeface="Calibri" panose="020F0502020204030204" pitchFamily="34" charset="0"/>
                <a:hlinkClick r:id="rId5"/>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46661-46672 </a:t>
            </a:r>
            <a:r>
              <a:rPr lang="en-US" sz="1800" i="1" dirty="0">
                <a:solidFill>
                  <a:srgbClr val="000000"/>
                </a:solidFill>
                <a:effectLst/>
                <a:ea typeface="Times New Roman" panose="02020603050405020304" pitchFamily="18" charset="0"/>
                <a:cs typeface="Calibri" panose="020F0502020204030204" pitchFamily="34" charset="0"/>
              </a:rPr>
              <a:t>(12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6"/>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7"/>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endParaRPr lang="en-US" sz="1800" b="0" dirty="0">
              <a:solidFill>
                <a:srgbClr val="191919"/>
              </a:solidFill>
              <a:effectLst/>
              <a:ea typeface="Calibri" panose="020F0502020204030204" pitchFamily="34" charset="0"/>
            </a:endParaRPr>
          </a:p>
          <a:p>
            <a:pPr marL="571500" lvl="2" indent="0">
              <a:spcBef>
                <a:spcPts val="0"/>
              </a:spcBef>
              <a:spcAft>
                <a:spcPts val="0"/>
              </a:spcAft>
            </a:pPr>
            <a:r>
              <a:rPr lang="en-US" sz="16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8"/>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is discussing also.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chemeClr val="tx1"/>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Comments would have been best to be approved in</a:t>
            </a:r>
            <a:r>
              <a:rPr lang="en-US" sz="1800" dirty="0">
                <a:ea typeface="Calibri" panose="020F0502020204030204" pitchFamily="34" charset="0"/>
              </a:rPr>
              <a:t> .18 on </a:t>
            </a:r>
            <a:r>
              <a:rPr lang="en-US" sz="1800" b="1" dirty="0">
                <a:ea typeface="Calibri" panose="020F0502020204030204" pitchFamily="34" charset="0"/>
              </a:rPr>
              <a:t>02Sep (last week), </a:t>
            </a:r>
            <a:r>
              <a:rPr lang="en-US" sz="1800" dirty="0">
                <a:ea typeface="Calibri" panose="020F0502020204030204" pitchFamily="34" charset="0"/>
              </a:rPr>
              <a:t>for a 10-day EC ballot. </a:t>
            </a:r>
          </a:p>
          <a:p>
            <a:pPr marL="400050" lvl="1">
              <a:spcBef>
                <a:spcPts val="0"/>
              </a:spcBef>
              <a:spcAft>
                <a:spcPts val="0"/>
              </a:spcAft>
              <a:buFont typeface="Arial" panose="020B0604020202020204" pitchFamily="34" charset="0"/>
              <a:buChar char="•"/>
            </a:pP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Nothing has come in, in time for comments though some have stepped forward to work on reply comments, of course will need to see the comments filed to respond to. </a:t>
            </a: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238125" marR="0">
              <a:spcBef>
                <a:spcPts val="0"/>
              </a:spcBef>
              <a:spcAft>
                <a:spcPts val="0"/>
              </a:spcAft>
              <a:buFont typeface="Arial" panose="020B0604020202020204" pitchFamily="34" charset="0"/>
              <a:buChar char="•"/>
            </a:pPr>
            <a:r>
              <a:rPr lang="en-US" sz="2000" dirty="0">
                <a:solidFill>
                  <a:srgbClr val="333333"/>
                </a:solidFill>
                <a:latin typeface="Arial" panose="020B0604020202020204" pitchFamily="34" charset="0"/>
                <a:ea typeface="Calibri" panose="020F0502020204030204" pitchFamily="34" charset="0"/>
              </a:rPr>
              <a:t> </a:t>
            </a:r>
            <a:endParaRPr lang="en-US" sz="20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a:t>
            </a:r>
            <a:r>
              <a:rPr lang="en-US" sz="1600" dirty="0">
                <a:solidFill>
                  <a:schemeClr val="bg2"/>
                </a:solidFill>
                <a:effectLst/>
                <a:ea typeface="SimSun" panose="02010600030101010101" pitchFamily="2" charset="-122"/>
              </a:rPr>
              <a:t>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1900"/>
            <a:ext cx="10668000" cy="464123"/>
          </a:xfrm>
        </p:spPr>
        <p:txBody>
          <a:bodyPr/>
          <a:lstStyle/>
          <a:p>
            <a:r>
              <a:rPr lang="en-US" altLang="en-US" sz="2400" dirty="0"/>
              <a:t>General Discussion Items – ongoing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28sep21.  </a:t>
            </a:r>
            <a:r>
              <a:rPr lang="en-US" sz="1800" b="0" dirty="0">
                <a:solidFill>
                  <a:schemeClr val="tx1"/>
                </a:solidFill>
                <a:ea typeface="Times New Roman" panose="02020603050405020304" pitchFamily="18" charset="0"/>
              </a:rPr>
              <a:t>(call-in in backup slides here)</a:t>
            </a:r>
          </a:p>
          <a:p>
            <a:pPr>
              <a:spcBef>
                <a:spcPts val="0"/>
              </a:spcBef>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Will share the spreadsheet during the Wireless Interim opening on 10sept21. </a:t>
            </a:r>
            <a:endParaRPr lang="en-US" sz="18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800" b="0" dirty="0">
              <a:solidFill>
                <a:schemeClr val="tx1"/>
              </a:solidFill>
              <a:ea typeface="Times New Roman" panose="02020603050405020304" pitchFamily="18" charset="0"/>
            </a:endParaRP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 </a:t>
            </a:r>
          </a:p>
          <a:p>
            <a:pPr marL="285750" indent="-285750">
              <a:buClr>
                <a:srgbClr val="00B0F0"/>
              </a:buClr>
              <a:buFont typeface="Wingdings" panose="05000000000000000000" pitchFamily="2" charset="2"/>
              <a:buChar char="q"/>
            </a:pPr>
            <a:r>
              <a:rPr lang="en-US" altLang="en-US" sz="1800" dirty="0">
                <a:solidFill>
                  <a:srgbClr val="00B0F0"/>
                </a:solidFill>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295400" y="4334521"/>
            <a:ext cx="10260694" cy="2015936"/>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09sep21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30sep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b="1" u="sng" dirty="0">
                <a:highlight>
                  <a:srgbClr val="FFFF00"/>
                </a:highlight>
              </a:rPr>
              <a:t>note: new call-in starting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15:__________________44et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 starts tomorrow (10</a:t>
            </a:r>
            <a:r>
              <a:rPr lang="en-US" sz="1800" b="1" baseline="30000" dirty="0">
                <a:effectLst/>
                <a:latin typeface="Times New Roman" panose="02020603050405020304" pitchFamily="18" charset="0"/>
                <a:ea typeface="SimSun" panose="02010600030101010101" pitchFamily="2" charset="-122"/>
              </a:rPr>
              <a:t>th</a:t>
            </a:r>
            <a:r>
              <a:rPr lang="en-US" sz="1800" b="1" dirty="0">
                <a:effectLst/>
                <a:latin typeface="Times New Roman" panose="02020603050405020304" pitchFamily="18" charset="0"/>
                <a:ea typeface="SimSun" panose="02010600030101010101" pitchFamily="2" charset="-122"/>
              </a:rPr>
              <a:t>)</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solidFill>
                  <a:schemeClr val="bg1">
                    <a:lumMod val="65000"/>
                  </a:schemeClr>
                </a:solidFill>
              </a:rPr>
              <a:t>ec</a:t>
            </a:r>
            <a:r>
              <a:rPr lang="en-US" sz="1800" dirty="0">
                <a:solidFill>
                  <a:schemeClr val="bg1">
                    <a:lumMod val="65000"/>
                  </a:schemeClr>
                </a:solidFill>
              </a:rPr>
              <a:t> call 07sep to decide on electronic or f2f</a:t>
            </a:r>
            <a:r>
              <a:rPr lang="en-US" sz="1800" dirty="0"/>
              <a:t>) plenary will be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09sep21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_Peter E_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Malaysia, Canada </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Comments due 20 Sept.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Mike L</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https://mentor.ieee.org/802.18/dcn/21/18-21-0100-00-0000-minutes-02sep21-rrtag-teleconference.docx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03-Sep-2021 12:20:26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Mike L</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a:t>
            </a:r>
          </a:p>
          <a:p>
            <a:pPr lvl="2">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https://mentor.ieee.org/802-ec/dcn/21/ec-21-0140-03-WCSG-2021-09-wireless-interim-opening-plenary-agenda.xlsx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strike="sngStrike" dirty="0">
                <a:solidFill>
                  <a:schemeClr val="bg1">
                    <a:lumMod val="75000"/>
                  </a:schemeClr>
                </a:solidFill>
              </a:rPr>
              <a:t>  $50 – 14jul-27aug</a:t>
            </a:r>
            <a:r>
              <a:rPr lang="en-US" altLang="en-US" sz="1600" b="1" strike="sngStrike" dirty="0">
                <a:solidFill>
                  <a:schemeClr val="bg1">
                    <a:lumMod val="75000"/>
                  </a:schemeClr>
                </a:solidFill>
              </a:rPr>
              <a:t>;</a:t>
            </a:r>
            <a:r>
              <a:rPr lang="en-US" altLang="en-US" sz="1600" strike="sngStrike" dirty="0">
                <a:solidFill>
                  <a:schemeClr val="bg1">
                    <a:lumMod val="75000"/>
                  </a:schemeClr>
                </a:solidFill>
              </a:rPr>
              <a:t>	</a:t>
            </a:r>
            <a:r>
              <a:rPr lang="en-US" altLang="en-US" sz="1600" dirty="0">
                <a:solidFill>
                  <a:schemeClr val="tx1"/>
                </a:solidFill>
              </a:rPr>
              <a:t>	</a:t>
            </a:r>
            <a:r>
              <a:rPr lang="en-US" altLang="en-US" sz="1600" b="1" dirty="0">
                <a:solidFill>
                  <a:schemeClr val="tx1"/>
                </a:solidFill>
              </a:rPr>
              <a:t>$75 – 28aug-09sep;</a:t>
            </a:r>
            <a:r>
              <a:rPr lang="en-US" altLang="en-US" sz="1600" dirty="0">
                <a:solidFill>
                  <a:schemeClr val="tx1"/>
                </a:solidFill>
              </a:rPr>
              <a:t>		$125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announced on .18 list server 12Aug21 and now with the updated WG P&amp;P approved by EC (29</a:t>
            </a:r>
            <a:r>
              <a:rPr lang="en-US" altLang="en-US" sz="1800" baseline="30000" dirty="0">
                <a:solidFill>
                  <a:schemeClr val="tx1"/>
                </a:solidFill>
              </a:rPr>
              <a:t>th</a:t>
            </a:r>
            <a:r>
              <a:rPr lang="en-US" altLang="en-US" sz="1800" dirty="0">
                <a:solidFill>
                  <a:schemeClr val="tx1"/>
                </a:solidFill>
              </a:rPr>
              <a: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802.18 will be taking attendance using IMAT </a:t>
            </a:r>
            <a:r>
              <a:rPr lang="en-US" altLang="en-US" sz="1800" dirty="0">
                <a:solidFill>
                  <a:srgbClr val="7030A0"/>
                </a:solidFill>
              </a:rPr>
              <a:t>and it will count for voting membership participation credit.</a:t>
            </a:r>
            <a:r>
              <a:rPr lang="en-US" altLang="en-US" sz="1800" dirty="0">
                <a:solidFill>
                  <a:schemeClr val="tx1"/>
                </a:solidFill>
              </a:rPr>
              <a:t> </a:t>
            </a:r>
          </a:p>
          <a:p>
            <a:pPr marL="457200" lvl="1"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09sep21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61293</TotalTime>
  <Words>8626</Words>
  <Application>Microsoft Office PowerPoint</Application>
  <PresentationFormat>Widescreen</PresentationFormat>
  <Paragraphs>839</Paragraphs>
  <Slides>32</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3"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-1b</vt:lpstr>
      <vt:lpstr>EU items to share -2</vt:lpstr>
      <vt:lpstr>Other regions (outside EU-Stds and USA), items to share</vt:lpstr>
      <vt:lpstr>Other regions (outside EU-Stds and USA), items to share</vt:lpstr>
      <vt:lpstr>Other regions (outside EU-Stds and USA), items to share</vt:lpstr>
      <vt:lpstr>ITU-R items to share  -</vt:lpstr>
      <vt:lpstr>ITU-R liaisons</vt:lpstr>
      <vt:lpstr>FCC NPRM on 60GHz on Radar Sensing Technology  </vt:lpstr>
      <vt:lpstr>General Discussion Items</vt:lpstr>
      <vt:lpstr>General Discussion Items – ongoing - MSGs 6 GHz &amp; FCC - 1</vt:lpstr>
      <vt:lpstr>General Discussion Items – ongoing - IEEE 802 Stds Table of Frequency Ranges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3894</cp:revision>
  <cp:lastPrinted>1601-01-01T00:00:00Z</cp:lastPrinted>
  <dcterms:created xsi:type="dcterms:W3CDTF">2016-03-03T14:54:45Z</dcterms:created>
  <dcterms:modified xsi:type="dcterms:W3CDTF">2021-09-09T15:09:15Z</dcterms:modified>
</cp:coreProperties>
</file>