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341" r:id="rId3"/>
    <p:sldId id="417" r:id="rId4"/>
    <p:sldId id="515" r:id="rId5"/>
    <p:sldId id="512" r:id="rId6"/>
    <p:sldId id="774" r:id="rId7"/>
    <p:sldId id="514" r:id="rId8"/>
    <p:sldId id="511" r:id="rId9"/>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9" autoAdjust="0"/>
    <p:restoredTop sz="96379" autoAdjust="0"/>
  </p:normalViewPr>
  <p:slideViewPr>
    <p:cSldViewPr>
      <p:cViewPr varScale="1">
        <p:scale>
          <a:sx n="101" d="100"/>
          <a:sy n="101" d="100"/>
        </p:scale>
        <p:origin x="126"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09-Sep-21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5481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10sep21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10sep21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45071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Opening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doc.:18-21/0101r00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1/18-21-0058-00-0000-request-for-input-itu-r-m-1801-2.docx" TargetMode="External"/><Relationship Id="rId2" Type="http://schemas.openxmlformats.org/officeDocument/2006/relationships/hyperlink" Target="https://mentor.ieee.org/802.18/dcn/21/18-21-0059-00-0000-request-for-input-itu-r-m-2121-its.docx" TargetMode="External"/><Relationship Id="rId1" Type="http://schemas.openxmlformats.org/officeDocument/2006/relationships/slideLayout" Target="../slideLayouts/slideLayout1.xml"/><Relationship Id="rId5" Type="http://schemas.openxmlformats.org/officeDocument/2006/relationships/hyperlink" Target="https://mentor.ieee.org/802.18/dcn/21/18-21-0080-00-0000-request-for-information-itu-r-wp-1a.docx" TargetMode="External"/><Relationship Id="rId4" Type="http://schemas.openxmlformats.org/officeDocument/2006/relationships/hyperlink" Target="https://mentor.ieee.org/802.18/dcn/21/18-21-0057-00-0000-request-for-input-itu-r-m-1450-5.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ieeesa.webex.com/ieeesa/j.php?MTID=mb227025e23b552d59ce66c69fe99c16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dirty="0"/>
              <a:t>10sep21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latin typeface="+mn-lt"/>
              </a:rPr>
              <a:t>Wireless Interim</a:t>
            </a:r>
            <a:br>
              <a:rPr lang="en-US" sz="2400" dirty="0">
                <a:latin typeface="+mn-lt"/>
              </a:rPr>
            </a:br>
            <a:r>
              <a:rPr lang="en-US" sz="2400" dirty="0">
                <a:latin typeface="+mn-lt"/>
              </a:rPr>
              <a:t>Opening Report</a:t>
            </a:r>
            <a:endParaRPr lang="en-GB" sz="2400" dirty="0">
              <a:latin typeface="+mn-lt"/>
            </a:endParaRPr>
          </a:p>
        </p:txBody>
      </p:sp>
      <p:sp>
        <p:nvSpPr>
          <p:cNvPr id="3074" name="Rectangle 2"/>
          <p:cNvSpPr>
            <a:spLocks noGrp="1" noChangeArrowheads="1"/>
          </p:cNvSpPr>
          <p:nvPr>
            <p:ph type="body" idx="1"/>
          </p:nvPr>
        </p:nvSpPr>
        <p:spPr>
          <a:xfrm>
            <a:off x="2209800" y="1889126"/>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10 September 2021</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name="Document" r:id="rId3" imgW="8468318" imgH="1903886" progId="Word.Document.8">
                  <p:embed/>
                </p:oleObj>
              </mc:Choice>
              <mc:Fallback>
                <p:oleObj name="Document" r:id="rId3"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4"/>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408100" cy="761999"/>
          </a:xfrm>
        </p:spPr>
        <p:txBody>
          <a:bodyPr/>
          <a:lstStyle/>
          <a:p>
            <a:pPr eaLnBrk="1" hangingPunct="1"/>
            <a:r>
              <a:rPr lang="en-US" sz="2400" dirty="0">
                <a:latin typeface="Times New Roman" charset="0"/>
              </a:rPr>
              <a:t>802.18 Radio Regulatory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38 (8 on LMSC)</a:t>
            </a:r>
            <a:r>
              <a:rPr lang="en-US" altLang="en-US" sz="2000" dirty="0">
                <a:solidFill>
                  <a:schemeClr val="tx1"/>
                </a:solidFill>
              </a:rPr>
              <a:t>;  Nearly Voters: 2;  Aspirant members: 10</a:t>
            </a:r>
          </a:p>
          <a:p>
            <a:pPr eaLnBrk="1" hangingPunct="1">
              <a:defRPr/>
            </a:pPr>
            <a:endParaRPr lang="en-US" sz="1000" dirty="0">
              <a:solidFill>
                <a:srgbClr val="FF0000"/>
              </a:solidFill>
            </a:endParaRPr>
          </a:p>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Al Petrick (Skyworks Solutions) </a:t>
            </a:r>
          </a:p>
          <a:p>
            <a:pPr lvl="1">
              <a:defRPr/>
            </a:pPr>
            <a:r>
              <a:rPr lang="en-US" sz="1800" dirty="0"/>
              <a:t>Co-Vice-chair  Stuart Kerry (OK-Brit, self)</a:t>
            </a:r>
          </a:p>
          <a:p>
            <a:pPr lvl="1">
              <a:defRPr/>
            </a:pPr>
            <a:r>
              <a:rPr lang="en-US" sz="1800" dirty="0"/>
              <a:t>Secretary is open –  </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plenary </a:t>
            </a:r>
          </a:p>
          <a:p>
            <a:pPr marL="742950" lvl="2" indent="-342900">
              <a:spcBef>
                <a:spcPts val="600"/>
              </a:spcBef>
              <a:buFont typeface="Arial" panose="020B0604020202020204" pitchFamily="34" charset="0"/>
              <a:buChar char="•"/>
              <a:defRPr/>
            </a:pPr>
            <a:r>
              <a:rPr lang="en-US" dirty="0">
                <a:cs typeface="+mn-cs"/>
              </a:rPr>
              <a:t>Thursday 16</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23</a:t>
            </a:r>
            <a:r>
              <a:rPr lang="en-US" baseline="30000" dirty="0">
                <a:cs typeface="+mn-cs"/>
              </a:rPr>
              <a:t>rd</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10sep21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marL="400050" lvl="1">
              <a:spcBef>
                <a:spcPts val="0"/>
              </a:spcBef>
              <a:spcAft>
                <a:spcPts val="0"/>
              </a:spcAft>
              <a:buFont typeface="Arial" panose="020B0604020202020204" pitchFamily="34" charset="0"/>
              <a:buChar char="•"/>
            </a:pPr>
            <a:r>
              <a:rPr lang="en-US" altLang="en-US" dirty="0"/>
              <a:t>For ETSI BRAN - from yesterday’s (9</a:t>
            </a:r>
            <a:r>
              <a:rPr lang="en-US" altLang="en-US" baseline="30000" dirty="0"/>
              <a:t>th</a:t>
            </a:r>
            <a:r>
              <a:rPr lang="en-US" altLang="en-US" dirty="0"/>
              <a:t>) weekly .18 call. </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301 598 – TVWS – approved</a:t>
            </a:r>
            <a:r>
              <a:rPr lang="en-US" dirty="0">
                <a:solidFill>
                  <a:schemeClr val="tx1"/>
                </a:solidFill>
                <a:ea typeface="Calibri" panose="020F0502020204030204" pitchFamily="34" charset="0"/>
                <a:sym typeface="Wingdings" panose="05000000000000000000" pitchFamily="2" charset="2"/>
              </a:rPr>
              <a:t> and </a:t>
            </a:r>
            <a:r>
              <a:rPr lang="en-US" b="0" dirty="0">
                <a:solidFill>
                  <a:schemeClr val="tx1"/>
                </a:solidFill>
                <a:effectLst/>
                <a:ea typeface="Calibri" panose="020F0502020204030204" pitchFamily="34" charset="0"/>
                <a:sym typeface="Wingdings" panose="05000000000000000000" pitchFamily="2" charset="2"/>
              </a:rPr>
              <a:t>next is EC assessment</a:t>
            </a:r>
            <a:r>
              <a:rPr lang="en-US" dirty="0">
                <a:solidFill>
                  <a:schemeClr val="tx1"/>
                </a:solidFill>
                <a:ea typeface="Calibri" panose="020F0502020204030204" pitchFamily="34" charset="0"/>
                <a:sym typeface="Wingdings" panose="05000000000000000000" pitchFamily="2" charset="2"/>
              </a:rPr>
              <a:t>, </a:t>
            </a:r>
            <a:r>
              <a:rPr lang="en-US" b="0" dirty="0">
                <a:solidFill>
                  <a:schemeClr val="tx1"/>
                </a:solidFill>
                <a:effectLst/>
                <a:ea typeface="Calibri" panose="020F0502020204030204" pitchFamily="34" charset="0"/>
                <a:sym typeface="Wingdings" panose="05000000000000000000" pitchFamily="2" charset="2"/>
              </a:rPr>
              <a:t>then to ENAP and heading for the OJEU. </a:t>
            </a:r>
          </a:p>
          <a:p>
            <a:pPr lvl="1">
              <a:spcBef>
                <a:spcPts val="0"/>
              </a:spcBef>
              <a:buFont typeface="Arial" panose="020B0604020202020204" pitchFamily="34" charset="0"/>
              <a:buChar char="•"/>
            </a:pPr>
            <a:r>
              <a:rPr lang="en-US" dirty="0">
                <a:solidFill>
                  <a:schemeClr val="tx1"/>
                </a:solidFill>
                <a:ea typeface="Calibri" panose="020F0502020204030204" pitchFamily="34" charset="0"/>
                <a:sym typeface="Wingdings" panose="05000000000000000000" pitchFamily="2" charset="2"/>
              </a:rPr>
              <a:t>EN 301 893 5 GHz - had 2 calls, cleaning up the standard. Working to conclude in meeting #112 in Dec. </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303 687 6 GHz - </a:t>
            </a:r>
            <a:r>
              <a:rPr lang="en-US"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b="0" dirty="0">
              <a:solidFill>
                <a:schemeClr val="tx1"/>
              </a:solidFill>
              <a:effectLst/>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b="0" baseline="30000" dirty="0">
                <a:solidFill>
                  <a:schemeClr val="tx1"/>
                </a:solidFill>
                <a:effectLst/>
                <a:ea typeface="Calibri" panose="020F0502020204030204" pitchFamily="34" charset="0"/>
                <a:sym typeface="Wingdings" panose="05000000000000000000" pitchFamily="2" charset="2"/>
              </a:rPr>
              <a:t>th</a:t>
            </a:r>
            <a:r>
              <a:rPr lang="en-US" b="0" dirty="0">
                <a:solidFill>
                  <a:schemeClr val="tx1"/>
                </a:solidFill>
                <a:effectLst/>
                <a:ea typeface="Calibri" panose="020F0502020204030204" pitchFamily="34" charset="0"/>
                <a:sym typeface="Wingdings" panose="05000000000000000000" pitchFamily="2" charset="2"/>
              </a:rPr>
              <a:t> and then #2 is 21sep21  </a:t>
            </a:r>
          </a:p>
          <a:p>
            <a:pPr lvl="2">
              <a:spcBef>
                <a:spcPts val="0"/>
              </a:spcBef>
              <a:buFont typeface="Arial" panose="020B0604020202020204" pitchFamily="34" charset="0"/>
              <a:buChar char="•"/>
            </a:pPr>
            <a:r>
              <a:rPr lang="en-US" sz="2000" dirty="0">
                <a:solidFill>
                  <a:schemeClr val="tx1"/>
                </a:solidFill>
                <a:ea typeface="Calibri" panose="020F0502020204030204" pitchFamily="34" charset="0"/>
                <a:sym typeface="Wingdings" panose="05000000000000000000" pitchFamily="2" charset="2"/>
              </a:rPr>
              <a:t>EN 303 722 another 60GHz standard is waiting on ENAP.</a:t>
            </a:r>
          </a:p>
          <a:p>
            <a:pPr lvl="2">
              <a:spcBef>
                <a:spcPts val="0"/>
              </a:spcBef>
              <a:buFont typeface="Arial" panose="020B0604020202020204" pitchFamily="34" charset="0"/>
              <a:buChar char="•"/>
            </a:pPr>
            <a:r>
              <a:rPr lang="en-US" sz="2000" dirty="0">
                <a:solidFill>
                  <a:schemeClr val="tx1"/>
                </a:solidFill>
              </a:rPr>
              <a:t>(not discussed yesterday though: EN 302 567 –  another 60GHz (.11ad and .11ay) has passed 2</a:t>
            </a:r>
            <a:r>
              <a:rPr lang="en-US" sz="2000" baseline="30000" dirty="0">
                <a:solidFill>
                  <a:schemeClr val="tx1"/>
                </a:solidFill>
              </a:rPr>
              <a:t>nd</a:t>
            </a:r>
            <a:r>
              <a:rPr lang="en-US" sz="2000" dirty="0">
                <a:solidFill>
                  <a:schemeClr val="tx1"/>
                </a:solidFill>
              </a:rPr>
              <a:t> ENAP, it is now an approved standard, next is to EC to approve for the OJEU.)</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Next plenary starts on 27sept.  Looking at 4 – 90min, sessions each day. </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dirty="0">
                <a:effectLst/>
                <a:ea typeface="Calibri" panose="020F0502020204030204" pitchFamily="34" charset="0"/>
              </a:rPr>
              <a:t>CEPT activities have been quieter, should be picking up soon. </a:t>
            </a: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dirty="0"/>
              <a:t>10sep21</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143259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marL="457200" lvl="1" indent="0">
              <a:spcBef>
                <a:spcPts val="0"/>
              </a:spcBef>
            </a:pPr>
            <a:r>
              <a:rPr lang="en-US" altLang="en-US" sz="1600" dirty="0"/>
              <a:t> </a:t>
            </a:r>
          </a:p>
          <a:p>
            <a:pPr marL="0" indent="0">
              <a:spcBef>
                <a:spcPts val="0"/>
              </a:spcBef>
            </a:pPr>
            <a:endParaRPr lang="en-US" altLang="en-US" sz="2000" dirty="0"/>
          </a:p>
          <a:p>
            <a:pPr>
              <a:spcBef>
                <a:spcPts val="0"/>
              </a:spcBef>
              <a:buFont typeface="Arial" panose="020B0604020202020204" pitchFamily="34" charset="0"/>
              <a:buChar char="•"/>
            </a:pPr>
            <a:r>
              <a:rPr lang="en-US" altLang="en-US" sz="2000" dirty="0"/>
              <a:t>Many countries working the 6 GHz license-exempt updates. e.g. 2 recent ones: </a:t>
            </a:r>
          </a:p>
          <a:p>
            <a:pPr lvl="1">
              <a:spcBef>
                <a:spcPts val="0"/>
              </a:spcBef>
              <a:buFont typeface="Arial" panose="020B0604020202020204" pitchFamily="34" charset="0"/>
              <a:buChar char="•"/>
            </a:pPr>
            <a:endParaRPr lang="en-US" dirty="0">
              <a:effectLst/>
              <a:ea typeface="Calibri" panose="020F0502020204030204" pitchFamily="34" charset="0"/>
            </a:endParaRPr>
          </a:p>
          <a:p>
            <a:pPr lvl="1">
              <a:spcBef>
                <a:spcPts val="0"/>
              </a:spcBef>
              <a:buFont typeface="Arial" panose="020B0604020202020204" pitchFamily="34" charset="0"/>
              <a:buChar char="•"/>
            </a:pPr>
            <a:r>
              <a:rPr lang="en-US" dirty="0">
                <a:effectLst/>
                <a:ea typeface="Calibri" panose="020F0502020204030204" pitchFamily="34" charset="0"/>
              </a:rPr>
              <a:t>Malaysia MCMC has recently begun a public consultation that seeks public view on the possibility of allocating 6 GHz spectrum to unlicensed use.</a:t>
            </a:r>
            <a:endParaRPr lang="en-US" dirty="0">
              <a:ea typeface="Calibri" panose="020F0502020204030204" pitchFamily="34" charset="0"/>
            </a:endParaRPr>
          </a:p>
          <a:p>
            <a:pPr lvl="1">
              <a:spcBef>
                <a:spcPts val="0"/>
              </a:spcBef>
              <a:buFont typeface="Arial" panose="020B0604020202020204" pitchFamily="34" charset="0"/>
              <a:buChar char="•"/>
            </a:pPr>
            <a:endParaRPr lang="en-US" i="0" dirty="0">
              <a:solidFill>
                <a:srgbClr val="222222"/>
              </a:solidFill>
              <a:effectLst/>
            </a:endParaRPr>
          </a:p>
          <a:p>
            <a:pPr lvl="1">
              <a:spcBef>
                <a:spcPts val="0"/>
              </a:spcBef>
              <a:buFont typeface="Arial" panose="020B0604020202020204" pitchFamily="34" charset="0"/>
              <a:buChar char="•"/>
            </a:pPr>
            <a:r>
              <a:rPr lang="en-US" dirty="0">
                <a:solidFill>
                  <a:schemeClr val="tx1"/>
                </a:solidFill>
                <a:ea typeface="Times New Roman" panose="02020603050405020304" pitchFamily="18" charset="0"/>
                <a:cs typeface="Times New Roman" panose="02020603050405020304" pitchFamily="18" charset="0"/>
              </a:rPr>
              <a:t>Chile – SUBTEL - </a:t>
            </a:r>
            <a:r>
              <a:rPr lang="en-US" dirty="0"/>
              <a:t>Amendments to Regulation </a:t>
            </a:r>
            <a:r>
              <a:rPr lang="en-US" dirty="0" err="1"/>
              <a:t>Resolución</a:t>
            </a:r>
            <a:r>
              <a:rPr lang="en-US" dirty="0"/>
              <a:t> 1985</a:t>
            </a:r>
            <a:r>
              <a:rPr lang="en-US" dirty="0">
                <a:solidFill>
                  <a:schemeClr val="tx1"/>
                </a:solidFill>
                <a:cs typeface="Times New Roman" panose="02020603050405020304" pitchFamily="18" charset="0"/>
              </a:rPr>
              <a:t> </a:t>
            </a:r>
            <a:r>
              <a:rPr lang="en-US" dirty="0"/>
              <a:t>Low power APs (Access Points) with internal batteries may operate outdoors in the 5925 - 7125 MHz frequency band</a:t>
            </a:r>
            <a:endParaRPr lang="en-US" altLang="en-US" dirty="0"/>
          </a:p>
          <a:p>
            <a:pPr lvl="1">
              <a:spcBef>
                <a:spcPts val="0"/>
              </a:spcBef>
              <a:buFont typeface="Arial" panose="020B0604020202020204" pitchFamily="34" charset="0"/>
              <a:buChar char="•"/>
            </a:pPr>
            <a:endParaRPr lang="en-US" i="0" dirty="0">
              <a:solidFill>
                <a:srgbClr val="222222"/>
              </a:solidFill>
              <a:effectLst/>
            </a:endParaRPr>
          </a:p>
          <a:p>
            <a:pPr lvl="1">
              <a:spcBef>
                <a:spcPts val="0"/>
              </a:spcBef>
              <a:buFont typeface="Arial" panose="020B0604020202020204" pitchFamily="34" charset="0"/>
              <a:buChar char="•"/>
            </a:pPr>
            <a:endParaRPr lang="en-US" i="0" dirty="0">
              <a:solidFill>
                <a:srgbClr val="222222"/>
              </a:solidFill>
              <a:effectLst/>
            </a:endParaRPr>
          </a:p>
          <a:p>
            <a:pPr>
              <a:spcBef>
                <a:spcPts val="0"/>
              </a:spcBef>
              <a:buFont typeface="Arial" panose="020B0604020202020204" pitchFamily="34" charset="0"/>
              <a:buChar char="•"/>
            </a:pPr>
            <a:r>
              <a:rPr lang="en-US" sz="2000" i="0" dirty="0">
                <a:solidFill>
                  <a:srgbClr val="222222"/>
                </a:solidFill>
                <a:effectLst/>
              </a:rPr>
              <a:t>Then, other country regulatory activities, </a:t>
            </a:r>
          </a:p>
          <a:p>
            <a:pPr>
              <a:spcBef>
                <a:spcPts val="0"/>
              </a:spcBef>
              <a:buFont typeface="Arial" panose="020B0604020202020204" pitchFamily="34" charset="0"/>
              <a:buChar char="•"/>
            </a:pPr>
            <a:r>
              <a:rPr lang="en-US" sz="2000" dirty="0">
                <a:solidFill>
                  <a:srgbClr val="222222"/>
                </a:solidFill>
              </a:rPr>
              <a:t>e.g.  </a:t>
            </a:r>
            <a:r>
              <a:rPr lang="en-US" sz="2000" i="0" dirty="0">
                <a:solidFill>
                  <a:srgbClr val="222222"/>
                </a:solidFill>
                <a:effectLst/>
              </a:rPr>
              <a:t>Canada ISED is seeking comments on a new public consultation, entitled "Consultation on New Access Licensing Framework, </a:t>
            </a:r>
            <a:r>
              <a:rPr lang="en-US" sz="2000" b="0" i="0" dirty="0">
                <a:solidFill>
                  <a:srgbClr val="222222"/>
                </a:solidFill>
                <a:effectLst/>
              </a:rPr>
              <a:t>Changes to Subordinate Licensing and White Space to Support Rural and Remote Deployment“.</a:t>
            </a: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dirty="0"/>
              <a:t>10sep21</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r>
              <a:rPr lang="en-US" altLang="en-US" sz="2000" dirty="0"/>
              <a:t>Will discuss what member have to share on ITU-R, </a:t>
            </a:r>
          </a:p>
          <a:p>
            <a:pPr lvl="1">
              <a:spcBef>
                <a:spcPts val="0"/>
              </a:spcBef>
              <a:buFont typeface="Arial" panose="020B0604020202020204" pitchFamily="34" charset="0"/>
              <a:buChar char="•"/>
            </a:pPr>
            <a:r>
              <a:rPr lang="en-US" altLang="en-US" sz="1800" dirty="0"/>
              <a:t>For example, IEEE 802 viewpoints on the WRC-23 Agenda Items. </a:t>
            </a:r>
          </a:p>
          <a:p>
            <a:pPr lvl="1">
              <a:spcBef>
                <a:spcPts val="0"/>
              </a:spcBef>
              <a:buFont typeface="Arial" panose="020B0604020202020204" pitchFamily="34" charset="0"/>
              <a:buChar char="•"/>
            </a:pPr>
            <a:r>
              <a:rPr lang="en-US" altLang="en-US" sz="1800" dirty="0"/>
              <a:t>and status on the current Liaisons different task groups are working on. </a:t>
            </a:r>
          </a:p>
          <a:p>
            <a:pPr marL="514350" indent="-514350">
              <a:spcBef>
                <a:spcPts val="0"/>
              </a:spcBef>
              <a:buFont typeface="+mj-lt"/>
              <a:buAutoNum type="romanLcPeriod"/>
            </a:pPr>
            <a:r>
              <a:rPr lang="en-US" sz="1600" dirty="0"/>
              <a:t>Liaison from ITU-R WP5A re: M.2121 ITS, see </a:t>
            </a:r>
            <a:r>
              <a:rPr lang="en-US" sz="1600" dirty="0">
                <a:hlinkClick r:id="rId2"/>
              </a:rPr>
              <a:t>https://mentor.ieee.org/802.18/dcn/21/18-21-0059-00-0000-request-for-input-itu-r-m-2121-its.docx</a:t>
            </a:r>
            <a:r>
              <a:rPr lang="en-US" sz="1600" dirty="0"/>
              <a:t> </a:t>
            </a:r>
          </a:p>
          <a:p>
            <a:pPr marL="914400" lvl="1" indent="-514350">
              <a:spcBef>
                <a:spcPts val="0"/>
              </a:spcBef>
              <a:buFont typeface="+mj-lt"/>
              <a:buAutoNum type="romanLcPeriod"/>
            </a:pPr>
            <a:r>
              <a:rPr lang="en-US" sz="1600" dirty="0"/>
              <a:t>WP 5A next __meeting is 15-26nov21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Document 59 is assigned to .11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for consideration, as the document relates to ITS topics. </a:t>
            </a:r>
          </a:p>
          <a:p>
            <a:pPr marL="2228850" lvl="4" indent="-514350">
              <a:spcBef>
                <a:spcPts val="0"/>
              </a:spcBef>
              <a:buFont typeface="+mj-lt"/>
              <a:buAutoNum type="romanLcPeriod"/>
            </a:pPr>
            <a:endParaRPr lang="en-US" sz="800" dirty="0"/>
          </a:p>
          <a:p>
            <a:pPr marL="514350" indent="-514350">
              <a:spcBef>
                <a:spcPts val="0"/>
              </a:spcBef>
              <a:buFont typeface="+mj-lt"/>
              <a:buAutoNum type="romanLcPeriod"/>
            </a:pPr>
            <a:r>
              <a:rPr lang="en-US" sz="1600" dirty="0"/>
              <a:t>Liaison from ITU-R WP5A re: M.1801-2, see </a:t>
            </a:r>
            <a:r>
              <a:rPr lang="en-US" sz="1600" dirty="0">
                <a:hlinkClick r:id="rId3"/>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4"/>
              </a:rPr>
              <a:t>https://mentor.ieee.org/802.18/dcn/21/18-21-0057-00-0000-request-for-input-itu-r-m-1450-5.docx</a:t>
            </a:r>
            <a:r>
              <a:rPr lang="en-US" sz="1600" dirty="0"/>
              <a:t> </a:t>
            </a:r>
          </a:p>
          <a:p>
            <a:pPr marL="914400" lvl="1" indent="-514350">
              <a:spcBef>
                <a:spcPts val="0"/>
              </a:spcBef>
              <a:buFont typeface="+mj-lt"/>
              <a:buAutoNum type="romanLcPeriod"/>
            </a:pPr>
            <a:r>
              <a:rPr lang="en-US" sz="1600" dirty="0"/>
              <a:t>WP 5A next __meeting is 15-26nov21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Documents 57 and 58 are assigned to the .11 ITU Ad hoc group for processing.</a:t>
            </a:r>
            <a:r>
              <a:rPr lang="en-US" sz="1600" dirty="0"/>
              <a:t>  ad hoc has met on these. </a:t>
            </a:r>
          </a:p>
          <a:p>
            <a:pPr marL="2228850" lvl="4" indent="-514350">
              <a:spcBef>
                <a:spcPts val="0"/>
              </a:spcBef>
              <a:buFont typeface="+mj-lt"/>
              <a:buAutoNum type="romanLcPeriod"/>
            </a:pPr>
            <a:endParaRPr lang="en-US" sz="1200" dirty="0"/>
          </a:p>
          <a:p>
            <a:pPr marL="514350" indent="-514350">
              <a:spcBef>
                <a:spcPts val="0"/>
              </a:spcBef>
              <a:buFont typeface="+mj-lt"/>
              <a:buAutoNum type="romanLcPeriod"/>
            </a:pPr>
            <a:r>
              <a:rPr lang="en-US" sz="1600" dirty="0"/>
              <a:t>Liaison from ITU-R WP 1A re: Light Communications, see </a:t>
            </a:r>
            <a:r>
              <a:rPr lang="en-US" sz="1600" dirty="0">
                <a:hlinkClick r:id="rId5"/>
              </a:rPr>
              <a:t>https://mentor.ieee.org/802.18/dcn/21/18-21-0080-00-0000-request-for-information-itu-r-wp-1a.docx</a:t>
            </a:r>
            <a:r>
              <a:rPr lang="en-US" sz="1600" dirty="0"/>
              <a:t> </a:t>
            </a:r>
          </a:p>
          <a:p>
            <a:pPr marL="914400" lvl="1" indent="-514350">
              <a:spcBef>
                <a:spcPts val="0"/>
              </a:spcBef>
              <a:buFont typeface="+mj-lt"/>
              <a:buAutoNum type="romanLcPeriod"/>
            </a:pPr>
            <a:r>
              <a:rPr lang="en-US" sz="1600" dirty="0">
                <a:solidFill>
                  <a:schemeClr val="tx1"/>
                </a:solidFill>
              </a:rPr>
              <a:t>WP 1A next e-meeting is 03-12nov21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Review the document and develop recommended modifications to reflect the work underway for P802.11bb and 802.15.7a/802.15.13</a:t>
            </a:r>
            <a:r>
              <a:rPr lang="en-US" sz="1800" dirty="0">
                <a:ea typeface="Times New Roman" panose="02020603050405020304" pitchFamily="18" charset="0"/>
                <a:cs typeface="Times New Roman" panose="02020603050405020304" pitchFamily="18" charset="0"/>
              </a:rPr>
              <a:t>.</a:t>
            </a:r>
            <a:endParaRPr lang="en-US" altLang="en-US" sz="1600" dirty="0"/>
          </a:p>
          <a:p>
            <a:pPr>
              <a:spcBef>
                <a:spcPts val="0"/>
              </a:spcBef>
              <a:buFont typeface="Arial" panose="020B0604020202020204" pitchFamily="34" charset="0"/>
              <a:buChar char="•"/>
            </a:pPr>
            <a:r>
              <a:rPr lang="en-US" sz="1800" dirty="0"/>
              <a:t>To upload to WP1A 20oct21; best to be out of .18 then 08oct for EC 10 day ballot.</a:t>
            </a:r>
          </a:p>
          <a:p>
            <a:pPr>
              <a:spcBef>
                <a:spcPts val="0"/>
              </a:spcBef>
              <a:buFont typeface="Arial" panose="020B0604020202020204" pitchFamily="34" charset="0"/>
              <a:buChar char="•"/>
            </a:pPr>
            <a:r>
              <a:rPr lang="en-US" sz="1800" dirty="0"/>
              <a:t>To upload to WP5A 02nov21; best to be out of .18 then 15oct for EC 10 day ballot.</a:t>
            </a:r>
          </a:p>
          <a:p>
            <a:pPr>
              <a:spcBef>
                <a:spcPts val="0"/>
              </a:spcBef>
              <a:buFont typeface="Arial" panose="020B0604020202020204" pitchFamily="34" charset="0"/>
              <a:buChar char="•"/>
            </a:pPr>
            <a:endParaRPr lang="en-US" altLang="en-US" sz="18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10sep21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052385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648049"/>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1371600"/>
            <a:ext cx="11049000" cy="5181599"/>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This NPRM is for allowing Expanded Flexibility and Opportunities for Radar Operation in the 57-64 GHz band</a:t>
            </a:r>
          </a:p>
          <a:p>
            <a:pPr marL="1257300" lvl="3">
              <a:spcBef>
                <a:spcPts val="0"/>
              </a:spcBef>
              <a:spcAft>
                <a:spcPts val="0"/>
              </a:spcAft>
              <a:buFont typeface="Arial" panose="020B0604020202020204" pitchFamily="34" charset="0"/>
              <a:buChar char="•"/>
            </a:pPr>
            <a:endParaRPr lang="en-US" sz="14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It is on Mentor:  r02 is the July OET versions (r01 is the later Federal Register version). Have not seen in Errata  on the OET version:   </a:t>
            </a:r>
            <a:r>
              <a:rPr lang="en-US" sz="18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800" dirty="0">
                <a:solidFill>
                  <a:srgbClr val="191919"/>
                </a:solidFill>
                <a:ea typeface="Calibri" panose="020F0502020204030204" pitchFamily="34" charset="0"/>
              </a:rPr>
              <a:t> </a:t>
            </a:r>
            <a:r>
              <a:rPr lang="en-US" sz="1600" dirty="0">
                <a:solidFill>
                  <a:srgbClr val="191919"/>
                </a:solidFill>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sz="14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and .11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a:t>
            </a:r>
            <a:r>
              <a:rPr lang="en-US" sz="1800" b="0" dirty="0">
                <a:ea typeface="Calibri" panose="020F0502020204030204" pitchFamily="34" charset="0"/>
              </a:rPr>
              <a:t>July</a:t>
            </a:r>
            <a:r>
              <a:rPr lang="en-US" sz="1800" b="0" dirty="0">
                <a:effectLst/>
                <a:ea typeface="Calibri" panose="020F0502020204030204" pitchFamily="34" charset="0"/>
              </a:rPr>
              <a:t>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802.15.3 might have interest. </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dirty="0">
                <a:solidFill>
                  <a:schemeClr val="tx1"/>
                </a:solidFill>
                <a:ea typeface="Calibri" panose="020F0502020204030204" pitchFamily="34" charset="0"/>
              </a:rPr>
              <a:t>Comments due 20Sept21 and reply comments due 18Oct21</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We did not make doing Comments though effort started up this week to do Reply Comments.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Several from .11 are starting on a draft, much will be based on what is in the .11 document, link above. </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Will be discussing in .18 weekly meetings and very likely will schedule several ad </a:t>
            </a:r>
            <a:r>
              <a:rPr lang="en-US" sz="1800" b="0" dirty="0" err="1">
                <a:solidFill>
                  <a:srgbClr val="000000"/>
                </a:solidFill>
                <a:effectLst/>
                <a:ea typeface="Calibri" panose="020F0502020204030204" pitchFamily="34" charset="0"/>
              </a:rPr>
              <a:t>hocs</a:t>
            </a:r>
            <a:r>
              <a:rPr lang="en-US" sz="1800" dirty="0">
                <a:ea typeface="Calibri" panose="020F0502020204030204" pitchFamily="34" charset="0"/>
              </a:rPr>
              <a:t> weeks of 19</a:t>
            </a:r>
            <a:r>
              <a:rPr lang="en-US" sz="1800" baseline="30000" dirty="0">
                <a:ea typeface="Calibri" panose="020F0502020204030204" pitchFamily="34" charset="0"/>
              </a:rPr>
              <a:t>th</a:t>
            </a:r>
            <a:r>
              <a:rPr lang="en-US" sz="1800" dirty="0">
                <a:ea typeface="Calibri" panose="020F0502020204030204" pitchFamily="34" charset="0"/>
              </a:rPr>
              <a:t> and/or 26</a:t>
            </a:r>
            <a:r>
              <a:rPr lang="en-US" sz="1800" baseline="30000" dirty="0">
                <a:ea typeface="Calibri" panose="020F0502020204030204" pitchFamily="34" charset="0"/>
              </a:rPr>
              <a:t>th</a:t>
            </a:r>
            <a:r>
              <a:rPr lang="en-US" sz="1800" dirty="0">
                <a:ea typeface="Calibri" panose="020F0502020204030204" pitchFamily="34" charset="0"/>
              </a:rPr>
              <a:t>. </a:t>
            </a: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With reply comments due Monday 18oct, </a:t>
            </a:r>
            <a:r>
              <a:rPr lang="en-US" sz="1800" b="1" dirty="0">
                <a:solidFill>
                  <a:srgbClr val="000000"/>
                </a:solidFill>
                <a:effectLst/>
                <a:ea typeface="Calibri" panose="020F0502020204030204" pitchFamily="34" charset="0"/>
              </a:rPr>
              <a:t>would be best to approve in .18 </a:t>
            </a:r>
            <a:r>
              <a:rPr lang="en-US" sz="1800" b="1" dirty="0">
                <a:ea typeface="Calibri" panose="020F0502020204030204" pitchFamily="34" charset="0"/>
              </a:rPr>
              <a:t>by</a:t>
            </a:r>
            <a:r>
              <a:rPr lang="en-US" sz="1800" b="1" dirty="0">
                <a:solidFill>
                  <a:srgbClr val="000000"/>
                </a:solidFill>
                <a:effectLst/>
                <a:ea typeface="Calibri" panose="020F0502020204030204" pitchFamily="34" charset="0"/>
              </a:rPr>
              <a:t> 30sept21.</a:t>
            </a:r>
            <a:r>
              <a:rPr lang="en-US" sz="1800" b="1" dirty="0">
                <a:ea typeface="Calibri" panose="020F0502020204030204" pitchFamily="34" charset="0"/>
              </a:rPr>
              <a:t> </a:t>
            </a:r>
            <a:endParaRPr lang="en-US" sz="1800" b="1"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09sep21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IEEE 802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a:spcBef>
                <a:spcPts val="0"/>
              </a:spcBef>
              <a:buFont typeface="Arial" panose="020B0604020202020204" pitchFamily="34" charset="0"/>
              <a:buChar char="•"/>
            </a:pPr>
            <a:r>
              <a:rPr lang="en-US" altLang="en-US" sz="2000" dirty="0"/>
              <a:t>General discussions include progress on IEEE 802 Wireless Standards - Table of Frequency Ranges</a:t>
            </a:r>
          </a:p>
          <a:p>
            <a:pPr lvl="1">
              <a:spcBef>
                <a:spcPts val="0"/>
              </a:spcBef>
              <a:buFont typeface="Arial" panose="020B0604020202020204" pitchFamily="34" charset="0"/>
              <a:buChar char="•"/>
            </a:pPr>
            <a:r>
              <a:rPr lang="en-US" altLang="en-US" sz="1800" dirty="0"/>
              <a:t>Request was made to share a little more on this.</a:t>
            </a:r>
          </a:p>
          <a:p>
            <a:pPr lvl="1">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000" spc="200" dirty="0"/>
              <a:t>This is a joint effort by 802.18 and 802.19</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the 4</a:t>
            </a:r>
            <a:r>
              <a:rPr lang="en-US" sz="1800" baseline="30000" dirty="0">
                <a:solidFill>
                  <a:schemeClr val="tx1"/>
                </a:solidFill>
                <a:ea typeface="Times New Roman" panose="02020603050405020304" pitchFamily="18" charset="0"/>
              </a:rPr>
              <a:t>th</a:t>
            </a:r>
            <a:r>
              <a:rPr lang="en-US" sz="1800" dirty="0">
                <a:solidFill>
                  <a:schemeClr val="tx1"/>
                </a:solidFill>
                <a:ea typeface="Times New Roman" panose="02020603050405020304" pitchFamily="18" charset="0"/>
              </a:rPr>
              <a:t> Tuesday of the month, the next is 28Sept21, 15:00et. </a:t>
            </a:r>
          </a:p>
          <a:p>
            <a:pPr lvl="2">
              <a:spcBef>
                <a:spcPts val="0"/>
              </a:spcBef>
              <a:buFont typeface="Arial" panose="020B0604020202020204" pitchFamily="34" charset="0"/>
              <a:buChar char="•"/>
            </a:pPr>
            <a:endParaRPr lang="en-US" sz="14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It is difficult for 802 wireless standards developers to quickly and </a:t>
            </a:r>
            <a:r>
              <a:rPr lang="en-US" sz="18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primary application is to simplify identification of potential frequency bands for coexistence assessment</a:t>
            </a:r>
            <a:r>
              <a:rPr lang="en-US" sz="1800" dirty="0">
                <a:ea typeface="Calibri" panose="020F0502020204030204" pitchFamily="34" charset="0"/>
              </a:rPr>
              <a:t>.	</a:t>
            </a: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800" dirty="0">
                <a:solidFill>
                  <a:srgbClr val="333333"/>
                </a:solidFill>
                <a:ea typeface="Calibri" panose="020F0502020204030204" pitchFamily="34" charset="0"/>
              </a:rPr>
              <a:t>1) </a:t>
            </a:r>
            <a:r>
              <a:rPr lang="en-US" sz="18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2000"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dirty="0">
                <a:solidFill>
                  <a:srgbClr val="0070C0"/>
                </a:solidFill>
                <a:ea typeface="Times New Roman" panose="02020603050405020304" pitchFamily="18" charset="0"/>
                <a:hlinkClick r:id="rId2"/>
              </a:rPr>
              <a:t>https://mentor.ieee.org/802.18/dcn/21/18-21-0036-07-0000-frequency-table-template.xlsx</a:t>
            </a:r>
            <a:endParaRPr lang="en-US" dirty="0">
              <a:solidFill>
                <a:srgbClr val="0070C0"/>
              </a:solidFill>
              <a:ea typeface="Times New Roman" panose="02020603050405020304" pitchFamily="18" charset="0"/>
            </a:endParaRPr>
          </a:p>
          <a:p>
            <a:pPr lvl="3">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sz="1800" dirty="0"/>
              <a:t>Will share the current table and some of the basics. </a:t>
            </a: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dirty="0"/>
              <a:t>10sep21</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r>
              <a:rPr lang="en-US" dirty="0"/>
              <a:t>Thank You</a:t>
            </a:r>
          </a:p>
          <a:p>
            <a:endParaRPr lang="en-US" dirty="0"/>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16</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23</a:t>
            </a:r>
            <a:r>
              <a:rPr lang="en-US" baseline="30000" dirty="0">
                <a:cs typeface="+mn-cs"/>
              </a:rPr>
              <a:t>rd</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u="sng" dirty="0">
                <a:solidFill>
                  <a:srgbClr val="005E7D"/>
                </a:solidFill>
                <a:effectLst/>
                <a:ea typeface="Times New Roman" panose="02020603050405020304" pitchFamily="18" charset="0"/>
                <a:cs typeface="Times New Roman" panose="02020603050405020304" pitchFamily="18" charset="0"/>
                <a:hlinkClick r:id="rId2"/>
              </a:rPr>
              <a:t>https://ieeesa.webex.com/ieeesa/j.php?MTID=mb227025e23b552d59ce66c69fe99c16c</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ea typeface="Times New Roman" panose="02020603050405020304" pitchFamily="18" charset="0"/>
                <a:cs typeface="Times New Roman" panose="02020603050405020304" pitchFamily="18" charset="0"/>
              </a:rPr>
              <a:t> </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800" dirty="0">
                <a:effectLst/>
                <a:ea typeface="Times New Roman" panose="02020603050405020304" pitchFamily="18" charset="0"/>
                <a:cs typeface="Times New Roman" panose="02020603050405020304" pitchFamily="18" charset="0"/>
              </a:rPr>
              <a:t>Meeting password: rrtag21c</a:t>
            </a:r>
          </a:p>
          <a:p>
            <a:pPr>
              <a:spcBef>
                <a:spcPts val="0"/>
              </a:spcBef>
              <a:buFont typeface="Arial" panose="020B0604020202020204" pitchFamily="34" charset="0"/>
              <a:buChar char="•"/>
            </a:pPr>
            <a:r>
              <a:rPr lang="en-US" sz="1800" dirty="0">
                <a:ea typeface="Times New Roman" panose="02020603050405020304" pitchFamily="18" charset="0"/>
              </a:rPr>
              <a:t> </a:t>
            </a:r>
            <a:endParaRPr lang="en-US" sz="1800" dirty="0"/>
          </a:p>
          <a:p>
            <a:r>
              <a:rPr lang="en-US" sz="1600" dirty="0"/>
              <a:t>(this the call-in used for the weekly 802.18 call </a:t>
            </a:r>
            <a:r>
              <a:rPr lang="en-US" sz="1600" dirty="0" err="1"/>
              <a:t>thursday’s</a:t>
            </a:r>
            <a:r>
              <a:rPr lang="en-US" sz="1600" dirty="0"/>
              <a:t> at 1500et) </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dirty="0"/>
              <a:t>10sep21</a:t>
            </a:r>
            <a:endParaRPr lang="en-GB" dirty="0"/>
          </a:p>
        </p:txBody>
      </p:sp>
    </p:spTree>
    <p:extLst>
      <p:ext uri="{BB962C8B-B14F-4D97-AF65-F5344CB8AC3E}">
        <p14:creationId xmlns:p14="http://schemas.microsoft.com/office/powerpoint/2010/main" val="2602663371"/>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67632</TotalTime>
  <Words>1578</Words>
  <Application>Microsoft Office PowerPoint</Application>
  <PresentationFormat>Widescreen</PresentationFormat>
  <Paragraphs>147</Paragraphs>
  <Slides>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Times New Roman</vt:lpstr>
      <vt:lpstr>Wingdings</vt:lpstr>
      <vt:lpstr>Office Theme</vt:lpstr>
      <vt:lpstr>Document</vt:lpstr>
      <vt:lpstr>IEEE 802.18 RR-TAG Wireless Interim Opening Report</vt:lpstr>
      <vt:lpstr>802.18 Radio Regulatory Advisory Group – RR-TAG</vt:lpstr>
      <vt:lpstr>802.18 meeting discussion items – EU Standards</vt:lpstr>
      <vt:lpstr>802.18 meeting discussion items - non-EU stds and USA activities</vt:lpstr>
      <vt:lpstr>802.18 meeting discussion items – ITU-R </vt:lpstr>
      <vt:lpstr>FCC NPRM on 60GHz on Radar Sensing Technology  </vt:lpstr>
      <vt:lpstr>IEEE 802 Standards Table of Frequency Ranges</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497</cp:revision>
  <cp:lastPrinted>2017-08-03T16:59:47Z</cp:lastPrinted>
  <dcterms:created xsi:type="dcterms:W3CDTF">2016-03-03T14:54:45Z</dcterms:created>
  <dcterms:modified xsi:type="dcterms:W3CDTF">2021-09-10T04:02:30Z</dcterms:modified>
</cp:coreProperties>
</file>