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5"/>
  </p:notesMasterIdLst>
  <p:handoutMasterIdLst>
    <p:handoutMasterId r:id="rId36"/>
  </p:handoutMasterIdLst>
  <p:sldIdLst>
    <p:sldId id="256" r:id="rId2"/>
    <p:sldId id="341" r:id="rId3"/>
    <p:sldId id="329" r:id="rId4"/>
    <p:sldId id="604" r:id="rId5"/>
    <p:sldId id="624" r:id="rId6"/>
    <p:sldId id="605" r:id="rId7"/>
    <p:sldId id="776" r:id="rId8"/>
    <p:sldId id="596" r:id="rId9"/>
    <p:sldId id="690" r:id="rId10"/>
    <p:sldId id="799" r:id="rId11"/>
    <p:sldId id="798" r:id="rId12"/>
    <p:sldId id="603" r:id="rId13"/>
    <p:sldId id="606" r:id="rId14"/>
    <p:sldId id="735" r:id="rId15"/>
    <p:sldId id="801" r:id="rId16"/>
    <p:sldId id="800" r:id="rId17"/>
    <p:sldId id="608" r:id="rId18"/>
    <p:sldId id="781" r:id="rId19"/>
    <p:sldId id="774" r:id="rId20"/>
    <p:sldId id="796" r:id="rId21"/>
    <p:sldId id="742" r:id="rId22"/>
    <p:sldId id="743" r:id="rId23"/>
    <p:sldId id="650" r:id="rId24"/>
    <p:sldId id="498" r:id="rId25"/>
    <p:sldId id="402" r:id="rId26"/>
    <p:sldId id="403" r:id="rId27"/>
    <p:sldId id="777" r:id="rId28"/>
    <p:sldId id="797" r:id="rId29"/>
    <p:sldId id="778" r:id="rId30"/>
    <p:sldId id="795" r:id="rId31"/>
    <p:sldId id="728" r:id="rId32"/>
    <p:sldId id="656" r:id="rId33"/>
    <p:sldId id="655" r:id="rId3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00" autoAdjust="0"/>
    <p:restoredTop sz="96416" autoAdjust="0"/>
  </p:normalViewPr>
  <p:slideViewPr>
    <p:cSldViewPr>
      <p:cViewPr varScale="1">
        <p:scale>
          <a:sx n="76" d="100"/>
          <a:sy n="76" d="100"/>
        </p:scale>
        <p:origin x="114" y="97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 d="1"/>
        <a:sy n="1" d="1"/>
      </p:scale>
      <p:origin x="0" y="-559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02-Sep-21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slide" Target="../slides/slide31.xml"/><Relationship Id="rId2" Type="http://schemas.openxmlformats.org/officeDocument/2006/relationships/slide" Target="../slides/slide17.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1.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2.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8.xml.rels><?xml version="1.0" encoding="UTF-8" standalone="yes"?>
<Relationships xmlns="http://schemas.openxmlformats.org/package/2006/relationships"><Relationship Id="rId8" Type="http://schemas.openxmlformats.org/officeDocument/2006/relationships/hyperlink" Target="https://cept.org/ecc/groups/ecc/wg-se/se-45/" TargetMode="External"/><Relationship Id="rId3" Type="http://schemas.openxmlformats.org/officeDocument/2006/relationships/hyperlink" Target="https://cept.org/ecc/groups/ecc/wg-se/se-21/client/introduction/" TargetMode="External"/><Relationship Id="rId7" Type="http://schemas.openxmlformats.org/officeDocument/2006/relationships/hyperlink" Target="https://cept.org/ecc/groups/ecc/wg-se/se-24/" TargetMode="Externa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www.ecodocdb.dk/download/cc03c766-35f8/ECC%20Report%20302.pdf" TargetMode="External"/><Relationship Id="rId4" Type="http://schemas.openxmlformats.org/officeDocument/2006/relationships/hyperlink" Target="https://cept.org/ecc/groups/ecc/client/introduction/" TargetMode="External"/><Relationship Id="rId9" Type="http://schemas.openxmlformats.org/officeDocument/2006/relationships/hyperlink" Target="https://cept.org/ecc/groups/ecc/wg-fm/fm-57/"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9981648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89380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400050" lvl="1">
              <a:spcBef>
                <a:spcPts val="0"/>
              </a:spcBef>
              <a:spcAft>
                <a:spcPts val="0"/>
              </a:spcAft>
              <a:buFont typeface="Arial" panose="020B0604020202020204" pitchFamily="34" charset="0"/>
              <a:buChar char="•"/>
            </a:pPr>
            <a:r>
              <a:rPr lang="en-US" sz="1200" b="0" dirty="0">
                <a:solidFill>
                  <a:srgbClr val="000000"/>
                </a:solidFill>
                <a:effectLst/>
                <a:ea typeface="Calibri" panose="020F0502020204030204" pitchFamily="34" charset="0"/>
              </a:rPr>
              <a:t> </a:t>
            </a:r>
            <a:r>
              <a:rPr lang="en-US" sz="1200" b="0" u="sng" dirty="0">
                <a:solidFill>
                  <a:srgbClr val="000000"/>
                </a:solidFill>
                <a:effectLst/>
                <a:ea typeface="Calibri" panose="020F0502020204030204" pitchFamily="34" charset="0"/>
              </a:rPr>
              <a:t>Background</a:t>
            </a:r>
            <a:r>
              <a:rPr lang="en-US" sz="1200" b="0" dirty="0">
                <a:solidFill>
                  <a:srgbClr val="000000"/>
                </a:solidFill>
                <a:effectLst/>
                <a:ea typeface="Calibri" panose="020F0502020204030204" pitchFamily="34" charset="0"/>
              </a:rPr>
              <a:t>: Section 15.255 of the Commission’s rules sets forth the operational policies and technical parameters for unlicensed device operation in </a:t>
            </a:r>
            <a:r>
              <a:rPr lang="en-US" sz="1200" dirty="0">
                <a:solidFill>
                  <a:srgbClr val="000000"/>
                </a:solidFill>
                <a:effectLst/>
                <a:ea typeface="Calibri" panose="020F0502020204030204" pitchFamily="34" charset="0"/>
              </a:rPr>
              <a:t>the 57-71 GHz band. </a:t>
            </a:r>
            <a:r>
              <a:rPr lang="en-US" sz="1200" b="0" dirty="0">
                <a:solidFill>
                  <a:srgbClr val="000000"/>
                </a:solidFill>
                <a:effectLst/>
                <a:ea typeface="Calibri" panose="020F0502020204030204" pitchFamily="34" charset="0"/>
              </a:rPr>
              <a:t>Unlicensed devices that operate here generally include indoor/outdoor communication devices such as </a:t>
            </a:r>
            <a:r>
              <a:rPr lang="en-US" sz="1200" b="0" dirty="0" err="1">
                <a:solidFill>
                  <a:srgbClr val="000000"/>
                </a:solidFill>
                <a:effectLst/>
                <a:ea typeface="Calibri" panose="020F0502020204030204" pitchFamily="34" charset="0"/>
              </a:rPr>
              <a:t>WiGig</a:t>
            </a:r>
            <a:r>
              <a:rPr lang="en-US" sz="1200" b="0" dirty="0">
                <a:solidFill>
                  <a:srgbClr val="000000"/>
                </a:solidFill>
                <a:effectLst/>
                <a:ea typeface="Calibri" panose="020F0502020204030204" pitchFamily="34" charset="0"/>
              </a:rPr>
              <a:t> wireless local area networking (WLAN) devices and outdoor fixed point-to-point communication links, as well as field disturbance sensors (FDS) (e.g., radar devices) that are used in fixed applications or operate on a mobile basis but are restricted to short-range interactive motion sensor (SRIMS) use. </a:t>
            </a:r>
            <a:endParaRPr lang="en-US" sz="12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200" b="0" dirty="0">
                <a:effectLst/>
                <a:ea typeface="Calibri" panose="020F0502020204030204" pitchFamily="34" charset="0"/>
              </a:rPr>
              <a:t>Recent technological advancements for FDS/radar devices has led to increased demand for unlicensed mobile radar operations in the 57-64 GHz portion of the band. However, FDS/radar deployment to date is limited because the current rules limit the power limit to 30 dB below that of unlicensed communication devices in the band and restrict mobile operation to SRIMS applications. The Office of Engineering and Technology previously granted waivers to Google in 2018 and to a number of parties in early 2021 to operate mobile radars at higher power than permitted in the rules, but only in specific, narrowly defined situations. Moreover, in its January 14, 2021 meeting, the FCC’s Technology Advisory Committee recommended that the Commission initiate a rulemaking proceeding to take a comprehensive review of unlicensed use under Section 15.255; other interested parties have also encouraged this approach.</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8548143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9368252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ea typeface="Calibri" panose="020F0502020204030204" pitchFamily="34" charset="0"/>
              </a:rPr>
              <a:t>15july:  yes:	19	no;	13	no result:	4		total  #: 36</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64188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22813125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1517888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0246111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3"/>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a:t>
            </a:r>
            <a:r>
              <a:rPr lang="en-US" sz="1200" dirty="0">
                <a:solidFill>
                  <a:schemeClr val="tx1"/>
                </a:solidFill>
                <a:hlinkClick r:id="rId4"/>
              </a:rPr>
              <a:t>&lt;ECC&gt;</a:t>
            </a:r>
            <a:r>
              <a:rPr lang="en-US" sz="1200" dirty="0">
                <a:solidFill>
                  <a:schemeClr val="tx1"/>
                </a:solidFill>
              </a:rPr>
              <a:t>  (and more) 	next call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5"/>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5"/>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7"/>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fr-FR" sz="1200" b="0" i="0" u="none" strike="noStrike" kern="1200" dirty="0">
                <a:solidFill>
                  <a:srgbClr val="000000"/>
                </a:solidFill>
                <a:effectLst/>
                <a:latin typeface="Times New Roman" pitchFamily="16" charset="0"/>
                <a:ea typeface="+mn-ea"/>
                <a:cs typeface="+mn-cs"/>
                <a:hlinkClick r:id="rId7"/>
              </a:rPr>
              <a:t>SE 24 - Short Range </a:t>
            </a:r>
            <a:r>
              <a:rPr lang="fr-FR" sz="1200" b="0" i="0" u="none" strike="noStrike" kern="1200" dirty="0" err="1">
                <a:solidFill>
                  <a:srgbClr val="000000"/>
                </a:solidFill>
                <a:effectLst/>
                <a:latin typeface="Times New Roman" pitchFamily="16" charset="0"/>
                <a:ea typeface="+mn-ea"/>
                <a:cs typeface="+mn-cs"/>
                <a:hlinkClick r:id="rId7"/>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010395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02sep21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02sep21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02sep21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802.18-21/0099r00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7&amp;SubTB=287"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portal.etsi.org/tb.aspx?tbid=287&amp;SubTB=287"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cept.org/ecc/groups/ecc/wg-se/se-19/client/introduction/" TargetMode="External"/><Relationship Id="rId7" Type="http://schemas.openxmlformats.org/officeDocument/2006/relationships/image" Target="../media/image4.wmf"/><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se-24/client/introduction/"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mcmc.gov.my/skmmgovmy/media/General/pdf/PC_WiFi.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mcmc.gov.my/skmmgovmy/media/General/pdf/PC_WiFi.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www.ift.org.mx/industria/consultas-publicas/identificacion-de-necesidades-de-espectro-para-sistemas-de-transporte-inteligente-en-la-banda-5850"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www.ic.gc.ca/eic/site/smt-gst.nsf/eng/sf11717.html" TargetMode="External"/><Relationship Id="rId5" Type="http://schemas.openxmlformats.org/officeDocument/2006/relationships/hyperlink" Target="http://www.ift.org.mx/sites/default/files/industria/temasrelevantes/17437/documentos/documentodereferenciaidentificaciondenecesidadesstien59ghz_0.pdf" TargetMode="External"/><Relationship Id="rId4" Type="http://schemas.openxmlformats.org/officeDocument/2006/relationships/hyperlink" Target="http://www.ift.org.mx/sites/default/files/industria/temasrelevantes/17437/documentos/formatoparaparticiparenlaconsultapublicacuestionariodesti_0.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1/18-21-0059-00-0000-request-for-input-itu-r-m-2121-its.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mentor.ieee.org/802.18/dcn/21/18-21-0080-00-0000-request-for-information-itu-r-wp-1a.docx" TargetMode="External"/><Relationship Id="rId5" Type="http://schemas.openxmlformats.org/officeDocument/2006/relationships/hyperlink" Target="https://mentor.ieee.org/802.18/dcn/21/18-21-0057-00-0000-request-for-input-itu-r-m-1450-5.docx" TargetMode="External"/><Relationship Id="rId4" Type="http://schemas.openxmlformats.org/officeDocument/2006/relationships/hyperlink" Target="https://mentor.ieee.org/802.18/dcn/21/18-21-0058-00-0000-request-for-input-itu-r-m-1801-2.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1089-00-coex-coexistence-between-radars-and-communication-systems-in-the-60ghz-band-u-s-update.pptx" TargetMode="External"/><Relationship Id="rId3" Type="http://schemas.openxmlformats.org/officeDocument/2006/relationships/hyperlink" Target="https://www.fcc.gov/ecfs/search/filings?q=((proceedings.name:((21%5C-264*))%20OR%20proceedings.description:((21%5C-264*))))&amp;sort=date_disseminated,DESC" TargetMode="External"/><Relationship Id="rId7" Type="http://schemas.openxmlformats.org/officeDocument/2006/relationships/hyperlink" Target="https://mentor.ieee.org/802.18/dcn/21/18-21-0079-02-0000-fcc-nprm-allowing-expanded-flexibility-for-radar-operation-in-57-64-ghz-band.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urldefense.com/v3/__https:/www.federalregister.gov/d/2021-16637?utm_medium=email&amp;utm_campaign=subscription*mailing*list&amp;utm_source=federalregister.gov__;Kys!!F7jv3iA!kCOcNUzUR0qsvQP1rN9qBeWaPxLRXryhg4U02CqEFT8zp60I7zdtCWeOkNp91K_sRw$" TargetMode="External"/><Relationship Id="rId5" Type="http://schemas.openxmlformats.org/officeDocument/2006/relationships/hyperlink" Target="https://urldefense.com/v3/__https:/www.govinfo.gov/content/pkg/FR-2021-08-19/pdf/2021-16637.pdf?utm_source=federalregister.gov&amp;utm_medium=email&amp;utm_campaign=subscription*mailing*list__;Kys!!F7jv3iA!kCOcNUzUR0qsvQP1rN9qBeWaPxLRXryhg4U02CqEFT8zp60I7zdtCWeOkNrPJarxaw$" TargetMode="External"/><Relationship Id="rId4" Type="http://schemas.openxmlformats.org/officeDocument/2006/relationships/hyperlink" Target="https://urldefense.com/v3/__https:/www.federalregister.gov/documents/2021/08/19/2021-16637/fcc-seeks-to-enable-state-of-the-art-radar-sensors-in-60-ghz-band?utm_campaign=subscription*mailing*list&amp;utm_source=federalregister.gov&amp;utm_medium=email__;Kys!!F7jv3iA!kCOcNUzUR0qsvQP1rN9qBeWaPxLRXryhg4U02CqEFT8zp60I7zdtCWeOkNoMDxVRbg$"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standards.ieee.org/faqs/copyrights/index.html#1" TargetMode="External"/><Relationship Id="rId13" Type="http://schemas.openxmlformats.org/officeDocument/2006/relationships/image" Target="../media/image3.emf"/><Relationship Id="rId3" Type="http://schemas.openxmlformats.org/officeDocument/2006/relationships/hyperlink" Target="mailto:stuart@ok-brit.com" TargetMode="External"/><Relationship Id="rId7" Type="http://schemas.openxmlformats.org/officeDocument/2006/relationships/hyperlink" Target="https://standards.ieee.org/about/sasb/patcom/materials.html" TargetMode="External"/><Relationship Id="rId12" Type="http://schemas.openxmlformats.org/officeDocument/2006/relationships/oleObject" Target="../embeddings/oleObject3.bin"/><Relationship Id="rId2" Type="http://schemas.openxmlformats.org/officeDocument/2006/relationships/hyperlink" Target="mailto:apetrick@ieee.org" TargetMode="External"/><Relationship Id="rId1" Type="http://schemas.openxmlformats.org/officeDocument/2006/relationships/slideLayout" Target="../slideLayouts/slideLayout1.xml"/><Relationship Id="rId6" Type="http://schemas.openxmlformats.org/officeDocument/2006/relationships/hyperlink" Target="http://www.ieee802.org/devdocs.shtml" TargetMode="External"/><Relationship Id="rId11" Type="http://schemas.openxmlformats.org/officeDocument/2006/relationships/image" Target="../media/image2.wmf"/><Relationship Id="rId5" Type="http://schemas.openxmlformats.org/officeDocument/2006/relationships/hyperlink" Target="http://standards.ieee.org/resources/antitrust-guidelines.pdf" TargetMode="External"/><Relationship Id="rId10" Type="http://schemas.openxmlformats.org/officeDocument/2006/relationships/oleObject" Target="../embeddings/oleObject2.bin"/><Relationship Id="rId4" Type="http://schemas.openxmlformats.org/officeDocument/2006/relationships/hyperlink" Target="http://standards.ieee.org/faqs/affiliationFAQ.html" TargetMode="External"/><Relationship Id="rId9" Type="http://schemas.openxmlformats.org/officeDocument/2006/relationships/hyperlink" Target="http://standards.ieee.org/develop/policies/opman/sb_om.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urldefense.com/v3/__https:/www.federalregister.gov/documents/2021/09/02/2021-18997/positive-train-control-interface-design-issue-with-locomotive-and-cab-car-braking-systems?utm_source=federalregister.gov&amp;utm_medium=email&amp;utm_campaign=subscription*mailing*list__;Kys!!F7jv3iA!gkvIS6aTbA7Qi9B2u-ktcFM75moPntUvfN-WI5-zYLOY_xA9VTBMWNpzJLkPtErpKQ$"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hyperlink" Target="https://urldefense.com/v3/__https:/www.federalregister.gov/d/2021-18997?utm_source=federalregister.gov&amp;utm_medium=email&amp;utm_campaign=subscription*mailing*list__;Kys!!F7jv3iA!gkvIS6aTbA7Qi9B2u-ktcFM75moPntUvfN-WI5-zYLOY_xA9VTBMWNpzJLmBPBfjlw$" TargetMode="External"/><Relationship Id="rId4" Type="http://schemas.openxmlformats.org/officeDocument/2006/relationships/hyperlink" Target="https://urldefense.com/v3/__https:/www.govinfo.gov/content/pkg/FR-2021-09-02/pdf/2021-18997.pdf?utm_medium=email&amp;utm_campaign=subscription*mailing*list&amp;utm_source=federalregister.gov__;Kys!!F7jv3iA!gkvIS6aTbA7Qi9B2u-ktcFM75moPntUvfN-WI5-zYLOY_xA9VTBMWNpzJLloD7Qymw$"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hyperlink" Target="https://groups.wirelessinnovation.org/wg/6MSG/dashboard"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8/dcn/21/18-21-0036-07-0000-frequency-table-template.xls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slide" Target="slide31.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2314140.ieeesa@lync.webex.com" TargetMode="External"/><Relationship Id="rId3" Type="http://schemas.openxmlformats.org/officeDocument/2006/relationships/hyperlink" Target="https://ieeesa.webex.com/ieeesa/j.php?MTID=m755ab94a63535e46bf04429654757914" TargetMode="External"/><Relationship Id="rId7" Type="http://schemas.openxmlformats.org/officeDocument/2006/relationships/hyperlink" Target="file:///C:\Users\jholcomb\OneDrive%20-%20Itron\Documents\2standards\+stuff_stds\%20sip:1292314140@ieeesa.webex.com"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d28595b0e49e809e299f132f481bf8f__;!!F7jv3iA!n6P6_hputRq0MzCvXMLH53IyiAf16OKrEl3FEqSBAi-x9I80kvMycRYbGHzzmDRrVw$" TargetMode="External"/><Relationship Id="rId5" Type="http://schemas.openxmlformats.org/officeDocument/2006/relationships/hyperlink" Target="tel:%2B1-213-306-3065,,*01*1292314140%23%23*01*" TargetMode="External"/><Relationship Id="rId4" Type="http://schemas.openxmlformats.org/officeDocument/2006/relationships/hyperlink" Target="tel:%2B1-646-992-2010,,*01*1292314140%23%23*01*" TargetMode="External"/><Relationship Id="rId9" Type="http://schemas.openxmlformats.org/officeDocument/2006/relationships/hyperlink" Target="https://urldefense.com/v3/__https:/help.webex.com__;!!F7jv3iA!n6P6_hputRq0MzCvXMLH53IyiAf16OKrEl3FEqSBAi-x9I80kvMycRYbGHwWmifpAw$"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urldefense.com/v3/__https:/help.webex.com__;!!F7jv3iA!jCBl5s5eGKzBF4MkDQTa2ChIH-WVjo5hkjsnCammh2xoSMGRlyzKtOZ0ZhPq5y5gPA$" TargetMode="External"/><Relationship Id="rId3" Type="http://schemas.openxmlformats.org/officeDocument/2006/relationships/hyperlink" Target="https://ieeesa.webex.com/ieeesa/j.php?MTID=mb227025e23b552d59ce66c69fe99c16c" TargetMode="External"/><Relationship Id="rId7" Type="http://schemas.openxmlformats.org/officeDocument/2006/relationships/hyperlink" Target="file:///C:\Users\jholcomb\OneDrive%20-%20Itron\Documents\2standards\+stuff_stds\%20sip:1790339055@ieeesa.webex.com"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0c0a99901c915619e327fd39faffe6a3__;!!F7jv3iA!jCBl5s5eGKzBF4MkDQTa2ChIH-WVjo5hkjsnCammh2xoSMGRlyzKtOZ0ZhNmaw_E8g$" TargetMode="External"/><Relationship Id="rId5" Type="http://schemas.openxmlformats.org/officeDocument/2006/relationships/hyperlink" Target="tel:%2B1-213-306-3065,,*01*1790339055%23%23*01*" TargetMode="External"/><Relationship Id="rId4" Type="http://schemas.openxmlformats.org/officeDocument/2006/relationships/hyperlink" Target="tel:%2B1-646-992-2010,,*01*1790339055%23%23*01*"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3.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ec/dcn/21/ec-21-0140-02-WCSG-2021-09-wireless-interim-opening-plenary-agenda.xls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vent.me/NxZeZx" TargetMode="External"/><Relationship Id="rId4" Type="http://schemas.openxmlformats.org/officeDocument/2006/relationships/hyperlink" Target="http://802world.org/wireles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02sep21</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02 Sept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name="Document" r:id="rId3" imgW="8338058" imgH="1347970" progId="Word.Document.8">
                  <p:embed/>
                </p:oleObj>
              </mc:Choice>
              <mc:Fallback>
                <p:oleObj name="Document" r:id="rId3" imgW="8338058" imgH="1347970" progId="Word.Document.8">
                  <p:embed/>
                  <p:pic>
                    <p:nvPicPr>
                      <p:cNvPr id="0" name="Picture 3"/>
                      <p:cNvPicPr>
                        <a:picLocks noChangeAspect="1" noChangeArrowheads="1"/>
                      </p:cNvPicPr>
                      <p:nvPr/>
                    </p:nvPicPr>
                    <p:blipFill>
                      <a:blip r:embed="rId4"/>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049000" cy="5667376"/>
          </a:xfrm>
        </p:spPr>
        <p:txBody>
          <a:bodyPr/>
          <a:lstStyle/>
          <a:p>
            <a:pPr lvl="1">
              <a:spcBef>
                <a:spcPts val="0"/>
              </a:spcBef>
              <a:spcAft>
                <a:spcPts val="0"/>
              </a:spcAft>
              <a:buFont typeface="Arial" panose="020B0604020202020204" pitchFamily="34" charset="0"/>
              <a:buChar char="•"/>
            </a:pPr>
            <a:endParaRPr lang="en-US" altLang="en-US" sz="14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 2021 </a:t>
            </a:r>
            <a:r>
              <a:rPr lang="en-US" altLang="en-US" sz="1800" b="0" dirty="0">
                <a:solidFill>
                  <a:schemeClr val="tx1"/>
                </a:solidFill>
              </a:rPr>
              <a:t>Plenary – Vancouver – will be addressed at the EC call on 07Sep21 </a:t>
            </a:r>
          </a:p>
          <a:p>
            <a:pPr lvl="1">
              <a:spcBef>
                <a:spcPts val="0"/>
              </a:spcBef>
              <a:spcAft>
                <a:spcPts val="0"/>
              </a:spcAft>
              <a:buFont typeface="Arial" panose="020B0604020202020204" pitchFamily="34" charset="0"/>
              <a:buChar char="•"/>
            </a:pPr>
            <a:r>
              <a:rPr lang="en-US" sz="1600" dirty="0">
                <a:solidFill>
                  <a:schemeClr val="tx1"/>
                </a:solidFill>
              </a:rPr>
              <a:t>Straw poll running: </a:t>
            </a:r>
            <a:r>
              <a:rPr lang="en-US" sz="1600" b="0" dirty="0">
                <a:solidFill>
                  <a:schemeClr val="tx1"/>
                </a:solidFill>
              </a:rPr>
              <a:t> </a:t>
            </a:r>
            <a:r>
              <a:rPr lang="en-US" sz="1600" b="0" dirty="0">
                <a:ea typeface="Calibri" panose="020F0502020204030204" pitchFamily="34" charset="0"/>
              </a:rPr>
              <a:t>Reminder: everyone can vote in a straw poll a</a:t>
            </a:r>
            <a:r>
              <a:rPr lang="en-US" sz="1600" b="0" dirty="0">
                <a:ea typeface="SimSun" panose="02010600030101010101" pitchFamily="2" charset="-122"/>
              </a:rPr>
              <a:t>nd these are not hybrid/mixed mode meetings.</a:t>
            </a:r>
            <a:endParaRPr lang="en-US" sz="1600" dirty="0">
              <a:solidFill>
                <a:schemeClr val="bg1">
                  <a:lumMod val="75000"/>
                </a:schemeClr>
              </a:solidFill>
            </a:endParaRPr>
          </a:p>
          <a:p>
            <a:pPr lvl="4">
              <a:spcBef>
                <a:spcPts val="0"/>
              </a:spcBef>
              <a:spcAft>
                <a:spcPts val="0"/>
              </a:spcAft>
              <a:buFont typeface="Arial" panose="020B0604020202020204" pitchFamily="34" charset="0"/>
              <a:buChar char="•"/>
            </a:pPr>
            <a:endParaRPr lang="en-US" b="0" dirty="0">
              <a:effectLst/>
              <a:ea typeface="Calibri" panose="020F0502020204030204" pitchFamily="34" charset="0"/>
            </a:endParaRPr>
          </a:p>
          <a:p>
            <a:pPr marL="685800" lvl="1">
              <a:buFont typeface="Arial" panose="020B0604020202020204" pitchFamily="34" charset="0"/>
              <a:buChar char="•"/>
            </a:pPr>
            <a:r>
              <a:rPr lang="en-US" sz="1600" b="0" dirty="0">
                <a:effectLst/>
                <a:ea typeface="Calibri" panose="020F0502020204030204" pitchFamily="34" charset="0"/>
              </a:rPr>
              <a:t>Straw poll-Vancouver:  Will you attend the 2021 November IEEE 802 Plenary if held in-person at the Hyatt Regency Vancouver, in Vancouver, Canada Nov 14-19, 2021?  </a:t>
            </a:r>
          </a:p>
          <a:p>
            <a:pPr marL="1085850" lvl="2">
              <a:buFont typeface="Arial" panose="020B0604020202020204" pitchFamily="34" charset="0"/>
              <a:buChar char="•"/>
            </a:pPr>
            <a:r>
              <a:rPr lang="en-US" dirty="0">
                <a:ea typeface="Calibri" panose="020F0502020204030204" pitchFamily="34" charset="0"/>
              </a:rPr>
              <a:t>Plan </a:t>
            </a:r>
            <a:r>
              <a:rPr lang="en-US" b="0" dirty="0">
                <a:effectLst/>
                <a:ea typeface="Calibri" panose="020F0502020204030204" pitchFamily="34" charset="0"/>
              </a:rPr>
              <a:t>to run from 25aug-05sep21, for EC on 07sep </a:t>
            </a:r>
          </a:p>
          <a:p>
            <a:pPr lvl="2">
              <a:spcBef>
                <a:spcPts val="0"/>
              </a:spcBef>
              <a:spcAft>
                <a:spcPts val="0"/>
              </a:spcAft>
              <a:buFont typeface="Arial" panose="020B0604020202020204" pitchFamily="34" charset="0"/>
              <a:buChar char="•"/>
            </a:pPr>
            <a:r>
              <a:rPr lang="en-US" altLang="en-US" b="0" dirty="0">
                <a:solidFill>
                  <a:schemeClr val="tx1"/>
                </a:solidFill>
              </a:rPr>
              <a:t>So far: </a:t>
            </a:r>
            <a:r>
              <a:rPr lang="en-US" b="0" dirty="0">
                <a:effectLst/>
                <a:ea typeface="Calibri" panose="020F0502020204030204" pitchFamily="34" charset="0"/>
              </a:rPr>
              <a:t>yes - 12		no -	14		abstain – 0</a:t>
            </a:r>
          </a:p>
          <a:p>
            <a:pPr lvl="1">
              <a:spcBef>
                <a:spcPts val="0"/>
              </a:spcBef>
              <a:spcAft>
                <a:spcPts val="0"/>
              </a:spcAft>
              <a:buFont typeface="Arial" panose="020B0604020202020204" pitchFamily="34" charset="0"/>
              <a:buChar char="•"/>
            </a:pPr>
            <a:r>
              <a:rPr lang="en-US" sz="2000" b="0" dirty="0">
                <a:effectLst/>
                <a:ea typeface="Calibri" panose="020F0502020204030204" pitchFamily="34" charset="0"/>
              </a:rPr>
              <a:t>.11 – yes-80		no-184		abstain – 17</a:t>
            </a:r>
          </a:p>
          <a:p>
            <a:pPr lvl="1">
              <a:spcBef>
                <a:spcPts val="0"/>
              </a:spcBef>
              <a:spcAft>
                <a:spcPts val="0"/>
              </a:spcAft>
              <a:buFont typeface="Arial" panose="020B0604020202020204" pitchFamily="34" charset="0"/>
              <a:buChar char="•"/>
            </a:pPr>
            <a:r>
              <a:rPr lang="en-US" dirty="0">
                <a:ea typeface="Calibri" panose="020F0502020204030204" pitchFamily="34" charset="0"/>
              </a:rPr>
              <a:t>.19 – yes-11		no-18</a:t>
            </a:r>
            <a:endParaRPr lang="en-US" sz="2000" b="0" dirty="0">
              <a:effectLst/>
              <a:ea typeface="Calibri" panose="020F0502020204030204" pitchFamily="34" charset="0"/>
            </a:endParaRPr>
          </a:p>
          <a:p>
            <a:pPr lvl="3">
              <a:spcBef>
                <a:spcPts val="0"/>
              </a:spcBef>
              <a:spcAft>
                <a:spcPts val="0"/>
              </a:spcAft>
              <a:buFont typeface="Arial" panose="020B0604020202020204" pitchFamily="34" charset="0"/>
              <a:buChar char="•"/>
            </a:pPr>
            <a:endParaRPr lang="en-US" altLang="en-US" sz="10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 2022 </a:t>
            </a:r>
            <a:r>
              <a:rPr lang="en-US" altLang="en-US" sz="1800" b="0" dirty="0">
                <a:solidFill>
                  <a:schemeClr val="tx1"/>
                </a:solidFill>
              </a:rPr>
              <a:t>Wireless Interim – Panama – </a:t>
            </a:r>
          </a:p>
          <a:p>
            <a:pPr marL="685800" lvl="1">
              <a:buFont typeface="Arial" panose="020B0604020202020204" pitchFamily="34" charset="0"/>
              <a:buChar char="•"/>
            </a:pPr>
            <a:r>
              <a:rPr lang="en-US" sz="1600" b="0" dirty="0">
                <a:effectLst/>
                <a:ea typeface="Calibri" panose="020F0502020204030204" pitchFamily="34" charset="0"/>
              </a:rPr>
              <a:t>Straw poll-Panama:   Will you attend the 2022 January IEEE 802 Wireless Interim if held in-person at the Hilton Panama, </a:t>
            </a:r>
            <a:r>
              <a:rPr lang="en-US" sz="1600" b="0" dirty="0">
                <a:ea typeface="Calibri" panose="020F0502020204030204" pitchFamily="34" charset="0"/>
              </a:rPr>
              <a:t>  Panama City, Panama Jan 16-21, 2022</a:t>
            </a:r>
            <a:r>
              <a:rPr lang="en-US" sz="1600" b="0" dirty="0">
                <a:effectLst/>
                <a:ea typeface="Calibri" panose="020F0502020204030204" pitchFamily="34" charset="0"/>
              </a:rPr>
              <a:t>?  </a:t>
            </a:r>
          </a:p>
          <a:p>
            <a:pPr marL="1085850" lvl="2">
              <a:buFont typeface="Arial" panose="020B0604020202020204" pitchFamily="34" charset="0"/>
              <a:buChar char="•"/>
            </a:pPr>
            <a:r>
              <a:rPr lang="en-US" b="0" dirty="0">
                <a:effectLst/>
                <a:ea typeface="Calibri" panose="020F0502020204030204" pitchFamily="34" charset="0"/>
              </a:rPr>
              <a:t>.18 - yes - 15 	no -	19		abstain – 1</a:t>
            </a:r>
          </a:p>
          <a:p>
            <a:pPr marL="1085850" lvl="2">
              <a:buFont typeface="Arial" panose="020B0604020202020204" pitchFamily="34" charset="0"/>
              <a:buChar char="•"/>
            </a:pPr>
            <a:r>
              <a:rPr lang="en-US" b="0" dirty="0">
                <a:effectLst/>
                <a:ea typeface="Calibri" panose="020F0502020204030204" pitchFamily="34" charset="0"/>
              </a:rPr>
              <a:t>.11 – yes-90		no-140		abstain – 13</a:t>
            </a:r>
          </a:p>
          <a:p>
            <a:pPr marL="1085850" lvl="2">
              <a:buFont typeface="Arial" panose="020B0604020202020204" pitchFamily="34" charset="0"/>
              <a:buChar char="•"/>
            </a:pPr>
            <a:r>
              <a:rPr lang="en-US" dirty="0">
                <a:ea typeface="Calibri" panose="020F0502020204030204" pitchFamily="34" charset="0"/>
              </a:rPr>
              <a:t>.19 – yes-12		no-17</a:t>
            </a:r>
            <a:endParaRPr lang="en-US" b="0" dirty="0">
              <a:effectLst/>
              <a:ea typeface="Calibri" panose="020F0502020204030204" pitchFamily="34" charset="0"/>
            </a:endParaRPr>
          </a:p>
          <a:p>
            <a:pPr marL="685800" lvl="1">
              <a:buFont typeface="Arial" panose="020B0604020202020204" pitchFamily="34" charset="0"/>
              <a:buChar char="•"/>
            </a:pPr>
            <a:r>
              <a:rPr lang="en-US" sz="1800" b="0" dirty="0">
                <a:ea typeface="Calibri" panose="020F0502020204030204" pitchFamily="34" charset="0"/>
              </a:rPr>
              <a:t>And yesterday at the WCSC call, the Jan 2022 Wireless Interim will be electronic/virtual.</a:t>
            </a:r>
          </a:p>
          <a:p>
            <a:pPr marL="685800" lvl="1">
              <a:buFont typeface="Arial" panose="020B0604020202020204" pitchFamily="34" charset="0"/>
              <a:buChar char="•"/>
            </a:pPr>
            <a:r>
              <a:rPr lang="en-US" sz="1800" b="0" dirty="0">
                <a:effectLst/>
                <a:ea typeface="Calibri" panose="020F0502020204030204" pitchFamily="34" charset="0"/>
              </a:rPr>
              <a:t>Also approved was the $50 / $75 / $125 meeting fee like coming up at the Sept. Wireless Interim</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02sep21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38076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-1b</a:t>
            </a:r>
            <a:endParaRPr lang="en-US" sz="1200" dirty="0"/>
          </a:p>
        </p:txBody>
      </p:sp>
      <p:sp>
        <p:nvSpPr>
          <p:cNvPr id="3" name="Content Placeholder 2"/>
          <p:cNvSpPr>
            <a:spLocks noGrp="1"/>
          </p:cNvSpPr>
          <p:nvPr>
            <p:ph idx="1"/>
          </p:nvPr>
        </p:nvSpPr>
        <p:spPr>
          <a:xfrm>
            <a:off x="914400" y="1196977"/>
            <a:ext cx="10820400" cy="5045074"/>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endParaRPr lang="en-US" sz="1800" dirty="0">
              <a:solidFill>
                <a:schemeClr val="tx1"/>
              </a:solidFill>
            </a:endParaRPr>
          </a:p>
          <a:p>
            <a:pPr lvl="3">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 next call, meeting #59,  _(some focused calls in sept.)_</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Anything to share today? </a:t>
            </a:r>
            <a:r>
              <a:rPr lang="en-US" sz="1800" dirty="0">
                <a:solidFill>
                  <a:schemeClr val="bg1">
                    <a:lumMod val="65000"/>
                  </a:schemeClr>
                </a:solidFill>
              </a:rPr>
              <a:t> not today</a:t>
            </a:r>
          </a:p>
          <a:p>
            <a:pPr lvl="1">
              <a:spcBef>
                <a:spcPts val="0"/>
              </a:spcBef>
              <a:buFont typeface="Arial" panose="020B0604020202020204" pitchFamily="34" charset="0"/>
              <a:buChar char="•"/>
            </a:pPr>
            <a:endParaRPr lang="en-US" sz="1800" dirty="0">
              <a:solidFill>
                <a:schemeClr val="tx1"/>
              </a:solidFill>
            </a:endParaRPr>
          </a:p>
          <a:p>
            <a:pPr lvl="1">
              <a:spcBef>
                <a:spcPts val="0"/>
              </a:spcBef>
              <a:buFont typeface="Arial" panose="020B0604020202020204" pitchFamily="34" charset="0"/>
              <a:buChar char="•"/>
            </a:pPr>
            <a:r>
              <a:rPr lang="en-US" sz="1600" b="1" dirty="0">
                <a:solidFill>
                  <a:schemeClr val="tx1"/>
                </a:solidFill>
              </a:rPr>
              <a:t>15jul:  </a:t>
            </a:r>
            <a:r>
              <a:rPr lang="en-US" sz="1600" dirty="0">
                <a:solidFill>
                  <a:schemeClr val="tx1"/>
                </a:solidFill>
              </a:rPr>
              <a:t>Working on new SR doc to extend UWB to 12.4 GHz, (tbd), much broader, up to 4 GHz OBW (tbd).</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7"/>
              </a:rPr>
              <a:t>&lt;BRAN&gt;</a:t>
            </a:r>
            <a:r>
              <a:rPr lang="en-US" altLang="en-US" sz="1800" b="0" dirty="0"/>
              <a:t> </a:t>
            </a:r>
            <a:r>
              <a:rPr lang="en-US" altLang="en-US" sz="1800" dirty="0">
                <a:solidFill>
                  <a:schemeClr val="tx1"/>
                </a:solidFill>
                <a:sym typeface="Wingdings" panose="05000000000000000000" pitchFamily="2" charset="2"/>
              </a:rPr>
              <a:t>next meeting </a:t>
            </a:r>
            <a:r>
              <a:rPr lang="en-US" sz="1800" dirty="0">
                <a:solidFill>
                  <a:schemeClr val="tx1"/>
                </a:solidFill>
                <a:sym typeface="Wingdings" panose="05000000000000000000" pitchFamily="2" charset="2"/>
              </a:rPr>
              <a:t>#111 27sep-01oct21;  many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/calls</a:t>
            </a:r>
            <a:r>
              <a:rPr lang="en-US" sz="1800" b="0" dirty="0">
                <a:solidFill>
                  <a:schemeClr val="tx1"/>
                </a:solidFill>
                <a:sym typeface="Wingdings" panose="05000000000000000000" pitchFamily="2" charset="2"/>
              </a:rPr>
              <a:t>;  01,02,06,07,08,09,10,21sep21</a:t>
            </a:r>
            <a:endParaRPr lang="en-US" sz="1600" b="0" dirty="0">
              <a:solidFill>
                <a:schemeClr val="tx1"/>
              </a:solidFill>
              <a:sym typeface="Wingdings" panose="05000000000000000000" pitchFamily="2" charset="2"/>
            </a:endParaRPr>
          </a:p>
          <a:p>
            <a:pPr lvl="1">
              <a:spcBef>
                <a:spcPts val="0"/>
              </a:spcBef>
              <a:buFont typeface="Arial" panose="020B0604020202020204" pitchFamily="34" charset="0"/>
              <a:buChar char="•"/>
            </a:pPr>
            <a:r>
              <a:rPr lang="en-US" sz="1600" dirty="0">
                <a:solidFill>
                  <a:schemeClr val="tx1"/>
                </a:solidFill>
              </a:rPr>
              <a:t>also see next slide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4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02sep21</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a:t>
            </a:r>
            <a:endParaRPr lang="en-US" sz="1200" dirty="0"/>
          </a:p>
        </p:txBody>
      </p:sp>
      <p:sp>
        <p:nvSpPr>
          <p:cNvPr id="3" name="Content Placeholder 2"/>
          <p:cNvSpPr>
            <a:spLocks noGrp="1"/>
          </p:cNvSpPr>
          <p:nvPr>
            <p:ph idx="1"/>
          </p:nvPr>
        </p:nvSpPr>
        <p:spPr>
          <a:xfrm>
            <a:off x="914400" y="1035890"/>
            <a:ext cx="10820400" cy="5484813"/>
          </a:xfrm>
        </p:spPr>
        <p:txBody>
          <a:bodyPr/>
          <a:lstStyle/>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3"/>
              </a:rPr>
              <a:t>&lt;BRAN&gt;</a:t>
            </a:r>
            <a:r>
              <a:rPr lang="en-US" altLang="en-US" sz="1800" b="0" dirty="0"/>
              <a:t> </a:t>
            </a:r>
            <a:r>
              <a:rPr lang="en-US" altLang="en-US" sz="1800" dirty="0">
                <a:solidFill>
                  <a:schemeClr val="tx1"/>
                </a:solidFill>
                <a:sym typeface="Wingdings" panose="05000000000000000000" pitchFamily="2" charset="2"/>
              </a:rPr>
              <a:t>next meeting </a:t>
            </a:r>
            <a:r>
              <a:rPr lang="en-US" sz="1800" dirty="0">
                <a:solidFill>
                  <a:schemeClr val="tx1"/>
                </a:solidFill>
                <a:sym typeface="Wingdings" panose="05000000000000000000" pitchFamily="2" charset="2"/>
              </a:rPr>
              <a:t>#111 27sep-01oct21;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 #110a-f; </a:t>
            </a:r>
            <a:r>
              <a:rPr lang="en-US" sz="1800" b="0" dirty="0">
                <a:solidFill>
                  <a:schemeClr val="tx1"/>
                </a:solidFill>
                <a:sym typeface="Wingdings" panose="05000000000000000000" pitchFamily="2" charset="2"/>
              </a:rPr>
              <a:t>05,11aug; 09</a:t>
            </a:r>
            <a:r>
              <a:rPr lang="en-US" sz="1800" dirty="0">
                <a:solidFill>
                  <a:schemeClr val="tx1"/>
                </a:solidFill>
                <a:sym typeface="Wingdings" panose="05000000000000000000" pitchFamily="2" charset="2"/>
              </a:rPr>
              <a:t>, 01,02,06,</a:t>
            </a:r>
            <a:r>
              <a:rPr lang="en-US" sz="1800" b="0" dirty="0">
                <a:solidFill>
                  <a:schemeClr val="tx1"/>
                </a:solidFill>
                <a:sym typeface="Wingdings" panose="05000000000000000000" pitchFamily="2" charset="2"/>
              </a:rPr>
              <a:t>07</a:t>
            </a:r>
            <a:r>
              <a:rPr lang="en-US" sz="1800" dirty="0">
                <a:solidFill>
                  <a:schemeClr val="tx1"/>
                </a:solidFill>
                <a:sym typeface="Wingdings" panose="05000000000000000000" pitchFamily="2" charset="2"/>
              </a:rPr>
              <a:t>sep21</a:t>
            </a:r>
            <a:endParaRPr lang="en-US" sz="1600" dirty="0">
              <a:solidFill>
                <a:schemeClr val="tx1"/>
              </a:solidFill>
              <a:sym typeface="Wingdings" panose="05000000000000000000" pitchFamily="2" charset="2"/>
            </a:endParaRPr>
          </a:p>
          <a:p>
            <a:pPr lvl="1">
              <a:spcBef>
                <a:spcPts val="0"/>
              </a:spcBef>
              <a:buFont typeface="Arial" panose="020B0604020202020204" pitchFamily="34" charset="0"/>
              <a:buChar char="•"/>
            </a:pPr>
            <a:r>
              <a:rPr lang="en-US" sz="1800" dirty="0">
                <a:solidFill>
                  <a:schemeClr val="tx1"/>
                </a:solidFill>
              </a:rPr>
              <a:t>Still a very good update from 12aug21:  any questions or updates? </a:t>
            </a:r>
          </a:p>
          <a:p>
            <a:pPr marL="457200" lvl="1" indent="0">
              <a:spcBef>
                <a:spcPts val="0"/>
              </a:spcBef>
            </a:pPr>
            <a:endParaRPr lang="en-US" sz="1800" dirty="0">
              <a:solidFill>
                <a:schemeClr val="tx1"/>
              </a:solidFill>
            </a:endParaRPr>
          </a:p>
          <a:p>
            <a:pPr lvl="1">
              <a:spcBef>
                <a:spcPts val="0"/>
              </a:spcBef>
              <a:buFont typeface="Arial" panose="020B0604020202020204" pitchFamily="34" charset="0"/>
              <a:buChar char="•"/>
            </a:pPr>
            <a:r>
              <a:rPr lang="en-US" sz="1600" dirty="0">
                <a:solidFill>
                  <a:schemeClr val="tx1"/>
                </a:solidFill>
              </a:rPr>
              <a:t>EN 302 567 – C1 band/60GHz (</a:t>
            </a:r>
            <a:r>
              <a:rPr lang="en-US" sz="1600" dirty="0" err="1">
                <a:solidFill>
                  <a:schemeClr val="tx1"/>
                </a:solidFill>
              </a:rPr>
              <a:t>WiGig</a:t>
            </a:r>
            <a:r>
              <a:rPr lang="en-US" sz="1600" dirty="0">
                <a:solidFill>
                  <a:schemeClr val="tx1"/>
                </a:solidFill>
              </a:rPr>
              <a:t>, .11ad and .11ay) has passed 2</a:t>
            </a:r>
            <a:r>
              <a:rPr lang="en-US" sz="1600" baseline="30000" dirty="0">
                <a:solidFill>
                  <a:schemeClr val="tx1"/>
                </a:solidFill>
              </a:rPr>
              <a:t>nd</a:t>
            </a:r>
            <a:r>
              <a:rPr lang="en-US" sz="1600" dirty="0">
                <a:solidFill>
                  <a:schemeClr val="tx1"/>
                </a:solidFill>
              </a:rPr>
              <a:t> ENAP, it is now an approved standard, next is to EC to approve for the OJEU. </a:t>
            </a:r>
          </a:p>
          <a:p>
            <a:pPr lvl="1">
              <a:spcBef>
                <a:spcPts val="0"/>
              </a:spcBef>
              <a:buFont typeface="Arial" panose="020B0604020202020204" pitchFamily="34" charset="0"/>
              <a:buChar char="•"/>
            </a:pPr>
            <a:r>
              <a:rPr lang="en-US" sz="1600" dirty="0">
                <a:solidFill>
                  <a:schemeClr val="tx1"/>
                </a:solidFill>
              </a:rPr>
              <a:t>EN 303 722 – C3 band/60GHz  has been reviewed by EC assessment and will go out for 1</a:t>
            </a:r>
            <a:r>
              <a:rPr lang="en-US" sz="1600" baseline="30000" dirty="0">
                <a:solidFill>
                  <a:schemeClr val="tx1"/>
                </a:solidFill>
              </a:rPr>
              <a:t>st</a:t>
            </a:r>
            <a:r>
              <a:rPr lang="en-US" sz="1600" dirty="0">
                <a:solidFill>
                  <a:schemeClr val="tx1"/>
                </a:solidFill>
              </a:rPr>
              <a:t> ENAP now. </a:t>
            </a:r>
          </a:p>
          <a:p>
            <a:pPr lvl="1">
              <a:spcBef>
                <a:spcPts val="0"/>
              </a:spcBef>
              <a:buFont typeface="Arial" panose="020B0604020202020204" pitchFamily="34" charset="0"/>
              <a:buChar char="•"/>
            </a:pPr>
            <a:r>
              <a:rPr lang="en-US" sz="1600" dirty="0">
                <a:solidFill>
                  <a:schemeClr val="tx1"/>
                </a:solidFill>
              </a:rPr>
              <a:t>EN 301 598 - TVWS,  has been on hold due to UAR, User Access Restrictions, and was not sure EC was okay.  They are okay now.   working on a revision, then  07Sep21 – ad hoc on this standard to discuss about going to ENAP. </a:t>
            </a:r>
          </a:p>
          <a:p>
            <a:pPr lvl="1">
              <a:spcBef>
                <a:spcPts val="0"/>
              </a:spcBef>
              <a:buFont typeface="Arial" panose="020B0604020202020204" pitchFamily="34" charset="0"/>
              <a:buChar char="•"/>
            </a:pPr>
            <a:r>
              <a:rPr lang="en-US" sz="1600" dirty="0">
                <a:solidFill>
                  <a:schemeClr val="tx1"/>
                </a:solidFill>
              </a:rPr>
              <a:t>EN 301 893 – 5GHz, meetings going on and good progress on energy detect threshold agreements. </a:t>
            </a:r>
          </a:p>
          <a:p>
            <a:pPr lvl="1">
              <a:spcBef>
                <a:spcPts val="0"/>
              </a:spcBef>
              <a:buFont typeface="Arial" panose="020B0604020202020204" pitchFamily="34" charset="0"/>
              <a:buChar char="•"/>
            </a:pPr>
            <a:r>
              <a:rPr lang="en-US" sz="1600" i="1" dirty="0">
                <a:solidFill>
                  <a:schemeClr val="tx1"/>
                </a:solidFill>
              </a:rPr>
              <a:t>For Country Determination Capability (CDC) in 5.8 GHz band, some countries are starting to open this band for license exempt use  Different countries at different power levels: </a:t>
            </a:r>
          </a:p>
          <a:p>
            <a:pPr lvl="2">
              <a:spcBef>
                <a:spcPts val="0"/>
              </a:spcBef>
              <a:buFont typeface="Arial" panose="020B0604020202020204" pitchFamily="34" charset="0"/>
              <a:buChar char="•"/>
            </a:pPr>
            <a:r>
              <a:rPr lang="en-US" sz="1600" i="1" dirty="0">
                <a:solidFill>
                  <a:schemeClr val="tx1"/>
                </a:solidFill>
              </a:rPr>
              <a:t>Some are going under the older harmonized standards, this is the lower power for SRD - EN 300 440 w/ no CDC.</a:t>
            </a:r>
          </a:p>
          <a:p>
            <a:pPr lvl="2">
              <a:spcBef>
                <a:spcPts val="0"/>
              </a:spcBef>
              <a:buFont typeface="Arial" panose="020B0604020202020204" pitchFamily="34" charset="0"/>
              <a:buChar char="•"/>
            </a:pPr>
            <a:r>
              <a:rPr lang="en-US" sz="1400" i="1" dirty="0">
                <a:solidFill>
                  <a:schemeClr val="tx1"/>
                </a:solidFill>
              </a:rPr>
              <a:t>CDC is in an Annex of the EN 301 893 and to use the higher power CDC will be mandatory. (to protect the incumbents) </a:t>
            </a:r>
          </a:p>
          <a:p>
            <a:pPr lvl="1">
              <a:spcBef>
                <a:spcPts val="0"/>
              </a:spcBef>
              <a:buFont typeface="Arial" panose="020B0604020202020204" pitchFamily="34" charset="0"/>
              <a:buChar char="•"/>
            </a:pPr>
            <a:r>
              <a:rPr lang="en-US" sz="1600" i="1" dirty="0">
                <a:solidFill>
                  <a:schemeClr val="tx1"/>
                </a:solidFill>
              </a:rPr>
              <a:t>EN 303 687 - 6 GHz, a discussion item on NB FH technologies which is already in the mandated standard now in OJEU 6GHz (for 01Dec21  implementation).   </a:t>
            </a:r>
          </a:p>
          <a:p>
            <a:pPr lvl="2">
              <a:spcBef>
                <a:spcPts val="0"/>
              </a:spcBef>
              <a:buFont typeface="Arial" panose="020B0604020202020204" pitchFamily="34" charset="0"/>
              <a:buChar char="•"/>
            </a:pPr>
            <a:r>
              <a:rPr lang="en-US" sz="1400" i="1" dirty="0">
                <a:solidFill>
                  <a:schemeClr val="tx1"/>
                </a:solidFill>
              </a:rPr>
              <a:t>In  the 802.11 SC </a:t>
            </a:r>
            <a:r>
              <a:rPr lang="en-US" sz="1400" i="1" dirty="0" err="1">
                <a:solidFill>
                  <a:schemeClr val="tx1"/>
                </a:solidFill>
              </a:rPr>
              <a:t>CoEx</a:t>
            </a:r>
            <a:r>
              <a:rPr lang="en-US" sz="1400" i="1" dirty="0">
                <a:solidFill>
                  <a:schemeClr val="tx1"/>
                </a:solidFill>
              </a:rPr>
              <a:t> there are submission documents in Mentor (</a:t>
            </a:r>
            <a:r>
              <a:rPr lang="en-US" sz="1400" i="1" dirty="0">
                <a:effectLst/>
                <a:ea typeface="Calibri" panose="020F0502020204030204" pitchFamily="34" charset="0"/>
                <a:cs typeface="Times New Roman" panose="02020603050405020304" pitchFamily="18" charset="0"/>
              </a:rPr>
              <a:t>docs 11-814 and 11-1191)</a:t>
            </a:r>
            <a:r>
              <a:rPr lang="en-US" sz="1400" i="1" dirty="0">
                <a:solidFill>
                  <a:schemeClr val="tx1"/>
                </a:solidFill>
              </a:rPr>
              <a:t>, on this.  </a:t>
            </a:r>
          </a:p>
          <a:p>
            <a:pPr lvl="2">
              <a:spcBef>
                <a:spcPts val="0"/>
              </a:spcBef>
              <a:buFont typeface="Arial" panose="020B0604020202020204" pitchFamily="34" charset="0"/>
              <a:buChar char="•"/>
            </a:pPr>
            <a:r>
              <a:rPr lang="en-US" sz="1400" i="1" dirty="0">
                <a:solidFill>
                  <a:schemeClr val="tx1"/>
                </a:solidFill>
              </a:rPr>
              <a:t>ad </a:t>
            </a:r>
            <a:r>
              <a:rPr lang="en-US" sz="1400" i="1" dirty="0" err="1">
                <a:solidFill>
                  <a:schemeClr val="tx1"/>
                </a:solidFill>
              </a:rPr>
              <a:t>hocs</a:t>
            </a:r>
            <a:r>
              <a:rPr lang="en-US" sz="1400" i="1" dirty="0">
                <a:solidFill>
                  <a:schemeClr val="tx1"/>
                </a:solidFill>
              </a:rPr>
              <a:t>, on 02 and 06 Sept will discuss these. and the NB FH. and setting up for discussion at full plenary #111. </a:t>
            </a:r>
          </a:p>
          <a:p>
            <a:pPr lvl="1">
              <a:spcBef>
                <a:spcPts val="0"/>
              </a:spcBef>
              <a:buFont typeface="Arial" panose="020B0604020202020204" pitchFamily="34" charset="0"/>
              <a:buChar char="•"/>
            </a:pPr>
            <a:r>
              <a:rPr lang="en-US" sz="1600" dirty="0">
                <a:solidFill>
                  <a:schemeClr val="tx1"/>
                </a:solidFill>
              </a:rPr>
              <a:t>ad hoc on 01sept will discuss 6GHz client to client communications,  ECC was clear to have at LPI, ETSI to define how.</a:t>
            </a:r>
          </a:p>
          <a:p>
            <a:pPr lvl="2">
              <a:spcBef>
                <a:spcPts val="0"/>
              </a:spcBef>
              <a:buFont typeface="Arial" panose="020B0604020202020204" pitchFamily="34" charset="0"/>
              <a:buChar char="•"/>
            </a:pPr>
            <a:r>
              <a:rPr lang="en-US" sz="1400" dirty="0">
                <a:solidFill>
                  <a:schemeClr val="tx1"/>
                </a:solidFill>
              </a:rPr>
              <a:t>e.g. LPI and how to use it, (e.g. if in range of a LPI AP)  or does it revert to VLP for indoor and outdoor. </a:t>
            </a:r>
          </a:p>
          <a:p>
            <a:pPr lvl="1">
              <a:spcBef>
                <a:spcPts val="0"/>
              </a:spcBef>
              <a:buFont typeface="Arial" panose="020B0604020202020204" pitchFamily="34" charset="0"/>
              <a:buChar char="•"/>
            </a:pPr>
            <a:r>
              <a:rPr lang="en-US" sz="1600" dirty="0">
                <a:solidFill>
                  <a:schemeClr val="tx1"/>
                </a:solidFill>
              </a:rPr>
              <a:t>EN 303 753 - 3</a:t>
            </a:r>
            <a:r>
              <a:rPr lang="en-US" sz="1600" baseline="30000" dirty="0">
                <a:solidFill>
                  <a:schemeClr val="tx1"/>
                </a:solidFill>
              </a:rPr>
              <a:t>rd</a:t>
            </a:r>
            <a:r>
              <a:rPr lang="en-US" sz="1600" dirty="0">
                <a:solidFill>
                  <a:schemeClr val="tx1"/>
                </a:solidFill>
              </a:rPr>
              <a:t> 60GHz standard progressing and current poll is closing now.  </a:t>
            </a:r>
          </a:p>
          <a:p>
            <a:pPr lvl="1">
              <a:spcBef>
                <a:spcPts val="0"/>
              </a:spcBef>
              <a:buFont typeface="Arial" panose="020B0604020202020204" pitchFamily="34" charset="0"/>
              <a:buChar char="•"/>
            </a:pPr>
            <a:r>
              <a:rPr lang="en-US" sz="1600" dirty="0">
                <a:solidFill>
                  <a:schemeClr val="tx1"/>
                </a:solidFill>
              </a:rPr>
              <a:t>Nominations for chair of BRAN closes 27aug21.. </a:t>
            </a:r>
          </a:p>
          <a:p>
            <a:pPr lvl="1">
              <a:spcBef>
                <a:spcPts val="0"/>
              </a:spcBef>
              <a:buFont typeface="Arial" panose="020B0604020202020204" pitchFamily="34" charset="0"/>
              <a:buChar char="•"/>
            </a:pPr>
            <a:r>
              <a:rPr lang="en-US" sz="1600" dirty="0">
                <a:solidFill>
                  <a:schemeClr val="tx1"/>
                </a:solidFill>
              </a:rPr>
              <a:t>Germany, Iceland, Norway are already opening up 6GHz, as it is volunteer now.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4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02sep21</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18786"/>
            <a:ext cx="11277600" cy="5791200"/>
          </a:xfrm>
        </p:spPr>
        <p:txBody>
          <a:bodyPr/>
          <a:lstStyle/>
          <a:p>
            <a:pPr lvl="3">
              <a:spcBef>
                <a:spcPts val="0"/>
              </a:spcBef>
              <a:spcAft>
                <a:spcPts val="0"/>
              </a:spcAft>
              <a:buFont typeface="Arial" panose="020B0604020202020204" pitchFamily="34" charset="0"/>
              <a:buChar char="•"/>
            </a:pPr>
            <a:endParaRPr lang="en-US" sz="300" dirty="0">
              <a:solidFill>
                <a:schemeClr val="tx1"/>
              </a:solidFill>
            </a:endParaRP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endParaRPr 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3"/>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r>
              <a:rPr lang="en-US" sz="1600" dirty="0">
                <a:solidFill>
                  <a:schemeClr val="tx1"/>
                </a:solidFill>
              </a:rPr>
              <a:t>Anything to share today? </a:t>
            </a:r>
            <a:r>
              <a:rPr lang="en-US" sz="1600" dirty="0">
                <a:solidFill>
                  <a:schemeClr val="bg1">
                    <a:lumMod val="65000"/>
                  </a:schemeClr>
                </a:solidFill>
              </a:rPr>
              <a:t> not today.</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p>
          <a:p>
            <a:pPr>
              <a:spcBef>
                <a:spcPts val="0"/>
              </a:spcBef>
              <a:spcAft>
                <a:spcPts val="0"/>
              </a:spcAft>
              <a:buFont typeface="Arial" panose="020B0604020202020204" pitchFamily="34" charset="0"/>
              <a:buChar char="•"/>
            </a:pPr>
            <a:endParaRPr lang="en-US" sz="1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4"/>
              </a:rPr>
              <a:t>&lt;SE24&gt;</a:t>
            </a:r>
            <a:r>
              <a:rPr lang="en-US" sz="1800" b="0" dirty="0">
                <a:solidFill>
                  <a:schemeClr val="tx1"/>
                </a:solidFill>
              </a:rPr>
              <a:t> </a:t>
            </a:r>
            <a:r>
              <a:rPr lang="en-US" sz="1800" dirty="0">
                <a:solidFill>
                  <a:schemeClr val="tx1"/>
                </a:solidFill>
              </a:rPr>
              <a:t>next virtual meeting, #M105 10-12Jan22</a:t>
            </a:r>
          </a:p>
          <a:p>
            <a:pPr lvl="1">
              <a:spcBef>
                <a:spcPts val="0"/>
              </a:spcBef>
              <a:spcAft>
                <a:spcPts val="0"/>
              </a:spcAft>
              <a:buFont typeface="Arial" panose="020B0604020202020204" pitchFamily="34" charset="0"/>
              <a:buChar char="•"/>
            </a:pPr>
            <a:r>
              <a:rPr lang="en-US" sz="1600" dirty="0">
                <a:solidFill>
                  <a:schemeClr val="tx1"/>
                </a:solidFill>
              </a:rPr>
              <a:t>Looking at UWB radiodetermination applications in 116 – 260GHz for vehicular use. </a:t>
            </a:r>
            <a:r>
              <a:rPr lang="en-US" sz="1600" dirty="0">
                <a:solidFill>
                  <a:schemeClr val="bg1">
                    <a:lumMod val="65000"/>
                  </a:schemeClr>
                </a:solidFill>
              </a:rPr>
              <a:t>.</a:t>
            </a: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a:spcBef>
                <a:spcPts val="0"/>
              </a:spcBef>
              <a:spcAft>
                <a:spcPts val="0"/>
              </a:spcAft>
              <a:buFont typeface="Arial" panose="020B0604020202020204" pitchFamily="34" charset="0"/>
              <a:buChar char="•"/>
            </a:pPr>
            <a:endParaRPr lang="en-US" sz="1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next call #14 28-29Oct21</a:t>
            </a:r>
          </a:p>
          <a:p>
            <a:pPr lvl="1">
              <a:spcBef>
                <a:spcPts val="0"/>
              </a:spcBef>
              <a:spcAft>
                <a:spcPts val="0"/>
              </a:spcAft>
              <a:buFont typeface="Arial" panose="020B0604020202020204" pitchFamily="34" charset="0"/>
              <a:buChar char="•"/>
            </a:pPr>
            <a:r>
              <a:rPr lang="en-US" sz="1600" dirty="0">
                <a:solidFill>
                  <a:schemeClr val="tx1"/>
                </a:solidFill>
              </a:rPr>
              <a:t>Anything to share today?  </a:t>
            </a:r>
            <a:r>
              <a:rPr lang="en-US" sz="1600" dirty="0">
                <a:solidFill>
                  <a:schemeClr val="bg1">
                    <a:lumMod val="65000"/>
                  </a:schemeClr>
                </a:solidFill>
              </a:rPr>
              <a:t>not today.</a:t>
            </a: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dirty="0">
                <a:solidFill>
                  <a:schemeClr val="tx1"/>
                </a:solidFill>
              </a:rPr>
              <a:t>The next call is about OOBE at 5935 MHz</a:t>
            </a:r>
          </a:p>
          <a:p>
            <a:pPr marL="0">
              <a:spcBef>
                <a:spcPts val="0"/>
              </a:spcBef>
              <a:spcAft>
                <a:spcPts val="0"/>
              </a:spcAft>
              <a:buFont typeface="Arial" panose="020B0604020202020204" pitchFamily="34" charset="0"/>
              <a:buChar char="•"/>
            </a:pPr>
            <a:endParaRPr lang="en-US" sz="1800" dirty="0">
              <a:solidFill>
                <a:schemeClr val="tx1"/>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&lt;FM57&gt;</a:t>
            </a:r>
            <a:r>
              <a:rPr lang="en-US" altLang="en-US" sz="1800" b="0" dirty="0"/>
              <a:t>  	</a:t>
            </a:r>
            <a:r>
              <a:rPr lang="en-US" altLang="en-US" sz="1800" dirty="0"/>
              <a:t>next call </a:t>
            </a:r>
            <a:r>
              <a:rPr lang="en-US" sz="1800" dirty="0">
                <a:sym typeface="Wingdings" panose="05000000000000000000" pitchFamily="2" charset="2"/>
              </a:rPr>
              <a:t>#16 14-15Sep21</a:t>
            </a:r>
          </a:p>
          <a:p>
            <a:pPr lvl="1">
              <a:spcBef>
                <a:spcPts val="0"/>
              </a:spcBef>
              <a:spcAft>
                <a:spcPts val="0"/>
              </a:spcAft>
              <a:buFont typeface="Arial" panose="020B0604020202020204" pitchFamily="34" charset="0"/>
              <a:buChar char="•"/>
            </a:pPr>
            <a:r>
              <a:rPr lang="en-US" sz="1600" dirty="0">
                <a:solidFill>
                  <a:schemeClr val="tx1"/>
                </a:solidFill>
              </a:rPr>
              <a:t>Anything to share today?  </a:t>
            </a:r>
            <a:r>
              <a:rPr lang="en-US" sz="1600" dirty="0">
                <a:solidFill>
                  <a:schemeClr val="bg1">
                    <a:lumMod val="65000"/>
                  </a:schemeClr>
                </a:solidFill>
              </a:rPr>
              <a:t>not today.</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02sep21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effectLst/>
                <a:ea typeface="Calibri" panose="020F0502020204030204" pitchFamily="34" charset="0"/>
              </a:rPr>
              <a:t>Malaysia MCMC has recently begun a public consultation that seeks public view on the possibility of 	allocating 6 GHz spectrum to unlicensed use.</a:t>
            </a:r>
            <a:endParaRPr lang="en-US" sz="180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a typeface="Calibri" panose="020F0502020204030204" pitchFamily="34" charset="0"/>
              </a:rPr>
              <a:t>D</a:t>
            </a:r>
            <a:r>
              <a:rPr lang="en-US" sz="1600" dirty="0">
                <a:effectLst/>
                <a:ea typeface="Calibri" panose="020F0502020204030204" pitchFamily="34" charset="0"/>
              </a:rPr>
              <a:t>eadline for submitting comments is 5:00pm Selangor </a:t>
            </a:r>
            <a:r>
              <a:rPr lang="en-US" sz="1600" dirty="0" err="1">
                <a:effectLst/>
                <a:ea typeface="Calibri" panose="020F0502020204030204" pitchFamily="34" charset="0"/>
              </a:rPr>
              <a:t>Darul</a:t>
            </a:r>
            <a:r>
              <a:rPr lang="en-US" sz="1600" dirty="0">
                <a:effectLst/>
                <a:ea typeface="Calibri" panose="020F0502020204030204" pitchFamily="34" charset="0"/>
              </a:rPr>
              <a:t> Ehsan local time, October 11, 2021.  (23sept out of .18)</a:t>
            </a:r>
            <a:endParaRPr lang="en-US" sz="160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Calibri" panose="020F0502020204030204" pitchFamily="34" charset="0"/>
              </a:rPr>
              <a:t>For details, you would refer to the 15-page document at:</a:t>
            </a:r>
          </a:p>
          <a:p>
            <a:pPr marL="40005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cs typeface="Times New Roman" panose="02020603050405020304" pitchFamily="18" charset="0"/>
                <a:hlinkClick r:id="rId3"/>
              </a:rPr>
              <a:t>https://www.mcmc.gov.my/skmmgovmy/media/General/pdf/PC_WiFi.pdf</a:t>
            </a:r>
            <a:r>
              <a:rPr lang="en-US" sz="16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br>
              <a:rPr lang="en-US" sz="1400" dirty="0"/>
            </a:br>
            <a:r>
              <a:rPr lang="en-US" sz="1600" b="0" i="0" dirty="0">
                <a:solidFill>
                  <a:srgbClr val="222222"/>
                </a:solidFill>
                <a:effectLst/>
              </a:rPr>
              <a:t>Q1)  MCMC seeks your views and comments on the demand for spectrum for Wi-Fi in the 6 GHz frequency band.</a:t>
            </a:r>
            <a:br>
              <a:rPr lang="en-US" sz="1600" dirty="0"/>
            </a:br>
            <a:br>
              <a:rPr lang="en-US" sz="1600" dirty="0"/>
            </a:br>
            <a:r>
              <a:rPr lang="en-US" sz="1600" b="0" i="0" dirty="0">
                <a:solidFill>
                  <a:srgbClr val="222222"/>
                </a:solidFill>
                <a:effectLst/>
              </a:rPr>
              <a:t>Q2)  MCMC seeks your views and comments on the emerging technologies utilizing the 6 GHz frequency band.</a:t>
            </a:r>
            <a:br>
              <a:rPr lang="en-US" sz="1600" dirty="0"/>
            </a:br>
            <a:br>
              <a:rPr lang="en-US" sz="1600" dirty="0"/>
            </a:br>
            <a:r>
              <a:rPr lang="en-US" sz="1600" b="0" i="0" dirty="0">
                <a:solidFill>
                  <a:srgbClr val="222222"/>
                </a:solidFill>
                <a:effectLst/>
              </a:rPr>
              <a:t>Q3)  MCMC seeks your views and comments on the frequency range within the 6 GHz frequency band that could be considered for Wi-Fi under the Class Assignment in Malaysia. Should MCMC consider allowing Wi-Fi to operate in the entire 1200 MHz (5925 MHz to 7125 MHz frequency band) or only in the 500 MHz (5925 MHz to 6425 MHz frequency band)?</a:t>
            </a:r>
            <a:br>
              <a:rPr lang="en-US" sz="1600" dirty="0"/>
            </a:br>
            <a:br>
              <a:rPr lang="en-US" sz="1600" dirty="0"/>
            </a:br>
            <a:r>
              <a:rPr lang="en-US" sz="1600" b="0" i="0" dirty="0">
                <a:solidFill>
                  <a:srgbClr val="222222"/>
                </a:solidFill>
                <a:effectLst/>
              </a:rPr>
              <a:t>Q4)  MCMC seeks your views and comments on: i. the coexistence between Wi-Fi and incumbent services (i.e. fixed service and fixed-satellite service); and ii. the potential interference mitigation between these services.</a:t>
            </a:r>
            <a:br>
              <a:rPr lang="en-US" sz="1600" dirty="0"/>
            </a:br>
            <a:endParaRPr lang="en-US" sz="1600" dirty="0"/>
          </a:p>
          <a:p>
            <a:pPr marL="0">
              <a:spcBef>
                <a:spcPts val="0"/>
              </a:spcBef>
              <a:spcAft>
                <a:spcPts val="0"/>
              </a:spcAft>
              <a:buFont typeface="Arial" panose="020B0604020202020204" pitchFamily="34" charset="0"/>
              <a:buChar char="•"/>
            </a:pPr>
            <a:r>
              <a:rPr lang="en-US" sz="1600" b="0" i="0" dirty="0">
                <a:solidFill>
                  <a:srgbClr val="222222"/>
                </a:solidFill>
                <a:effectLst/>
              </a:rPr>
              <a:t>note: Refer to Table 1 of the document on the status of incumbents in this frequency band of interest.</a:t>
            </a:r>
            <a:br>
              <a:rPr lang="en-US" sz="1600" b="0" i="0" dirty="0">
                <a:solidFill>
                  <a:srgbClr val="222222"/>
                </a:solidFill>
                <a:effectLst/>
              </a:rPr>
            </a:br>
            <a:endParaRPr lang="en-US" sz="160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02sep21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5785" y="658316"/>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effectLst/>
                <a:ea typeface="Calibri" panose="020F0502020204030204" pitchFamily="34" charset="0"/>
              </a:rPr>
              <a:t>Malaysia MCMC has recently begun a public consultation that seeks public view on the possibility of 	allocating 6 GHz spectrum to unlicensed use.</a:t>
            </a:r>
            <a:endParaRPr lang="en-US" sz="180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a typeface="Calibri" panose="020F0502020204030204" pitchFamily="34" charset="0"/>
              </a:rPr>
              <a:t>D</a:t>
            </a:r>
            <a:r>
              <a:rPr lang="en-US" sz="1600" dirty="0">
                <a:effectLst/>
                <a:ea typeface="Calibri" panose="020F0502020204030204" pitchFamily="34" charset="0"/>
              </a:rPr>
              <a:t>eadline for submitting comments is 5:00pm Selangor </a:t>
            </a:r>
            <a:r>
              <a:rPr lang="en-US" sz="1600" dirty="0" err="1">
                <a:effectLst/>
                <a:ea typeface="Calibri" panose="020F0502020204030204" pitchFamily="34" charset="0"/>
              </a:rPr>
              <a:t>Darul</a:t>
            </a:r>
            <a:r>
              <a:rPr lang="en-US" sz="1600" dirty="0">
                <a:effectLst/>
                <a:ea typeface="Calibri" panose="020F0502020204030204" pitchFamily="34" charset="0"/>
              </a:rPr>
              <a:t> Ehsan local time, October 11, 2021.  (23sept out of .18)</a:t>
            </a:r>
            <a:endParaRPr lang="en-US" sz="160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Calibri" panose="020F0502020204030204" pitchFamily="34" charset="0"/>
              </a:rPr>
              <a:t>For details, you would refer to the 15-page document at:</a:t>
            </a:r>
          </a:p>
          <a:p>
            <a:pPr marL="40005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cs typeface="Times New Roman" panose="02020603050405020304" pitchFamily="18" charset="0"/>
                <a:hlinkClick r:id="rId3"/>
              </a:rPr>
              <a:t>https://www.mcmc.gov.my/skmmgovmy/media/General/pdf/PC_WiFi.pdf</a:t>
            </a:r>
            <a:r>
              <a:rPr lang="en-US" sz="1600" dirty="0">
                <a:solidFill>
                  <a:schemeClr val="tx1"/>
                </a:solidFill>
                <a:ea typeface="Times New Roman" panose="02020603050405020304" pitchFamily="18" charset="0"/>
                <a:cs typeface="Times New Roman" panose="02020603050405020304" pitchFamily="18" charset="0"/>
              </a:rPr>
              <a:t> </a:t>
            </a:r>
          </a:p>
          <a:p>
            <a:pPr marL="0" indent="0">
              <a:spcBef>
                <a:spcPts val="0"/>
              </a:spcBef>
              <a:spcAft>
                <a:spcPts val="0"/>
              </a:spcAft>
            </a:pPr>
            <a:br>
              <a:rPr lang="en-US" sz="1400" dirty="0"/>
            </a:br>
            <a:endParaRPr lang="en-US" sz="1400" dirty="0"/>
          </a:p>
          <a:p>
            <a:pPr marL="0" indent="0">
              <a:spcBef>
                <a:spcPts val="0"/>
              </a:spcBef>
              <a:spcAft>
                <a:spcPts val="0"/>
              </a:spcAft>
            </a:pPr>
            <a:r>
              <a:rPr lang="en-US" sz="1600" b="0" i="0" dirty="0">
                <a:solidFill>
                  <a:srgbClr val="222222"/>
                </a:solidFill>
                <a:effectLst/>
              </a:rPr>
              <a:t>Q5)  MCMC seeks your views and comments on the potential technical and operational conditions to be imposed if the 6 GHz frequency band is introduced for Wi-Fi under the Class Assignment. Should part of the frequency band be limited to indoor operation? Should standard power devices operating under the Automatic Frequency Coordination (AFC) system be adopted in Malaysia?</a:t>
            </a:r>
            <a:br>
              <a:rPr lang="en-US" sz="1600" b="0" i="0" dirty="0">
                <a:solidFill>
                  <a:srgbClr val="222222"/>
                </a:solidFill>
                <a:effectLst/>
              </a:rPr>
            </a:br>
            <a:endParaRPr lang="en-US" sz="1600" b="0" i="0" dirty="0">
              <a:solidFill>
                <a:srgbClr val="222222"/>
              </a:solidFill>
              <a:effectLst/>
            </a:endParaRPr>
          </a:p>
          <a:p>
            <a:pPr marL="0">
              <a:spcBef>
                <a:spcPts val="0"/>
              </a:spcBef>
              <a:spcAft>
                <a:spcPts val="0"/>
              </a:spcAft>
              <a:buFont typeface="Arial" panose="020B0604020202020204" pitchFamily="34" charset="0"/>
              <a:buChar char="•"/>
            </a:pPr>
            <a:r>
              <a:rPr lang="en-US" sz="1600" b="0" i="0" dirty="0">
                <a:solidFill>
                  <a:srgbClr val="222222"/>
                </a:solidFill>
                <a:effectLst/>
              </a:rPr>
              <a:t>note: </a:t>
            </a:r>
            <a:r>
              <a:rPr lang="en-US" sz="1600" b="0" dirty="0">
                <a:solidFill>
                  <a:srgbClr val="222222"/>
                </a:solidFill>
              </a:rPr>
              <a:t>R</a:t>
            </a:r>
            <a:r>
              <a:rPr lang="en-US" sz="1600" b="0" i="0" dirty="0">
                <a:solidFill>
                  <a:srgbClr val="222222"/>
                </a:solidFill>
                <a:effectLst/>
              </a:rPr>
              <a:t>efer to Table 2 of the document on the existing conditions of WLAN and SRD.</a:t>
            </a:r>
            <a:endParaRPr lang="en-US" sz="1600" b="0" i="0" dirty="0">
              <a:solidFill>
                <a:srgbClr val="0000FF"/>
              </a:solidFill>
              <a:effectLst/>
            </a:endParaRPr>
          </a:p>
          <a:p>
            <a:pPr algn="l"/>
            <a:r>
              <a:rPr lang="en-US" sz="1600" b="0" i="0" dirty="0">
                <a:solidFill>
                  <a:srgbClr val="222222"/>
                </a:solidFill>
                <a:effectLst/>
              </a:rPr>
              <a:t>Q6)  What other key issues need to be considered in introducing Wi-Fi in the 6 GHz frequency range?</a:t>
            </a:r>
            <a:endParaRPr lang="en-US" sz="1600" b="0" dirty="0">
              <a:effectLst/>
            </a:endParaRPr>
          </a:p>
          <a:p>
            <a:pPr algn="l"/>
            <a:endParaRPr lang="en-US" sz="1600" b="0" i="0" dirty="0">
              <a:solidFill>
                <a:srgbClr val="222222"/>
              </a:solidFill>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02sep21</a:t>
            </a:r>
            <a:endParaRPr lang="en-GB" dirty="0"/>
          </a:p>
        </p:txBody>
      </p:sp>
    </p:spTree>
    <p:extLst>
      <p:ext uri="{BB962C8B-B14F-4D97-AF65-F5344CB8AC3E}">
        <p14:creationId xmlns:p14="http://schemas.microsoft.com/office/powerpoint/2010/main" val="12465293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761999"/>
            <a:ext cx="10475384" cy="5662593"/>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buFont typeface="Arial" panose="020B0604020202020204" pitchFamily="34" charset="0"/>
              <a:buChar char="•"/>
            </a:pPr>
            <a:r>
              <a:rPr lang="en-US" sz="1800" i="0" dirty="0">
                <a:solidFill>
                  <a:srgbClr val="222222"/>
                </a:solidFill>
                <a:effectLst/>
              </a:rPr>
              <a:t>Mexico IFT has begun a </a:t>
            </a:r>
            <a:r>
              <a:rPr lang="en-US" sz="1800" i="0" dirty="0">
                <a:solidFill>
                  <a:srgbClr val="1155CC"/>
                </a:solidFill>
                <a:effectLst/>
                <a:hlinkClick r:id="rId3"/>
              </a:rPr>
              <a:t>public consultation</a:t>
            </a:r>
            <a:r>
              <a:rPr lang="en-US" sz="1800" i="0" dirty="0">
                <a:solidFill>
                  <a:srgbClr val="222222"/>
                </a:solidFill>
                <a:effectLst/>
              </a:rPr>
              <a:t> asking for comments on various aspects of 5.9 GHz for intelligent transport systems (ITS), </a:t>
            </a:r>
            <a:r>
              <a:rPr lang="en-US" sz="1800" b="0" i="0" dirty="0">
                <a:solidFill>
                  <a:srgbClr val="222222"/>
                </a:solidFill>
                <a:effectLst/>
              </a:rPr>
              <a:t>including the amount of radio spectrum necessary for the implementation of the ITS, technical conditions and coexistence, etc.  </a:t>
            </a:r>
            <a:r>
              <a:rPr lang="en-US" sz="1400" b="0" i="0" dirty="0">
                <a:solidFill>
                  <a:srgbClr val="000000"/>
                </a:solidFill>
                <a:effectLst/>
                <a:latin typeface="Helvetica Neue"/>
              </a:rPr>
              <a:t>From August 20, 2021 to September 17, 2021 (20 business days)</a:t>
            </a:r>
            <a:endParaRPr lang="en-US" sz="1800" b="0" i="0" dirty="0">
              <a:solidFill>
                <a:srgbClr val="222222"/>
              </a:solidFill>
              <a:effectLst/>
            </a:endParaRPr>
          </a:p>
          <a:p>
            <a:pPr marL="400050" lvl="1">
              <a:spcBef>
                <a:spcPts val="0"/>
              </a:spcBef>
              <a:spcAft>
                <a:spcPts val="0"/>
              </a:spcAft>
              <a:buFont typeface="Arial" panose="020B0604020202020204" pitchFamily="34" charset="0"/>
              <a:buChar char="•"/>
            </a:pPr>
            <a:r>
              <a:rPr lang="en-US" sz="1600" b="0" i="0" dirty="0">
                <a:solidFill>
                  <a:srgbClr val="222222"/>
                </a:solidFill>
                <a:effectLst/>
              </a:rPr>
              <a:t>21 questions  and reference documents:  </a:t>
            </a:r>
            <a:r>
              <a:rPr lang="en-US" sz="1400" b="0" i="0" dirty="0">
                <a:solidFill>
                  <a:srgbClr val="1155CC"/>
                </a:solidFill>
                <a:effectLst/>
                <a:hlinkClick r:id="rId4"/>
              </a:rPr>
              <a:t>http://www.ift.org.mx/sites/default/files/industria/temasrelevantes/17437/documentos/formatoparaparticiparenlaconsultapublicacuestionariodesti_0.docx</a:t>
            </a:r>
            <a:endParaRPr lang="en-US" sz="1400" b="0" i="0" dirty="0">
              <a:solidFill>
                <a:srgbClr val="1155CC"/>
              </a:solidFill>
              <a:effectLst/>
            </a:endParaRPr>
          </a:p>
          <a:p>
            <a:pPr marL="400050" lvl="1">
              <a:spcBef>
                <a:spcPts val="0"/>
              </a:spcBef>
              <a:spcAft>
                <a:spcPts val="0"/>
              </a:spcAft>
              <a:buFont typeface="Arial" panose="020B0604020202020204" pitchFamily="34" charset="0"/>
              <a:buChar char="•"/>
            </a:pPr>
            <a:r>
              <a:rPr lang="en-US" sz="1400" b="0" i="0" dirty="0">
                <a:solidFill>
                  <a:srgbClr val="1155CC"/>
                </a:solidFill>
                <a:effectLst/>
                <a:hlinkClick r:id="rId5"/>
              </a:rPr>
              <a:t>http://www.ift.org.mx/sites/default/files/industria/temasrelevantes/17437/documentos/documentodereferenciaidentificaciondenecesidadesstien59ghz_0.pdf</a:t>
            </a:r>
            <a:endParaRPr lang="en-US" sz="1400" dirty="0"/>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r>
              <a:rPr lang="en-US" sz="1800" i="0" dirty="0">
                <a:solidFill>
                  <a:srgbClr val="222222"/>
                </a:solidFill>
                <a:effectLst/>
              </a:rPr>
              <a:t>Canada ISED is seeking comments on a new public consultation, entitled "Consultation on New Access Licensing Framework, Changes to Subordinate Licensing and White Space to Support Rural and Remote Deployment":     </a:t>
            </a:r>
            <a:r>
              <a:rPr lang="en-US" sz="1800" b="0" i="0" dirty="0">
                <a:solidFill>
                  <a:srgbClr val="1155CC"/>
                </a:solidFill>
                <a:effectLst/>
                <a:hlinkClick r:id="rId6"/>
              </a:rPr>
              <a:t>https://www.ic.gc.ca/eic/site/smt-gst.nsf/eng/sf11717.html</a:t>
            </a:r>
            <a:endParaRPr lang="en-US" sz="1800" dirty="0"/>
          </a:p>
          <a:p>
            <a:pPr marL="400050" lvl="1">
              <a:spcBef>
                <a:spcPts val="0"/>
              </a:spcBef>
              <a:spcAft>
                <a:spcPts val="0"/>
              </a:spcAft>
              <a:buFont typeface="Arial" panose="020B0604020202020204" pitchFamily="34" charset="0"/>
              <a:buChar char="•"/>
            </a:pPr>
            <a:r>
              <a:rPr lang="en-US" sz="1400" b="0" i="0" dirty="0">
                <a:solidFill>
                  <a:srgbClr val="222222"/>
                </a:solidFill>
                <a:effectLst/>
                <a:latin typeface="Arial" panose="020B0604020202020204" pitchFamily="34" charset="0"/>
              </a:rPr>
              <a:t>In summary:</a:t>
            </a:r>
            <a:br>
              <a:rPr lang="en-US" sz="1400" dirty="0"/>
            </a:br>
            <a:r>
              <a:rPr lang="en-US" sz="1400" b="0" i="0" dirty="0">
                <a:solidFill>
                  <a:srgbClr val="222222"/>
                </a:solidFill>
                <a:effectLst/>
                <a:latin typeface="Arial" panose="020B0604020202020204" pitchFamily="34" charset="0"/>
              </a:rPr>
              <a:t>[1]  ISED is proposing a new access licensing framework, called Access Licensing, that would allow for greater access to spectrum in rural and remote areas. The initial bands for consideration are the 800 MHz band.</a:t>
            </a:r>
            <a:br>
              <a:rPr lang="en-US" sz="1400" dirty="0"/>
            </a:br>
            <a:br>
              <a:rPr lang="en-US" sz="1400" dirty="0"/>
            </a:br>
            <a:r>
              <a:rPr lang="en-US" sz="1400" b="0" i="0" dirty="0">
                <a:solidFill>
                  <a:srgbClr val="222222"/>
                </a:solidFill>
                <a:effectLst/>
                <a:latin typeface="Arial" panose="020B0604020202020204" pitchFamily="34" charset="0"/>
              </a:rPr>
              <a:t>[2]  ISED is proposing to update a few existing White Space policies, including a proposal of cloud-based database, the use of TV channels 3 and 4 (60~72 MHz) by all types of white space devices, and a proposal to encourage the development and deployment of white space devices systems by phasing out RRBS (rural remote broadband systems).</a:t>
            </a:r>
            <a:br>
              <a:rPr lang="en-US" sz="1400" dirty="0"/>
            </a:br>
            <a:br>
              <a:rPr lang="en-US" sz="1400" dirty="0"/>
            </a:br>
            <a:r>
              <a:rPr lang="en-US" sz="1400" b="0" i="0" dirty="0">
                <a:solidFill>
                  <a:srgbClr val="222222"/>
                </a:solidFill>
                <a:effectLst/>
                <a:latin typeface="Arial" panose="020B0604020202020204" pitchFamily="34" charset="0"/>
              </a:rPr>
              <a:t>There are 49 questions in total.  The consultation deadline is October 12, 2021.  The closing date for reply comments is November 24, 2021.</a:t>
            </a:r>
            <a:endParaRPr lang="en-US" sz="1400" dirty="0">
              <a:solidFill>
                <a:schemeClr val="tx1"/>
              </a:solidFill>
              <a:ea typeface="Times New Roman" panose="02020603050405020304" pitchFamily="18" charset="0"/>
              <a:cs typeface="Times New Roman" panose="02020603050405020304" pitchFamily="18" charset="0"/>
            </a:endParaRPr>
          </a:p>
          <a:p>
            <a:pPr algn="l"/>
            <a:endParaRPr lang="en-US" sz="1400" b="0" i="0" u="none" strike="noStrike" baseline="0" dirty="0">
              <a:solidFill>
                <a:srgbClr val="000000"/>
              </a:solidFill>
            </a:endParaRPr>
          </a:p>
          <a:p>
            <a:r>
              <a:rPr lang="en-US" sz="1800" b="0" i="0" u="none" strike="noStrike" baseline="0" dirty="0">
                <a:solidFill>
                  <a:srgbClr val="000000"/>
                </a:solidFill>
                <a:latin typeface="Arial" panose="020B0604020202020204" pitchFamily="34" charset="0"/>
              </a:rPr>
              <a:t> </a:t>
            </a:r>
            <a:r>
              <a:rPr lang="en-US" sz="1800" b="1" i="0" u="none" strike="noStrike" baseline="0" dirty="0">
                <a:solidFill>
                  <a:srgbClr val="000000"/>
                </a:solidFill>
                <a:latin typeface="Arial" panose="020B0604020202020204" pitchFamily="34" charset="0"/>
              </a:rPr>
              <a:t> </a:t>
            </a:r>
            <a:endParaRPr lang="en-US" sz="180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02sep21</a:t>
            </a:r>
            <a:endParaRPr lang="en-GB" dirty="0"/>
          </a:p>
        </p:txBody>
      </p:sp>
    </p:spTree>
    <p:extLst>
      <p:ext uri="{BB962C8B-B14F-4D97-AF65-F5344CB8AC3E}">
        <p14:creationId xmlns:p14="http://schemas.microsoft.com/office/powerpoint/2010/main" val="2120456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lvl="0">
              <a:buFont typeface="Arial" panose="020B0604020202020204" pitchFamily="34" charset="0"/>
              <a:buChar char="•"/>
            </a:pPr>
            <a:r>
              <a:rPr lang="en-GB" sz="1800" b="0" dirty="0">
                <a:latin typeface="Times New Roman" panose="02020603050405020304" pitchFamily="18" charset="0"/>
                <a:ea typeface="Calibri" panose="020F0502020204030204" pitchFamily="34" charset="0"/>
              </a:rPr>
              <a:t>Anything to share today? </a:t>
            </a:r>
            <a:endParaRPr lang="en-US" sz="1800" b="0" dirty="0">
              <a:effectLst/>
              <a:latin typeface="Times New Roman" panose="02020603050405020304" pitchFamily="18" charset="0"/>
              <a:ea typeface="Calibri" panose="020F0502020204030204" pitchFamily="34" charset="0"/>
            </a:endParaRPr>
          </a:p>
          <a:p>
            <a:pPr marL="457200" lvl="1" indent="0"/>
            <a:endParaRPr lang="en-US" sz="1400" b="0" dirty="0">
              <a:solidFill>
                <a:schemeClr val="tx1"/>
              </a:solidFill>
            </a:endParaRPr>
          </a:p>
          <a:p>
            <a:pPr lvl="0">
              <a:buFont typeface="Arial" panose="020B0604020202020204" pitchFamily="34" charset="0"/>
              <a:buChar char="•"/>
            </a:pPr>
            <a:r>
              <a:rPr lang="en-US" sz="1800" b="0" dirty="0">
                <a:solidFill>
                  <a:schemeClr val="tx1"/>
                </a:solidFill>
              </a:rPr>
              <a:t> </a:t>
            </a:r>
          </a:p>
          <a:p>
            <a:pPr lvl="0">
              <a:buFont typeface="Arial" panose="020B0604020202020204" pitchFamily="34" charset="0"/>
              <a:buChar char="•"/>
            </a:pPr>
            <a:endParaRPr lang="en-US" sz="1800" b="0" dirty="0">
              <a:solidFill>
                <a:schemeClr val="tx1"/>
              </a:solidFill>
            </a:endParaRPr>
          </a:p>
          <a:p>
            <a:pPr lvl="0">
              <a:buFont typeface="Arial" panose="020B0604020202020204" pitchFamily="34" charset="0"/>
              <a:buChar char="•"/>
            </a:pPr>
            <a:endParaRPr lang="en-US" sz="1800" b="0" dirty="0">
              <a:solidFill>
                <a:schemeClr val="tx1"/>
              </a:solidFill>
            </a:endParaRPr>
          </a:p>
          <a:p>
            <a:pPr lvl="0">
              <a:buFont typeface="Arial" panose="020B0604020202020204" pitchFamily="34" charset="0"/>
              <a:buChar char="•"/>
            </a:pPr>
            <a:endParaRPr lang="en-US" sz="1800" b="0" dirty="0">
              <a:solidFill>
                <a:schemeClr val="tx1"/>
              </a:solidFill>
            </a:endParaRPr>
          </a:p>
          <a:p>
            <a:pPr lvl="0">
              <a:buFont typeface="Arial" panose="020B0604020202020204" pitchFamily="34" charset="0"/>
              <a:buChar char="•"/>
            </a:pPr>
            <a:endParaRPr lang="en-US" sz="1800" b="0" dirty="0">
              <a:solidFill>
                <a:schemeClr val="tx1"/>
              </a:solidFill>
            </a:endParaRPr>
          </a:p>
          <a:p>
            <a:pPr lvl="0">
              <a:buFont typeface="Arial" panose="020B0604020202020204" pitchFamily="34" charset="0"/>
              <a:buChar char="•"/>
            </a:pPr>
            <a:r>
              <a:rPr lang="en-US" sz="1800" dirty="0">
                <a:solidFill>
                  <a:schemeClr val="tx1"/>
                </a:solidFill>
              </a:rPr>
              <a:t>WRC-23 agenda items, the list is on the ITU-R website at: </a:t>
            </a:r>
          </a:p>
          <a:p>
            <a:pPr lvl="2">
              <a:spcBef>
                <a:spcPts val="0"/>
              </a:spcBef>
              <a:buFont typeface="Arial" panose="020B0604020202020204" pitchFamily="34" charset="0"/>
              <a:buChar char="•"/>
            </a:pPr>
            <a:r>
              <a:rPr lang="en-US" sz="1600" dirty="0">
                <a:hlinkClick r:id="rId3"/>
              </a:rPr>
              <a:t>https://www.itu.int/en/ITU-R/study-groups/rcpm/Pages/wrc-23-studies.aspx</a:t>
            </a:r>
            <a:r>
              <a:rPr lang="en-US" sz="1600" dirty="0">
                <a:solidFill>
                  <a:srgbClr val="00B0F0"/>
                </a:solidFill>
              </a:rPr>
              <a:t>  </a:t>
            </a:r>
            <a:r>
              <a:rPr lang="en-US" sz="1600" dirty="0">
                <a:solidFill>
                  <a:srgbClr val="7030A0"/>
                </a:solidFill>
              </a:rPr>
              <a:t> (updated 26Aug20)</a:t>
            </a:r>
          </a:p>
          <a:p>
            <a:pPr lvl="2">
              <a:spcBef>
                <a:spcPts val="0"/>
              </a:spcBef>
              <a:buFont typeface="Arial" panose="020B0604020202020204" pitchFamily="34" charset="0"/>
              <a:buChar char="•"/>
            </a:pPr>
            <a:r>
              <a:rPr lang="en-US" sz="1600" dirty="0">
                <a:hlinkClick r:id="rId4"/>
              </a:rPr>
              <a:t>https://www.itu.int/dms_pub/itu-r/oth/0c/0a/R0C0A00000D0041PDFE.pdf</a:t>
            </a:r>
            <a:endParaRPr lang="en-US" sz="1600" dirty="0"/>
          </a:p>
          <a:p>
            <a:pPr lvl="1">
              <a:spcBef>
                <a:spcPts val="0"/>
              </a:spcBef>
              <a:buFont typeface="Arial" panose="020B0604020202020204" pitchFamily="34" charset="0"/>
              <a:buChar char="•"/>
            </a:pPr>
            <a:r>
              <a:rPr lang="en-US" sz="1600" dirty="0">
                <a:solidFill>
                  <a:srgbClr val="00B0F0"/>
                </a:solidFill>
                <a:hlinkClick r:id="rId5"/>
              </a:rPr>
              <a:t>https://mentor.ieee.org/802.18/dcn/20/18-20-0107-01-0000-res-811-wrc-19-wrc-23-agenda-items.docx</a:t>
            </a:r>
            <a:r>
              <a:rPr lang="en-US" sz="1600" dirty="0">
                <a:solidFill>
                  <a:srgbClr val="00B0F0"/>
                </a:solidFill>
              </a:rPr>
              <a:t> </a:t>
            </a:r>
            <a:r>
              <a:rPr lang="en-US" sz="1800" b="1" dirty="0">
                <a:solidFill>
                  <a:schemeClr val="tx1"/>
                </a:solidFill>
              </a:rPr>
              <a:t>	</a:t>
            </a:r>
            <a:r>
              <a:rPr lang="en-US" sz="1800" b="0" dirty="0">
                <a:solidFill>
                  <a:schemeClr val="tx1"/>
                </a:solidFill>
              </a:rPr>
              <a:t> </a:t>
            </a:r>
          </a:p>
          <a:p>
            <a:pPr marL="285750" indent="-285750">
              <a:spcBef>
                <a:spcPts val="0"/>
              </a:spcBef>
              <a:buFont typeface="Arial" panose="020B0604020202020204" pitchFamily="34" charset="0"/>
              <a:buChar char="•"/>
            </a:pPr>
            <a:r>
              <a:rPr lang="en-US" sz="1800" dirty="0">
                <a:solidFill>
                  <a:schemeClr val="tx1"/>
                </a:solidFill>
              </a:rPr>
              <a:t>IEEE 802 viewpoints on WRC-23 agenda items. </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Doc for viewpoints updated (</a:t>
            </a:r>
            <a:r>
              <a:rPr lang="en-US" sz="1800" dirty="0">
                <a:solidFill>
                  <a:srgbClr val="00B0F0"/>
                </a:solidFill>
              </a:rPr>
              <a:t>actions items in notes on this slide</a:t>
            </a:r>
            <a:r>
              <a:rPr lang="en-US" sz="1800" dirty="0">
                <a:solidFill>
                  <a:schemeClr val="tx1"/>
                </a:solidFill>
              </a:rPr>
              <a:t>):  </a:t>
            </a:r>
            <a:r>
              <a:rPr lang="en-US" sz="1600" dirty="0">
                <a:solidFill>
                  <a:schemeClr val="tx1"/>
                </a:solidFill>
                <a:hlinkClick r:id="rId6"/>
              </a:rPr>
              <a:t>https://mentor.ieee.org/802.18/dcn/21/18-21-0039-01-0000-ieee-802-viewpoints-on-wrc-23-agenda-items.pptx</a:t>
            </a:r>
            <a:endParaRPr lang="en-US" sz="1600" dirty="0">
              <a:solidFill>
                <a:schemeClr val="tx1"/>
              </a:solidFill>
            </a:endParaRPr>
          </a:p>
          <a:p>
            <a:pPr>
              <a:spcBef>
                <a:spcPts val="0"/>
              </a:spcBef>
              <a:buFont typeface="Arial" panose="020B0604020202020204" pitchFamily="34" charset="0"/>
              <a:buChar char="•"/>
            </a:pPr>
            <a:endParaRPr lang="en-US" sz="1800" b="0" dirty="0">
              <a:solidFill>
                <a:schemeClr val="tx1"/>
              </a:solidFill>
              <a:effectLst/>
              <a:ea typeface="Calibri" panose="020F0502020204030204" pitchFamily="34" charset="0"/>
            </a:endParaRPr>
          </a:p>
          <a:p>
            <a:pPr>
              <a:spcBef>
                <a:spcPts val="0"/>
              </a:spcBef>
              <a:buFont typeface="Arial" panose="020B0604020202020204" pitchFamily="34" charset="0"/>
              <a:buChar char="•"/>
            </a:pPr>
            <a:r>
              <a:rPr lang="en-US" sz="1800" b="0" dirty="0">
                <a:solidFill>
                  <a:schemeClr val="tx1"/>
                </a:solidFill>
                <a:effectLst/>
                <a:ea typeface="Calibri" panose="020F0502020204030204" pitchFamily="34" charset="0"/>
              </a:rPr>
              <a:t>At Sept Wireless Interim, will review actions </a:t>
            </a:r>
            <a:r>
              <a:rPr lang="en-US" sz="1800" b="0" dirty="0">
                <a:solidFill>
                  <a:schemeClr val="tx1"/>
                </a:solidFill>
                <a:ea typeface="Calibri" panose="020F0502020204030204" pitchFamily="34" charset="0"/>
              </a:rPr>
              <a:t>noted at the July Plenary. </a:t>
            </a:r>
            <a:endParaRPr lang="en-US" sz="18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02sep21</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10480"/>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514350" indent="-514350">
              <a:buFont typeface="+mj-lt"/>
              <a:buAutoNum type="romanLcPeriod"/>
            </a:pPr>
            <a:r>
              <a:rPr lang="en-US" sz="1600" dirty="0"/>
              <a:t>Liaison from ITU-R WP5A re: M.2121 ITS, see </a:t>
            </a:r>
            <a:r>
              <a:rPr lang="en-US" sz="1600" dirty="0">
                <a:hlinkClick r:id="rId3"/>
              </a:rPr>
              <a:t>https://mentor.ieee.org/802.18/dcn/21/18-21-0059-00-0000-request-for-input-itu-r-m-2121-its.docx</a:t>
            </a:r>
            <a:r>
              <a:rPr lang="en-US" sz="1600" dirty="0"/>
              <a:t> </a:t>
            </a:r>
          </a:p>
          <a:p>
            <a:pPr marL="914400" lvl="1" indent="-514350">
              <a:buFont typeface="+mj-lt"/>
              <a:buAutoNum type="romanLcPeriod"/>
            </a:pPr>
            <a:r>
              <a:rPr lang="en-US" sz="1600" dirty="0"/>
              <a:t>WP 5A next __meeting is 15-26nov21</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Document 59 is assigned to </a:t>
            </a:r>
            <a:r>
              <a:rPr lang="en-US" sz="1600" dirty="0" err="1">
                <a:effectLst/>
                <a:ea typeface="Times New Roman" panose="02020603050405020304" pitchFamily="18" charset="0"/>
                <a:cs typeface="Times New Roman" panose="02020603050405020304" pitchFamily="18" charset="0"/>
              </a:rPr>
              <a:t>TGbd</a:t>
            </a:r>
            <a:r>
              <a:rPr lang="en-US" sz="1600" dirty="0">
                <a:effectLst/>
                <a:ea typeface="Times New Roman" panose="02020603050405020304" pitchFamily="18" charset="0"/>
                <a:cs typeface="Times New Roman" panose="02020603050405020304" pitchFamily="18" charset="0"/>
              </a:rPr>
              <a:t> for consideration, as the document relates to ITS topics. </a:t>
            </a:r>
          </a:p>
          <a:p>
            <a:pPr marL="914400" lvl="1" indent="-514350">
              <a:buFont typeface="+mj-lt"/>
              <a:buAutoNum type="romanLcPeriod"/>
            </a:pPr>
            <a:endParaRPr lang="en-US" sz="1200" dirty="0"/>
          </a:p>
          <a:p>
            <a:pPr marL="514350" indent="-514350">
              <a:buFont typeface="+mj-lt"/>
              <a:buAutoNum type="romanLcPeriod"/>
            </a:pPr>
            <a:r>
              <a:rPr lang="en-US" sz="1600" dirty="0"/>
              <a:t>Liaison from ITU-R WP5A re: M.1801-2, see </a:t>
            </a:r>
            <a:r>
              <a:rPr lang="en-US" sz="1600" dirty="0">
                <a:hlinkClick r:id="rId4"/>
              </a:rPr>
              <a:t>https://mentor.ieee.org/802.18/dcn/21/18-21-0058-00-0000-request-for-input-itu-r-m-1801-2.docx</a:t>
            </a:r>
            <a:r>
              <a:rPr lang="en-US" sz="1600" dirty="0"/>
              <a:t> </a:t>
            </a:r>
          </a:p>
          <a:p>
            <a:pPr marL="514350" indent="-514350">
              <a:buFont typeface="+mj-lt"/>
              <a:buAutoNum type="romanLcPeriod"/>
            </a:pPr>
            <a:r>
              <a:rPr lang="en-US" sz="1600" dirty="0"/>
              <a:t>Liaison from ITU-R WP5A re: M.1450-5, see </a:t>
            </a:r>
            <a:r>
              <a:rPr lang="en-US" sz="1600" dirty="0">
                <a:hlinkClick r:id="rId5"/>
              </a:rPr>
              <a:t>https://mentor.ieee.org/802.18/dcn/21/18-21-0057-00-0000-request-for-input-itu-r-m-1450-5.docx</a:t>
            </a:r>
            <a:r>
              <a:rPr lang="en-US" sz="1600" dirty="0"/>
              <a:t> </a:t>
            </a:r>
          </a:p>
          <a:p>
            <a:pPr marL="914400" lvl="1" indent="-514350">
              <a:buFont typeface="+mj-lt"/>
              <a:buAutoNum type="romanLcPeriod"/>
            </a:pPr>
            <a:r>
              <a:rPr lang="en-US" sz="1600" dirty="0"/>
              <a:t>WP 5A next __meeting is 15-26nov21</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Documents 57 and 58 are assigned to the ITU Ad hoc group for processing.</a:t>
            </a:r>
            <a:r>
              <a:rPr lang="en-US" sz="1600" dirty="0"/>
              <a:t>  ad hoc has met on these. </a:t>
            </a:r>
          </a:p>
          <a:p>
            <a:pPr marL="914400" lvl="1" indent="-514350">
              <a:buFont typeface="+mj-lt"/>
              <a:buAutoNum type="romanLcPeriod"/>
            </a:pPr>
            <a:endParaRPr lang="en-US" sz="1600" dirty="0"/>
          </a:p>
          <a:p>
            <a:pPr marL="514350" indent="-514350">
              <a:buFont typeface="+mj-lt"/>
              <a:buAutoNum type="romanLcPeriod"/>
            </a:pPr>
            <a:r>
              <a:rPr lang="en-US" sz="1600" dirty="0"/>
              <a:t>Liaison from ITU-R WP 1A re: Light Communications, see </a:t>
            </a:r>
            <a:r>
              <a:rPr lang="en-US" sz="1600" dirty="0">
                <a:hlinkClick r:id="rId6"/>
              </a:rPr>
              <a:t>https://mentor.ieee.org/802.18/dcn/21/18-21-0080-00-0000-request-for-information-itu-r-wp-1a.docx</a:t>
            </a:r>
            <a:r>
              <a:rPr lang="en-US" sz="1600" dirty="0"/>
              <a:t> </a:t>
            </a:r>
          </a:p>
          <a:p>
            <a:pPr marL="914400" lvl="1" indent="-514350">
              <a:buFont typeface="+mj-lt"/>
              <a:buAutoNum type="romanLcPeriod"/>
            </a:pPr>
            <a:r>
              <a:rPr lang="en-US" sz="1600" dirty="0">
                <a:solidFill>
                  <a:schemeClr val="tx1"/>
                </a:solidFill>
              </a:rPr>
              <a:t>WP 1A next e-meeting is 03-12nov21</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Reviewing the document </a:t>
            </a:r>
            <a:r>
              <a:rPr lang="en-US" sz="1600" dirty="0">
                <a:ea typeface="Times New Roman" panose="02020603050405020304" pitchFamily="18" charset="0"/>
                <a:cs typeface="Times New Roman" panose="02020603050405020304" pitchFamily="18" charset="0"/>
              </a:rPr>
              <a:t>to</a:t>
            </a:r>
            <a:r>
              <a:rPr lang="en-US" sz="1600" dirty="0">
                <a:effectLst/>
                <a:ea typeface="Times New Roman" panose="02020603050405020304" pitchFamily="18" charset="0"/>
                <a:cs typeface="Times New Roman" panose="02020603050405020304" pitchFamily="18" charset="0"/>
              </a:rPr>
              <a:t> develop recommended modifications to reflect the work underway </a:t>
            </a:r>
            <a:r>
              <a:rPr lang="en-US" sz="1600" dirty="0">
                <a:ea typeface="Times New Roman" panose="02020603050405020304" pitchFamily="18" charset="0"/>
                <a:cs typeface="Times New Roman" panose="02020603050405020304" pitchFamily="18" charset="0"/>
              </a:rPr>
              <a:t>with</a:t>
            </a:r>
            <a:r>
              <a:rPr lang="en-US" sz="1600" dirty="0">
                <a:effectLst/>
                <a:ea typeface="Times New Roman" panose="02020603050405020304" pitchFamily="18" charset="0"/>
                <a:cs typeface="Times New Roman" panose="02020603050405020304" pitchFamily="18" charset="0"/>
              </a:rPr>
              <a:t> P802.11bb </a:t>
            </a:r>
            <a:r>
              <a:rPr lang="en-US" sz="1600" dirty="0"/>
              <a:t>and 802.15.7a/802.15.13.  </a:t>
            </a: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02sep21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ITU-R liaisons</a:t>
            </a:r>
            <a:endParaRPr lang="en-US" sz="2000" dirty="0"/>
          </a:p>
        </p:txBody>
      </p:sp>
    </p:spTree>
    <p:extLst>
      <p:ext uri="{BB962C8B-B14F-4D97-AF65-F5344CB8AC3E}">
        <p14:creationId xmlns:p14="http://schemas.microsoft.com/office/powerpoint/2010/main" val="3976781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8477" y="511975"/>
            <a:ext cx="7770813" cy="464123"/>
          </a:xfrm>
        </p:spPr>
        <p:txBody>
          <a:bodyPr/>
          <a:lstStyle/>
          <a:p>
            <a:pPr marL="0" marR="0">
              <a:spcBef>
                <a:spcPts val="0"/>
              </a:spcBef>
              <a:spcAft>
                <a:spcPts val="0"/>
              </a:spcAft>
            </a:pPr>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p>
        </p:txBody>
      </p:sp>
      <p:sp>
        <p:nvSpPr>
          <p:cNvPr id="3" name="Content Placeholder 2"/>
          <p:cNvSpPr>
            <a:spLocks noGrp="1"/>
          </p:cNvSpPr>
          <p:nvPr>
            <p:ph idx="1"/>
          </p:nvPr>
        </p:nvSpPr>
        <p:spPr>
          <a:xfrm>
            <a:off x="762000" y="976098"/>
            <a:ext cx="11049000" cy="5577101"/>
          </a:xfrm>
        </p:spPr>
        <p:txBody>
          <a:bodyPr/>
          <a:lstStyle/>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Allowing Expanded Flexibility and Opportunities for Radar Operation in the 57-64 GHz band</a:t>
            </a:r>
          </a:p>
          <a:p>
            <a:pPr marL="800100" lvl="2">
              <a:spcBef>
                <a:spcPts val="0"/>
              </a:spcBef>
              <a:spcAft>
                <a:spcPts val="0"/>
              </a:spcAft>
              <a:buFont typeface="Arial" panose="020B0604020202020204" pitchFamily="34" charset="0"/>
              <a:buChar char="•"/>
            </a:pPr>
            <a:r>
              <a:rPr lang="en-US" b="0" dirty="0">
                <a:effectLst/>
                <a:ea typeface="Calibri" panose="020F0502020204030204" pitchFamily="34" charset="0"/>
              </a:rPr>
              <a:t>Notice of Proposed Rulemaking – ET Docket No. 21-264</a:t>
            </a:r>
            <a:r>
              <a:rPr lang="en-US" dirty="0">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Abstract in notes on this slide.</a:t>
            </a:r>
          </a:p>
          <a:p>
            <a:pPr marL="400050" lvl="1">
              <a:spcBef>
                <a:spcPts val="0"/>
              </a:spcBef>
              <a:spcAft>
                <a:spcPts val="0"/>
              </a:spcAft>
              <a:buFont typeface="Arial" panose="020B0604020202020204" pitchFamily="34" charset="0"/>
              <a:buChar char="•"/>
            </a:pPr>
            <a:r>
              <a:rPr lang="en-US" sz="1800" b="0" dirty="0">
                <a:solidFill>
                  <a:srgbClr val="191919"/>
                </a:solidFill>
                <a:effectLst/>
                <a:ea typeface="Calibri" panose="020F0502020204030204" pitchFamily="34" charset="0"/>
              </a:rPr>
              <a:t>Proceeding: </a:t>
            </a:r>
            <a:r>
              <a:rPr lang="en-US" sz="1800" b="0" dirty="0">
                <a:solidFill>
                  <a:srgbClr val="191919"/>
                </a:solidFill>
                <a:effectLst/>
                <a:ea typeface="Calibri" panose="020F0502020204030204" pitchFamily="34" charset="0"/>
                <a:hlinkClick r:id="rId3"/>
              </a:rPr>
              <a:t>https://www.fcc.gov/ecfs/search/filings?q=((proceedings.name:((21%5C-264*))%20OR%20proceedings.description:((21%5C-264*))))&amp;sort=date_disseminated,DESC</a:t>
            </a:r>
            <a:r>
              <a:rPr lang="en-US" sz="1800" b="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800" b="1" dirty="0">
                <a:effectLst/>
                <a:ea typeface="Times New Roman" panose="02020603050405020304" pitchFamily="18" charset="0"/>
                <a:cs typeface="Calibri" panose="020F0502020204030204" pitchFamily="34" charset="0"/>
              </a:rPr>
              <a:t>FR Document:</a:t>
            </a:r>
            <a:r>
              <a:rPr lang="en-US" sz="1800" dirty="0">
                <a:solidFill>
                  <a:srgbClr val="000000"/>
                </a:solidFill>
                <a:effectLst/>
                <a:ea typeface="Times New Roman" panose="02020603050405020304" pitchFamily="18" charset="0"/>
              </a:rPr>
              <a:t> </a:t>
            </a:r>
            <a:r>
              <a:rPr lang="en-US" sz="1800" u="sng" dirty="0">
                <a:solidFill>
                  <a:srgbClr val="3071A9"/>
                </a:solidFill>
                <a:effectLst/>
                <a:ea typeface="Times New Roman" panose="02020603050405020304" pitchFamily="18" charset="0"/>
                <a:hlinkClick r:id="rId4"/>
              </a:rPr>
              <a:t>2021-16637</a:t>
            </a:r>
            <a:r>
              <a:rPr lang="en-US" sz="1800" u="sng" dirty="0">
                <a:solidFill>
                  <a:srgbClr val="3071A9"/>
                </a:solidFill>
                <a:effectLst/>
                <a:ea typeface="Times New Roman" panose="02020603050405020304" pitchFamily="18" charset="0"/>
              </a:rPr>
              <a:t>; </a:t>
            </a:r>
            <a:r>
              <a:rPr lang="en-US" sz="1800" b="1" dirty="0">
                <a:solidFill>
                  <a:srgbClr val="000000"/>
                </a:solidFill>
                <a:effectLst/>
                <a:ea typeface="Times New Roman" panose="02020603050405020304" pitchFamily="18" charset="0"/>
                <a:cs typeface="Calibri" panose="020F0502020204030204" pitchFamily="34" charset="0"/>
              </a:rPr>
              <a:t>Citation:</a:t>
            </a:r>
            <a:r>
              <a:rPr lang="en-US" sz="1800" dirty="0">
                <a:solidFill>
                  <a:srgbClr val="000000"/>
                </a:solidFill>
                <a:effectLst/>
                <a:ea typeface="Times New Roman" panose="02020603050405020304" pitchFamily="18" charset="0"/>
              </a:rPr>
              <a:t> 86 FR 46661; </a:t>
            </a:r>
            <a:r>
              <a:rPr lang="en-US" sz="1800" b="0" u="sng" dirty="0">
                <a:solidFill>
                  <a:srgbClr val="3071A9"/>
                </a:solidFill>
                <a:effectLst/>
                <a:ea typeface="Times New Roman" panose="02020603050405020304" pitchFamily="18" charset="0"/>
                <a:cs typeface="Calibri" panose="020F0502020204030204" pitchFamily="34" charset="0"/>
                <a:hlinkClick r:id="rId5"/>
              </a:rPr>
              <a:t>PDF</a:t>
            </a:r>
            <a:r>
              <a:rPr lang="en-US" sz="1800" b="1" dirty="0">
                <a:solidFill>
                  <a:srgbClr val="000000"/>
                </a:solidFill>
                <a:effectLst/>
                <a:ea typeface="Times New Roman" panose="02020603050405020304" pitchFamily="18" charset="0"/>
                <a:cs typeface="Calibri" panose="020F0502020204030204" pitchFamily="34" charset="0"/>
              </a:rPr>
              <a:t> </a:t>
            </a:r>
            <a:r>
              <a:rPr lang="en-US" sz="1800" dirty="0">
                <a:solidFill>
                  <a:srgbClr val="000000"/>
                </a:solidFill>
                <a:effectLst/>
                <a:ea typeface="Times New Roman" panose="02020603050405020304" pitchFamily="18" charset="0"/>
              </a:rPr>
              <a:t>Pages 46661-46672 </a:t>
            </a:r>
            <a:r>
              <a:rPr lang="en-US" sz="1800" i="1" dirty="0">
                <a:solidFill>
                  <a:srgbClr val="000000"/>
                </a:solidFill>
                <a:effectLst/>
                <a:ea typeface="Times New Roman" panose="02020603050405020304" pitchFamily="18" charset="0"/>
                <a:cs typeface="Calibri" panose="020F0502020204030204" pitchFamily="34" charset="0"/>
              </a:rPr>
              <a:t>(12 pages)</a:t>
            </a:r>
            <a:r>
              <a:rPr lang="en-US" sz="1800" dirty="0">
                <a:solidFill>
                  <a:srgbClr val="000000"/>
                </a:solidFill>
                <a:effectLst/>
                <a:ea typeface="Times New Roman" panose="02020603050405020304" pitchFamily="18" charset="0"/>
              </a:rPr>
              <a:t>; </a:t>
            </a:r>
            <a:r>
              <a:rPr lang="en-US" sz="1800" b="0" u="sng" dirty="0">
                <a:solidFill>
                  <a:srgbClr val="3071A9"/>
                </a:solidFill>
                <a:effectLst/>
                <a:ea typeface="Times New Roman" panose="02020603050405020304" pitchFamily="18" charset="0"/>
                <a:cs typeface="Calibri" panose="020F0502020204030204" pitchFamily="34" charset="0"/>
                <a:hlinkClick r:id="rId6"/>
              </a:rPr>
              <a:t>Permalink</a:t>
            </a:r>
            <a:r>
              <a:rPr lang="en-US" sz="1800" b="1" dirty="0">
                <a:solidFill>
                  <a:srgbClr val="000000"/>
                </a:solidFill>
                <a:effectLst/>
                <a:ea typeface="Times New Roman" panose="02020603050405020304" pitchFamily="18" charset="0"/>
                <a:cs typeface="Calibri" panose="020F0502020204030204" pitchFamily="34" charset="0"/>
              </a:rPr>
              <a:t> </a:t>
            </a:r>
            <a:endParaRPr lang="en-US" sz="18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dirty="0">
                <a:solidFill>
                  <a:srgbClr val="191919"/>
                </a:solidFill>
                <a:ea typeface="Calibri" panose="020F0502020204030204" pitchFamily="34" charset="0"/>
              </a:rPr>
              <a:t>It is on Mentor:  r02 is the July OET versions (r01 is the later Federal Register version). Have not seen in Errata  on the OET version:   </a:t>
            </a:r>
            <a:r>
              <a:rPr lang="en-US" sz="1800" dirty="0">
                <a:solidFill>
                  <a:srgbClr val="191919"/>
                </a:solidFill>
                <a:ea typeface="Calibri" panose="020F0502020204030204" pitchFamily="34" charset="0"/>
                <a:hlinkClick r:id="rId7"/>
              </a:rPr>
              <a:t>https://mentor.ieee.org/802.18/dcn/21/18-21-0079-02-0000-fcc-nprm-allowing-expanded-flexibility-for-radar-operation-in-57-64-ghz-band.docx</a:t>
            </a:r>
            <a:r>
              <a:rPr lang="en-US" sz="1800" dirty="0">
                <a:solidFill>
                  <a:srgbClr val="191919"/>
                </a:solidFill>
                <a:ea typeface="Calibri" panose="020F0502020204030204" pitchFamily="34" charset="0"/>
              </a:rPr>
              <a:t> </a:t>
            </a:r>
            <a:endParaRPr lang="en-US" sz="1800" b="0" dirty="0">
              <a:solidFill>
                <a:srgbClr val="191919"/>
              </a:solidFill>
              <a:effectLst/>
              <a:ea typeface="Calibri" panose="020F0502020204030204" pitchFamily="34" charset="0"/>
            </a:endParaRPr>
          </a:p>
          <a:p>
            <a:pPr marL="571500" lvl="2" indent="0">
              <a:spcBef>
                <a:spcPts val="0"/>
              </a:spcBef>
              <a:spcAft>
                <a:spcPts val="0"/>
              </a:spcAft>
            </a:pPr>
            <a:r>
              <a:rPr lang="en-US" sz="1600" dirty="0">
                <a:solidFill>
                  <a:srgbClr val="191919"/>
                </a:solidFill>
                <a:ea typeface="Calibri" panose="020F0502020204030204" pitchFamily="34" charset="0"/>
              </a:rPr>
              <a:t> 	</a:t>
            </a:r>
          </a:p>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.11bf, is looking at the NPRM, and .11 </a:t>
            </a:r>
            <a:r>
              <a:rPr lang="en-US" sz="1800" b="0" dirty="0" err="1">
                <a:effectLst/>
                <a:ea typeface="Calibri" panose="020F0502020204030204" pitchFamily="34" charset="0"/>
              </a:rPr>
              <a:t>CoEx</a:t>
            </a:r>
            <a:r>
              <a:rPr lang="en-US" sz="1800" b="0" dirty="0">
                <a:effectLst/>
                <a:ea typeface="Calibri" panose="020F0502020204030204" pitchFamily="34" charset="0"/>
              </a:rPr>
              <a:t>, had a presentation in </a:t>
            </a:r>
            <a:r>
              <a:rPr lang="en-US" sz="1800" b="0" dirty="0">
                <a:ea typeface="Calibri" panose="020F0502020204030204" pitchFamily="34" charset="0"/>
              </a:rPr>
              <a:t>July</a:t>
            </a:r>
            <a:r>
              <a:rPr lang="en-US" sz="1800" b="0" dirty="0">
                <a:effectLst/>
                <a:ea typeface="Calibri" panose="020F0502020204030204" pitchFamily="34" charset="0"/>
              </a:rPr>
              <a:t> plenary, </a:t>
            </a:r>
            <a:r>
              <a:rPr lang="en-US" sz="1800" b="0" dirty="0">
                <a:effectLst/>
                <a:ea typeface="Calibri" panose="020F0502020204030204" pitchFamily="34" charset="0"/>
                <a:hlinkClick r:id="rId8"/>
              </a:rPr>
              <a:t>https://mentor.ieee.org/802.11/dcn/21/11-21-1089-00-coex-coexistence-between-radars-and-communication-systems-in-the-60ghz-band-u-s-update.pptx</a:t>
            </a:r>
            <a:r>
              <a:rPr lang="en-US" sz="1800" b="0" dirty="0">
                <a:effectLst/>
                <a:ea typeface="Calibri" panose="020F0502020204030204" pitchFamily="34" charset="0"/>
              </a:rPr>
              <a:t>  and had some concerns on the proposed rules. </a:t>
            </a:r>
            <a:endParaRPr lang="en-US" sz="1400" b="0" dirty="0">
              <a:effectLst/>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ea typeface="Calibri" panose="020F0502020204030204" pitchFamily="34" charset="0"/>
              </a:rPr>
              <a:t>  .15.4ab is discussing also. </a:t>
            </a:r>
          </a:p>
          <a:p>
            <a:pPr marL="800100" lvl="2">
              <a:spcBef>
                <a:spcPts val="0"/>
              </a:spcBef>
              <a:spcAft>
                <a:spcPts val="0"/>
              </a:spcAft>
              <a:buFont typeface="Arial" panose="020B0604020202020204" pitchFamily="34" charset="0"/>
              <a:buChar char="•"/>
            </a:pPr>
            <a:endParaRPr lang="en-US" sz="1200" b="0" dirty="0">
              <a:ea typeface="Calibri" panose="020F0502020204030204" pitchFamily="34" charset="0"/>
            </a:endParaRPr>
          </a:p>
          <a:p>
            <a:pPr marL="0" marR="0">
              <a:spcBef>
                <a:spcPts val="0"/>
              </a:spcBef>
              <a:spcAft>
                <a:spcPts val="0"/>
              </a:spcAft>
              <a:buFont typeface="Wingdings" panose="05000000000000000000" pitchFamily="2" charset="2"/>
              <a:buChar char="v"/>
            </a:pPr>
            <a:r>
              <a:rPr lang="en-US" sz="1800" dirty="0">
                <a:solidFill>
                  <a:srgbClr val="C00000"/>
                </a:solidFill>
                <a:ea typeface="Calibri" panose="020F0502020204030204" pitchFamily="34" charset="0"/>
              </a:rPr>
              <a:t>Comments due 20Sept21 and reply comments due 18Oct21</a:t>
            </a:r>
          </a:p>
          <a:p>
            <a:pPr marL="400050" lvl="1">
              <a:spcBef>
                <a:spcPts val="0"/>
              </a:spcBef>
              <a:spcAft>
                <a:spcPts val="0"/>
              </a:spcAft>
              <a:buFont typeface="Arial" panose="020B0604020202020204" pitchFamily="34" charset="0"/>
              <a:buChar char="•"/>
            </a:pPr>
            <a:r>
              <a:rPr lang="en-US" sz="1800" b="0" dirty="0">
                <a:solidFill>
                  <a:srgbClr val="000000"/>
                </a:solidFill>
                <a:effectLst/>
                <a:ea typeface="Calibri" panose="020F0502020204030204" pitchFamily="34" charset="0"/>
              </a:rPr>
              <a:t>Comments would be best to be approved in</a:t>
            </a:r>
            <a:r>
              <a:rPr lang="en-US" sz="1800" dirty="0">
                <a:ea typeface="Calibri" panose="020F0502020204030204" pitchFamily="34" charset="0"/>
              </a:rPr>
              <a:t> .18 on </a:t>
            </a:r>
            <a:r>
              <a:rPr lang="en-US" sz="1800" b="1" dirty="0">
                <a:ea typeface="Calibri" panose="020F0502020204030204" pitchFamily="34" charset="0"/>
              </a:rPr>
              <a:t>02Sep (today), </a:t>
            </a:r>
            <a:r>
              <a:rPr lang="en-US" sz="1800" dirty="0">
                <a:ea typeface="Calibri" panose="020F0502020204030204" pitchFamily="34" charset="0"/>
              </a:rPr>
              <a:t>for a 10-day EC ballot. </a:t>
            </a:r>
          </a:p>
          <a:p>
            <a:pPr marL="400050" lvl="1">
              <a:spcBef>
                <a:spcPts val="0"/>
              </a:spcBef>
              <a:spcAft>
                <a:spcPts val="0"/>
              </a:spcAft>
              <a:buFont typeface="Arial" panose="020B0604020202020204" pitchFamily="34" charset="0"/>
              <a:buChar char="•"/>
            </a:pPr>
            <a:r>
              <a:rPr lang="en-US" sz="1800" b="0" dirty="0">
                <a:solidFill>
                  <a:srgbClr val="000000"/>
                </a:solidFill>
                <a:effectLst/>
                <a:ea typeface="Calibri" panose="020F0502020204030204" pitchFamily="34" charset="0"/>
              </a:rPr>
              <a:t>If 09Sep, then needs an early close EC ballot.  </a:t>
            </a:r>
          </a:p>
          <a:p>
            <a:pPr marL="400050"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SimSun" panose="02010600030101010101" pitchFamily="2" charset="-122"/>
              </a:rPr>
              <a:t>If comment text comes in, will probably need multiple off-line calls to work on the submittal.</a:t>
            </a:r>
          </a:p>
          <a:p>
            <a:pPr marL="400050" lvl="1">
              <a:spcBef>
                <a:spcPts val="0"/>
              </a:spcBef>
              <a:spcAft>
                <a:spcPts val="0"/>
              </a:spcAft>
              <a:buFont typeface="Arial" panose="020B0604020202020204" pitchFamily="34" charset="0"/>
              <a:buChar char="•"/>
            </a:pPr>
            <a:endParaRPr lang="en-US" sz="1600" b="0" dirty="0">
              <a:solidFill>
                <a:srgbClr val="000000"/>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solidFill>
                <a:srgbClr val="191919"/>
              </a:solidFill>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400" dirty="0">
              <a:solidFill>
                <a:srgbClr val="191919"/>
              </a:solidFill>
              <a:effectLst/>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02sep21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70367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2"/>
              </a:rPr>
              <a:t>Al Petrick (Skyworks Solutions) </a:t>
            </a:r>
            <a:r>
              <a:rPr lang="en-US" sz="1600" dirty="0"/>
              <a:t>and </a:t>
            </a:r>
            <a:r>
              <a:rPr lang="en-US" sz="1600" dirty="0">
                <a:hlinkClick r:id="rId3"/>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38 (8 on LMSC); Nearly Voters: 2; Aspirant members: 10</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is an announced Plenary and Thursdays 15:00et meetings were announced more then 45 days ago.</a:t>
            </a:r>
          </a:p>
          <a:p>
            <a:pPr eaLnBrk="1" hangingPunct="1">
              <a:buFont typeface="Arial" panose="020B0604020202020204" pitchFamily="34" charset="0"/>
              <a:buChar char="•"/>
              <a:defRPr/>
            </a:pPr>
            <a:endParaRPr lang="en-US" sz="2000" dirty="0"/>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5"/>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6"/>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7"/>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8"/>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 </a:t>
            </a:r>
            <a:r>
              <a:rPr lang="en-US" sz="1400" kern="1600" dirty="0" err="1"/>
              <a:t>oes</a:t>
            </a:r>
            <a:r>
              <a:rPr lang="en-US" sz="1400" kern="1600" dirty="0"/>
              <a:t>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9"/>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02sep21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035017111"/>
              </p:ext>
            </p:extLst>
          </p:nvPr>
        </p:nvGraphicFramePr>
        <p:xfrm>
          <a:off x="7925668" y="4929329"/>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10" imgW="2391120" imgH="534600" progId="Package">
                  <p:embed/>
                </p:oleObj>
              </mc:Choice>
              <mc:Fallback>
                <p:oleObj name="Packager Shell Object" showAsIcon="1" r:id="rId10"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1"/>
                      <a:stretch>
                        <a:fillRect/>
                      </a:stretch>
                    </p:blipFill>
                    <p:spPr>
                      <a:xfrm>
                        <a:off x="7925668" y="4929329"/>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name="Acrobat Document" showAsIcon="1" r:id="rId12" imgW="914400" imgH="771822" progId="AcroExch.Document.DC">
                  <p:embed/>
                </p:oleObj>
              </mc:Choice>
              <mc:Fallback>
                <p:oleObj name="Acrobat Document" showAsIcon="1" r:id="rId12"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3"/>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914400" y="1030458"/>
            <a:ext cx="11049000" cy="5477022"/>
          </a:xfrm>
        </p:spPr>
        <p:txBody>
          <a:bodyPr/>
          <a:lstStyle/>
          <a:p>
            <a:pPr marL="0" marR="0">
              <a:spcBef>
                <a:spcPts val="0"/>
              </a:spcBef>
              <a:spcAft>
                <a:spcPts val="0"/>
              </a:spcAft>
              <a:buFont typeface="Arial" panose="020B0604020202020204" pitchFamily="34" charset="0"/>
              <a:buChar char="•"/>
            </a:pPr>
            <a:endParaRPr lang="en-US" sz="2000" dirty="0">
              <a:ea typeface="Calibri" panose="020F0502020204030204" pitchFamily="34" charset="0"/>
            </a:endParaRPr>
          </a:p>
          <a:p>
            <a:pPr marL="66675" marR="0">
              <a:spcBef>
                <a:spcPts val="0"/>
              </a:spcBef>
              <a:spcAft>
                <a:spcPts val="0"/>
              </a:spcAft>
              <a:buFont typeface="Arial" panose="020B0604020202020204" pitchFamily="34" charset="0"/>
              <a:buChar char="•"/>
            </a:pPr>
            <a:r>
              <a:rPr lang="en-US" sz="1800" b="1" dirty="0">
                <a:solidFill>
                  <a:srgbClr val="191919"/>
                </a:solidFill>
                <a:effectLst/>
                <a:ea typeface="Times New Roman" panose="02020603050405020304" pitchFamily="18" charset="0"/>
              </a:rPr>
              <a:t>Notices - </a:t>
            </a:r>
            <a:r>
              <a:rPr lang="en-US" sz="1800" b="1" dirty="0">
                <a:solidFill>
                  <a:srgbClr val="333333"/>
                </a:solidFill>
                <a:effectLst/>
                <a:ea typeface="Times New Roman" panose="02020603050405020304" pitchFamily="18" charset="0"/>
              </a:rPr>
              <a:t>Positive Train Control Interface Design Issue with Locomotive and Cab Car Braking Systems</a:t>
            </a:r>
            <a:endParaRPr lang="en-US" sz="1800" dirty="0">
              <a:solidFill>
                <a:srgbClr val="333333"/>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b="1" dirty="0">
                <a:effectLst/>
                <a:ea typeface="Times New Roman" panose="02020603050405020304" pitchFamily="18" charset="0"/>
              </a:rPr>
              <a:t>FR Document:</a:t>
            </a:r>
            <a:r>
              <a:rPr lang="en-US" sz="1600" dirty="0">
                <a:solidFill>
                  <a:srgbClr val="000000"/>
                </a:solidFill>
                <a:effectLst/>
                <a:ea typeface="Times New Roman" panose="02020603050405020304" pitchFamily="18" charset="0"/>
              </a:rPr>
              <a:t> </a:t>
            </a:r>
            <a:r>
              <a:rPr lang="en-US" sz="1600" u="sng" dirty="0">
                <a:solidFill>
                  <a:srgbClr val="3071A9"/>
                </a:solidFill>
                <a:effectLst/>
                <a:ea typeface="Times New Roman" panose="02020603050405020304" pitchFamily="18" charset="0"/>
                <a:hlinkClick r:id="rId3"/>
              </a:rPr>
              <a:t>2021-18997</a:t>
            </a:r>
            <a:r>
              <a:rPr lang="en-US" sz="1600" dirty="0">
                <a:solidFill>
                  <a:srgbClr val="000000"/>
                </a:solidFill>
                <a:effectLst/>
                <a:ea typeface="Times New Roman" panose="02020603050405020304" pitchFamily="18" charset="0"/>
              </a:rPr>
              <a:t>  </a:t>
            </a:r>
            <a:r>
              <a:rPr lang="en-US" sz="1600" b="1" dirty="0">
                <a:solidFill>
                  <a:srgbClr val="000000"/>
                </a:solidFill>
                <a:effectLst/>
                <a:ea typeface="Times New Roman" panose="02020603050405020304" pitchFamily="18" charset="0"/>
              </a:rPr>
              <a:t>Citation:</a:t>
            </a:r>
            <a:r>
              <a:rPr lang="en-US" sz="1600" dirty="0">
                <a:solidFill>
                  <a:srgbClr val="000000"/>
                </a:solidFill>
                <a:effectLst/>
                <a:ea typeface="Times New Roman" panose="02020603050405020304" pitchFamily="18" charset="0"/>
              </a:rPr>
              <a:t> 86 FR 49410  </a:t>
            </a:r>
            <a:r>
              <a:rPr lang="en-US" sz="1600" b="0" u="sng" dirty="0">
                <a:solidFill>
                  <a:srgbClr val="3071A9"/>
                </a:solidFill>
                <a:effectLst/>
                <a:ea typeface="Times New Roman" panose="02020603050405020304" pitchFamily="18" charset="0"/>
                <a:hlinkClick r:id="rId4"/>
              </a:rPr>
              <a:t>PDF</a:t>
            </a:r>
            <a:r>
              <a:rPr lang="en-US" sz="1600" b="1" dirty="0">
                <a:solidFill>
                  <a:srgbClr val="000000"/>
                </a:solidFill>
                <a:effectLst/>
                <a:ea typeface="Times New Roman" panose="02020603050405020304" pitchFamily="18" charset="0"/>
              </a:rPr>
              <a:t> </a:t>
            </a:r>
            <a:r>
              <a:rPr lang="en-US" sz="1600" dirty="0">
                <a:solidFill>
                  <a:srgbClr val="000000"/>
                </a:solidFill>
                <a:effectLst/>
                <a:ea typeface="Times New Roman" panose="02020603050405020304" pitchFamily="18" charset="0"/>
              </a:rPr>
              <a:t>Pages 49410-49411 </a:t>
            </a:r>
            <a:r>
              <a:rPr lang="en-US" sz="1600" i="1" dirty="0">
                <a:solidFill>
                  <a:srgbClr val="000000"/>
                </a:solidFill>
                <a:effectLst/>
                <a:ea typeface="Times New Roman" panose="02020603050405020304" pitchFamily="18" charset="0"/>
              </a:rPr>
              <a:t>(2 pages)</a:t>
            </a:r>
            <a:r>
              <a:rPr lang="en-US" sz="1600" dirty="0">
                <a:solidFill>
                  <a:srgbClr val="000000"/>
                </a:solidFill>
                <a:effectLst/>
                <a:ea typeface="Times New Roman" panose="02020603050405020304" pitchFamily="18" charset="0"/>
              </a:rPr>
              <a:t>  </a:t>
            </a:r>
            <a:r>
              <a:rPr lang="en-US" sz="1600" b="0" u="sng" dirty="0">
                <a:solidFill>
                  <a:srgbClr val="3071A9"/>
                </a:solidFill>
                <a:effectLst/>
                <a:ea typeface="Times New Roman" panose="02020603050405020304" pitchFamily="18" charset="0"/>
                <a:hlinkClick r:id="rId5"/>
              </a:rPr>
              <a:t>Permalink</a:t>
            </a:r>
            <a:r>
              <a:rPr lang="en-US" sz="1600" b="1" dirty="0">
                <a:solidFill>
                  <a:srgbClr val="000000"/>
                </a:solidFill>
                <a:effectLst/>
                <a:ea typeface="Times New Roman" panose="02020603050405020304" pitchFamily="18" charset="0"/>
              </a:rPr>
              <a:t> </a:t>
            </a:r>
            <a:endParaRPr lang="en-US" sz="1600" b="1" dirty="0">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b="1" dirty="0">
                <a:solidFill>
                  <a:srgbClr val="000000"/>
                </a:solidFill>
                <a:effectLst/>
                <a:ea typeface="Times New Roman" panose="02020603050405020304" pitchFamily="18" charset="0"/>
              </a:rPr>
              <a:t>Abstract:</a:t>
            </a:r>
            <a:r>
              <a:rPr lang="en-US" sz="1600" dirty="0">
                <a:solidFill>
                  <a:srgbClr val="000000"/>
                </a:solidFill>
                <a:effectLst/>
                <a:ea typeface="Times New Roman" panose="02020603050405020304" pitchFamily="18" charset="0"/>
              </a:rPr>
              <a:t> FRA is issuing Safety Advisory 2021-01 to make the rail industry, including railroads and railroad employees, aware of a recently identified interface design issue relating to how positive train control (PTC) systems in use throughout the United States interface with locomotive and cab car braking systems. This recently identified interface design issue allows a train crewmember to circumvent a PTC enforcement by manually cutting out the pilot valve/ brake stand, commonly known as the cut-out... </a:t>
            </a:r>
            <a:endParaRPr lang="en-US" sz="1600" dirty="0">
              <a:effectLst/>
              <a:ea typeface="Calibri" panose="020F0502020204030204" pitchFamily="34" charset="0"/>
            </a:endParaRPr>
          </a:p>
          <a:p>
            <a:pPr marL="238125" marR="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p>
          <a:p>
            <a:pPr marL="238125" marR="0">
              <a:spcBef>
                <a:spcPts val="0"/>
              </a:spcBef>
              <a:spcAft>
                <a:spcPts val="0"/>
              </a:spcAft>
              <a:buFont typeface="Arial" panose="020B0604020202020204" pitchFamily="34" charset="0"/>
              <a:buChar char="•"/>
            </a:pPr>
            <a:r>
              <a:rPr lang="en-US" sz="2000" dirty="0">
                <a:solidFill>
                  <a:srgbClr val="333333"/>
                </a:solidFill>
                <a:ea typeface="Calibri" panose="020F0502020204030204" pitchFamily="34" charset="0"/>
              </a:rPr>
              <a:t> </a:t>
            </a:r>
          </a:p>
          <a:p>
            <a:pPr marL="238125" marR="0">
              <a:spcBef>
                <a:spcPts val="0"/>
              </a:spcBef>
              <a:spcAft>
                <a:spcPts val="0"/>
              </a:spcAft>
              <a:buFont typeface="Arial" panose="020B0604020202020204" pitchFamily="34" charset="0"/>
              <a:buChar char="•"/>
            </a:pPr>
            <a:r>
              <a:rPr lang="en-US" sz="2000" dirty="0">
                <a:solidFill>
                  <a:srgbClr val="333333"/>
                </a:solidFill>
                <a:latin typeface="Arial" panose="020B0604020202020204" pitchFamily="34" charset="0"/>
                <a:ea typeface="Calibri" panose="020F0502020204030204" pitchFamily="34" charset="0"/>
              </a:rPr>
              <a:t> </a:t>
            </a:r>
            <a:endParaRPr lang="en-US" sz="2000" dirty="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02sep21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597510" cy="464123"/>
          </a:xfrm>
        </p:spPr>
        <p:txBody>
          <a:bodyPr/>
          <a:lstStyle/>
          <a:p>
            <a:r>
              <a:rPr lang="en-US" altLang="en-US" sz="2400" dirty="0"/>
              <a:t>General Discussion Items – ongoing - MSGs 6 GHz &amp; FCC - 1</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02sep21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1096023"/>
            <a:ext cx="11032375" cy="5379391"/>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p>
          <a:p>
            <a:pPr marL="866775" lvl="2">
              <a:spcBef>
                <a:spcPts val="0"/>
              </a:spcBef>
              <a:spcAft>
                <a:spcPts val="0"/>
              </a:spcAft>
              <a:buFont typeface="Arial" panose="020B0604020202020204" pitchFamily="34" charset="0"/>
              <a:buChar char="•"/>
            </a:pPr>
            <a:r>
              <a:rPr lang="en-US" sz="1600" dirty="0">
                <a:solidFill>
                  <a:schemeClr val="bg1">
                    <a:lumMod val="50000"/>
                  </a:schemeClr>
                </a:solidFill>
              </a:rPr>
              <a:t> </a:t>
            </a:r>
          </a:p>
          <a:p>
            <a:pPr marL="866775" lvl="2">
              <a:spcBef>
                <a:spcPts val="0"/>
              </a:spcBef>
              <a:spcAft>
                <a:spcPts val="0"/>
              </a:spcAft>
              <a:buFont typeface="Arial" panose="020B0604020202020204" pitchFamily="34" charset="0"/>
              <a:buChar char="•"/>
            </a:pPr>
            <a:r>
              <a:rPr lang="en-US" sz="1600" dirty="0">
                <a:solidFill>
                  <a:schemeClr val="tx1"/>
                </a:solidFill>
                <a:effectLst/>
                <a:ea typeface="SimSun" panose="02010600030101010101" pitchFamily="2" charset="-122"/>
              </a:rPr>
              <a:t>Anything to share today? </a:t>
            </a:r>
            <a:r>
              <a:rPr lang="en-US" sz="1600" dirty="0">
                <a:solidFill>
                  <a:schemeClr val="bg1">
                    <a:lumMod val="75000"/>
                  </a:schemeClr>
                </a:solidFill>
                <a:effectLst/>
                <a:ea typeface="SimSun" panose="02010600030101010101" pitchFamily="2" charset="-122"/>
              </a:rPr>
              <a:t>not today</a:t>
            </a:r>
          </a:p>
          <a:p>
            <a:pPr marL="866775" lvl="2">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4"/>
              </a:rPr>
              <a:t>https://groups.wirelessinnovation.org/wg/6MSG/dashboard</a:t>
            </a:r>
            <a:r>
              <a:rPr lang="en-US" sz="1600" dirty="0">
                <a:solidFill>
                  <a:srgbClr val="1155CC"/>
                </a:solidFill>
              </a:rPr>
              <a:t>. </a:t>
            </a:r>
            <a:endParaRPr lang="en-US" sz="1600" kern="1200" dirty="0">
              <a:cs typeface="+mn-cs"/>
            </a:endParaRPr>
          </a:p>
          <a:p>
            <a:pPr marL="866775" lvl="2">
              <a:spcBef>
                <a:spcPts val="0"/>
              </a:spcBef>
              <a:spcAft>
                <a:spcPts val="0"/>
              </a:spcAft>
              <a:buFont typeface="Arial" panose="020B0604020202020204" pitchFamily="34" charset="0"/>
              <a:buChar char="•"/>
            </a:pPr>
            <a:r>
              <a:rPr lang="en-US" sz="1400" dirty="0">
                <a:solidFill>
                  <a:schemeClr val="tx1"/>
                </a:solidFill>
              </a:rPr>
              <a:t>Work stream 1 - interference protection and resolution (</a:t>
            </a:r>
            <a:r>
              <a:rPr lang="en-US" sz="1400" dirty="0" err="1">
                <a:solidFill>
                  <a:schemeClr val="tx1"/>
                </a:solidFill>
              </a:rPr>
              <a:t>CableLabs</a:t>
            </a:r>
            <a:r>
              <a:rPr lang="en-US" sz="1400" dirty="0">
                <a:solidFill>
                  <a:schemeClr val="tx1"/>
                </a:solidFill>
              </a:rPr>
              <a:t>, EPRI, Lake </a:t>
            </a:r>
            <a:r>
              <a:rPr lang="en-US" sz="1400" dirty="0" err="1">
                <a:solidFill>
                  <a:schemeClr val="tx1"/>
                </a:solidFill>
              </a:rPr>
              <a:t>Cty</a:t>
            </a:r>
            <a:r>
              <a:rPr lang="en-US" sz="1400"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r>
              <a:rPr lang="en-US" sz="1400" dirty="0">
                <a:solidFill>
                  <a:schemeClr val="tx1"/>
                </a:solidFill>
                <a:ea typeface="Times New Roman" panose="02020603050405020304" pitchFamily="18" charset="0"/>
              </a:rPr>
              <a:t> </a:t>
            </a:r>
          </a:p>
          <a:p>
            <a:pPr marL="466725" lvl="1">
              <a:spcBef>
                <a:spcPts val="0"/>
              </a:spcBef>
              <a:spcAft>
                <a:spcPts val="0"/>
              </a:spcAft>
              <a:buFont typeface="Arial" panose="020B0604020202020204" pitchFamily="34" charset="0"/>
              <a:buChar char="•"/>
            </a:pPr>
            <a:endParaRPr lang="en-US" sz="1600" dirty="0">
              <a:solidFill>
                <a:schemeClr val="bg1">
                  <a:lumMod val="50000"/>
                </a:schemeClr>
              </a:solidFill>
            </a:endParaRPr>
          </a:p>
          <a:p>
            <a:pPr marL="866775" lvl="2">
              <a:spcBef>
                <a:spcPts val="0"/>
              </a:spcBef>
              <a:spcAft>
                <a:spcPts val="0"/>
              </a:spcAft>
              <a:buFont typeface="Arial" panose="020B0604020202020204" pitchFamily="34" charset="0"/>
              <a:buChar char="•"/>
            </a:pPr>
            <a:r>
              <a:rPr lang="en-US" sz="1600" dirty="0">
                <a:solidFill>
                  <a:schemeClr val="bg1">
                    <a:lumMod val="50000"/>
                  </a:schemeClr>
                </a:solidFill>
                <a:ea typeface="Times New Roman" panose="02020603050405020304" pitchFamily="18" charset="0"/>
              </a:rPr>
              <a:t> </a:t>
            </a:r>
            <a:r>
              <a:rPr lang="en-US" sz="1800" dirty="0">
                <a:solidFill>
                  <a:schemeClr val="bg1">
                    <a:lumMod val="50000"/>
                  </a:schemeClr>
                </a:solidFill>
              </a:rPr>
              <a:t> </a:t>
            </a:r>
          </a:p>
          <a:p>
            <a:pPr marL="866775" lvl="2">
              <a:spcBef>
                <a:spcPts val="0"/>
              </a:spcBef>
              <a:spcAft>
                <a:spcPts val="0"/>
              </a:spcAft>
              <a:buFont typeface="Arial" panose="020B0604020202020204" pitchFamily="34" charset="0"/>
              <a:buChar char="•"/>
            </a:pPr>
            <a:r>
              <a:rPr lang="en-US" sz="1600" dirty="0">
                <a:solidFill>
                  <a:schemeClr val="tx1"/>
                </a:solidFill>
                <a:effectLst/>
                <a:ea typeface="SimSun" panose="02010600030101010101" pitchFamily="2" charset="-122"/>
              </a:rPr>
              <a:t> Anything to share today? </a:t>
            </a:r>
            <a:r>
              <a:rPr lang="en-US" sz="1600" dirty="0">
                <a:solidFill>
                  <a:schemeClr val="bg1">
                    <a:lumMod val="75000"/>
                  </a:schemeClr>
                </a:solidFill>
                <a:effectLst/>
                <a:ea typeface="SimSun" panose="02010600030101010101" pitchFamily="2" charset="-122"/>
              </a:rPr>
              <a:t>not today</a:t>
            </a:r>
          </a:p>
          <a:p>
            <a:pPr marL="866775" lvl="2">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endParaRPr>
          </a:p>
          <a:p>
            <a:pPr marL="180975" lvl="1" indent="0">
              <a:spcBef>
                <a:spcPts val="0"/>
              </a:spcBef>
              <a:spcAft>
                <a:spcPts val="0"/>
              </a:spcAft>
            </a:pPr>
            <a:endParaRPr lang="en-US" sz="1600" dirty="0">
              <a:solidFill>
                <a:schemeClr val="tx1"/>
              </a:solidFill>
              <a:ea typeface="Times New Roman" panose="02020603050405020304" pitchFamily="18" charset="0"/>
            </a:endParaRPr>
          </a:p>
          <a:p>
            <a:pPr marL="0" indent="0"/>
            <a:endParaRPr lang="en-US" sz="1600" dirty="0">
              <a:ea typeface="Calibri" panose="020F0502020204030204" pitchFamily="34" charset="0"/>
            </a:endParaRPr>
          </a:p>
        </p:txBody>
      </p:sp>
    </p:spTree>
    <p:extLst>
      <p:ext uri="{BB962C8B-B14F-4D97-AF65-F5344CB8AC3E}">
        <p14:creationId xmlns:p14="http://schemas.microsoft.com/office/powerpoint/2010/main" val="13859289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31900"/>
            <a:ext cx="10668000" cy="464123"/>
          </a:xfrm>
        </p:spPr>
        <p:txBody>
          <a:bodyPr/>
          <a:lstStyle/>
          <a:p>
            <a:r>
              <a:rPr lang="en-US" altLang="en-US" sz="2400" dirty="0"/>
              <a:t>General Discussion Items – ongoing - </a:t>
            </a:r>
            <a:r>
              <a:rPr lang="en-US" sz="2400" dirty="0"/>
              <a:t>IEEE 802 Stds Table of Frequency Ranges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02sep21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863960"/>
            <a:ext cx="10439400" cy="5611453"/>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https://mentor.ieee.org/802.18/dcn/21/18-21-0036-07-0000-frequency-table-template.xlsx</a:t>
            </a:r>
            <a:endParaRPr lang="en-US" sz="1800" dirty="0">
              <a:solidFill>
                <a:srgbClr val="0070C0"/>
              </a:solidFill>
              <a:ea typeface="Times New Roman" panose="02020603050405020304" pitchFamily="18" charset="0"/>
            </a:endParaRPr>
          </a:p>
          <a:p>
            <a:pPr lvl="1">
              <a:spcBef>
                <a:spcPts val="0"/>
              </a:spcBef>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800" dirty="0">
                <a:ea typeface="Calibri" panose="020F0502020204030204" pitchFamily="34" charset="0"/>
              </a:rPr>
              <a:t>From ad hoc call on 27jul21</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Reviewed the draft of rev07</a:t>
            </a:r>
            <a:endParaRPr lang="en-US" sz="1600" dirty="0">
              <a:solidFill>
                <a:schemeClr val="tx1"/>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In instructions:</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Standard-Year and put in an example.</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PHY Amendment (Date of Initial Approval) with an example and to not leave blank, copy over the standard if there is no amendment. </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PHY Name to start with the Acronym, then the name.  </a:t>
            </a: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In notes:  Added a general note to only consider Active standards, not in active-withdrawn standards. </a:t>
            </a:r>
          </a:p>
          <a:p>
            <a:pPr marL="1085850" lvl="2">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Times New Roman" panose="02020603050405020304" pitchFamily="18" charset="0"/>
              </a:rPr>
              <a:t>The activity is entering the phase to fill in the sheet now, so more intense and time consuming.</a:t>
            </a:r>
            <a:endParaRPr lang="en-US" sz="18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28sep21.  </a:t>
            </a:r>
            <a:r>
              <a:rPr lang="en-US" sz="1800" b="0" dirty="0">
                <a:solidFill>
                  <a:schemeClr val="tx1"/>
                </a:solidFill>
                <a:ea typeface="Times New Roman" panose="02020603050405020304" pitchFamily="18" charset="0"/>
              </a:rPr>
              <a:t>(call-in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6488128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0475383" cy="3469327"/>
          </a:xfrm>
        </p:spPr>
        <p:txBody>
          <a:bodyPr/>
          <a:lstStyle/>
          <a:p>
            <a:pPr marL="285750" indent="-285750">
              <a:buClr>
                <a:srgbClr val="00B0F0"/>
              </a:buClr>
              <a:buFont typeface="Wingdings" panose="05000000000000000000" pitchFamily="2" charset="2"/>
              <a:buChar char="q"/>
            </a:pPr>
            <a:r>
              <a:rPr lang="en-US" altLang="en-US" sz="1800" dirty="0">
                <a:solidFill>
                  <a:srgbClr val="00B0F0"/>
                </a:solidFill>
              </a:rPr>
              <a:t> </a:t>
            </a:r>
          </a:p>
          <a:p>
            <a:pPr marL="285750" indent="-285750">
              <a:buClr>
                <a:srgbClr val="00B0F0"/>
              </a:buClr>
              <a:buFont typeface="Wingdings" panose="05000000000000000000" pitchFamily="2" charset="2"/>
              <a:buChar char="q"/>
            </a:pPr>
            <a:r>
              <a:rPr lang="en-US" altLang="en-US" sz="1800" dirty="0">
                <a:solidFill>
                  <a:srgbClr val="00B0F0"/>
                </a:solidFill>
              </a:rPr>
              <a:t> </a:t>
            </a:r>
          </a:p>
          <a:p>
            <a:pPr marL="285750" indent="-285750">
              <a:buClr>
                <a:srgbClr val="00B0F0"/>
              </a:buClr>
              <a:buFont typeface="Wingdings" panose="05000000000000000000" pitchFamily="2" charset="2"/>
              <a:buChar char="q"/>
            </a:pPr>
            <a:r>
              <a:rPr lang="en-US" alt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285750" indent="-285750">
              <a:buClr>
                <a:srgbClr val="00B0F0"/>
              </a:buClr>
              <a:buFont typeface="Wingdings" panose="05000000000000000000" pitchFamily="2" charset="2"/>
              <a:buChar char="q"/>
            </a:pPr>
            <a:endParaRPr lang="en-US" sz="1800" dirty="0">
              <a:solidFill>
                <a:srgbClr val="00B0F0"/>
              </a:solidFill>
              <a:effectLst/>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02sep21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1295400" y="4334521"/>
            <a:ext cx="10260694" cy="2231380"/>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WPT use of license-exempt bands and UWB in cell phones</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4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bg1">
                    <a:lumMod val="65000"/>
                  </a:schemeClr>
                </a:solidFill>
                <a:ea typeface="Calibri" panose="020F0502020204030204" pitchFamily="34" charset="0"/>
              </a:rPr>
              <a:t>none heard  </a:t>
            </a: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02sep21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7442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 and voters on-line: 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13jan22):</a:t>
            </a:r>
            <a:r>
              <a:rPr lang="en-US" sz="1800" dirty="0"/>
              <a:t>   09sep  –</a:t>
            </a:r>
            <a:r>
              <a:rPr lang="en-US" sz="1800" i="1" u="sng" dirty="0"/>
              <a:t>15:00–&lt;15:55</a:t>
            </a:r>
            <a:r>
              <a:rPr lang="en-US" sz="1800" dirty="0"/>
              <a:t> et </a:t>
            </a: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https://mentor.ieee.org/802.18/dcn/16/18-16-0038-19-0000-teleconference-call-in-info.pptx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lgn="r">
              <a:spcBef>
                <a:spcPts val="0"/>
              </a:spcBef>
              <a:buFont typeface="Wingdings" panose="05000000000000000000" pitchFamily="2" charset="2"/>
              <a:buChar char="v"/>
            </a:pPr>
            <a:r>
              <a:rPr lang="en-US" b="1" u="sng" dirty="0">
                <a:highlight>
                  <a:srgbClr val="FFFF00"/>
                </a:highlight>
              </a:rPr>
              <a:t>note: new call-in starting 09sep21, see back up slides here. </a:t>
            </a:r>
          </a:p>
          <a:p>
            <a:pPr lvl="1">
              <a:spcBef>
                <a:spcPts val="0"/>
              </a:spcBef>
              <a:buFont typeface="Arial" panose="020B0604020202020204" pitchFamily="34" charset="0"/>
              <a:buChar char="•"/>
            </a:pPr>
            <a:r>
              <a:rPr lang="en-US" sz="1600" dirty="0"/>
              <a:t>All late changes/cancellations will be sent out to the 802.18 list server. </a:t>
            </a:r>
          </a:p>
          <a:p>
            <a:pPr lvl="2">
              <a:buFont typeface="Arial" panose="020B0604020202020204" pitchFamily="34" charset="0"/>
              <a:buChar char="•"/>
            </a:pPr>
            <a:endParaRPr lang="en-US" sz="12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15:_________________37et</a:t>
            </a:r>
          </a:p>
          <a:p>
            <a:pPr lvl="3">
              <a:buFont typeface="Arial" panose="020B0604020202020204" pitchFamily="34" charset="0"/>
              <a:buChar char="•"/>
            </a:pPr>
            <a:endParaRPr lang="en-US" sz="14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next IEEE 802.18 (wireless) interim will be electronic in Sept 2021</a:t>
            </a:r>
            <a:endParaRPr lang="en-US" sz="1800" dirty="0">
              <a:solidFill>
                <a:schemeClr val="tx1"/>
              </a:solidFill>
            </a:endParaRPr>
          </a:p>
          <a:p>
            <a:pPr>
              <a:spcBef>
                <a:spcPts val="0"/>
              </a:spcBef>
              <a:buFont typeface="Arial" panose="020B0604020202020204" pitchFamily="34" charset="0"/>
              <a:buChar char="•"/>
            </a:pPr>
            <a:r>
              <a:rPr lang="en-US" sz="1800" dirty="0"/>
              <a:t>The next IEEE 802 (</a:t>
            </a:r>
            <a:r>
              <a:rPr lang="en-US" sz="1800" dirty="0" err="1"/>
              <a:t>ec</a:t>
            </a:r>
            <a:r>
              <a:rPr lang="en-US" sz="1800" dirty="0"/>
              <a:t> call 07sep to decide on electronic or f2f) plenary will be in November 2021</a:t>
            </a:r>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IEEE 802.18 (wireless) interim will be electronic in Jan 2022</a:t>
            </a: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02sep21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02sep21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26</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1447800" y="2362200"/>
            <a:ext cx="4038600" cy="400110"/>
          </a:xfrm>
          <a:prstGeom prst="rect">
            <a:avLst/>
          </a:prstGeom>
          <a:noFill/>
        </p:spPr>
        <p:txBody>
          <a:bodyPr wrap="square" rtlCol="0">
            <a:spAutoFit/>
          </a:bodyPr>
          <a:lstStyle/>
          <a:p>
            <a:pPr marL="457200" indent="-457200">
              <a:buFont typeface="Arial" panose="020B0604020202020204" pitchFamily="34" charset="0"/>
              <a:buChar char="•"/>
            </a:pPr>
            <a:r>
              <a:rPr lang="en-US" sz="2000" dirty="0">
                <a:solidFill>
                  <a:schemeClr val="tx1"/>
                </a:solidFill>
              </a:rPr>
              <a:t>thank you</a:t>
            </a:r>
          </a:p>
        </p:txBody>
      </p:sp>
    </p:spTree>
    <p:extLst>
      <p:ext uri="{BB962C8B-B14F-4D97-AF65-F5344CB8AC3E}">
        <p14:creationId xmlns:p14="http://schemas.microsoft.com/office/powerpoint/2010/main" val="4367875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02sep21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27</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May 27, 2021 until Thursday, September 2, 2021 from 3:00 PM to 4:00 PM, (UTC-04:00) Eastern Time (US &amp; Canada) 		3:00 PM  |  (UTC-04:00)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	Join from the meeting link</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https://ieeesa.webex.com/ieeesa/j.php?MTID=m755ab94a63535e46bf04429654757914</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129 231 4140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rrtag21b</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1292314140@ieeesa.webex.com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1292314140.ieeesa@lync.webex.com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08000"/>
                </a:highlight>
              </a:rPr>
              <a:t>weekly</a:t>
            </a:r>
            <a:r>
              <a:rPr lang="en-US" sz="2400" dirty="0"/>
              <a:t> teleconference call-in, </a:t>
            </a:r>
            <a:r>
              <a:rPr lang="en-US" sz="2400" dirty="0">
                <a:highlight>
                  <a:srgbClr val="808000"/>
                </a:highlight>
              </a:rPr>
              <a:t>27may21-02sep21</a:t>
            </a:r>
          </a:p>
        </p:txBody>
      </p:sp>
    </p:spTree>
    <p:extLst>
      <p:ext uri="{BB962C8B-B14F-4D97-AF65-F5344CB8AC3E}">
        <p14:creationId xmlns:p14="http://schemas.microsoft.com/office/powerpoint/2010/main" val="11224741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02sep21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28</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09-Sep-21 until 13-Jan-22 from 15:00 to 16:00 America/</a:t>
            </a:r>
            <a:r>
              <a:rPr lang="en-US" sz="11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Holcomb(Itron) is inviting you to a scheduled Webex meeting.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September 9, 2021 until Thursday, January 13, 2022 from 3:00 PM to 4:00 PM, (UTC-04:00) Eastern Time (US &amp; Canada)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8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548235"/>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8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179 033 9055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rrtag21c</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1790339055@ieeesa.webex.com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5DFFF"/>
                </a:highlight>
              </a:rPr>
              <a:t>weekly </a:t>
            </a:r>
            <a:r>
              <a:rPr lang="en-US" sz="2400" dirty="0"/>
              <a:t>teleconference call-in, </a:t>
            </a:r>
            <a:r>
              <a:rPr lang="en-US" sz="2400" dirty="0">
                <a:highlight>
                  <a:srgbClr val="85DFFF"/>
                </a:highlight>
              </a:rPr>
              <a:t>09sep21-13jan22</a:t>
            </a:r>
          </a:p>
        </p:txBody>
      </p:sp>
    </p:spTree>
    <p:extLst>
      <p:ext uri="{BB962C8B-B14F-4D97-AF65-F5344CB8AC3E}">
        <p14:creationId xmlns:p14="http://schemas.microsoft.com/office/powerpoint/2010/main" val="6846296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2220913" y="304800"/>
            <a:ext cx="2211387" cy="273050"/>
          </a:xfrm>
        </p:spPr>
        <p:txBody>
          <a:bodyPr/>
          <a:lstStyle/>
          <a:p>
            <a:r>
              <a:rPr lang="en-US"/>
              <a:t>02sep21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29</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When: Occurs the fourth Tuesday of every 1 month(s) effective 22-Jun-21 until 23-Nov-21 from 15:00 to 16:00 America/</a:t>
            </a:r>
            <a:r>
              <a:rPr lang="en-US" sz="11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latin typeface="Consolas" panose="020B0609020204030204" pitchFamily="49" charset="0"/>
                <a:ea typeface="Times New Roman" panose="02020603050405020304" pitchFamily="18" charset="0"/>
                <a:cs typeface="Times New Roman" panose="02020603050405020304" pitchFamily="18" charset="0"/>
              </a:rPr>
              <a:t>.</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Where: https://ieeesa.webex.com/ieeesa/j.php?MTID=m8a25dd8187a6f955433573a347cf4daa</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100" dirty="0">
                <a:solidFill>
                  <a:schemeClr val="tx1"/>
                </a:solidFill>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a:spcBef>
                <a:spcPts val="0"/>
              </a:spcBef>
              <a:spcAft>
                <a:spcPts val="0"/>
              </a:spcAft>
            </a:pP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1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02sep21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02sep21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053683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02sep21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02sep21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02sep21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1828800" y="57629"/>
            <a:ext cx="8534399" cy="664883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02sep21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02sep21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02sep21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02sep21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59908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not on IMAT  (</a:t>
            </a:r>
            <a:r>
              <a:rPr lang="en-US" altLang="en-US" sz="1400" u="sng" dirty="0">
                <a:solidFill>
                  <a:schemeClr val="tx1"/>
                </a:solidFill>
              </a:rPr>
              <a:t>w/</a:t>
            </a:r>
            <a:r>
              <a:rPr lang="en-US" altLang="en-US" sz="1400" dirty="0">
                <a:solidFill>
                  <a:schemeClr val="tx1"/>
                </a:solidFill>
              </a:rPr>
              <a:t>VC &amp; </a:t>
            </a:r>
            <a:r>
              <a:rPr lang="en-US" altLang="en-US" sz="1400" dirty="0" err="1">
                <a:solidFill>
                  <a:schemeClr val="tx1"/>
                </a:solidFill>
              </a:rPr>
              <a:t>webex</a:t>
            </a:r>
            <a:r>
              <a:rPr lang="en-US" altLang="en-US" sz="1400" dirty="0">
                <a:solidFill>
                  <a:schemeClr val="tx1"/>
                </a:solidFill>
              </a:rPr>
              <a:t>)</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_____</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FCC NPRM on 60GHz</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endParaRPr lang="en-US" altLang="en-US" sz="1400" dirty="0">
              <a:solidFill>
                <a:schemeClr val="tx1"/>
              </a:solidFill>
            </a:endParaRPr>
          </a:p>
          <a:p>
            <a:pPr lvl="1">
              <a:spcBef>
                <a:spcPts val="0"/>
              </a:spcBef>
              <a:buFont typeface="Arial" panose="020B0604020202020204" pitchFamily="34" charset="0"/>
              <a:buChar char="•"/>
            </a:pPr>
            <a:r>
              <a:rPr lang="en-US" sz="1400" dirty="0">
                <a:ea typeface="SimSun" panose="02010600030101010101" pitchFamily="2" charset="-122"/>
              </a:rPr>
              <a:t>Anything new today</a:t>
            </a:r>
          </a:p>
          <a:p>
            <a:pPr lvl="1">
              <a:spcBef>
                <a:spcPts val="0"/>
              </a:spcBef>
              <a:buFont typeface="Arial" panose="020B0604020202020204" pitchFamily="34" charset="0"/>
              <a:buChar char="•"/>
            </a:pPr>
            <a:r>
              <a:rPr lang="en-US" altLang="en-US" sz="1400" dirty="0">
                <a:solidFill>
                  <a:schemeClr val="tx1"/>
                </a:solidFill>
              </a:rPr>
              <a:t>ongoing: WRC-23 AI Viewpoints &amp; Freq. table fill in</a:t>
            </a: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346"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Malaysia, Mexico, Canada </a:t>
            </a:r>
          </a:p>
          <a:p>
            <a:pPr marL="457200" lvl="1" indent="0">
              <a:spcBef>
                <a:spcPts val="0"/>
              </a:spcBef>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NPRM 60 GHz </a:t>
            </a:r>
          </a:p>
          <a:p>
            <a:pPr lvl="1">
              <a:spcBef>
                <a:spcPts val="0"/>
              </a:spcBef>
              <a:buFont typeface="Arial" panose="020B0604020202020204" pitchFamily="34" charset="0"/>
              <a:buChar char="•"/>
            </a:pPr>
            <a:r>
              <a:rPr lang="en-US" altLang="en-US" sz="1400" kern="0" dirty="0">
                <a:solidFill>
                  <a:schemeClr val="tx1"/>
                </a:solidFill>
              </a:rPr>
              <a:t>Status</a:t>
            </a:r>
          </a:p>
          <a:p>
            <a:pPr lvl="1">
              <a:spcBef>
                <a:spcPts val="0"/>
              </a:spcBef>
              <a:buFont typeface="Arial" panose="020B0604020202020204" pitchFamily="34" charset="0"/>
              <a:buChar char="•"/>
            </a:pPr>
            <a:r>
              <a:rPr lang="en-US" altLang="en-US" sz="1400" b="0" kern="0" dirty="0">
                <a:solidFill>
                  <a:schemeClr val="tx1"/>
                </a:solidFill>
              </a:rPr>
              <a:t>Comments due 20 Sept.</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 FCC DoT –Positive Train Control</a:t>
            </a:r>
          </a:p>
          <a:p>
            <a:pPr lvl="1">
              <a:spcBef>
                <a:spcPts val="0"/>
              </a:spcBef>
              <a:buFont typeface="Arial" panose="020B0604020202020204" pitchFamily="34" charset="0"/>
              <a:buChar char="•"/>
            </a:pPr>
            <a:r>
              <a:rPr lang="en-US" altLang="en-US" sz="1400" kern="0" dirty="0">
                <a:solidFill>
                  <a:schemeClr val="tx1"/>
                </a:solidFill>
              </a:rPr>
              <a:t>ongoing: MSGs &amp; Stds Frequency table</a:t>
            </a:r>
          </a:p>
        </p:txBody>
      </p:sp>
    </p:spTree>
    <p:extLst>
      <p:ext uri="{BB962C8B-B14F-4D97-AF65-F5344CB8AC3E}">
        <p14:creationId xmlns:p14="http://schemas.microsoft.com/office/powerpoint/2010/main" val="420232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a:t>
            </a:r>
            <a:r>
              <a:rPr lang="en-US" altLang="en-US" sz="1800" b="0" dirty="0">
                <a:solidFill>
                  <a:schemeClr val="bg1">
                    <a:lumMod val="65000"/>
                  </a:schemeClr>
                </a:solidFill>
              </a:rPr>
              <a:t>Stuart K.</a:t>
            </a:r>
          </a:p>
          <a:p>
            <a:pPr>
              <a:spcBef>
                <a:spcPts val="0"/>
              </a:spcBef>
            </a:pPr>
            <a:r>
              <a:rPr lang="en-US" altLang="en-US" sz="1800" b="0" dirty="0">
                <a:solidFill>
                  <a:schemeClr val="bg1">
                    <a:lumMod val="65000"/>
                  </a:schemeClr>
                </a:solidFill>
              </a:rPr>
              <a:t>		Seconded by:  Hassan Y.</a:t>
            </a:r>
          </a:p>
          <a:p>
            <a:pPr>
              <a:spcBef>
                <a:spcPts val="0"/>
              </a:spcBef>
            </a:pPr>
            <a:r>
              <a:rPr lang="en-US" altLang="en-US" sz="1800" b="0" dirty="0">
                <a:solidFill>
                  <a:schemeClr val="bg1">
                    <a:lumMod val="65000"/>
                  </a:schemeClr>
                </a:solidFill>
              </a:rPr>
              <a:t>		Discussion?  	None</a:t>
            </a:r>
          </a:p>
          <a:p>
            <a:pPr lvl="1">
              <a:spcBef>
                <a:spcPts val="0"/>
              </a:spcBef>
            </a:pPr>
            <a:r>
              <a:rPr lang="en-US" altLang="en-US" sz="1800" dirty="0">
                <a:solidFill>
                  <a:schemeClr val="bg1">
                    <a:lumMod val="65000"/>
                  </a:schemeClr>
                </a:solidFill>
              </a:rPr>
              <a:t>Vote:  Approved by unanimous consent</a:t>
            </a:r>
          </a:p>
          <a:p>
            <a:pPr>
              <a:spcBef>
                <a:spcPts val="400"/>
              </a:spcBef>
              <a:buFont typeface="Arial" panose="020B0604020202020204" pitchFamily="34" charset="0"/>
              <a:buChar char="•"/>
            </a:pPr>
            <a:endParaRPr lang="en-US" altLang="en-US" sz="1800" u="sng" dirty="0">
              <a:solidFill>
                <a:schemeClr val="tx1"/>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https://mentor.ieee.org/802.18/dcn/21/18-21-0098-00-0000-minutes-19aug21-rrtag-teleconference.docx</a:t>
            </a:r>
            <a:r>
              <a:rPr lang="en-GB" sz="1800" b="0" dirty="0">
                <a:solidFill>
                  <a:schemeClr val="bg1">
                    <a:lumMod val="75000"/>
                  </a:schemeClr>
                </a:solidFill>
                <a:ea typeface="SimSun" panose="02010600030101010101" pitchFamily="2" charset="-122"/>
              </a:rPr>
              <a:t>   </a:t>
            </a:r>
            <a:r>
              <a:rPr lang="en-US" sz="1100" b="0" i="0" dirty="0">
                <a:solidFill>
                  <a:srgbClr val="000000"/>
                </a:solidFill>
                <a:effectLst/>
                <a:latin typeface="Verdana" panose="020B0604030504040204" pitchFamily="34" charset="0"/>
              </a:rPr>
              <a:t>20-Aug-2021 17:02:58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65000"/>
                  </a:schemeClr>
                </a:solidFill>
              </a:rPr>
              <a:t>Al P. </a:t>
            </a:r>
          </a:p>
          <a:p>
            <a:pPr marL="0" indent="0">
              <a:spcBef>
                <a:spcPts val="0"/>
              </a:spcBef>
            </a:pPr>
            <a:r>
              <a:rPr lang="en-US" altLang="en-US" sz="1800" b="0" dirty="0">
                <a:solidFill>
                  <a:schemeClr val="bg1">
                    <a:lumMod val="65000"/>
                  </a:schemeClr>
                </a:solidFill>
              </a:rPr>
              <a:t>	Seconded by:  Ben R.  </a:t>
            </a:r>
          </a:p>
          <a:p>
            <a:pPr marL="0" indent="0">
              <a:spcBef>
                <a:spcPts val="0"/>
              </a:spcBef>
            </a:pPr>
            <a:r>
              <a:rPr lang="en-US" altLang="en-US" sz="1800" b="0" dirty="0">
                <a:solidFill>
                  <a:schemeClr val="bg1">
                    <a:lumMod val="65000"/>
                  </a:schemeClr>
                </a:solidFill>
              </a:rPr>
              <a:t>	Discussion?  	None</a:t>
            </a:r>
          </a:p>
          <a:p>
            <a:pPr lvl="1">
              <a:spcBef>
                <a:spcPts val="0"/>
              </a:spcBef>
            </a:pPr>
            <a:r>
              <a:rPr lang="en-US" altLang="en-US" sz="1800" dirty="0">
                <a:solidFill>
                  <a:schemeClr val="bg1">
                    <a:lumMod val="65000"/>
                  </a:schemeClr>
                </a:solidFill>
              </a:rPr>
              <a:t>Vote:  Approved by unanimous consent</a:t>
            </a:r>
          </a:p>
          <a:p>
            <a:pPr lvl="2">
              <a:spcBef>
                <a:spcPts val="0"/>
              </a:spcBef>
              <a:buFont typeface="Arial" panose="020B0604020202020204" pitchFamily="34" charset="0"/>
              <a:buChar char="•"/>
            </a:pPr>
            <a:endParaRPr lang="en-US" altLang="en-US"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02sep21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Sept 2021,</a:t>
            </a:r>
            <a:r>
              <a:rPr lang="en-US" altLang="en-US" sz="1800" b="0" dirty="0">
                <a:solidFill>
                  <a:schemeClr val="tx1"/>
                </a:solidFill>
              </a:rPr>
              <a:t> Wireless Interim Session will be electronic, with one </a:t>
            </a:r>
            <a:r>
              <a:rPr lang="en-US" altLang="en-US" sz="1400" b="0" dirty="0">
                <a:solidFill>
                  <a:schemeClr val="tx1"/>
                </a:solidFill>
              </a:rPr>
              <a:t>($50, $75, $125)</a:t>
            </a:r>
            <a:r>
              <a:rPr lang="en-US" altLang="en-US" sz="1800" b="0" dirty="0">
                <a:solidFill>
                  <a:schemeClr val="tx1"/>
                </a:solidFill>
              </a:rPr>
              <a:t> registration fee for all groups. </a:t>
            </a:r>
          </a:p>
          <a:p>
            <a:pPr lvl="1">
              <a:spcBef>
                <a:spcPts val="0"/>
              </a:spcBef>
              <a:spcAft>
                <a:spcPts val="0"/>
              </a:spcAft>
              <a:buFont typeface="Arial" panose="020B0604020202020204" pitchFamily="34" charset="0"/>
              <a:buChar char="•"/>
            </a:pPr>
            <a:endParaRPr lang="en-US" altLang="en-US" sz="1600" dirty="0">
              <a:solidFill>
                <a:schemeClr val="tx1"/>
              </a:solidFill>
            </a:endParaRPr>
          </a:p>
          <a:p>
            <a:pPr lvl="1">
              <a:spcBef>
                <a:spcPts val="0"/>
              </a:spcBef>
              <a:spcAft>
                <a:spcPts val="0"/>
              </a:spcAft>
              <a:buFont typeface="Arial" panose="020B0604020202020204" pitchFamily="34" charset="0"/>
              <a:buChar char="•"/>
            </a:pPr>
            <a:r>
              <a:rPr lang="en-US" altLang="en-US" sz="1600" dirty="0">
                <a:solidFill>
                  <a:schemeClr val="tx1"/>
                </a:solidFill>
              </a:rPr>
              <a:t>Dates are Friday </a:t>
            </a:r>
            <a:r>
              <a:rPr lang="en-US" altLang="en-US" sz="1600" b="0" dirty="0">
                <a:solidFill>
                  <a:schemeClr val="tx1"/>
                </a:solidFill>
              </a:rPr>
              <a:t>10sep21 to our .18 meeting on 23sep21.</a:t>
            </a:r>
            <a:r>
              <a:rPr lang="en-US" altLang="en-US" sz="1600" dirty="0">
                <a:solidFill>
                  <a:schemeClr val="tx1"/>
                </a:solidFill>
              </a:rPr>
              <a:t>   802</a:t>
            </a:r>
            <a:r>
              <a:rPr lang="en-US" altLang="en-US" sz="1600" b="0" dirty="0">
                <a:solidFill>
                  <a:schemeClr val="tx1"/>
                </a:solidFill>
              </a:rPr>
              <a:t>.18 will meet our normal Thursday’s,  16</a:t>
            </a:r>
            <a:r>
              <a:rPr lang="en-US" altLang="en-US" sz="1600" b="0" baseline="30000" dirty="0">
                <a:solidFill>
                  <a:schemeClr val="tx1"/>
                </a:solidFill>
              </a:rPr>
              <a:t>th</a:t>
            </a:r>
            <a:r>
              <a:rPr lang="en-US" altLang="en-US" sz="1600" b="0" dirty="0">
                <a:solidFill>
                  <a:schemeClr val="tx1"/>
                </a:solidFill>
              </a:rPr>
              <a:t> and 23</a:t>
            </a:r>
            <a:r>
              <a:rPr lang="en-US" altLang="en-US" sz="1600" b="0" baseline="30000" dirty="0">
                <a:solidFill>
                  <a:schemeClr val="tx1"/>
                </a:solidFill>
              </a:rPr>
              <a:t>rd</a:t>
            </a:r>
            <a:r>
              <a:rPr lang="en-US" altLang="en-US" sz="1600" b="0" dirty="0">
                <a:solidFill>
                  <a:schemeClr val="tx1"/>
                </a:solidFill>
              </a:rPr>
              <a:t>.</a:t>
            </a:r>
          </a:p>
          <a:p>
            <a:pPr lvl="2">
              <a:spcBef>
                <a:spcPts val="0"/>
              </a:spcBef>
              <a:spcAft>
                <a:spcPts val="0"/>
              </a:spcAft>
              <a:buFont typeface="Arial" panose="020B0604020202020204" pitchFamily="34" charset="0"/>
              <a:buChar char="•"/>
            </a:pPr>
            <a:r>
              <a:rPr lang="en-US" altLang="en-US" sz="1600" b="1" dirty="0">
                <a:solidFill>
                  <a:schemeClr val="tx1"/>
                </a:solidFill>
              </a:rPr>
              <a:t>On the 16</a:t>
            </a:r>
            <a:r>
              <a:rPr lang="en-US" altLang="en-US" sz="1600" b="1" baseline="30000" dirty="0">
                <a:solidFill>
                  <a:schemeClr val="tx1"/>
                </a:solidFill>
              </a:rPr>
              <a:t>th</a:t>
            </a:r>
            <a:r>
              <a:rPr lang="en-US" altLang="en-US" sz="1600" b="1" dirty="0">
                <a:solidFill>
                  <a:schemeClr val="tx1"/>
                </a:solidFill>
              </a:rPr>
              <a:t>, overlaps with last 30 minutes of 802.11az and 802.11bh</a:t>
            </a:r>
          </a:p>
          <a:p>
            <a:pPr lvl="2">
              <a:spcBef>
                <a:spcPts val="0"/>
              </a:spcBef>
              <a:spcAft>
                <a:spcPts val="0"/>
              </a:spcAft>
              <a:buFont typeface="Arial" panose="020B0604020202020204" pitchFamily="34" charset="0"/>
              <a:buChar char="•"/>
            </a:pPr>
            <a:endParaRPr lang="en-US" altLang="en-US" sz="1600" dirty="0">
              <a:solidFill>
                <a:schemeClr val="tx1"/>
              </a:solidFill>
            </a:endParaRPr>
          </a:p>
          <a:p>
            <a:pPr lvl="1">
              <a:spcBef>
                <a:spcPts val="0"/>
              </a:spcBef>
              <a:spcAft>
                <a:spcPts val="0"/>
              </a:spcAft>
              <a:buFont typeface="Arial" panose="020B0604020202020204" pitchFamily="34" charset="0"/>
              <a:buChar char="•"/>
            </a:pPr>
            <a:r>
              <a:rPr lang="en-US" altLang="en-US" sz="1600" dirty="0">
                <a:solidFill>
                  <a:schemeClr val="tx1"/>
                </a:solidFill>
              </a:rPr>
              <a:t>Looking at a wireless session opening meeting Friday 10sep21 at 0900et (similar to what was done at f2fs )</a:t>
            </a:r>
          </a:p>
          <a:p>
            <a:pPr lvl="1">
              <a:spcBef>
                <a:spcPts val="0"/>
              </a:spcBef>
              <a:spcAft>
                <a:spcPts val="0"/>
              </a:spcAft>
              <a:buFont typeface="Arial" panose="020B0604020202020204" pitchFamily="34" charset="0"/>
              <a:buChar char="•"/>
            </a:pPr>
            <a:r>
              <a:rPr lang="en-US" altLang="en-US" sz="1600" dirty="0">
                <a:solidFill>
                  <a:schemeClr val="tx1"/>
                </a:solidFill>
              </a:rPr>
              <a:t>Draft agenda for Sept 10th 802 Wireless Interim is here: </a:t>
            </a:r>
            <a:r>
              <a:rPr lang="en-US" altLang="en-US" sz="1600" dirty="0">
                <a:solidFill>
                  <a:schemeClr val="tx1"/>
                </a:solidFill>
                <a:hlinkClick r:id="rId3"/>
              </a:rPr>
              <a:t>https://mentor.ieee.org/802-ec/dcn/21/ec-21-0140-02-WCSG-2021-09-wireless-interim-opening-plenary-agenda.xlsx</a:t>
            </a:r>
            <a:r>
              <a:rPr lang="en-US" altLang="en-US" sz="1600" dirty="0">
                <a:solidFill>
                  <a:schemeClr val="tx1"/>
                </a:solidFill>
              </a:rPr>
              <a:t>   </a:t>
            </a:r>
          </a:p>
          <a:p>
            <a:pPr lvl="1">
              <a:spcBef>
                <a:spcPts val="0"/>
              </a:spcBef>
              <a:spcAft>
                <a:spcPts val="0"/>
              </a:spcAft>
              <a:buFont typeface="Arial" panose="020B0604020202020204" pitchFamily="34" charset="0"/>
              <a:buChar char="•"/>
            </a:pPr>
            <a:endParaRPr lang="en-US" altLang="en-US" sz="1600" dirty="0">
              <a:solidFill>
                <a:schemeClr val="tx1"/>
              </a:solidFill>
            </a:endParaRPr>
          </a:p>
          <a:p>
            <a:pPr lvl="1">
              <a:spcBef>
                <a:spcPts val="0"/>
              </a:spcBef>
              <a:spcAft>
                <a:spcPts val="0"/>
              </a:spcAft>
              <a:buFont typeface="Arial" panose="020B0604020202020204" pitchFamily="34" charset="0"/>
              <a:buChar char="•"/>
            </a:pPr>
            <a:r>
              <a:rPr lang="en-US" altLang="en-US" sz="1600" dirty="0">
                <a:solidFill>
                  <a:schemeClr val="tx1"/>
                </a:solidFill>
              </a:rPr>
              <a:t>From WCSC on 07July: 	</a:t>
            </a:r>
            <a:r>
              <a:rPr lang="en-US" altLang="en-US" sz="1600" strike="sngStrike" dirty="0">
                <a:solidFill>
                  <a:schemeClr val="bg1">
                    <a:lumMod val="75000"/>
                  </a:schemeClr>
                </a:solidFill>
              </a:rPr>
              <a:t>  $50 – 14jul-27aug</a:t>
            </a:r>
            <a:r>
              <a:rPr lang="en-US" altLang="en-US" sz="1600" b="1" strike="sngStrike" dirty="0">
                <a:solidFill>
                  <a:schemeClr val="bg1">
                    <a:lumMod val="75000"/>
                  </a:schemeClr>
                </a:solidFill>
              </a:rPr>
              <a:t>;</a:t>
            </a:r>
            <a:r>
              <a:rPr lang="en-US" altLang="en-US" sz="1600" strike="sngStrike" dirty="0">
                <a:solidFill>
                  <a:schemeClr val="bg1">
                    <a:lumMod val="75000"/>
                  </a:schemeClr>
                </a:solidFill>
              </a:rPr>
              <a:t>	</a:t>
            </a:r>
            <a:r>
              <a:rPr lang="en-US" altLang="en-US" sz="1600" dirty="0">
                <a:solidFill>
                  <a:schemeClr val="tx1"/>
                </a:solidFill>
              </a:rPr>
              <a:t>	</a:t>
            </a:r>
            <a:r>
              <a:rPr lang="en-US" altLang="en-US" sz="1600" b="1" dirty="0">
                <a:solidFill>
                  <a:schemeClr val="tx1"/>
                </a:solidFill>
              </a:rPr>
              <a:t>$75 – 28aug-09sep;</a:t>
            </a:r>
            <a:r>
              <a:rPr lang="en-US" altLang="en-US" sz="1600" dirty="0">
                <a:solidFill>
                  <a:schemeClr val="tx1"/>
                </a:solidFill>
              </a:rPr>
              <a:t>		$125 &gt;09sep;</a:t>
            </a:r>
          </a:p>
          <a:p>
            <a:pPr marL="800100" lvl="2">
              <a:spcBef>
                <a:spcPts val="0"/>
              </a:spcBef>
              <a:spcAft>
                <a:spcPts val="0"/>
              </a:spcAft>
              <a:buFont typeface="Arial" panose="020B0604020202020204" pitchFamily="34" charset="0"/>
              <a:buChar char="•"/>
            </a:pPr>
            <a:endParaRPr lang="en-US" b="0" dirty="0">
              <a:solidFill>
                <a:schemeClr val="tx1"/>
              </a:solidFill>
              <a:ea typeface="Calibri" panose="020F0502020204030204" pitchFamily="34" charset="0"/>
            </a:endParaRPr>
          </a:p>
          <a:p>
            <a:pPr marL="800100" lvl="2">
              <a:spcBef>
                <a:spcPts val="0"/>
              </a:spcBef>
              <a:spcAft>
                <a:spcPts val="0"/>
              </a:spcAft>
              <a:buFont typeface="Arial" panose="020B0604020202020204" pitchFamily="34" charset="0"/>
              <a:buChar char="•"/>
            </a:pPr>
            <a:r>
              <a:rPr lang="en-US" b="0" dirty="0">
                <a:solidFill>
                  <a:schemeClr val="tx1"/>
                </a:solidFill>
                <a:ea typeface="Calibri" panose="020F0502020204030204" pitchFamily="34" charset="0"/>
              </a:rPr>
              <a:t>The September 2021 electronic wireless interim session registration is open: </a:t>
            </a:r>
          </a:p>
          <a:p>
            <a:pPr marL="1257300" lvl="3">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hlinkClick r:id="rId4"/>
              </a:rPr>
              <a:t>http://802world.org/wireless/</a:t>
            </a:r>
            <a:r>
              <a:rPr lang="en-US" sz="1800" dirty="0">
                <a:solidFill>
                  <a:schemeClr val="tx1"/>
                </a:solidFill>
                <a:ea typeface="Calibri" panose="020F0502020204030204" pitchFamily="34" charset="0"/>
              </a:rPr>
              <a:t>		</a:t>
            </a:r>
            <a:r>
              <a:rPr lang="en-US" sz="1800" b="0" i="0" u="sng" strike="noStrike" dirty="0">
                <a:solidFill>
                  <a:srgbClr val="55AA8F"/>
                </a:solidFill>
                <a:effectLst/>
              </a:rPr>
              <a:t>REGISTRATION WEBSITE: </a:t>
            </a:r>
            <a:r>
              <a:rPr lang="en-US" sz="1800" b="0" i="0" u="none" strike="noStrike" dirty="0">
                <a:solidFill>
                  <a:srgbClr val="55AA8F"/>
                </a:solidFill>
                <a:effectLst/>
              </a:rPr>
              <a:t> </a:t>
            </a:r>
            <a:r>
              <a:rPr lang="en-US" sz="1800" b="0" i="0" u="none" strike="noStrike" dirty="0">
                <a:solidFill>
                  <a:srgbClr val="2554C7"/>
                </a:solidFill>
                <a:effectLst/>
                <a:hlinkClick r:id="rId5"/>
              </a:rPr>
              <a:t>https://cvent.me/NxZeZx</a:t>
            </a:r>
            <a:endParaRPr lang="en-US" sz="1800" dirty="0">
              <a:solidFill>
                <a:srgbClr val="333333"/>
              </a:solidFill>
            </a:endParaRPr>
          </a:p>
          <a:p>
            <a:pPr marL="1714500" lvl="4">
              <a:spcBef>
                <a:spcPts val="0"/>
              </a:spcBef>
              <a:spcAft>
                <a:spcPts val="0"/>
              </a:spcAft>
              <a:buFont typeface="Arial" panose="020B0604020202020204" pitchFamily="34" charset="0"/>
              <a:buChar char="•"/>
            </a:pPr>
            <a:endParaRPr lang="en-US" sz="1400" b="0" dirty="0">
              <a:solidFill>
                <a:schemeClr val="tx1"/>
              </a:solidFill>
              <a:ea typeface="Calibri" panose="020F0502020204030204" pitchFamily="34" charset="0"/>
            </a:endParaRPr>
          </a:p>
          <a:p>
            <a:pPr>
              <a:spcBef>
                <a:spcPts val="0"/>
              </a:spcBef>
              <a:spcAft>
                <a:spcPts val="0"/>
              </a:spcAft>
              <a:buFont typeface="Arial" panose="020B0604020202020204" pitchFamily="34" charset="0"/>
              <a:buChar char="•"/>
            </a:pPr>
            <a:r>
              <a:rPr lang="en-US" altLang="en-US" sz="1800" dirty="0">
                <a:solidFill>
                  <a:schemeClr val="tx1"/>
                </a:solidFill>
              </a:rPr>
              <a:t>Note:  As announced on the .18 list server on 12Aug21 and now the updated WG P&amp;P approved by the EC this week (29</a:t>
            </a:r>
            <a:r>
              <a:rPr lang="en-US" altLang="en-US" sz="1800" baseline="30000" dirty="0">
                <a:solidFill>
                  <a:schemeClr val="tx1"/>
                </a:solidFill>
              </a:rPr>
              <a:t>th</a:t>
            </a:r>
            <a:r>
              <a:rPr lang="en-US" altLang="en-US" sz="1800" dirty="0">
                <a:solidFill>
                  <a:schemeClr val="tx1"/>
                </a:solidFill>
              </a:rPr>
              <a:t>): </a:t>
            </a:r>
          </a:p>
          <a:p>
            <a:pPr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one that has been declared by the Working Group Chair or Technical Advisory Group Chair.</a:t>
            </a:r>
          </a:p>
          <a:p>
            <a:pPr>
              <a:spcBef>
                <a:spcPts val="0"/>
              </a:spcBef>
              <a:spcAft>
                <a:spcPts val="0"/>
              </a:spcAft>
              <a:buFont typeface="Wingdings" panose="05000000000000000000" pitchFamily="2" charset="2"/>
              <a:buChar char="v"/>
            </a:pPr>
            <a:r>
              <a:rPr lang="en-US" altLang="en-US" sz="1800" dirty="0">
                <a:solidFill>
                  <a:schemeClr val="tx1"/>
                </a:solidFill>
              </a:rPr>
              <a:t>802.18 will be taking attendance using IMAT </a:t>
            </a:r>
            <a:r>
              <a:rPr lang="en-US" altLang="en-US" sz="1800" dirty="0">
                <a:solidFill>
                  <a:srgbClr val="7030A0"/>
                </a:solidFill>
              </a:rPr>
              <a:t>and it will count for voting membership participation credit.</a:t>
            </a:r>
            <a:r>
              <a:rPr lang="en-US" altLang="en-US" sz="1800" dirty="0">
                <a:solidFill>
                  <a:schemeClr val="tx1"/>
                </a:solidFill>
              </a:rPr>
              <a:t> </a:t>
            </a:r>
          </a:p>
          <a:p>
            <a:pPr marL="457200" lvl="1" indent="0">
              <a:spcBef>
                <a:spcPts val="0"/>
              </a:spcBef>
              <a:spcAft>
                <a:spcPts val="0"/>
              </a:spcAft>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02sep21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61042</TotalTime>
  <Words>9004</Words>
  <Application>Microsoft Office PowerPoint</Application>
  <PresentationFormat>Widescreen</PresentationFormat>
  <Paragraphs>863</Paragraphs>
  <Slides>33</Slides>
  <Notes>23</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3</vt:i4>
      </vt:variant>
      <vt:variant>
        <vt:lpstr>Slide Titles</vt:lpstr>
      </vt:variant>
      <vt:variant>
        <vt:i4>33</vt:i4>
      </vt:variant>
    </vt:vector>
  </HeadingPairs>
  <TitlesOfParts>
    <vt:vector size="46" baseType="lpstr">
      <vt:lpstr>Arial</vt:lpstr>
      <vt:lpstr>Calibri</vt:lpstr>
      <vt:lpstr>Consolas</vt:lpstr>
      <vt:lpstr>Helvetica</vt:lpstr>
      <vt:lpstr>Helvetica Neue</vt:lpstr>
      <vt:lpstr>Monotype Sorts</vt:lpstr>
      <vt:lpstr>Times New Roman</vt:lpstr>
      <vt:lpstr>Verdana</vt:lpstr>
      <vt:lpstr>Wingdings</vt:lpstr>
      <vt:lpstr>Office Theme</vt:lpstr>
      <vt:lpstr>Document</vt:lpstr>
      <vt:lpstr>Packager Shell Object</vt:lpstr>
      <vt:lpstr>Acrobat Document</vt:lpstr>
      <vt:lpstr>IEEE 802.18 RR-TAG Weekly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Administrative–moving forward</vt:lpstr>
      <vt:lpstr>EU items to share -1b</vt:lpstr>
      <vt:lpstr>EU items to share -1a</vt:lpstr>
      <vt:lpstr>EU items to share -2</vt:lpstr>
      <vt:lpstr>Other regions (outside EU-Stds and USA), items to share</vt:lpstr>
      <vt:lpstr>Other regions (outside EU-Stds and USA), items to share</vt:lpstr>
      <vt:lpstr>Other regions (outside EU-Stds and USA), items to share</vt:lpstr>
      <vt:lpstr>ITU-R items to share  -</vt:lpstr>
      <vt:lpstr>ITU-R liaisons</vt:lpstr>
      <vt:lpstr>FCC NPRM on 60GHz on Radar Sensing Technology  </vt:lpstr>
      <vt:lpstr>General Discussion Items</vt:lpstr>
      <vt:lpstr>General Discussion Items – ongoing - MSGs 6 GHz &amp; FCC - 1</vt:lpstr>
      <vt:lpstr>General Discussion Items – ongoing - IEEE 802 Stds Table of Frequency Ranges </vt:lpstr>
      <vt:lpstr>Actions Required</vt:lpstr>
      <vt:lpstr>Any Other Business</vt:lpstr>
      <vt:lpstr>Adjourn</vt:lpstr>
      <vt:lpstr>PowerPoint Presentation</vt:lpstr>
      <vt:lpstr>PowerPoint Presentation</vt:lpstr>
      <vt:lpstr>PowerPoint Presentation</vt:lpstr>
      <vt:lpstr>PowerPoint Presentation</vt:lpstr>
      <vt:lpstr>General Discussion</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Holcomb, Jay</cp:lastModifiedBy>
  <cp:revision>3874</cp:revision>
  <cp:lastPrinted>1601-01-01T00:00:00Z</cp:lastPrinted>
  <dcterms:created xsi:type="dcterms:W3CDTF">2016-03-03T14:54:45Z</dcterms:created>
  <dcterms:modified xsi:type="dcterms:W3CDTF">2021-09-02T14:33:17Z</dcterms:modified>
</cp:coreProperties>
</file>