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776" r:id="rId8"/>
    <p:sldId id="596" r:id="rId9"/>
    <p:sldId id="690" r:id="rId10"/>
    <p:sldId id="799" r:id="rId11"/>
    <p:sldId id="603" r:id="rId12"/>
    <p:sldId id="798" r:id="rId13"/>
    <p:sldId id="606" r:id="rId14"/>
    <p:sldId id="735" r:id="rId15"/>
    <p:sldId id="608" r:id="rId16"/>
    <p:sldId id="774" r:id="rId17"/>
    <p:sldId id="796" r:id="rId18"/>
    <p:sldId id="742" r:id="rId19"/>
    <p:sldId id="743" r:id="rId20"/>
    <p:sldId id="650" r:id="rId21"/>
    <p:sldId id="498" r:id="rId22"/>
    <p:sldId id="402" r:id="rId23"/>
    <p:sldId id="403" r:id="rId24"/>
    <p:sldId id="777" r:id="rId25"/>
    <p:sldId id="797" r:id="rId26"/>
    <p:sldId id="778" r:id="rId27"/>
    <p:sldId id="781" r:id="rId28"/>
    <p:sldId id="795" r:id="rId29"/>
    <p:sldId id="783" r:id="rId30"/>
    <p:sldId id="728" r:id="rId31"/>
    <p:sldId id="656" r:id="rId32"/>
    <p:sldId id="655"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00" autoAdjust="0"/>
    <p:restoredTop sz="96301" autoAdjust="0"/>
  </p:normalViewPr>
  <p:slideViewPr>
    <p:cSldViewPr>
      <p:cViewPr varScale="1">
        <p:scale>
          <a:sx n="97" d="100"/>
          <a:sy n="97" d="100"/>
        </p:scale>
        <p:origin x="102" y="252"/>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19-Aug-21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30.xm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2.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10395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19aug21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19aug21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19aug21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802.18-21/0097r00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ept.org/ecc/groups/ecc/wg-se/se-19/client/introduction/" TargetMode="External"/><Relationship Id="rId7"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se-24/client/introduction/"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urldefense.com/v3/__https:/mentor.ieee.org/802.18/dcn/21/18-21-0080-00-0000-request-for-information-itu-r-wp-1a.docx__;!!F7jv3iA!mFFR8YaL6iYkfMrvk5D-BEmYOsf2jyyRI63eI6NNg3yjAJzPwRHSkuCkxQHcyiYVtQ$" TargetMode="External"/><Relationship Id="rId7" Type="http://schemas.openxmlformats.org/officeDocument/2006/relationships/hyperlink" Target="https://mentor.ieee.org/802.18/dcn/21/18-21-0039-01-0000-ieee-802-viewpoints-on-wrc-23-agenda-items.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0/18-20-0107-01-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com/v3/__https:/www.federalregister.gov/d/2021-16637?utm_medium=email&amp;utm_campaign=subscription*mailing*list&amp;utm_source=federalregister.gov__;Kys!!F7jv3iA!kCOcNUzUR0qsvQP1rN9qBeWaPxLRXryhg4U02CqEFT8zp60I7zdtCWeOkNp91K_sRw$" TargetMode="External"/><Relationship Id="rId3" Type="http://schemas.openxmlformats.org/officeDocument/2006/relationships/hyperlink" Target="https://mentor.ieee.org/802.18/dcn/21/18-21-0079-00-0000-fcc-nprm-allowing-expanded-flexibility-for-radar-operation-in-57-64-ghz-band.docx" TargetMode="External"/><Relationship Id="rId7" Type="http://schemas.openxmlformats.org/officeDocument/2006/relationships/hyperlink" Target="https://urldefense.com/v3/__https:/www.govinfo.gov/content/pkg/FR-2021-08-19/pdf/2021-16637.pdf?utm_source=federalregister.gov&amp;utm_medium=email&amp;utm_campaign=subscription*mailing*list__;Kys!!F7jv3iA!kCOcNUzUR0qsvQP1rN9qBeWaPxLRXryhg4U02CqEFT8zp60I7zdtCWeOkNrPJarxaw$"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urldefense.com/v3/__https:/www.federalregister.gov/documents/2021/08/19/2021-16637/fcc-seeks-to-enable-state-of-the-art-radar-sensors-in-60-ghz-band?utm_campaign=subscription*mailing*list&amp;utm_source=federalregister.gov&amp;utm_medium=email__;Kys!!F7jv3iA!kCOcNUzUR0qsvQP1rN9qBeWaPxLRXryhg4U02CqEFT8zp60I7zdtCWeOkNoMDxVRbg$"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www.fcc.gov/ecfs/search/filings?q=((proceedings.name:((21%5C-264*))%20OR%20proceedings.description:((21%5C-264*))))&amp;sort=date_disseminated,DESC"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urldefense.com/v3/__https:/www.federalregister.gov/d/2021-16085?utm_source=federalregister.gov&amp;utm_medium=email&amp;utm_campaign=subscription*mailing*list__;Kys!!F7jv3iA!kCOcNUzUR0qsvQP1rN9qBeWaPxLRXryhg4U02CqEFT8zp60I7zdtCWeOkNoScrFFuQ$" TargetMode="External"/><Relationship Id="rId3" Type="http://schemas.openxmlformats.org/officeDocument/2006/relationships/hyperlink" Target="https://urldefense.com/v3/__https:/www.federalregister.gov/documents/2021/08/19/2021-16087/protecting-against-national-security-threats-to-the-communications-supply-chain-through-the?utm_source=federalregister.gov&amp;utm_medium=email&amp;utm_campaign=subscription*mailing*list__;Kys!!F7jv3iA!kCOcNUzUR0qsvQP1rN9qBeWaPxLRXryhg4U02CqEFT8zp60I7zdtCWeOkNot_5cwtg$" TargetMode="External"/><Relationship Id="rId7" Type="http://schemas.openxmlformats.org/officeDocument/2006/relationships/hyperlink" Target="https://urldefense.com/v3/__https:/www.govinfo.gov/content/pkg/FR-2021-08-19/pdf/2021-16085.pdf?utm_source=federalregister.gov&amp;utm_medium=email&amp;utm_campaign=subscription*mailing*list__;Kys!!F7jv3iA!kCOcNUzUR0qsvQP1rN9qBeWaPxLRXryhg4U02CqEFT8zp60I7zdtCWeOkNofALY9S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urldefense.com/v3/__https:/www.federalregister.gov/documents/2021/08/19/2021-16085/protecting-against-national-security-threats-to-the-communications-supply-chain-through-the?utm_source=federalregister.gov&amp;utm_medium=email&amp;utm_campaign=subscription*mailing*list__;Kys!!F7jv3iA!kCOcNUzUR0qsvQP1rN9qBeWaPxLRXryhg4U02CqEFT8zp60I7zdtCWeOkNoHNsm4NA$" TargetMode="External"/><Relationship Id="rId5" Type="http://schemas.openxmlformats.org/officeDocument/2006/relationships/hyperlink" Target="https://urldefense.com/v3/__https:/www.federalregister.gov/d/2021-16087?utm_source=federalregister.gov&amp;utm_medium=email&amp;utm_campaign=subscription*mailing*list__;Kys!!F7jv3iA!kCOcNUzUR0qsvQP1rN9qBeWaPxLRXryhg4U02CqEFT8zp60I7zdtCWeOkNp2inWkWg$" TargetMode="External"/><Relationship Id="rId4" Type="http://schemas.openxmlformats.org/officeDocument/2006/relationships/hyperlink" Target="https://urldefense.com/v3/__https:/www.govinfo.gov/content/pkg/FR-2021-08-19/pdf/2021-16087.pdf?utm_campaign=subscription*mailing*list&amp;utm_source=federalregister.gov&amp;utm_medium=email__;Kys!!F7jv3iA!kCOcNUzUR0qsvQP1rN9qBeWaPxLRXryhg4U02CqEFT8zp60I7zdtCWeOkNrRw_eOtA$"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mentor.ieee.org/802.18/dcn/21/18-21-0080-00-0000-request-for-information-itu-r-wp-1a.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96-00-0000-minutes-12aug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1/ec-21-0140-02-WCSG-2021-09-wireless-interim-opening-plenary-agenda.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vent.me/NxZeZx" TargetMode="External"/><Relationship Id="rId4" Type="http://schemas.openxmlformats.org/officeDocument/2006/relationships/hyperlink" Target="http://802world.org/wireles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19aug21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19 Aug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Vancouver – will be addressed at the EC call on 07Sep21 </a:t>
            </a: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a:t>
            </a:r>
            <a:r>
              <a:rPr lang="en-US" altLang="en-US" sz="1800" b="0" dirty="0">
                <a:solidFill>
                  <a:schemeClr val="tx1"/>
                </a:solidFill>
              </a:rPr>
              <a:t>Wireless Interim – Panama – will be addressed at the WCSC call on 01Sep21</a:t>
            </a:r>
          </a:p>
          <a:p>
            <a:pPr>
              <a:spcBef>
                <a:spcPts val="0"/>
              </a:spcBef>
              <a:spcAft>
                <a:spcPts val="0"/>
              </a:spcAft>
              <a:buFont typeface="Arial" panose="020B0604020202020204" pitchFamily="34" charset="0"/>
              <a:buChar char="•"/>
            </a:pPr>
            <a:endParaRPr lang="en-US" altLang="en-US" sz="1800" b="0" dirty="0">
              <a:solidFill>
                <a:schemeClr val="tx1"/>
              </a:solidFill>
            </a:endParaRPr>
          </a:p>
          <a:p>
            <a:pPr marL="285750" indent="-285750">
              <a:buFont typeface="Arial" panose="020B0604020202020204" pitchFamily="34" charset="0"/>
              <a:buChar char="•"/>
            </a:pPr>
            <a:r>
              <a:rPr lang="en-US" sz="1800" dirty="0">
                <a:solidFill>
                  <a:schemeClr val="tx1"/>
                </a:solidFill>
              </a:rPr>
              <a:t>Coming up Straw polls: </a:t>
            </a:r>
            <a:r>
              <a:rPr lang="en-US" sz="1800" b="0" dirty="0">
                <a:solidFill>
                  <a:schemeClr val="tx1"/>
                </a:solidFill>
              </a:rPr>
              <a:t> Mentor </a:t>
            </a:r>
            <a:r>
              <a:rPr lang="en-US" sz="1800" b="0" dirty="0" err="1">
                <a:solidFill>
                  <a:schemeClr val="tx1"/>
                </a:solidFill>
              </a:rPr>
              <a:t>ePolls</a:t>
            </a:r>
            <a:r>
              <a:rPr lang="en-US" sz="1800" b="0" dirty="0">
                <a:solidFill>
                  <a:schemeClr val="tx1"/>
                </a:solidFill>
              </a:rPr>
              <a:t> maybe working  for one question at a time so can start later now </a:t>
            </a:r>
          </a:p>
          <a:p>
            <a:pPr marL="685800" lvl="1">
              <a:buFont typeface="Arial" panose="020B0604020202020204" pitchFamily="34" charset="0"/>
              <a:buChar char="•"/>
            </a:pPr>
            <a:r>
              <a:rPr lang="en-US" sz="1800" b="0" dirty="0">
                <a:solidFill>
                  <a:schemeClr val="tx1"/>
                </a:solidFill>
              </a:rPr>
              <a:t>voting members should have gotten a test </a:t>
            </a:r>
            <a:r>
              <a:rPr lang="en-US" sz="1800" b="0" dirty="0" err="1">
                <a:solidFill>
                  <a:schemeClr val="tx1"/>
                </a:solidFill>
              </a:rPr>
              <a:t>ePoll</a:t>
            </a:r>
            <a:r>
              <a:rPr lang="en-US" sz="1800" b="0" dirty="0">
                <a:solidFill>
                  <a:schemeClr val="tx1"/>
                </a:solidFill>
              </a:rPr>
              <a:t>.</a:t>
            </a:r>
          </a:p>
          <a:p>
            <a:pPr marL="285750" indent="-285750">
              <a:buFont typeface="Arial" panose="020B0604020202020204" pitchFamily="34" charset="0"/>
              <a:buChar char="•"/>
            </a:pPr>
            <a:r>
              <a:rPr lang="en-US" sz="1800" b="0" dirty="0">
                <a:ea typeface="Calibri" panose="020F0502020204030204" pitchFamily="34" charset="0"/>
              </a:rPr>
              <a:t>Reminder: everyone can vote in a straw poll a</a:t>
            </a:r>
            <a:r>
              <a:rPr lang="en-US" sz="1800" b="0" dirty="0">
                <a:latin typeface="Times New Roman" panose="02020603050405020304" pitchFamily="18" charset="0"/>
                <a:ea typeface="SimSun" panose="02010600030101010101" pitchFamily="2" charset="-122"/>
              </a:rPr>
              <a:t>nd these are not hybrid/mixed mode meetings.</a:t>
            </a:r>
            <a:endParaRPr lang="en-US" sz="1800" b="0" dirty="0">
              <a:solidFill>
                <a:schemeClr val="bg1">
                  <a:lumMod val="75000"/>
                </a:schemeClr>
              </a:solidFill>
              <a:latin typeface="Times New Roman" panose="02020603050405020304" pitchFamily="18" charset="0"/>
            </a:endParaRPr>
          </a:p>
          <a:p>
            <a:pPr marL="1543050" lvl="3">
              <a:buFont typeface="Arial" panose="020B0604020202020204" pitchFamily="34" charset="0"/>
              <a:buChar char="•"/>
            </a:pPr>
            <a:endParaRPr lang="en-US" sz="1000" b="0" dirty="0">
              <a:effectLst/>
              <a:ea typeface="Calibri" panose="020F0502020204030204" pitchFamily="34" charset="0"/>
            </a:endParaRPr>
          </a:p>
          <a:p>
            <a:pPr marL="285750" indent="-285750">
              <a:buFont typeface="Arial" panose="020B0604020202020204" pitchFamily="34" charset="0"/>
              <a:buChar char="•"/>
            </a:pPr>
            <a:r>
              <a:rPr lang="en-US" sz="1800" b="0" dirty="0">
                <a:effectLst/>
                <a:ea typeface="Calibri" panose="020F0502020204030204" pitchFamily="34" charset="0"/>
              </a:rPr>
              <a:t>Straw poll-Vancouver (again:):  Will you attend the 2021 November IEEE 802 Plenary if held in-person at the Hyatt Regency Vancouver, in Vancouver, Canada Nov 14-19, 2021?  </a:t>
            </a:r>
          </a:p>
          <a:p>
            <a:pPr marL="685800" lvl="1">
              <a:buFont typeface="Arial" panose="020B0604020202020204" pitchFamily="34" charset="0"/>
              <a:buChar char="•"/>
            </a:pPr>
            <a:r>
              <a:rPr lang="en-US" sz="1600" dirty="0">
                <a:ea typeface="Calibri" panose="020F0502020204030204" pitchFamily="34" charset="0"/>
              </a:rPr>
              <a:t>Plan </a:t>
            </a:r>
            <a:r>
              <a:rPr lang="en-US" sz="1600" b="0" dirty="0">
                <a:effectLst/>
                <a:ea typeface="Calibri" panose="020F0502020204030204" pitchFamily="34" charset="0"/>
              </a:rPr>
              <a:t>to run from 25aug-05sep21, for EC on 07sep </a:t>
            </a:r>
          </a:p>
          <a:p>
            <a:pPr marL="1543050" lvl="3">
              <a:buFont typeface="Arial" panose="020B0604020202020204" pitchFamily="34" charset="0"/>
              <a:buChar char="•"/>
            </a:pPr>
            <a:endParaRPr lang="en-US" sz="1000" b="0" dirty="0">
              <a:effectLst/>
              <a:ea typeface="Calibri" panose="020F0502020204030204" pitchFamily="34" charset="0"/>
            </a:endParaRPr>
          </a:p>
          <a:p>
            <a:pPr marL="285750" indent="-285750">
              <a:buFont typeface="Arial" panose="020B0604020202020204" pitchFamily="34" charset="0"/>
              <a:buChar char="•"/>
            </a:pPr>
            <a:r>
              <a:rPr lang="en-US" sz="1800" b="0" dirty="0">
                <a:effectLst/>
                <a:ea typeface="Calibri" panose="020F0502020204030204" pitchFamily="34" charset="0"/>
              </a:rPr>
              <a:t>Straw poll-Panama:   Will you attend the 2022 January IEEE 802 Wireless Interim if held in-person at the Hilton Panama, </a:t>
            </a:r>
            <a:r>
              <a:rPr lang="en-US" sz="1800" b="0" dirty="0">
                <a:ea typeface="Calibri" panose="020F0502020204030204" pitchFamily="34" charset="0"/>
              </a:rPr>
              <a:t>  Panama City, Panama Jan 16-21, 2022</a:t>
            </a:r>
            <a:r>
              <a:rPr lang="en-US" sz="1800" b="0" dirty="0">
                <a:effectLst/>
                <a:ea typeface="Calibri" panose="020F0502020204030204" pitchFamily="34" charset="0"/>
              </a:rPr>
              <a:t>?  </a:t>
            </a:r>
          </a:p>
          <a:p>
            <a:pPr marL="685800" lvl="1">
              <a:buFont typeface="Arial" panose="020B0604020202020204" pitchFamily="34" charset="0"/>
              <a:buChar char="•"/>
            </a:pPr>
            <a:r>
              <a:rPr lang="en-US" sz="1600" dirty="0">
                <a:ea typeface="Calibri" panose="020F0502020204030204" pitchFamily="34" charset="0"/>
              </a:rPr>
              <a:t>Plan </a:t>
            </a:r>
            <a:r>
              <a:rPr lang="en-US" sz="1600" b="0" dirty="0">
                <a:effectLst/>
                <a:ea typeface="Calibri" panose="020F0502020204030204" pitchFamily="34" charset="0"/>
              </a:rPr>
              <a:t>to run 20-30aug21 for WCSC 01sep)</a:t>
            </a:r>
          </a:p>
          <a:p>
            <a:pPr marL="1714500" lvl="4">
              <a:spcBef>
                <a:spcPts val="0"/>
              </a:spcBef>
              <a:spcAft>
                <a:spcPts val="0"/>
              </a:spcAft>
              <a:buFont typeface="Arial" panose="020B0604020202020204" pitchFamily="34" charset="0"/>
              <a:buChar char="•"/>
            </a:pPr>
            <a:endParaRPr lang="en-US" sz="14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Note: USA limits recognized vaccinations</a:t>
            </a:r>
            <a:r>
              <a:rPr lang="en-US" sz="1800" dirty="0">
                <a:ea typeface="Calibri" panose="020F0502020204030204" pitchFamily="34" charset="0"/>
              </a:rPr>
              <a:t>, th</a:t>
            </a:r>
            <a:r>
              <a:rPr lang="en-US" sz="1800" dirty="0">
                <a:effectLst/>
                <a:ea typeface="Calibri" panose="020F0502020204030204" pitchFamily="34" charset="0"/>
              </a:rPr>
              <a:t>is may affect folks coming into or going </a:t>
            </a:r>
            <a:r>
              <a:rPr lang="en-US" sz="1800" dirty="0">
                <a:ea typeface="Calibri" panose="020F0502020204030204" pitchFamily="34" charset="0"/>
              </a:rPr>
              <a:t>through </a:t>
            </a:r>
            <a:r>
              <a:rPr lang="en-US" sz="1800" dirty="0">
                <a:effectLst/>
                <a:ea typeface="Calibri" panose="020F0502020204030204" pitchFamily="34" charset="0"/>
              </a:rPr>
              <a:t>USA.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Note: recognized for in country vaccinations, versus accepted for folks going through USA may differ, always check latest.</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Canada </a:t>
            </a:r>
            <a:r>
              <a:rPr lang="en-US" sz="1800" dirty="0">
                <a:ea typeface="Calibri" panose="020F0502020204030204" pitchFamily="34" charset="0"/>
              </a:rPr>
              <a:t>as of last week </a:t>
            </a:r>
            <a:r>
              <a:rPr lang="en-US" sz="1800" dirty="0">
                <a:effectLst/>
                <a:ea typeface="Calibri" panose="020F0502020204030204" pitchFamily="34" charset="0"/>
              </a:rPr>
              <a:t>does accept the Astra</a:t>
            </a:r>
            <a:r>
              <a:rPr lang="en-US" sz="1800" dirty="0">
                <a:ea typeface="Calibri" panose="020F0502020204030204" pitchFamily="34" charset="0"/>
              </a:rPr>
              <a:t> Zeneca, this of course can change. </a:t>
            </a:r>
            <a:endParaRPr lang="en-US" sz="1800" dirty="0">
              <a:effectLst/>
              <a:ea typeface="Calibri" panose="020F0502020204030204" pitchFamily="34" charset="0"/>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19aug21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a:t>
            </a:r>
            <a:endParaRPr lang="en-US" sz="1200" dirty="0"/>
          </a:p>
        </p:txBody>
      </p:sp>
      <p:sp>
        <p:nvSpPr>
          <p:cNvPr id="3" name="Content Placeholder 2"/>
          <p:cNvSpPr>
            <a:spLocks noGrp="1"/>
          </p:cNvSpPr>
          <p:nvPr>
            <p:ph idx="1"/>
          </p:nvPr>
        </p:nvSpPr>
        <p:spPr>
          <a:xfrm>
            <a:off x="914400" y="1035890"/>
            <a:ext cx="10820400" cy="5484813"/>
          </a:xfrm>
        </p:spPr>
        <p:txBody>
          <a:bodyPr/>
          <a:lstStyle/>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From last week, 12aug21:  any questions or updates? </a:t>
            </a:r>
          </a:p>
          <a:p>
            <a:pPr marL="457200" lvl="1" indent="0">
              <a:spcBef>
                <a:spcPts val="0"/>
              </a:spcBef>
            </a:pP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rPr>
              <a:t>EN 302 567 – C1 band/60GHz (</a:t>
            </a:r>
            <a:r>
              <a:rPr lang="en-US" sz="1600" dirty="0" err="1">
                <a:solidFill>
                  <a:schemeClr val="tx1"/>
                </a:solidFill>
              </a:rPr>
              <a:t>WiGig</a:t>
            </a:r>
            <a:r>
              <a:rPr lang="en-US" sz="1600" dirty="0">
                <a:solidFill>
                  <a:schemeClr val="tx1"/>
                </a:solidFill>
              </a:rPr>
              <a:t>, .11ad and .11ay) has passed 2</a:t>
            </a:r>
            <a:r>
              <a:rPr lang="en-US" sz="1600" baseline="30000" dirty="0">
                <a:solidFill>
                  <a:schemeClr val="tx1"/>
                </a:solidFill>
              </a:rPr>
              <a:t>nd</a:t>
            </a:r>
            <a:r>
              <a:rPr lang="en-US" sz="1600" dirty="0">
                <a:solidFill>
                  <a:schemeClr val="tx1"/>
                </a:solidFill>
              </a:rPr>
              <a:t> ENAP, it is now an approved standard, next is to EC to approve for the OJEU. </a:t>
            </a:r>
          </a:p>
          <a:p>
            <a:pPr lvl="1">
              <a:spcBef>
                <a:spcPts val="0"/>
              </a:spcBef>
              <a:buFont typeface="Arial" panose="020B0604020202020204" pitchFamily="34" charset="0"/>
              <a:buChar char="•"/>
            </a:pPr>
            <a:r>
              <a:rPr lang="en-US" sz="1600" dirty="0">
                <a:solidFill>
                  <a:schemeClr val="tx1"/>
                </a:solidFill>
              </a:rPr>
              <a:t>EN 303 722 – C3 band/60GHz  has been reviewed by EC assessment and will go out for 1</a:t>
            </a:r>
            <a:r>
              <a:rPr lang="en-US" sz="1600" baseline="30000" dirty="0">
                <a:solidFill>
                  <a:schemeClr val="tx1"/>
                </a:solidFill>
              </a:rPr>
              <a:t>st</a:t>
            </a:r>
            <a:r>
              <a:rPr lang="en-US" sz="1600" dirty="0">
                <a:solidFill>
                  <a:schemeClr val="tx1"/>
                </a:solidFill>
              </a:rPr>
              <a:t> ENAP now. </a:t>
            </a:r>
          </a:p>
          <a:p>
            <a:pPr lvl="1">
              <a:spcBef>
                <a:spcPts val="0"/>
              </a:spcBef>
              <a:buFont typeface="Arial" panose="020B0604020202020204" pitchFamily="34" charset="0"/>
              <a:buChar char="•"/>
            </a:pPr>
            <a:r>
              <a:rPr lang="en-US" sz="1600" dirty="0">
                <a:solidFill>
                  <a:schemeClr val="tx1"/>
                </a:solidFill>
              </a:rPr>
              <a:t>EN 301 598 - TVWS,  has been on hold due to UAR, User Access Restrictions, and was not sure EC was okay.  They are okay now.   working on a revision, then  07Sep21 – ad hoc on this standard to discuss about going to ENAP. </a:t>
            </a:r>
          </a:p>
          <a:p>
            <a:pPr lvl="1">
              <a:spcBef>
                <a:spcPts val="0"/>
              </a:spcBef>
              <a:buFont typeface="Arial" panose="020B0604020202020204" pitchFamily="34" charset="0"/>
              <a:buChar char="•"/>
            </a:pPr>
            <a:r>
              <a:rPr lang="en-US" sz="1600" dirty="0">
                <a:solidFill>
                  <a:schemeClr val="tx1"/>
                </a:solidFill>
              </a:rPr>
              <a:t>EN 301 893 – 5GHz, meetings going on and good progress on energy detect threshold agreements. </a:t>
            </a:r>
          </a:p>
          <a:p>
            <a:pPr lvl="1">
              <a:spcBef>
                <a:spcPts val="0"/>
              </a:spcBef>
              <a:buFont typeface="Arial" panose="020B0604020202020204" pitchFamily="34" charset="0"/>
              <a:buChar char="•"/>
            </a:pPr>
            <a:r>
              <a:rPr lang="en-US" sz="1600" dirty="0">
                <a:solidFill>
                  <a:schemeClr val="tx1"/>
                </a:solidFill>
              </a:rPr>
              <a:t>For Country Determination Capability (CDC) in 5.8 GHz band, some countries are starting to open this band for license exempt use  Different countries at different power levels: </a:t>
            </a:r>
          </a:p>
          <a:p>
            <a:pPr lvl="2">
              <a:spcBef>
                <a:spcPts val="0"/>
              </a:spcBef>
              <a:buFont typeface="Arial" panose="020B0604020202020204" pitchFamily="34" charset="0"/>
              <a:buChar char="•"/>
            </a:pPr>
            <a:r>
              <a:rPr lang="en-US" sz="1600" dirty="0">
                <a:solidFill>
                  <a:schemeClr val="tx1"/>
                </a:solidFill>
              </a:rPr>
              <a:t>Some are going under the older harmonized standards, this is the lower power for SRD - EN 300 440 w/ no CDC.</a:t>
            </a:r>
          </a:p>
          <a:p>
            <a:pPr lvl="2">
              <a:spcBef>
                <a:spcPts val="0"/>
              </a:spcBef>
              <a:buFont typeface="Arial" panose="020B0604020202020204" pitchFamily="34" charset="0"/>
              <a:buChar char="•"/>
            </a:pPr>
            <a:r>
              <a:rPr lang="en-US" sz="1400" dirty="0">
                <a:solidFill>
                  <a:schemeClr val="tx1"/>
                </a:solidFill>
              </a:rPr>
              <a:t>CDC is in an Annex of the EN 301 893 and to use the higher power CDC will be mandatory. (to protect the incumbents) </a:t>
            </a:r>
          </a:p>
          <a:p>
            <a:pPr lvl="1">
              <a:spcBef>
                <a:spcPts val="0"/>
              </a:spcBef>
              <a:buFont typeface="Arial" panose="020B0604020202020204" pitchFamily="34" charset="0"/>
              <a:buChar char="•"/>
            </a:pPr>
            <a:r>
              <a:rPr lang="en-US" sz="1600" dirty="0">
                <a:solidFill>
                  <a:schemeClr val="tx1"/>
                </a:solidFill>
              </a:rPr>
              <a:t>EN 303 687 - 6 GHz, a discussion item on NB FH technologies which is already in the mandated standard now in OJEU 6GHz (for 01Dec21  implementation).   </a:t>
            </a:r>
          </a:p>
          <a:p>
            <a:pPr lvl="2">
              <a:spcBef>
                <a:spcPts val="0"/>
              </a:spcBef>
              <a:buFont typeface="Arial" panose="020B0604020202020204" pitchFamily="34" charset="0"/>
              <a:buChar char="•"/>
            </a:pPr>
            <a:r>
              <a:rPr lang="en-US" sz="1400" dirty="0">
                <a:solidFill>
                  <a:schemeClr val="tx1"/>
                </a:solidFill>
              </a:rPr>
              <a:t>In  he 802.11 SC </a:t>
            </a:r>
            <a:r>
              <a:rPr lang="en-US" sz="1400" dirty="0" err="1">
                <a:solidFill>
                  <a:schemeClr val="tx1"/>
                </a:solidFill>
              </a:rPr>
              <a:t>CoEx</a:t>
            </a:r>
            <a:r>
              <a:rPr lang="en-US" sz="1400" dirty="0">
                <a:solidFill>
                  <a:schemeClr val="tx1"/>
                </a:solidFill>
              </a:rPr>
              <a:t> there are submission documents in Mentor (</a:t>
            </a:r>
            <a:r>
              <a:rPr lang="en-US" sz="1400" dirty="0">
                <a:effectLst/>
                <a:ea typeface="Calibri" panose="020F0502020204030204" pitchFamily="34" charset="0"/>
                <a:cs typeface="Times New Roman" panose="02020603050405020304" pitchFamily="18" charset="0"/>
              </a:rPr>
              <a:t>docs 11-814 and 11-1191)</a:t>
            </a:r>
            <a:r>
              <a:rPr lang="en-US" sz="1400" dirty="0">
                <a:solidFill>
                  <a:schemeClr val="tx1"/>
                </a:solidFill>
              </a:rPr>
              <a:t>, on this.  </a:t>
            </a:r>
          </a:p>
          <a:p>
            <a:pPr lvl="2">
              <a:spcBef>
                <a:spcPts val="0"/>
              </a:spcBef>
              <a:buFont typeface="Arial" panose="020B0604020202020204" pitchFamily="34" charset="0"/>
              <a:buChar char="•"/>
            </a:pPr>
            <a:r>
              <a:rPr lang="en-US" sz="1400" dirty="0">
                <a:solidFill>
                  <a:schemeClr val="tx1"/>
                </a:solidFill>
              </a:rPr>
              <a:t>ad </a:t>
            </a:r>
            <a:r>
              <a:rPr lang="en-US" sz="1400" dirty="0" err="1">
                <a:solidFill>
                  <a:schemeClr val="tx1"/>
                </a:solidFill>
              </a:rPr>
              <a:t>hocs</a:t>
            </a:r>
            <a:r>
              <a:rPr lang="en-US" sz="1400" dirty="0">
                <a:solidFill>
                  <a:schemeClr val="tx1"/>
                </a:solidFill>
              </a:rPr>
              <a:t>, on 02 and 06 Sept will discuss these. and the NB FH. and setting up for discussion at full plenary #111. </a:t>
            </a:r>
          </a:p>
          <a:p>
            <a:pPr lvl="1">
              <a:spcBef>
                <a:spcPts val="0"/>
              </a:spcBef>
              <a:buFont typeface="Arial" panose="020B0604020202020204" pitchFamily="34" charset="0"/>
              <a:buChar char="•"/>
            </a:pPr>
            <a:r>
              <a:rPr lang="en-US" sz="1600" dirty="0">
                <a:solidFill>
                  <a:schemeClr val="tx1"/>
                </a:solidFill>
              </a:rPr>
              <a:t>ad hoc on 01sept will discuss 6GHz client to client communications,  ECC was clear to have at LPI, ETSI to define how.</a:t>
            </a:r>
          </a:p>
          <a:p>
            <a:pPr lvl="2">
              <a:spcBef>
                <a:spcPts val="0"/>
              </a:spcBef>
              <a:buFont typeface="Arial" panose="020B0604020202020204" pitchFamily="34" charset="0"/>
              <a:buChar char="•"/>
            </a:pPr>
            <a:r>
              <a:rPr lang="en-US" sz="1400" dirty="0">
                <a:solidFill>
                  <a:schemeClr val="tx1"/>
                </a:solidFill>
              </a:rPr>
              <a:t>e.g. LPI and how to use it, (e.g. if in range of a LPI AP)  or does it revert to VLP for indoor and outdoor. </a:t>
            </a:r>
          </a:p>
          <a:p>
            <a:pPr lvl="1">
              <a:spcBef>
                <a:spcPts val="0"/>
              </a:spcBef>
              <a:buFont typeface="Arial" panose="020B0604020202020204" pitchFamily="34" charset="0"/>
              <a:buChar char="•"/>
            </a:pPr>
            <a:r>
              <a:rPr lang="en-US" sz="1600" dirty="0">
                <a:solidFill>
                  <a:schemeClr val="tx1"/>
                </a:solidFill>
              </a:rPr>
              <a:t>EN 303 753 - 3</a:t>
            </a:r>
            <a:r>
              <a:rPr lang="en-US" sz="1600" baseline="30000" dirty="0">
                <a:solidFill>
                  <a:schemeClr val="tx1"/>
                </a:solidFill>
              </a:rPr>
              <a:t>rd</a:t>
            </a:r>
            <a:r>
              <a:rPr lang="en-US" sz="1600" dirty="0">
                <a:solidFill>
                  <a:schemeClr val="tx1"/>
                </a:solidFill>
              </a:rPr>
              <a:t> 60GHz standard progressing and current poll is closing now.  </a:t>
            </a:r>
          </a:p>
          <a:p>
            <a:pPr lvl="1">
              <a:spcBef>
                <a:spcPts val="0"/>
              </a:spcBef>
              <a:buFont typeface="Arial" panose="020B0604020202020204" pitchFamily="34" charset="0"/>
              <a:buChar char="•"/>
            </a:pPr>
            <a:r>
              <a:rPr lang="en-US" sz="1600" dirty="0">
                <a:solidFill>
                  <a:schemeClr val="tx1"/>
                </a:solidFill>
              </a:rPr>
              <a:t>Nominations for chair of BRAN closes 27aug21.. </a:t>
            </a:r>
          </a:p>
          <a:p>
            <a:pPr lvl="1">
              <a:spcBef>
                <a:spcPts val="0"/>
              </a:spcBef>
              <a:buFont typeface="Arial" panose="020B0604020202020204" pitchFamily="34" charset="0"/>
              <a:buChar char="•"/>
            </a:pPr>
            <a:r>
              <a:rPr lang="en-US" sz="1600" dirty="0">
                <a:solidFill>
                  <a:schemeClr val="tx1"/>
                </a:solidFill>
              </a:rPr>
              <a:t>Germany, Iceland, Norway are already opening up 6GHz, as it is volunteer now.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7"/>
            <a:ext cx="10820400" cy="504507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_______</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600" dirty="0">
                <a:solidFill>
                  <a:schemeClr val="tx1"/>
                </a:solidFill>
              </a:rPr>
              <a:t>see previous slide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r>
              <a:rPr lang="en-US" sz="1600" dirty="0">
                <a:solidFill>
                  <a:schemeClr val="tx1"/>
                </a:solidFill>
              </a:rPr>
              <a:t>Note: </a:t>
            </a:r>
            <a:r>
              <a:rPr lang="en-US" sz="1600" b="0" dirty="0">
                <a:solidFill>
                  <a:schemeClr val="tx1"/>
                </a:solidFill>
              </a:rPr>
              <a:t>message from CEPT president, that looking at allowing some physical face-2-face meetings sometime after 01sept but have to allow remote attendees so a hybrid.  and the face2face portion will have restrictions. </a:t>
            </a:r>
          </a:p>
          <a:p>
            <a:pPr>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3"/>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600" dirty="0">
                <a:solidFill>
                  <a:schemeClr val="tx1"/>
                </a:solidFill>
              </a:rPr>
              <a:t>Anything to share today? </a:t>
            </a:r>
          </a:p>
          <a:p>
            <a:pPr lvl="1">
              <a:spcBef>
                <a:spcPts val="0"/>
              </a:spcBef>
              <a:spcAft>
                <a:spcPts val="0"/>
              </a:spcAft>
              <a:buFont typeface="Arial" panose="020B0604020202020204" pitchFamily="34" charset="0"/>
              <a:buChar char="•"/>
            </a:pPr>
            <a:endParaRPr lang="en-US" sz="1600" dirty="0">
              <a:solidFill>
                <a:schemeClr val="tx1"/>
              </a:solidFill>
            </a:endParaRP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4"/>
              </a:rPr>
              <a:t>&lt;SE24&gt;</a:t>
            </a:r>
            <a:r>
              <a:rPr lang="en-US" sz="1800" b="0" dirty="0">
                <a:solidFill>
                  <a:schemeClr val="tx1"/>
                </a:solidFill>
              </a:rPr>
              <a:t> </a:t>
            </a:r>
            <a:r>
              <a:rPr lang="en-US" sz="1800" dirty="0">
                <a:solidFill>
                  <a:schemeClr val="tx1"/>
                </a:solidFill>
              </a:rPr>
              <a:t>next virtual meeting, #M104 25-27Aug21</a:t>
            </a:r>
          </a:p>
          <a:p>
            <a:pPr lvl="1">
              <a:spcBef>
                <a:spcPts val="0"/>
              </a:spcBef>
              <a:spcAft>
                <a:spcPts val="0"/>
              </a:spcAft>
              <a:buFont typeface="Arial" panose="020B0604020202020204" pitchFamily="34" charset="0"/>
              <a:buChar char="•"/>
            </a:pPr>
            <a:r>
              <a:rPr lang="en-US" sz="1600" b="0" dirty="0">
                <a:solidFill>
                  <a:schemeClr val="tx1"/>
                </a:solidFill>
              </a:rPr>
              <a:t>May not see much more till mid-late august. </a:t>
            </a: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a:t>
            </a: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dirty="0">
                <a:solidFill>
                  <a:schemeClr val="tx1"/>
                </a:solidFill>
              </a:rPr>
              <a:t>The next call is about OOBE at 5935 MHz</a:t>
            </a:r>
          </a:p>
          <a:p>
            <a:pPr marL="0">
              <a:spcBef>
                <a:spcPts val="0"/>
              </a:spcBef>
              <a:spcAft>
                <a:spcPts val="0"/>
              </a:spcAft>
              <a:buFont typeface="Arial" panose="020B0604020202020204" pitchFamily="34" charset="0"/>
              <a:buChar char="•"/>
            </a:pP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altLang="en-US" sz="1800" dirty="0"/>
              <a:t>next call </a:t>
            </a:r>
            <a:r>
              <a:rPr lang="en-US" sz="1800" dirty="0">
                <a:sym typeface="Wingdings" panose="05000000000000000000" pitchFamily="2" charset="2"/>
              </a:rPr>
              <a:t>#16 14-15Sep21</a:t>
            </a:r>
          </a:p>
          <a:p>
            <a:pPr lvl="1">
              <a:spcBef>
                <a:spcPts val="0"/>
              </a:spcBef>
              <a:buFont typeface="Arial" panose="020B0604020202020204" pitchFamily="34" charset="0"/>
              <a:buChar char="•"/>
            </a:pPr>
            <a:r>
              <a:rPr lang="en-US" sz="1600" dirty="0">
                <a:solidFill>
                  <a:schemeClr val="tx1"/>
                </a:solidFill>
              </a:rPr>
              <a:t>Anything to share today?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Chili – SUBTEL - </a:t>
            </a:r>
            <a:r>
              <a:rPr lang="en-US" sz="1800" b="1" i="0" u="none" strike="noStrike" baseline="0" dirty="0">
                <a:solidFill>
                  <a:srgbClr val="000000"/>
                </a:solidFill>
              </a:rPr>
              <a:t>Amendments to Regulation </a:t>
            </a:r>
            <a:r>
              <a:rPr lang="en-US" sz="1800" b="1" i="0" u="none" strike="noStrike" baseline="0" dirty="0" err="1">
                <a:solidFill>
                  <a:srgbClr val="000000"/>
                </a:solidFill>
              </a:rPr>
              <a:t>Resolución</a:t>
            </a:r>
            <a:r>
              <a:rPr lang="en-US" sz="1800" b="1" i="0" u="none" strike="noStrike" baseline="0" dirty="0">
                <a:solidFill>
                  <a:srgbClr val="000000"/>
                </a:solidFill>
              </a:rPr>
              <a:t> 1985</a:t>
            </a:r>
            <a:endParaRPr lang="en-US" sz="1800" dirty="0">
              <a:solidFill>
                <a:schemeClr val="tx1"/>
              </a:solidFill>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0" i="0" u="none" strike="noStrike" baseline="0" dirty="0">
                <a:solidFill>
                  <a:srgbClr val="000000"/>
                </a:solidFill>
              </a:rPr>
              <a:t>Low power APs (Access Points) with internal batteries may operate outdoors in the 5925 - 7125 MHz frequency band, with maximum output power of 17 dBm EIRP.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Malaysia – MCMC – released a public consultation on the 12</a:t>
            </a:r>
            <a:r>
              <a:rPr lang="en-US" sz="1800" baseline="30000" dirty="0">
                <a:solidFill>
                  <a:schemeClr val="tx1"/>
                </a:solidFill>
                <a:ea typeface="Times New Roman" panose="02020603050405020304" pitchFamily="18" charset="0"/>
                <a:cs typeface="Times New Roman" panose="02020603050405020304" pitchFamily="18" charset="0"/>
              </a:rPr>
              <a:t>th</a:t>
            </a:r>
            <a:r>
              <a:rPr lang="en-US" sz="1800" dirty="0">
                <a:solidFill>
                  <a:schemeClr val="tx1"/>
                </a:solidFill>
                <a:ea typeface="Times New Roman" panose="02020603050405020304" pitchFamily="18" charset="0"/>
                <a:cs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0" i="0" u="none" strike="noStrike" baseline="0" dirty="0">
                <a:solidFill>
                  <a:srgbClr val="000000"/>
                </a:solidFill>
              </a:rPr>
              <a:t>They are looking for input to allocate the entire 6GHz band (5925 MHz to 7125 MHz) or the lower 500 MHz (5925 MHz to 6425 MHz) in Malaysia.  Comments due 11Oct21.  </a:t>
            </a:r>
          </a:p>
          <a:p>
            <a:pPr marL="400050" lvl="1">
              <a:spcBef>
                <a:spcPts val="0"/>
              </a:spcBef>
              <a:spcAft>
                <a:spcPts val="0"/>
              </a:spcAft>
              <a:buFont typeface="Arial" panose="020B0604020202020204" pitchFamily="34" charset="0"/>
              <a:buChar char="•"/>
            </a:pPr>
            <a:r>
              <a:rPr lang="en-US" sz="1800" dirty="0">
                <a:ea typeface="Times New Roman" panose="02020603050405020304" pitchFamily="18" charset="0"/>
                <a:cs typeface="Times New Roman" panose="02020603050405020304" pitchFamily="18" charset="0"/>
              </a:rPr>
              <a:t> </a:t>
            </a: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Anything else to share today?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algn="l"/>
            <a:endParaRPr lang="en-US" sz="18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 </a:t>
            </a: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GB" sz="1800" b="0" dirty="0">
                <a:effectLst/>
                <a:latin typeface="Times New Roman" panose="02020603050405020304" pitchFamily="18" charset="0"/>
                <a:ea typeface="Calibri" panose="020F0502020204030204" pitchFamily="34" charset="0"/>
              </a:rPr>
              <a:t>As explained at the 802.15  July closing plenary, Monday, August 23, 11-13 CEST, there is a joint TG13+TG7a meeting to develop the response letter of 802.15 to the ITU-R liaison statement in </a:t>
            </a:r>
            <a:r>
              <a:rPr lang="en-GB" sz="1800" b="0" u="sng" dirty="0">
                <a:solidFill>
                  <a:srgbClr val="0000FF"/>
                </a:solidFill>
                <a:effectLst/>
                <a:latin typeface="Times New Roman" panose="02020603050405020304" pitchFamily="18" charset="0"/>
                <a:ea typeface="Calibri" panose="020F0502020204030204" pitchFamily="34" charset="0"/>
                <a:hlinkClick r:id="rId3"/>
              </a:rPr>
              <a:t>https://mentor.ieee.org/802.18/dcn/21/18-21-0080-00-0000-request-for-information-itu-r-wp-1a.docx</a:t>
            </a:r>
            <a:r>
              <a:rPr lang="en-GB" sz="1800" b="0" dirty="0">
                <a:effectLst/>
                <a:latin typeface="Times New Roman" panose="02020603050405020304" pitchFamily="18" charset="0"/>
                <a:ea typeface="Calibri" panose="020F0502020204030204" pitchFamily="34" charset="0"/>
              </a:rPr>
              <a:t> .</a:t>
            </a:r>
            <a:endParaRPr lang="en-US" sz="1800" b="0" dirty="0">
              <a:latin typeface="Times New Roman" panose="02020603050405020304" pitchFamily="18" charset="0"/>
              <a:ea typeface="Calibri" panose="020F0502020204030204" pitchFamily="34" charset="0"/>
            </a:endParaRPr>
          </a:p>
          <a:p>
            <a:pPr lvl="1">
              <a:buFont typeface="Arial" panose="020B0604020202020204" pitchFamily="34" charset="0"/>
              <a:buChar char="•"/>
            </a:pPr>
            <a:r>
              <a:rPr lang="en-GB" sz="1800" b="0" dirty="0">
                <a:effectLst/>
                <a:latin typeface="Times New Roman" panose="02020603050405020304" pitchFamily="18" charset="0"/>
                <a:ea typeface="Calibri" panose="020F0502020204030204" pitchFamily="34" charset="0"/>
              </a:rPr>
              <a:t>A first draft of the response letter should be available, then will be discussed jointly next Monday in 802.15 and then it will be further handled by 802.18 who received the letter and will send out the reply.</a:t>
            </a:r>
            <a:endParaRPr lang="en-US" sz="1800" b="0" dirty="0">
              <a:effectLst/>
              <a:latin typeface="Times New Roman" panose="02020603050405020304" pitchFamily="18" charset="0"/>
              <a:ea typeface="Calibri" panose="020F0502020204030204" pitchFamily="34" charset="0"/>
            </a:endParaRPr>
          </a:p>
          <a:p>
            <a:pPr marL="457200" lvl="1" indent="0"/>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4"/>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5"/>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6"/>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7"/>
              </a:rPr>
              <a:t>https://mentor.ieee.org/802.18/dcn/21/18-21-0039-01-0000-ieee-802-viewpoints-on-wrc-23-agenda-items.pptx</a:t>
            </a:r>
            <a:endParaRPr lang="en-US" sz="1400" b="0" dirty="0">
              <a:solidFill>
                <a:schemeClr val="tx1"/>
              </a:solidFill>
              <a:effectLst/>
              <a:ea typeface="Calibri" panose="020F0502020204030204" pitchFamily="34" charset="0"/>
            </a:endParaRPr>
          </a:p>
          <a:p>
            <a:pPr marL="285750" indent="-285750">
              <a:spcBef>
                <a:spcPts val="0"/>
              </a:spcBef>
              <a:buFont typeface="Arial" panose="020B0604020202020204" pitchFamily="34" charset="0"/>
              <a:buChar char="•"/>
            </a:pPr>
            <a:r>
              <a:rPr lang="en-US" sz="1800" b="0" dirty="0">
                <a:solidFill>
                  <a:schemeClr val="tx1"/>
                </a:solidFill>
              </a:rPr>
              <a:t> </a:t>
            </a:r>
            <a:r>
              <a:rPr lang="en-US" sz="1400" b="0" dirty="0">
                <a:solidFill>
                  <a:schemeClr val="tx1"/>
                </a:solidFill>
              </a:rPr>
              <a:t>Do we have all the ITS folks on to review? </a:t>
            </a:r>
          </a:p>
          <a:p>
            <a:pPr marL="685800" lvl="1">
              <a:spcBef>
                <a:spcPts val="0"/>
              </a:spcBef>
              <a:buFont typeface="Arial" panose="020B0604020202020204" pitchFamily="34" charset="0"/>
              <a:buChar char="•"/>
            </a:pPr>
            <a:r>
              <a:rPr lang="en-US" sz="1400" b="0" dirty="0">
                <a:solidFill>
                  <a:schemeClr val="tx1"/>
                </a:solidFill>
              </a:rPr>
              <a:t>How can we watch / what bodies about any possible expansion of the ITS bands (globally) e.g. to 4.9GHz? </a:t>
            </a:r>
          </a:p>
          <a:p>
            <a:pPr marL="685800" lvl="1">
              <a:spcBef>
                <a:spcPts val="0"/>
              </a:spcBef>
              <a:buFont typeface="Arial" panose="020B0604020202020204" pitchFamily="34" charset="0"/>
              <a:buChar char="•"/>
            </a:pPr>
            <a:r>
              <a:rPr lang="en-US" sz="1400" b="0" dirty="0">
                <a:solidFill>
                  <a:schemeClr val="tx1"/>
                </a:solidFill>
              </a:rPr>
              <a:t>WRC-23 Agenda Item 1.1 – </a:t>
            </a:r>
            <a:r>
              <a:rPr lang="en-US" sz="1400" b="0" i="1" dirty="0">
                <a:solidFill>
                  <a:srgbClr val="222222"/>
                </a:solidFill>
                <a:effectLst/>
              </a:rPr>
              <a:t>Watch CPG in EU and will hear from them if any discussions come up on expansion of ITS.</a:t>
            </a:r>
            <a:endParaRPr lang="en-US" sz="1400" b="0" i="0" dirty="0">
              <a:solidFill>
                <a:srgbClr val="222222"/>
              </a:solidFill>
              <a:effectLst/>
            </a:endParaRPr>
          </a:p>
          <a:p>
            <a:pPr marL="1371600" marR="0" algn="l">
              <a:spcBef>
                <a:spcPts val="0"/>
              </a:spcBef>
              <a:spcAft>
                <a:spcPts val="0"/>
              </a:spcAft>
            </a:pPr>
            <a:r>
              <a:rPr lang="en-US" sz="1400" b="0" i="1" dirty="0">
                <a:solidFill>
                  <a:srgbClr val="222222"/>
                </a:solidFill>
                <a:effectLst/>
              </a:rPr>
              <a:t>i.   Watch other regional bodies also.</a:t>
            </a:r>
            <a:endParaRPr lang="en-US" sz="1000" b="0" dirty="0">
              <a:solidFill>
                <a:schemeClr val="tx1"/>
              </a:solidFill>
            </a:endParaRPr>
          </a:p>
          <a:p>
            <a:pPr marL="285750" indent="-285750">
              <a:spcBef>
                <a:spcPts val="0"/>
              </a:spcBef>
              <a:buFont typeface="Arial" panose="020B0604020202020204" pitchFamily="34" charset="0"/>
              <a:buChar char="•"/>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8556" y="5812312"/>
            <a:ext cx="10740044" cy="658642"/>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b="1" dirty="0">
                <a:solidFill>
                  <a:srgbClr val="00B0F0"/>
                </a:solidFill>
              </a:rPr>
              <a:t>For the 4 open ITU –R liaisons to WP 1A &amp; WP 5A, see back up slides in this agenda.  All due to WPs in November 2021. </a:t>
            </a:r>
          </a:p>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477" y="511975"/>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914400" y="1122725"/>
            <a:ext cx="11049000" cy="5352690"/>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Notice of Proposed Rulemaking – ET Docket No. 21-264</a:t>
            </a:r>
            <a:r>
              <a:rPr lang="en-US"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0" u="sng" dirty="0">
                <a:solidFill>
                  <a:srgbClr val="0000FF"/>
                </a:solidFill>
                <a:effectLst/>
                <a:ea typeface="Calibri" panose="020F0502020204030204" pitchFamily="34" charset="0"/>
                <a:hlinkClick r:id="rId3"/>
              </a:rPr>
              <a:t>https://mentor.ieee.org/802.18/dcn/21/18-21-0079-00-0000-fcc-nprm-allowing-expanded-flexibility-for-radar-operation-in-57-64-ghz-band.docx</a:t>
            </a:r>
            <a:r>
              <a:rPr lang="en-US" sz="1800" b="0" dirty="0">
                <a:effectLst/>
                <a:ea typeface="Calibri" panose="020F0502020204030204" pitchFamily="34" charset="0"/>
              </a:rPr>
              <a:t>   44 seek comments</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Abstract in notes on this slide.</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Proceeding: </a:t>
            </a:r>
            <a:r>
              <a:rPr lang="en-US" sz="1800" b="0" dirty="0">
                <a:solidFill>
                  <a:srgbClr val="191919"/>
                </a:solidFill>
                <a:effectLst/>
                <a:ea typeface="Calibri" panose="020F0502020204030204" pitchFamily="34" charset="0"/>
                <a:hlinkClick r:id="rId4"/>
              </a:rPr>
              <a:t>https://www.fcc.gov/ecfs/search/filings?q=((proceedings.name:((21%5C-264*))%20OR%20proceedings.description:((21%5C-264*))))&amp;sort=date_disseminated,DESC</a:t>
            </a:r>
            <a:r>
              <a:rPr lang="en-US" sz="18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It is now adopted by the FCC commission, has not be published in Federal Register yet. </a:t>
            </a:r>
          </a:p>
          <a:p>
            <a:pPr marL="400050" lvl="1">
              <a:spcBef>
                <a:spcPts val="0"/>
              </a:spcBef>
              <a:spcAft>
                <a:spcPts val="0"/>
              </a:spcAft>
              <a:buFont typeface="Arial" panose="020B0604020202020204" pitchFamily="34" charset="0"/>
              <a:buChar char="•"/>
            </a:pPr>
            <a:r>
              <a:rPr lang="en-US" sz="1800" dirty="0">
                <a:solidFill>
                  <a:srgbClr val="191919"/>
                </a:solidFill>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.11bf, is looking at the NPRM below.</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 </a:t>
            </a:r>
            <a:r>
              <a:rPr lang="en-US" sz="1800" b="0" dirty="0" err="1">
                <a:effectLst/>
                <a:ea typeface="Calibri" panose="020F0502020204030204" pitchFamily="34" charset="0"/>
              </a:rPr>
              <a:t>CoEx</a:t>
            </a:r>
            <a:r>
              <a:rPr lang="en-US" sz="1800" b="0" dirty="0">
                <a:effectLst/>
                <a:ea typeface="Calibri" panose="020F0502020204030204" pitchFamily="34" charset="0"/>
              </a:rPr>
              <a:t>, had a presentation in this plenary, </a:t>
            </a:r>
            <a:r>
              <a:rPr lang="en-US" sz="1800" b="0" dirty="0">
                <a:effectLst/>
                <a:ea typeface="Calibri" panose="020F0502020204030204" pitchFamily="34" charset="0"/>
                <a:hlinkClick r:id="rId5"/>
              </a:rPr>
              <a:t>https://mentor.ieee.org/802.11/dcn/21/11-21-1089-00-coex-coexistence-between-radars-and-communication-systems-in-the-60ghz-band-u-s-update.pptx</a:t>
            </a:r>
            <a:r>
              <a:rPr lang="en-US" sz="1800" b="0" dirty="0">
                <a:effectLst/>
                <a:ea typeface="Calibri" panose="020F0502020204030204" pitchFamily="34" charset="0"/>
              </a:rPr>
              <a:t>  and had some concerns on the proposed rules. </a:t>
            </a:r>
            <a:endParaRPr lang="en-US" sz="1400" b="0"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ea typeface="Calibri" panose="020F0502020204030204" pitchFamily="34" charset="0"/>
              </a:rPr>
              <a:t>  .15.4ab will put on their next call, 03aug21, to discuss.</a:t>
            </a:r>
          </a:p>
          <a:p>
            <a:pPr marL="0" marR="0">
              <a:spcBef>
                <a:spcPts val="0"/>
              </a:spcBef>
              <a:spcAft>
                <a:spcPts val="0"/>
              </a:spcAft>
              <a:buFont typeface="Arial" panose="020B0604020202020204" pitchFamily="34" charset="0"/>
              <a:buChar char="•"/>
            </a:pPr>
            <a:endParaRPr lang="en-US" sz="1800" b="0" dirty="0">
              <a:ea typeface="Calibri" panose="020F0502020204030204" pitchFamily="34" charset="0"/>
            </a:endParaRPr>
          </a:p>
          <a:p>
            <a:pPr marL="0" marR="0">
              <a:spcBef>
                <a:spcPts val="0"/>
              </a:spcBef>
              <a:spcAft>
                <a:spcPts val="0"/>
              </a:spcAft>
              <a:buFont typeface="Wingdings" panose="05000000000000000000" pitchFamily="2" charset="2"/>
              <a:buChar char="v"/>
            </a:pPr>
            <a:r>
              <a:rPr lang="en-US" sz="1800" b="0" dirty="0">
                <a:ea typeface="Calibri" panose="020F0502020204030204" pitchFamily="34" charset="0"/>
              </a:rPr>
              <a:t>Came out today (19aug21)  </a:t>
            </a:r>
            <a:r>
              <a:rPr lang="en-US" sz="1800" dirty="0">
                <a:solidFill>
                  <a:srgbClr val="C00000"/>
                </a:solidFill>
                <a:ea typeface="Calibri" panose="020F0502020204030204" pitchFamily="34" charset="0"/>
              </a:rPr>
              <a:t>Comments due 20Sept21 and reply comments due 18Oct21</a:t>
            </a:r>
          </a:p>
          <a:p>
            <a:pPr marL="0" marR="0">
              <a:spcBef>
                <a:spcPts val="0"/>
              </a:spcBef>
              <a:spcAft>
                <a:spcPts val="0"/>
              </a:spcAft>
              <a:buFont typeface="Arial" panose="020B0604020202020204" pitchFamily="34" charset="0"/>
              <a:buChar char="•"/>
            </a:pPr>
            <a:r>
              <a:rPr lang="en-US" sz="1800" b="1" dirty="0">
                <a:effectLst/>
                <a:ea typeface="Times New Roman" panose="02020603050405020304" pitchFamily="18" charset="0"/>
                <a:cs typeface="Calibri" panose="020F0502020204030204" pitchFamily="34"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6"/>
              </a:rPr>
              <a:t>2021-16637</a:t>
            </a:r>
            <a:r>
              <a:rPr lang="en-US" sz="1800" u="sng" dirty="0">
                <a:solidFill>
                  <a:srgbClr val="3071A9"/>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cs typeface="Calibri" panose="020F0502020204030204" pitchFamily="34" charset="0"/>
              </a:rPr>
              <a:t>Citation:</a:t>
            </a:r>
            <a:r>
              <a:rPr lang="en-US" sz="1800" dirty="0">
                <a:solidFill>
                  <a:srgbClr val="000000"/>
                </a:solidFill>
                <a:effectLst/>
                <a:ea typeface="Times New Roman" panose="02020603050405020304" pitchFamily="18" charset="0"/>
              </a:rPr>
              <a:t> 86 FR 46661; </a:t>
            </a:r>
            <a:r>
              <a:rPr lang="en-US" sz="1800" b="0" u="sng" dirty="0">
                <a:solidFill>
                  <a:srgbClr val="3071A9"/>
                </a:solidFill>
                <a:effectLst/>
                <a:ea typeface="Times New Roman" panose="02020603050405020304" pitchFamily="18" charset="0"/>
                <a:cs typeface="Calibri" panose="020F0502020204030204" pitchFamily="34" charset="0"/>
                <a:hlinkClick r:id="rId7"/>
              </a:rPr>
              <a:t>PDF</a:t>
            </a:r>
            <a:r>
              <a:rPr lang="en-US" sz="1800" b="1" dirty="0">
                <a:solidFill>
                  <a:srgbClr val="000000"/>
                </a:solidFill>
                <a:effectLst/>
                <a:ea typeface="Times New Roman" panose="02020603050405020304" pitchFamily="18" charset="0"/>
                <a:cs typeface="Calibri" panose="020F0502020204030204" pitchFamily="34" charset="0"/>
              </a:rPr>
              <a:t> </a:t>
            </a:r>
            <a:r>
              <a:rPr lang="en-US" sz="1800" dirty="0">
                <a:solidFill>
                  <a:srgbClr val="000000"/>
                </a:solidFill>
                <a:effectLst/>
                <a:ea typeface="Times New Roman" panose="02020603050405020304" pitchFamily="18" charset="0"/>
              </a:rPr>
              <a:t>Pages 46661-46672 </a:t>
            </a:r>
            <a:r>
              <a:rPr lang="en-US" sz="1800" i="1" dirty="0">
                <a:solidFill>
                  <a:srgbClr val="000000"/>
                </a:solidFill>
                <a:effectLst/>
                <a:ea typeface="Times New Roman" panose="02020603050405020304" pitchFamily="18" charset="0"/>
                <a:cs typeface="Calibri" panose="020F0502020204030204" pitchFamily="34" charset="0"/>
              </a:rPr>
              <a:t>(12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cs typeface="Calibri" panose="020F0502020204030204" pitchFamily="34" charset="0"/>
                <a:hlinkClick r:id="rId8"/>
              </a:rPr>
              <a:t>Permalink</a:t>
            </a:r>
            <a:r>
              <a:rPr lang="en-US" sz="1800" b="1" dirty="0">
                <a:solidFill>
                  <a:srgbClr val="000000"/>
                </a:solidFill>
                <a:effectLst/>
                <a:ea typeface="Times New Roman" panose="02020603050405020304" pitchFamily="18" charset="0"/>
                <a:cs typeface="Calibri" panose="020F0502020204030204" pitchFamily="34" charset="0"/>
              </a:rPr>
              <a:t> </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Comments would be best to be approved in</a:t>
            </a:r>
            <a:r>
              <a:rPr lang="en-US" sz="1800" dirty="0">
                <a:ea typeface="Calibri" panose="020F0502020204030204" pitchFamily="34" charset="0"/>
              </a:rPr>
              <a:t> .18 on 02Sep (2 weeks from now), for a 10-day EC ballot. </a:t>
            </a: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If 09Sep, then needs an early close EC ballot.  </a:t>
            </a:r>
            <a:endParaRPr lang="en-US" sz="16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19aug21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marR="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238125" marR="0">
              <a:spcBef>
                <a:spcPts val="0"/>
              </a:spcBef>
              <a:spcAft>
                <a:spcPts val="0"/>
              </a:spcAft>
              <a:buFont typeface="Arial" panose="020B0604020202020204" pitchFamily="34" charset="0"/>
              <a:buChar char="•"/>
            </a:pPr>
            <a:r>
              <a:rPr lang="en-US" sz="2000" b="1" dirty="0">
                <a:solidFill>
                  <a:srgbClr val="333333"/>
                </a:solidFill>
                <a:effectLst/>
                <a:latin typeface="Arial" panose="020B0604020202020204" pitchFamily="34" charset="0"/>
                <a:ea typeface="Times New Roman" panose="02020603050405020304" pitchFamily="18" charset="0"/>
              </a:rPr>
              <a:t>Protecting Against National Security Threats to the Communications Supply Chain through the Equipment Authorization Program and the Competitive Bidding Program</a:t>
            </a:r>
            <a:endParaRPr lang="en-US" sz="2000" dirty="0">
              <a:effectLst/>
              <a:latin typeface="Calibri" panose="020F0502020204030204" pitchFamily="34" charset="0"/>
              <a:ea typeface="Calibri" panose="020F0502020204030204" pitchFamily="34" charset="0"/>
            </a:endParaRPr>
          </a:p>
          <a:p>
            <a:pPr marL="95250" marR="0">
              <a:spcBef>
                <a:spcPts val="0"/>
              </a:spcBef>
              <a:spcAft>
                <a:spcPts val="0"/>
              </a:spcAft>
              <a:buFont typeface="Arial" panose="020B0604020202020204" pitchFamily="34" charset="0"/>
              <a:buChar char="•"/>
            </a:pPr>
            <a:r>
              <a:rPr lang="en-US" sz="1800" b="1" dirty="0">
                <a:effectLst/>
                <a:latin typeface="Helvetica" panose="020B0604020202020204" pitchFamily="34" charset="0"/>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panose="020B0604020202020204" pitchFamily="34" charset="0"/>
                <a:ea typeface="Times New Roman" panose="02020603050405020304" pitchFamily="18" charset="0"/>
              </a:rPr>
              <a:t> </a:t>
            </a:r>
            <a:r>
              <a:rPr lang="en-US" sz="1800" u="sng" dirty="0">
                <a:solidFill>
                  <a:srgbClr val="3071A9"/>
                </a:solidFill>
                <a:effectLst/>
                <a:latin typeface="Helvetica" panose="020B0604020202020204" pitchFamily="34" charset="0"/>
                <a:ea typeface="Times New Roman" panose="02020603050405020304" pitchFamily="18" charset="0"/>
                <a:hlinkClick r:id="rId3"/>
              </a:rPr>
              <a:t>2021-16087</a:t>
            </a:r>
            <a:r>
              <a:rPr lang="en-US" sz="1800" u="sng" dirty="0">
                <a:latin typeface="Helvetica" panose="020B0604020202020204" pitchFamily="34" charset="0"/>
                <a:ea typeface="Times New Roman" panose="02020603050405020304" pitchFamily="18" charset="0"/>
              </a:rPr>
              <a:t>; </a:t>
            </a: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Citation:</a:t>
            </a:r>
            <a:r>
              <a:rPr lang="en-US" sz="1800" dirty="0">
                <a:solidFill>
                  <a:srgbClr val="000000"/>
                </a:solidFill>
                <a:effectLst/>
                <a:latin typeface="Helvetica" panose="020B0604020202020204" pitchFamily="34" charset="0"/>
                <a:ea typeface="Times New Roman" panose="02020603050405020304" pitchFamily="18" charset="0"/>
              </a:rPr>
              <a:t> 86 FR 46641; </a:t>
            </a:r>
            <a:r>
              <a:rPr lang="en-US" sz="1800" b="0" u="sng" dirty="0">
                <a:solidFill>
                  <a:srgbClr val="3071A9"/>
                </a:solidFill>
                <a:effectLst/>
                <a:latin typeface="Helvetica" panose="020B0604020202020204" pitchFamily="34" charset="0"/>
                <a:ea typeface="Times New Roman" panose="02020603050405020304" pitchFamily="18" charset="0"/>
                <a:cs typeface="Calibri" panose="020F0502020204030204" pitchFamily="34" charset="0"/>
                <a:hlinkClick r:id="rId4"/>
              </a:rPr>
              <a:t>PDF</a:t>
            </a: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 </a:t>
            </a:r>
            <a:r>
              <a:rPr lang="en-US" sz="1800" dirty="0">
                <a:solidFill>
                  <a:srgbClr val="000000"/>
                </a:solidFill>
                <a:effectLst/>
                <a:latin typeface="Helvetica" panose="020B0604020202020204" pitchFamily="34" charset="0"/>
                <a:ea typeface="Times New Roman" panose="02020603050405020304" pitchFamily="18" charset="0"/>
              </a:rPr>
              <a:t>Pages 46641-46644 </a:t>
            </a:r>
            <a:r>
              <a:rPr lang="en-US" sz="1800" i="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(4 pages)</a:t>
            </a:r>
            <a:r>
              <a:rPr lang="en-US" sz="1800" dirty="0">
                <a:solidFill>
                  <a:srgbClr val="000000"/>
                </a:solidFill>
                <a:effectLst/>
                <a:latin typeface="Helvetica" panose="020B0604020202020204" pitchFamily="34" charset="0"/>
                <a:ea typeface="Times New Roman" panose="02020603050405020304" pitchFamily="18" charset="0"/>
              </a:rPr>
              <a:t>;  </a:t>
            </a:r>
            <a:r>
              <a:rPr lang="en-US" sz="1800" b="0" u="sng" dirty="0">
                <a:solidFill>
                  <a:srgbClr val="3071A9"/>
                </a:solidFill>
                <a:effectLst/>
                <a:latin typeface="Helvetica" panose="020B0604020202020204" pitchFamily="34" charset="0"/>
                <a:ea typeface="Times New Roman" panose="02020603050405020304" pitchFamily="18" charset="0"/>
                <a:cs typeface="Calibri" panose="020F0502020204030204" pitchFamily="34" charset="0"/>
                <a:hlinkClick r:id="rId5"/>
              </a:rPr>
              <a:t>Permalink</a:t>
            </a: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Abstract:</a:t>
            </a:r>
            <a:r>
              <a:rPr lang="en-US" sz="1800" dirty="0">
                <a:solidFill>
                  <a:srgbClr val="000000"/>
                </a:solidFill>
                <a:effectLst/>
                <a:latin typeface="Helvetica" panose="020B0604020202020204" pitchFamily="34" charset="0"/>
                <a:ea typeface="Times New Roman" panose="02020603050405020304" pitchFamily="18" charset="0"/>
              </a:rPr>
              <a:t> The Commission seeks comment on how to leverage its equipment authorization program to encourage manufacturers who are building devices that will connect to U.S. networks to consider cybersecurity standards and guidelines.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buFont typeface="Arial" panose="020B0604020202020204" pitchFamily="34" charset="0"/>
              <a:buChar char="•"/>
            </a:pPr>
            <a:endParaRPr lang="en-US" sz="20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endParaRPr>
          </a:p>
          <a:p>
            <a:pPr marL="95250" marR="0">
              <a:spcBef>
                <a:spcPts val="0"/>
              </a:spcBef>
              <a:spcAft>
                <a:spcPts val="0"/>
              </a:spcAft>
              <a:buFont typeface="Arial" panose="020B0604020202020204" pitchFamily="34" charset="0"/>
              <a:buChar char="•"/>
            </a:pP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panose="020B0604020202020204" pitchFamily="34" charset="0"/>
                <a:ea typeface="Times New Roman" panose="02020603050405020304" pitchFamily="18" charset="0"/>
              </a:rPr>
              <a:t> </a:t>
            </a:r>
            <a:r>
              <a:rPr lang="en-US" sz="1800" u="sng" dirty="0">
                <a:solidFill>
                  <a:srgbClr val="3071A9"/>
                </a:solidFill>
                <a:effectLst/>
                <a:latin typeface="Helvetica" panose="020B0604020202020204" pitchFamily="34" charset="0"/>
                <a:ea typeface="Times New Roman" panose="02020603050405020304" pitchFamily="18" charset="0"/>
                <a:hlinkClick r:id="rId6"/>
              </a:rPr>
              <a:t>2021-16085</a:t>
            </a:r>
            <a:r>
              <a:rPr lang="en-US" sz="1800" u="sng" dirty="0">
                <a:latin typeface="Helvetica" panose="020B0604020202020204" pitchFamily="34" charset="0"/>
                <a:ea typeface="Times New Roman" panose="02020603050405020304" pitchFamily="18" charset="0"/>
              </a:rPr>
              <a:t>; </a:t>
            </a: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Citation:</a:t>
            </a:r>
            <a:r>
              <a:rPr lang="en-US" sz="1800" dirty="0">
                <a:solidFill>
                  <a:srgbClr val="000000"/>
                </a:solidFill>
                <a:effectLst/>
                <a:latin typeface="Helvetica" panose="020B0604020202020204" pitchFamily="34" charset="0"/>
                <a:ea typeface="Times New Roman" panose="02020603050405020304" pitchFamily="18" charset="0"/>
              </a:rPr>
              <a:t> 86 FR 46644; </a:t>
            </a:r>
            <a:r>
              <a:rPr lang="en-US" sz="1800" b="0" u="sng" dirty="0">
                <a:solidFill>
                  <a:srgbClr val="3071A9"/>
                </a:solidFill>
                <a:effectLst/>
                <a:latin typeface="Helvetica" panose="020B0604020202020204" pitchFamily="34" charset="0"/>
                <a:ea typeface="Times New Roman" panose="02020603050405020304" pitchFamily="18" charset="0"/>
                <a:cs typeface="Calibri" panose="020F0502020204030204" pitchFamily="34" charset="0"/>
                <a:hlinkClick r:id="rId7"/>
              </a:rPr>
              <a:t>PDF</a:t>
            </a: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 </a:t>
            </a:r>
            <a:r>
              <a:rPr lang="en-US" sz="1800" dirty="0">
                <a:solidFill>
                  <a:srgbClr val="000000"/>
                </a:solidFill>
                <a:effectLst/>
                <a:latin typeface="Helvetica" panose="020B0604020202020204" pitchFamily="34" charset="0"/>
                <a:ea typeface="Times New Roman" panose="02020603050405020304" pitchFamily="18" charset="0"/>
              </a:rPr>
              <a:t>Pages 46644-46661 </a:t>
            </a:r>
            <a:r>
              <a:rPr lang="en-US" sz="1800" i="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(18 pages); </a:t>
            </a:r>
            <a:r>
              <a:rPr lang="en-US" sz="1800" b="0" u="sng" dirty="0">
                <a:solidFill>
                  <a:srgbClr val="3071A9"/>
                </a:solidFill>
                <a:effectLst/>
                <a:latin typeface="Helvetica" panose="020B0604020202020204" pitchFamily="34" charset="0"/>
                <a:ea typeface="Times New Roman" panose="02020603050405020304" pitchFamily="18" charset="0"/>
                <a:cs typeface="Calibri" panose="020F0502020204030204" pitchFamily="34" charset="0"/>
                <a:hlinkClick r:id="rId8"/>
              </a:rPr>
              <a:t>Permalink</a:t>
            </a: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Abstract:</a:t>
            </a:r>
            <a:r>
              <a:rPr lang="en-US" sz="1800" dirty="0">
                <a:solidFill>
                  <a:srgbClr val="000000"/>
                </a:solidFill>
                <a:effectLst/>
                <a:latin typeface="Helvetica" panose="020B0604020202020204" pitchFamily="34" charset="0"/>
                <a:ea typeface="Times New Roman" panose="02020603050405020304" pitchFamily="18" charset="0"/>
              </a:rPr>
              <a:t> The Commission proposes to revise rules related to its equipment authorization processes to prohibit authorization of any ``covered'' equipment on the recently established Covered List. The Commission also seeks comment on whether to require additional certification relating to national security from applicants who wish to participate in the Commission's competitive bidding auctions. This action explores steps the Commission can take to further its goal of protecting communications networks...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buFont typeface="Arial" panose="020B0604020202020204" pitchFamily="34" charset="0"/>
              <a:buChar char="•"/>
            </a:pPr>
            <a:r>
              <a:rPr lang="en-US" sz="1600" dirty="0">
                <a:ea typeface="Calibri" panose="020F0502020204030204" pitchFamily="34" charset="0"/>
              </a:rPr>
              <a:t> </a:t>
            </a:r>
          </a:p>
          <a:p>
            <a:pPr marL="0" marR="0">
              <a:spcBef>
                <a:spcPts val="0"/>
              </a:spcBef>
              <a:spcAft>
                <a:spcPts val="0"/>
              </a:spcAft>
              <a:buFont typeface="Arial" panose="020B0604020202020204" pitchFamily="34" charset="0"/>
              <a:buChar char="•"/>
            </a:pPr>
            <a:r>
              <a:rPr lang="en-US" sz="1600" dirty="0">
                <a:ea typeface="Calibri" panose="020F0502020204030204" pitchFamily="34" charset="0"/>
              </a:rPr>
              <a:t> </a:t>
            </a:r>
            <a:endParaRPr lang="en-US" sz="20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19aug21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 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19aug21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Anything to share today? </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8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 Anything to share today? </a:t>
            </a: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515600" cy="464123"/>
          </a:xfrm>
        </p:spPr>
        <p:txBody>
          <a:bodyPr/>
          <a:lstStyle/>
          <a:p>
            <a:r>
              <a:rPr lang="en-US" altLang="en-US" sz="2400" dirty="0"/>
              <a:t>General Discussion Items – ongoing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19aug21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https://mentor.ieee.org/802.18/dcn/21/18-21-0036-07-0000-frequency-table-template.xlsx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27jul21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Wingdings" panose="05000000000000000000" pitchFamily="2" charset="2"/>
              <a:buChar char="v"/>
            </a:pPr>
            <a:r>
              <a:rPr lang="en-US" sz="1800" dirty="0">
                <a:solidFill>
                  <a:srgbClr val="7030A0"/>
                </a:solidFill>
                <a:ea typeface="Times New Roman" panose="02020603050405020304" pitchFamily="18" charset="0"/>
              </a:rPr>
              <a:t>Note:  ad hoc next week for 26aug21 is cancelled. </a:t>
            </a: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next meeting will be 28sep21.  (call-in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 </a:t>
            </a:r>
            <a:r>
              <a:rPr lang="en-US" sz="1400" kern="1600" dirty="0" err="1"/>
              <a:t>oes</a:t>
            </a:r>
            <a:r>
              <a:rPr lang="en-US" sz="1400" kern="1600" dirty="0"/>
              <a:t>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19aug21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60 GHz NPRM, looking for initial comment responses, only have 2 or 3 weeks to finalize comments.</a:t>
            </a:r>
            <a:r>
              <a:rPr lang="en-US" alt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sz="1800" dirty="0">
              <a:solidFill>
                <a:srgbClr val="00B0F0"/>
              </a:solidFill>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19aug21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2143065" y="4274812"/>
            <a:ext cx="9656811"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19aug21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02sep  –</a:t>
            </a:r>
            <a:r>
              <a:rPr lang="en-US" sz="1800" i="1" u="sng" dirty="0"/>
              <a:t>15:00–&lt;15:55</a:t>
            </a:r>
            <a:r>
              <a:rPr lang="en-US" sz="1800" dirty="0"/>
              <a:t> et </a:t>
            </a:r>
            <a:r>
              <a:rPr lang="en-US" sz="1600" dirty="0"/>
              <a:t>– 	</a:t>
            </a:r>
            <a:r>
              <a:rPr lang="en-US" sz="2000" dirty="0">
                <a:highlight>
                  <a:srgbClr val="D5F4FF"/>
                </a:highlight>
              </a:rPr>
              <a:t>{no call on 26aug}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lgn="r">
              <a:spcBef>
                <a:spcPts val="0"/>
              </a:spcBef>
              <a:buFont typeface="Wingdings" panose="05000000000000000000" pitchFamily="2" charset="2"/>
              <a:buChar char="v"/>
            </a:pPr>
            <a:r>
              <a:rPr lang="en-US" sz="1600" b="1" u="sng" dirty="0"/>
              <a:t>note: new call-in starting 09sep21, see back up slides here.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15:____________________________52et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t>The next IEEE 802 (</a:t>
            </a:r>
            <a:r>
              <a:rPr lang="en-US" sz="1800" dirty="0" err="1"/>
              <a:t>ec</a:t>
            </a:r>
            <a:r>
              <a:rPr lang="en-US" sz="1800" dirty="0"/>
              <a:t> call 07sep to decide on electronic or f2f)_ plenary will be in November 2021</a:t>
            </a: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19aug21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19aug21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19aug21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19aug21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200" dirty="0"/>
          </a:p>
          <a:p>
            <a:pPr marL="514350" indent="-514350">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documents 57 and 58 are assigned to the ITU Ad hoc group for processing.</a:t>
            </a:r>
            <a:r>
              <a:rPr lang="en-US" sz="1600" dirty="0"/>
              <a:t>  ad hoc has met on these. </a:t>
            </a:r>
          </a:p>
          <a:p>
            <a:pPr marL="914400" lvl="1" indent="-514350">
              <a:buFont typeface="+mj-lt"/>
              <a:buAutoNum type="romanLcPeriod"/>
            </a:pPr>
            <a:endParaRPr lang="en-US" sz="1600" dirty="0"/>
          </a:p>
          <a:p>
            <a:pPr marL="514350" indent="-514350">
              <a:buFont typeface="+mj-lt"/>
              <a:buAutoNum type="romanLcPeriod"/>
            </a:pPr>
            <a:r>
              <a:rPr lang="en-US" sz="1600" dirty="0"/>
              <a:t>Liaison from ITU-R WP 1A re: Light Communications, see </a:t>
            </a:r>
            <a:r>
              <a:rPr lang="en-US" sz="1600" dirty="0">
                <a:hlinkClick r:id="rId6"/>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a:t>
            </a:r>
          </a:p>
          <a:p>
            <a:pPr marL="914400" lvl="1" indent="-514350">
              <a:buFont typeface="+mj-lt"/>
              <a:buAutoNum type="romanLcPeriod"/>
            </a:pPr>
            <a:r>
              <a:rPr lang="en-US" sz="1600" dirty="0"/>
              <a:t>24jun: </a:t>
            </a:r>
            <a:r>
              <a:rPr lang="en-US" sz="1600" dirty="0">
                <a:effectLst/>
                <a:ea typeface="Times New Roman" panose="02020603050405020304" pitchFamily="18" charset="0"/>
                <a:cs typeface="Times New Roman" panose="02020603050405020304" pitchFamily="18" charset="0"/>
              </a:rPr>
              <a:t>review the document and develop recommended modifications to reflect the work underway for P802.11bb</a:t>
            </a:r>
            <a:endParaRPr lang="en-US" sz="1600" dirty="0"/>
          </a:p>
          <a:p>
            <a:pPr marL="914400" lvl="1" indent="-514350">
              <a:buFont typeface="+mj-lt"/>
              <a:buAutoNum type="romanLcPeriod"/>
            </a:pPr>
            <a:r>
              <a:rPr lang="en-US" sz="1600" dirty="0"/>
              <a:t>24jun/13jul:802.15.7 - .15 chair is aware.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19aug21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15jul21</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19aug21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19aug21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19aug21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19aug21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19aug21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19aug21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u="sng" dirty="0">
                <a:solidFill>
                  <a:schemeClr val="tx1"/>
                </a:solidFill>
              </a:rPr>
              <a:t>w/</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Al</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FCC NPRM on 60GHz</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346"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Chili and Malaysia </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60 GHz </a:t>
            </a:r>
          </a:p>
          <a:p>
            <a:pPr lvl="1">
              <a:spcBef>
                <a:spcPts val="0"/>
              </a:spcBef>
              <a:buFont typeface="Arial" panose="020B0604020202020204" pitchFamily="34" charset="0"/>
              <a:buChar char="•"/>
            </a:pPr>
            <a:r>
              <a:rPr lang="en-US" altLang="en-US" sz="1400" kern="0" dirty="0">
                <a:solidFill>
                  <a:schemeClr val="tx1"/>
                </a:solidFill>
              </a:rPr>
              <a:t>Status</a:t>
            </a:r>
          </a:p>
          <a:p>
            <a:pPr lvl="1">
              <a:spcBef>
                <a:spcPts val="0"/>
              </a:spcBef>
              <a:buFont typeface="Arial" panose="020B0604020202020204" pitchFamily="34" charset="0"/>
              <a:buChar char="•"/>
            </a:pPr>
            <a:r>
              <a:rPr lang="en-US" altLang="en-US" sz="1400" b="0" kern="0" dirty="0">
                <a:solidFill>
                  <a:schemeClr val="tx1"/>
                </a:solidFill>
              </a:rPr>
              <a:t>Comments due 20 Sept.</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cyber security connecting to a network</a:t>
            </a:r>
          </a:p>
          <a:p>
            <a:pPr lvl="1">
              <a:spcBef>
                <a:spcPts val="0"/>
              </a:spcBef>
              <a:buFont typeface="Arial" panose="020B0604020202020204" pitchFamily="34" charset="0"/>
              <a:buChar char="•"/>
            </a:pPr>
            <a:r>
              <a:rPr lang="en-US" altLang="en-US" sz="1400" kern="0" dirty="0">
                <a:solidFill>
                  <a:schemeClr val="tx1"/>
                </a:solidFill>
              </a:rPr>
              <a:t>MSGs &amp; Std Frequency table</a:t>
            </a: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65000"/>
                  </a:schemeClr>
                </a:solidFill>
              </a:rPr>
              <a:t>Stuart K.</a:t>
            </a:r>
          </a:p>
          <a:p>
            <a:pPr>
              <a:spcBef>
                <a:spcPts val="0"/>
              </a:spcBef>
            </a:pPr>
            <a:r>
              <a:rPr lang="en-US" altLang="en-US" sz="1800" b="0" dirty="0">
                <a:solidFill>
                  <a:schemeClr val="bg1">
                    <a:lumMod val="65000"/>
                  </a:schemeClr>
                </a:solidFill>
              </a:rPr>
              <a:t>		Seconded by:  Hassan Y.</a:t>
            </a:r>
          </a:p>
          <a:p>
            <a:pPr>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https://mentor.ieee.org/802.18/dcn/21/18-21-0096-00-0000-minutes-12aug21-rrtag-teleconference.docx</a:t>
            </a:r>
            <a:r>
              <a:rPr lang="en-GB" sz="1800" b="0" dirty="0">
                <a:ea typeface="SimSun" panose="02010600030101010101" pitchFamily="2" charset="-122"/>
              </a:rPr>
              <a:t> </a:t>
            </a:r>
            <a:r>
              <a:rPr lang="en-GB" sz="1800" b="0" dirty="0">
                <a:solidFill>
                  <a:schemeClr val="bg1">
                    <a:lumMod val="75000"/>
                  </a:schemeClr>
                </a:solidFill>
                <a:ea typeface="SimSun" panose="02010600030101010101" pitchFamily="2" charset="-122"/>
              </a:rPr>
              <a:t>   </a:t>
            </a:r>
            <a:r>
              <a:rPr lang="en-US" sz="1400" b="0" i="0">
                <a:solidFill>
                  <a:srgbClr val="000000"/>
                </a:solidFill>
                <a:effectLst/>
                <a:latin typeface="Verdana" panose="020B0604030504040204" pitchFamily="34" charset="0"/>
              </a:rPr>
              <a:t>13-Aug-2021 18:35:46 </a:t>
            </a:r>
            <a:r>
              <a:rPr lang="en-US" sz="1400" b="0" i="0" dirty="0">
                <a:solidFill>
                  <a:srgbClr val="000000"/>
                </a:solidFill>
                <a:effectLst/>
                <a:latin typeface="Verdana" panose="020B0604030504040204" pitchFamily="34" charset="0"/>
              </a:rPr>
              <a:t>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65000"/>
                  </a:schemeClr>
                </a:solidFill>
              </a:rPr>
              <a:t>Al P. </a:t>
            </a:r>
          </a:p>
          <a:p>
            <a:pPr marL="0" indent="0">
              <a:spcBef>
                <a:spcPts val="0"/>
              </a:spcBef>
            </a:pPr>
            <a:r>
              <a:rPr lang="en-US" altLang="en-US" sz="1800" b="0" dirty="0">
                <a:solidFill>
                  <a:schemeClr val="bg1">
                    <a:lumMod val="65000"/>
                  </a:schemeClr>
                </a:solidFill>
              </a:rPr>
              <a:t>	Seconded by:  Vijay A. </a:t>
            </a:r>
          </a:p>
          <a:p>
            <a:pPr marL="0" indent="0">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19aug21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Wireless Interim Session will be electronic, with one </a:t>
            </a:r>
            <a:r>
              <a:rPr lang="en-US" altLang="en-US" sz="1400" b="0" dirty="0">
                <a:solidFill>
                  <a:schemeClr val="tx1"/>
                </a:solidFill>
              </a:rPr>
              <a:t>($50, $75, $125)</a:t>
            </a:r>
            <a:r>
              <a:rPr lang="en-US" altLang="en-US" sz="1800" b="0" dirty="0">
                <a:solidFill>
                  <a:schemeClr val="tx1"/>
                </a:solidFill>
              </a:rPr>
              <a:t> registration fee for all groups.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10sep21 to our .18 meeting on 23sep21.</a:t>
            </a:r>
            <a:r>
              <a:rPr lang="en-US" altLang="en-US" sz="1600" dirty="0">
                <a:solidFill>
                  <a:schemeClr val="tx1"/>
                </a:solidFill>
              </a:rPr>
              <a:t>   802</a:t>
            </a:r>
            <a:r>
              <a:rPr lang="en-US" altLang="en-US" sz="1600" b="0" dirty="0">
                <a:solidFill>
                  <a:schemeClr val="tx1"/>
                </a:solidFill>
              </a:rPr>
              <a:t>.18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a:t>
            </a:r>
          </a:p>
          <a:p>
            <a:pPr lvl="2">
              <a:spcBef>
                <a:spcPts val="0"/>
              </a:spcBef>
              <a:spcAft>
                <a:spcPts val="0"/>
              </a:spcAft>
              <a:buFont typeface="Arial" panose="020B0604020202020204" pitchFamily="34" charset="0"/>
              <a:buChar char="•"/>
            </a:pPr>
            <a:r>
              <a:rPr lang="en-US" altLang="en-US" sz="1600" b="1" dirty="0">
                <a:solidFill>
                  <a:schemeClr val="tx1"/>
                </a:solidFill>
              </a:rPr>
              <a:t>On the 16</a:t>
            </a:r>
            <a:r>
              <a:rPr lang="en-US" altLang="en-US" sz="1600" b="1" baseline="30000" dirty="0">
                <a:solidFill>
                  <a:schemeClr val="tx1"/>
                </a:solidFill>
              </a:rPr>
              <a:t>th</a:t>
            </a:r>
            <a:r>
              <a:rPr lang="en-US" altLang="en-US" sz="1600" b="1" dirty="0">
                <a:solidFill>
                  <a:schemeClr val="tx1"/>
                </a:solidFill>
              </a:rPr>
              <a:t>, overlaps with last 30 minutes of 802.11az and 802.11bh; also the first hour of 802.15.4ab</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Looking at a wireless session opening meeting Friday 10sep21 at 0900et (similar to what was done at f2fs )</a:t>
            </a:r>
          </a:p>
          <a:p>
            <a:pPr lvl="1">
              <a:spcBef>
                <a:spcPts val="0"/>
              </a:spcBef>
              <a:spcAft>
                <a:spcPts val="0"/>
              </a:spcAft>
              <a:buFont typeface="Arial" panose="020B0604020202020204" pitchFamily="34" charset="0"/>
              <a:buChar char="•"/>
            </a:pPr>
            <a:r>
              <a:rPr lang="en-US" altLang="en-US" sz="1600" dirty="0">
                <a:solidFill>
                  <a:schemeClr val="tx1"/>
                </a:solidFill>
              </a:rPr>
              <a:t>Draft agenda for Sept 10th 802 Wireless Interim is here: </a:t>
            </a:r>
            <a:r>
              <a:rPr lang="en-US" altLang="en-US" sz="1600" dirty="0">
                <a:solidFill>
                  <a:schemeClr val="tx1"/>
                </a:solidFill>
                <a:hlinkClick r:id="rId3"/>
              </a:rPr>
              <a:t>https://mentor.ieee.org/802-ec/dcn/21/ec-21-0140-02-WCSG-2021-09-wireless-interim-opening-plenary-agenda.xlsx</a:t>
            </a:r>
            <a:r>
              <a:rPr lang="en-US" altLang="en-US" sz="1600" dirty="0">
                <a:solidFill>
                  <a:schemeClr val="tx1"/>
                </a:solidFill>
              </a:rPr>
              <a:t>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From WCSC on 07July: 	  </a:t>
            </a:r>
            <a:r>
              <a:rPr lang="en-US" altLang="en-US" sz="1600" b="1" dirty="0">
                <a:solidFill>
                  <a:schemeClr val="tx1"/>
                </a:solidFill>
              </a:rPr>
              <a:t>$50 – 14jul-27aug;</a:t>
            </a:r>
            <a:r>
              <a:rPr lang="en-US" altLang="en-US" sz="1600" dirty="0">
                <a:solidFill>
                  <a:schemeClr val="tx1"/>
                </a:solidFill>
              </a:rPr>
              <a:t>		$75 – 28aug-09sep;		$125 &gt;09sep;</a:t>
            </a:r>
          </a:p>
          <a:p>
            <a:pPr marL="800100" lvl="2">
              <a:spcBef>
                <a:spcPts val="0"/>
              </a:spcBef>
              <a:spcAft>
                <a:spcPts val="0"/>
              </a:spcAft>
              <a:buFont typeface="Arial" panose="020B0604020202020204" pitchFamily="34" charset="0"/>
              <a:buChar char="•"/>
            </a:pPr>
            <a:endParaRPr lang="en-US" b="0" dirty="0">
              <a:solidFill>
                <a:schemeClr val="tx1"/>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b="0" dirty="0">
                <a:solidFill>
                  <a:schemeClr val="tx1"/>
                </a:solidFill>
                <a:ea typeface="Calibri" panose="020F0502020204030204" pitchFamily="34" charset="0"/>
              </a:rPr>
              <a:t>The September 2021 electronic wireless interim session registration is open: </a:t>
            </a:r>
          </a:p>
          <a:p>
            <a:pPr marL="1257300" lvl="3">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hlinkClick r:id="rId4"/>
              </a:rPr>
              <a:t>http://802world.org/wireless/</a:t>
            </a:r>
            <a:r>
              <a:rPr lang="en-US" sz="1800" dirty="0">
                <a:solidFill>
                  <a:schemeClr val="tx1"/>
                </a:solidFill>
                <a:ea typeface="Calibri" panose="020F0502020204030204" pitchFamily="34" charset="0"/>
              </a:rPr>
              <a:t>		</a:t>
            </a:r>
            <a:r>
              <a:rPr lang="en-US" sz="1800" b="0" i="0" u="sng" strike="noStrike" dirty="0">
                <a:solidFill>
                  <a:srgbClr val="55AA8F"/>
                </a:solidFill>
                <a:effectLst/>
              </a:rPr>
              <a:t>REGISTRATION WEBSITE: </a:t>
            </a:r>
            <a:r>
              <a:rPr lang="en-US" sz="1800" b="0" i="0" u="none" strike="noStrike" dirty="0">
                <a:solidFill>
                  <a:srgbClr val="55AA8F"/>
                </a:solidFill>
                <a:effectLst/>
              </a:rPr>
              <a:t> </a:t>
            </a:r>
            <a:r>
              <a:rPr lang="en-US" sz="1800" b="0" i="0" u="none" strike="noStrike" dirty="0">
                <a:solidFill>
                  <a:srgbClr val="2554C7"/>
                </a:solidFill>
                <a:effectLst/>
                <a:hlinkClick r:id="rId5"/>
              </a:rPr>
              <a:t>https://cvent.me/NxZeZx</a:t>
            </a:r>
            <a:endParaRPr lang="en-US" sz="1800" dirty="0">
              <a:solidFill>
                <a:srgbClr val="333333"/>
              </a:solidFill>
            </a:endParaRPr>
          </a:p>
          <a:p>
            <a:pPr marL="1714500" lvl="4">
              <a:spcBef>
                <a:spcPts val="0"/>
              </a:spcBef>
              <a:spcAft>
                <a:spcPts val="0"/>
              </a:spcAft>
              <a:buFont typeface="Arial" panose="020B0604020202020204" pitchFamily="34" charset="0"/>
              <a:buChar char="•"/>
            </a:pPr>
            <a:endParaRPr lang="en-US" sz="1400" b="0" dirty="0">
              <a:solidFill>
                <a:schemeClr val="tx1"/>
              </a:solidFill>
              <a:ea typeface="Calibri" panose="020F0502020204030204" pitchFamily="34" charset="0"/>
            </a:endParaRPr>
          </a:p>
          <a:p>
            <a:pPr>
              <a:spcBef>
                <a:spcPts val="0"/>
              </a:spcBef>
              <a:spcAft>
                <a:spcPts val="0"/>
              </a:spcAft>
              <a:buFont typeface="Arial" panose="020B0604020202020204" pitchFamily="34" charset="0"/>
              <a:buChar char="•"/>
            </a:pPr>
            <a:r>
              <a:rPr lang="en-US" altLang="en-US" sz="1800" dirty="0">
                <a:solidFill>
                  <a:schemeClr val="tx1"/>
                </a:solidFill>
              </a:rPr>
              <a:t>Note:  As sent on list server on 12Aug21:  With IEEE 802 rules committee working toward clarifying Interim voting participation credit: </a:t>
            </a:r>
          </a:p>
          <a:p>
            <a:pPr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Proposed clarification:  A credited interim session (an interim session with attendance credit) is one that has been declared by the Working Group Chair or Technical Advisory Group Chair.</a:t>
            </a:r>
          </a:p>
          <a:p>
            <a:pPr>
              <a:spcBef>
                <a:spcPts val="0"/>
              </a:spcBef>
              <a:spcAft>
                <a:spcPts val="0"/>
              </a:spcAft>
              <a:buFont typeface="Wingdings" panose="05000000000000000000" pitchFamily="2" charset="2"/>
              <a:buChar char="v"/>
            </a:pPr>
            <a:r>
              <a:rPr lang="en-US" altLang="en-US" sz="1800" dirty="0">
                <a:solidFill>
                  <a:schemeClr val="tx1"/>
                </a:solidFill>
              </a:rPr>
              <a:t>and with this Wireless Interim being setup as a full Wireless Interim session, at this time 802.18 will be declared as a credited interim session and will be taking attendance using IMAT </a:t>
            </a:r>
            <a:r>
              <a:rPr lang="en-US" altLang="en-US" sz="1800" dirty="0">
                <a:solidFill>
                  <a:srgbClr val="7030A0"/>
                </a:solidFill>
              </a:rPr>
              <a:t>and it will count for voting membership participation credit.  </a:t>
            </a:r>
            <a:r>
              <a:rPr lang="en-US" altLang="en-US" sz="1800" dirty="0">
                <a:solidFill>
                  <a:schemeClr val="tx1"/>
                </a:solidFill>
              </a:rPr>
              <a:t>(watch for possible updates later) </a:t>
            </a:r>
          </a:p>
          <a:p>
            <a:pPr marL="457200" lvl="1"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19aug21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60759</TotalTime>
  <Words>8751</Words>
  <Application>Microsoft Office PowerPoint</Application>
  <PresentationFormat>Widescreen</PresentationFormat>
  <Paragraphs>858</Paragraphs>
  <Slides>32</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32</vt:i4>
      </vt:variant>
    </vt:vector>
  </HeadingPairs>
  <TitlesOfParts>
    <vt:vector size="44"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EU items to share -1a</vt:lpstr>
      <vt:lpstr>EU items to share -1b</vt:lpstr>
      <vt:lpstr>EU items to share -2</vt:lpstr>
      <vt:lpstr>Other regions (outside EU-Stds and USA), items to share</vt:lpstr>
      <vt:lpstr>ITU-R items to share  -</vt:lpstr>
      <vt:lpstr>FCC NPRM on 60GHz on Radar Sensing Technology  </vt:lpstr>
      <vt:lpstr>General Discussion Items </vt:lpstr>
      <vt:lpstr>General Discussion Items – ongoing - MSGs 6 GHz &amp; FCC - 1</vt:lpstr>
      <vt:lpstr>General Discussion Items – ongoing - IEEE 802 Stds Table of Frequency Bands </vt:lpstr>
      <vt:lpstr>Actions Required</vt:lpstr>
      <vt:lpstr>Any Other Business</vt:lpstr>
      <vt:lpstr>Adjourn</vt:lpstr>
      <vt:lpstr>PowerPoint Presentation</vt:lpstr>
      <vt:lpstr>PowerPoint Presentation</vt:lpstr>
      <vt:lpstr>PowerPoint Presentation</vt:lpstr>
      <vt:lpstr>PowerPoint Presentation</vt:lpstr>
      <vt:lpstr>ITU-R liaisons – 15jul21</vt:lpstr>
      <vt:lpstr>General Discussion</vt:lpstr>
      <vt:lpstr>Table of Frequency Bands – IEEE 802 Stds – background -1</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3862</cp:revision>
  <cp:lastPrinted>1601-01-01T00:00:00Z</cp:lastPrinted>
  <dcterms:created xsi:type="dcterms:W3CDTF">2016-03-03T14:54:45Z</dcterms:created>
  <dcterms:modified xsi:type="dcterms:W3CDTF">2021-08-19T13:47:05Z</dcterms:modified>
</cp:coreProperties>
</file>