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776" r:id="rId8"/>
    <p:sldId id="596" r:id="rId9"/>
    <p:sldId id="690" r:id="rId10"/>
    <p:sldId id="603" r:id="rId11"/>
    <p:sldId id="798" r:id="rId12"/>
    <p:sldId id="606" r:id="rId13"/>
    <p:sldId id="735" r:id="rId14"/>
    <p:sldId id="608" r:id="rId15"/>
    <p:sldId id="774" r:id="rId16"/>
    <p:sldId id="796" r:id="rId17"/>
    <p:sldId id="742" r:id="rId18"/>
    <p:sldId id="743" r:id="rId19"/>
    <p:sldId id="650" r:id="rId20"/>
    <p:sldId id="498" r:id="rId21"/>
    <p:sldId id="402" r:id="rId22"/>
    <p:sldId id="403" r:id="rId23"/>
    <p:sldId id="777" r:id="rId24"/>
    <p:sldId id="797" r:id="rId25"/>
    <p:sldId id="778" r:id="rId26"/>
    <p:sldId id="781" r:id="rId27"/>
    <p:sldId id="795" r:id="rId28"/>
    <p:sldId id="783"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0" autoAdjust="0"/>
    <p:restoredTop sz="96327" autoAdjust="0"/>
  </p:normalViewPr>
  <p:slideViewPr>
    <p:cSldViewPr>
      <p:cViewPr varScale="1">
        <p:scale>
          <a:sx n="80" d="100"/>
          <a:sy n="80" d="100"/>
        </p:scale>
        <p:origin x="102" y="82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13-Aug-21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12aug21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12aug21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12aug21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79-00-0000-fcc-nprm-allowing-expanded-flexibility-for-radar-operation-in-57-64-ghz-band.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www.fcc.gov/ecfs/search/filings?q=((proceedings.name:((21%5C-264*))%20OR%20proceedings.description:((21%5C-264*))))&amp;sort=date_disseminated,DESC"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92-00-0000-minutes-05aug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12aug21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12 Aug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After the call last week learned: </a:t>
            </a:r>
            <a:r>
              <a:rPr lang="en-US" sz="1800" b="0" i="0" dirty="0">
                <a:solidFill>
                  <a:srgbClr val="222222"/>
                </a:solidFill>
                <a:effectLst/>
              </a:rPr>
              <a:t> BRAN-EN 301 893 GoToMeeting #1 </a:t>
            </a:r>
            <a:r>
              <a:rPr lang="en-US" sz="1800" b="1" i="0" dirty="0">
                <a:solidFill>
                  <a:srgbClr val="008000"/>
                </a:solidFill>
                <a:effectLst/>
              </a:rPr>
              <a:t>New – 11aug21 - online </a:t>
            </a:r>
          </a:p>
          <a:p>
            <a:pPr lvl="1">
              <a:spcBef>
                <a:spcPts val="0"/>
              </a:spcBef>
              <a:buFont typeface="Arial" panose="020B0604020202020204" pitchFamily="34" charset="0"/>
              <a:buChar char="•"/>
            </a:pPr>
            <a:r>
              <a:rPr lang="en-US" sz="1800" dirty="0">
                <a:solidFill>
                  <a:schemeClr val="tx1"/>
                </a:solidFill>
              </a:rPr>
              <a:t>Anything else to share today? a few things…</a:t>
            </a:r>
          </a:p>
          <a:p>
            <a:pPr lvl="1">
              <a:spcBef>
                <a:spcPts val="0"/>
              </a:spcBef>
              <a:buFont typeface="Arial" panose="020B0604020202020204" pitchFamily="34" charset="0"/>
              <a:buChar char="•"/>
            </a:pPr>
            <a:r>
              <a:rPr lang="en-US" sz="1600" dirty="0">
                <a:solidFill>
                  <a:schemeClr val="tx1"/>
                </a:solidFill>
              </a:rPr>
              <a:t>EN 302 567 – C1 band/60GHz (</a:t>
            </a:r>
            <a:r>
              <a:rPr lang="en-US" sz="1600" dirty="0" err="1">
                <a:solidFill>
                  <a:schemeClr val="tx1"/>
                </a:solidFill>
              </a:rPr>
              <a:t>WiGig</a:t>
            </a:r>
            <a:r>
              <a:rPr lang="en-US" sz="1600" dirty="0">
                <a:solidFill>
                  <a:schemeClr val="tx1"/>
                </a:solidFill>
              </a:rPr>
              <a:t>,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600" dirty="0">
                <a:solidFill>
                  <a:schemeClr val="tx1"/>
                </a:solidFill>
              </a:rPr>
              <a:t>EN 303 722 – C3 band/60GHz  has been reviewed by EC assessment and will go out for 1</a:t>
            </a:r>
            <a:r>
              <a:rPr lang="en-US" sz="1600" baseline="30000" dirty="0">
                <a:solidFill>
                  <a:schemeClr val="tx1"/>
                </a:solidFill>
              </a:rPr>
              <a:t>st</a:t>
            </a:r>
            <a:r>
              <a:rPr lang="en-US" sz="1600" dirty="0">
                <a:solidFill>
                  <a:schemeClr val="tx1"/>
                </a:solidFill>
              </a:rPr>
              <a:t> ENAP now. </a:t>
            </a:r>
          </a:p>
          <a:p>
            <a:pPr lvl="1">
              <a:spcBef>
                <a:spcPts val="0"/>
              </a:spcBef>
              <a:buFont typeface="Arial" panose="020B0604020202020204" pitchFamily="34" charset="0"/>
              <a:buChar char="•"/>
            </a:pPr>
            <a:r>
              <a:rPr lang="en-US" sz="16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6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600"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600"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400"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600"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400" dirty="0">
                <a:solidFill>
                  <a:schemeClr val="tx1"/>
                </a:solidFill>
              </a:rPr>
              <a:t>In  he 802.11 SC </a:t>
            </a:r>
            <a:r>
              <a:rPr lang="en-US" sz="1400" dirty="0" err="1">
                <a:solidFill>
                  <a:schemeClr val="tx1"/>
                </a:solidFill>
              </a:rPr>
              <a:t>CoEx</a:t>
            </a:r>
            <a:r>
              <a:rPr lang="en-US" sz="1400" dirty="0">
                <a:solidFill>
                  <a:schemeClr val="tx1"/>
                </a:solidFill>
              </a:rPr>
              <a:t> there are submission documents in Mentor (</a:t>
            </a:r>
            <a:r>
              <a:rPr lang="en-US" sz="1400" dirty="0">
                <a:effectLst/>
                <a:ea typeface="Calibri" panose="020F0502020204030204" pitchFamily="34" charset="0"/>
                <a:cs typeface="Times New Roman" panose="02020603050405020304" pitchFamily="18" charset="0"/>
              </a:rPr>
              <a:t>docs 11-814 and 11-1191)</a:t>
            </a:r>
            <a:r>
              <a:rPr lang="en-US" sz="1400" dirty="0">
                <a:solidFill>
                  <a:schemeClr val="tx1"/>
                </a:solidFill>
              </a:rPr>
              <a:t>, on this.  </a:t>
            </a:r>
          </a:p>
          <a:p>
            <a:pPr lvl="2">
              <a:spcBef>
                <a:spcPts val="0"/>
              </a:spcBef>
              <a:buFont typeface="Arial" panose="020B0604020202020204" pitchFamily="34" charset="0"/>
              <a:buChar char="•"/>
            </a:pPr>
            <a:r>
              <a:rPr lang="en-US" sz="1400" dirty="0">
                <a:solidFill>
                  <a:schemeClr val="tx1"/>
                </a:solidFill>
              </a:rPr>
              <a:t>ad </a:t>
            </a:r>
            <a:r>
              <a:rPr lang="en-US" sz="1400" dirty="0" err="1">
                <a:solidFill>
                  <a:schemeClr val="tx1"/>
                </a:solidFill>
              </a:rPr>
              <a:t>hocs</a:t>
            </a:r>
            <a:r>
              <a:rPr lang="en-US" sz="1400"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6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4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600" dirty="0">
                <a:solidFill>
                  <a:schemeClr val="tx1"/>
                </a:solidFill>
              </a:rPr>
              <a:t>EN 303 753 - 3</a:t>
            </a:r>
            <a:r>
              <a:rPr lang="en-US" sz="1600" baseline="30000" dirty="0">
                <a:solidFill>
                  <a:schemeClr val="tx1"/>
                </a:solidFill>
              </a:rPr>
              <a:t>rd</a:t>
            </a:r>
            <a:r>
              <a:rPr lang="en-US" sz="1600" dirty="0">
                <a:solidFill>
                  <a:schemeClr val="tx1"/>
                </a:solidFill>
              </a:rPr>
              <a:t> 60GHz standard progressing and current poll is closing now.  </a:t>
            </a:r>
          </a:p>
          <a:p>
            <a:pPr lvl="1">
              <a:spcBef>
                <a:spcPts val="0"/>
              </a:spcBef>
              <a:buFont typeface="Arial" panose="020B0604020202020204" pitchFamily="34" charset="0"/>
              <a:buChar char="•"/>
            </a:pPr>
            <a:r>
              <a:rPr lang="en-US" sz="1600" dirty="0">
                <a:solidFill>
                  <a:schemeClr val="tx1"/>
                </a:solidFill>
              </a:rPr>
              <a:t>Nominations for chair of BRAN closes 27aug21.. </a:t>
            </a:r>
          </a:p>
          <a:p>
            <a:pPr lvl="1">
              <a:spcBef>
                <a:spcPts val="0"/>
              </a:spcBef>
              <a:buFont typeface="Arial" panose="020B0604020202020204" pitchFamily="34" charset="0"/>
              <a:buChar char="•"/>
            </a:pPr>
            <a:r>
              <a:rPr lang="en-US" sz="160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7"/>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_______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no</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rPr>
              <a:t>see previous slide</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Considering the EC decision above, the ETSI Standard for 6 GHz  earliest release date is in 2023.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TS 103 754 on multi-access point testing is to be complete in Nov 2021.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CDC (</a:t>
            </a:r>
            <a:r>
              <a:rPr lang="en-US" sz="1600" dirty="0">
                <a:solidFill>
                  <a:schemeClr val="tx1"/>
                </a:solidFill>
              </a:rPr>
              <a:t>Country Determination Capability) </a:t>
            </a: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documented in 5GHz draft has shall be mandatory for equipment above 5.725 GHz and &gt;25mW.  There is input from WGFM asking why mandatory.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Remember BRAN is by consensus, not a vote.   Today it is a shall be mandatory but could change in further meetings. </a:t>
            </a:r>
          </a:p>
          <a:p>
            <a:pPr lvl="1">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 (CDC)</a:t>
            </a: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rPr>
              <a:t>Anything to share today? </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virtual meeting, #M104 25-27Aug21</a:t>
            </a:r>
          </a:p>
          <a:p>
            <a:pPr lvl="1">
              <a:spcBef>
                <a:spcPts val="0"/>
              </a:spcBef>
              <a:spcAft>
                <a:spcPts val="0"/>
              </a:spcAft>
              <a:buFont typeface="Arial" panose="020B0604020202020204" pitchFamily="34" charset="0"/>
              <a:buChar char="•"/>
            </a:pPr>
            <a:r>
              <a:rPr lang="en-US" sz="1600" b="0" dirty="0">
                <a:solidFill>
                  <a:schemeClr val="tx1"/>
                </a:solidFill>
              </a:rPr>
              <a:t>May not see much more till mid-late august. </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tx1"/>
                </a:solidFill>
              </a:rPr>
              <a:t>Anything to share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Anything to share today? no</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solidFill>
                  <a:schemeClr val="tx1"/>
                </a:solidFill>
              </a:rPr>
              <a:t> </a:t>
            </a:r>
            <a:r>
              <a:rPr lang="en-US" sz="1800" dirty="0">
                <a:effectLst/>
                <a:latin typeface="Times New Roman" panose="02020603050405020304" pitchFamily="18" charset="0"/>
                <a:ea typeface="SimSun" panose="02010600030101010101" pitchFamily="2" charset="-122"/>
              </a:rPr>
              <a:t>Anything to share today?</a:t>
            </a:r>
            <a:r>
              <a:rPr lang="en-US" sz="1800" b="0" dirty="0">
                <a:solidFill>
                  <a:schemeClr val="tx1"/>
                </a:solidFill>
              </a:rPr>
              <a:t>  no</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r>
              <a:rPr lang="en-US" sz="1800" b="0" dirty="0">
                <a:solidFill>
                  <a:schemeClr val="tx1"/>
                </a:solidFill>
              </a:rPr>
              <a:t> </a:t>
            </a:r>
            <a:r>
              <a:rPr lang="en-US" sz="1400" b="0" dirty="0">
                <a:solidFill>
                  <a:schemeClr val="tx1"/>
                </a:solidFill>
              </a:rPr>
              <a:t>Do we have all the ITS folks on to review? </a:t>
            </a:r>
          </a:p>
          <a:p>
            <a:pPr marL="685800" lvl="1">
              <a:spcBef>
                <a:spcPts val="0"/>
              </a:spcBef>
              <a:buFont typeface="Arial" panose="020B0604020202020204" pitchFamily="34" charset="0"/>
              <a:buChar char="•"/>
            </a:pPr>
            <a:r>
              <a:rPr lang="en-US" sz="1400" b="0" dirty="0">
                <a:solidFill>
                  <a:schemeClr val="tx1"/>
                </a:solidFill>
              </a:rPr>
              <a:t>How can we watch / what bodies about any possible expansion of the ITS bands (globally) e.g. to 4.9GHz? </a:t>
            </a:r>
          </a:p>
          <a:p>
            <a:pPr marL="685800" lvl="1">
              <a:spcBef>
                <a:spcPts val="0"/>
              </a:spcBef>
              <a:buFont typeface="Arial" panose="020B0604020202020204" pitchFamily="34" charset="0"/>
              <a:buChar char="•"/>
            </a:pPr>
            <a:r>
              <a:rPr lang="en-US" sz="1400" b="0" dirty="0">
                <a:solidFill>
                  <a:schemeClr val="tx1"/>
                </a:solidFill>
              </a:rPr>
              <a:t>WRC-23 Agenda Item 1.1 – </a:t>
            </a:r>
            <a:r>
              <a:rPr lang="en-US" sz="1400" b="0" i="1" dirty="0">
                <a:solidFill>
                  <a:srgbClr val="222222"/>
                </a:solidFill>
                <a:effectLst/>
              </a:rPr>
              <a:t>Watch CPG in EU and will hear from them if any discussions come up on expansion of ITS.</a:t>
            </a:r>
            <a:endParaRPr lang="en-US" sz="1400" b="0" i="0" dirty="0">
              <a:solidFill>
                <a:srgbClr val="222222"/>
              </a:solidFill>
              <a:effectLst/>
            </a:endParaRPr>
          </a:p>
          <a:p>
            <a:pPr marL="1371600" marR="0" algn="l">
              <a:spcBef>
                <a:spcPts val="0"/>
              </a:spcBef>
              <a:spcAft>
                <a:spcPts val="0"/>
              </a:spcAft>
            </a:pPr>
            <a:r>
              <a:rPr lang="en-US" sz="1400" b="0" i="1" dirty="0">
                <a:solidFill>
                  <a:srgbClr val="222222"/>
                </a:solidFill>
                <a:effectLst/>
              </a:rPr>
              <a:t>i.   Watch other regional bodies also.</a:t>
            </a:r>
            <a:endParaRPr lang="en-US" sz="10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658642"/>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the 4 open ITU –R liaisons to WP 1A and WP 5A, see back up slides in this agenda.  All due to the WPs in November 2021. </a:t>
            </a:r>
          </a:p>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150072"/>
            <a:ext cx="11049000" cy="5357407"/>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3"/>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4"/>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below.</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this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will put on their next call, 03aug21, to discuss.</a:t>
            </a:r>
          </a:p>
          <a:p>
            <a:pPr marL="0" marR="0">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So need to stay in touch with above and if comment dates are set will not have a lot of time to put together to go through approval process and file. </a:t>
            </a: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none today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today? not today</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not today</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24aug21.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685800" lvl="1">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60 GHz NPRM, looking for possible comment responses as once comment dates are set, not a lot of time to respond.</a:t>
            </a:r>
            <a:r>
              <a:rPr lang="en-US" altLang="en-US" sz="16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143065" y="4274812"/>
            <a:ext cx="8710205" cy="2200602"/>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12aug21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just below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on 19aug or after: </a:t>
            </a:r>
            <a:r>
              <a:rPr lang="en-US" sz="1800" b="0" dirty="0">
                <a:solidFill>
                  <a:schemeClr val="tx1"/>
                </a:solidFill>
              </a:rPr>
              <a:t>Straw polls:  tbd-if weekly meeting or try </a:t>
            </a:r>
            <a:r>
              <a:rPr lang="en-US" sz="1800" b="0" dirty="0" err="1">
                <a:solidFill>
                  <a:schemeClr val="tx1"/>
                </a:solidFill>
              </a:rPr>
              <a:t>epolls</a:t>
            </a:r>
            <a:r>
              <a:rPr lang="en-US" sz="1800" b="0" dirty="0">
                <a:solidFill>
                  <a:schemeClr val="tx1"/>
                </a:solidFill>
              </a:rPr>
              <a:t> (still not working) or email ballot?  </a:t>
            </a:r>
          </a:p>
          <a:p>
            <a:pPr marL="285750" indent="-285750">
              <a:buFont typeface="Arial" panose="020B0604020202020204" pitchFamily="34" charset="0"/>
              <a:buChar char="•"/>
            </a:pPr>
            <a:r>
              <a:rPr lang="en-US" sz="1800" b="0" dirty="0">
                <a:ea typeface="Calibri" panose="020F0502020204030204" pitchFamily="34" charset="0"/>
              </a:rPr>
              <a:t>Reminder: everyone on the call can vote, a</a:t>
            </a:r>
            <a:r>
              <a:rPr lang="en-US" sz="1800" b="0" dirty="0">
                <a:latin typeface="Times New Roman" panose="02020603050405020304" pitchFamily="18" charset="0"/>
                <a:ea typeface="SimSun" panose="02010600030101010101" pitchFamily="2" charset="-122"/>
              </a:rPr>
              <a:t>nd these are not hybrid meetings.</a:t>
            </a:r>
            <a:endParaRPr lang="en-US" sz="1800" b="0" dirty="0">
              <a:solidFill>
                <a:schemeClr val="bg1">
                  <a:lumMod val="75000"/>
                </a:schemeClr>
              </a:solidFill>
              <a:latin typeface="Times New Roman" panose="02020603050405020304" pitchFamily="18" charset="0"/>
            </a:endParaRPr>
          </a:p>
          <a:p>
            <a:pPr marL="285750" indent="-285750">
              <a:buFont typeface="Arial" panose="020B0604020202020204" pitchFamily="34" charset="0"/>
              <a:buChar char="•"/>
            </a:pPr>
            <a:endParaRPr lang="en-US" sz="18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poll1 (again:) Will you attend the 2021 November IEEE 802 Plenary if held in-person at the Hyatt Regency Vancouver, in Vancouver, Canada Nov 14-19, 2021?</a:t>
            </a:r>
          </a:p>
          <a:p>
            <a:pPr marL="285750" indent="-285750">
              <a:buFont typeface="Arial" panose="020B0604020202020204" pitchFamily="34" charset="0"/>
              <a:buChar char="•"/>
            </a:pPr>
            <a:endParaRPr lang="en-US" sz="18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poll2 Will you attend the 2022 January IEEE 802 Wireless Interim if held in-person at the Hilton Panama, </a:t>
            </a:r>
            <a:r>
              <a:rPr lang="en-US" sz="1800" b="0" dirty="0">
                <a:ea typeface="Calibri" panose="020F0502020204030204" pitchFamily="34" charset="0"/>
              </a:rPr>
              <a:t>  Panama City, Panama Jan 16-21, 2022</a:t>
            </a:r>
            <a:r>
              <a:rPr lang="en-US" sz="18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Note: USA limits recognized vaccinations</a:t>
            </a:r>
            <a:r>
              <a:rPr lang="en-US" sz="1800" dirty="0">
                <a:ea typeface="Calibri" panose="020F0502020204030204" pitchFamily="34" charset="0"/>
              </a:rPr>
              <a:t>, th</a:t>
            </a:r>
            <a:r>
              <a:rPr lang="en-US" sz="1800" dirty="0">
                <a:effectLst/>
                <a:ea typeface="Calibri" panose="020F0502020204030204" pitchFamily="34" charset="0"/>
              </a:rPr>
              <a:t>is may affect folks coming into or going </a:t>
            </a:r>
            <a:r>
              <a:rPr lang="en-US" sz="1800" dirty="0">
                <a:ea typeface="Calibri" panose="020F0502020204030204" pitchFamily="34" charset="0"/>
              </a:rPr>
              <a:t>through </a:t>
            </a:r>
            <a:r>
              <a:rPr lang="en-US" sz="1800" dirty="0">
                <a:effectLst/>
                <a:ea typeface="Calibri" panose="020F0502020204030204" pitchFamily="34" charset="0"/>
              </a:rPr>
              <a:t>USA.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Note: recognized for in country vaccinations, versus accepted for folks going through USA may differ, always check latest.</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Canada </a:t>
            </a:r>
            <a:r>
              <a:rPr lang="en-US" sz="1800" dirty="0">
                <a:ea typeface="Calibri" panose="020F0502020204030204" pitchFamily="34" charset="0"/>
              </a:rPr>
              <a:t>as of today </a:t>
            </a:r>
            <a:r>
              <a:rPr lang="en-US" sz="1800" dirty="0">
                <a:effectLst/>
                <a:ea typeface="Calibri" panose="020F0502020204030204" pitchFamily="34" charset="0"/>
              </a:rPr>
              <a:t>does accept the Astra</a:t>
            </a:r>
            <a:r>
              <a:rPr lang="en-US" sz="1800" dirty="0">
                <a:ea typeface="Calibri" panose="020F0502020204030204" pitchFamily="34" charset="0"/>
              </a:rPr>
              <a:t> Zeneca, this of course can change.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12aug21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_15_ and voters on-line: _14_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19Aug –</a:t>
            </a:r>
            <a:r>
              <a:rPr lang="en-US" sz="1800" i="1" u="sng" dirty="0"/>
              <a:t>15:00–&lt;15:55</a:t>
            </a:r>
            <a:r>
              <a:rPr lang="en-US" sz="1800" dirty="0"/>
              <a:t> et </a:t>
            </a:r>
            <a:r>
              <a:rPr lang="en-US" sz="1600" dirty="0"/>
              <a:t>– 	</a:t>
            </a:r>
            <a:r>
              <a:rPr lang="en-US" sz="2000" dirty="0">
                <a:highlight>
                  <a:srgbClr val="D5F4FF"/>
                </a:highlight>
              </a:rPr>
              <a:t>{so far - no call on 26aug}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t>ec</a:t>
            </a:r>
            <a:r>
              <a:rPr lang="en-US" sz="1800" dirty="0"/>
              <a:t> call 07sep to decide on electronic or f2f)_ plenary will be 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12aug21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12aug21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12aug21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12aug21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Al</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MSGs &amp; Std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https://mentor.ieee.org/802.18/dcn/21/18-21-0092-00-0000-minutes-05aug21-rrtag-teleconference.docx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09-Aug-2021 23:44:34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Vijay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it will be electronic,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also the first hour of 802.15.4ab</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Interim is here: </a:t>
            </a:r>
            <a:r>
              <a:rPr lang="en-US" altLang="en-US" sz="1600" dirty="0">
                <a:solidFill>
                  <a:schemeClr val="tx1"/>
                </a:solidFill>
                <a:hlinkClick r:id="rId3"/>
              </a:rPr>
              <a:t>https://mentor.ieee.org/802-ec/dcn/21/ec-21-0140-02-WCSG-2021-09-wireless-interim-opening-plenary-agenda.xlsx</a:t>
            </a:r>
            <a:r>
              <a:rPr lang="en-US" altLang="en-US" sz="1600" dirty="0">
                <a:solidFill>
                  <a:schemeClr val="tx1"/>
                </a:solidFill>
              </a:rPr>
              <a:t>   </a:t>
            </a:r>
          </a:p>
          <a:p>
            <a:pPr lvl="4">
              <a:spcBef>
                <a:spcPts val="0"/>
              </a:spcBef>
              <a:spcAft>
                <a:spcPts val="0"/>
              </a:spcAft>
              <a:buFont typeface="Arial" panose="020B0604020202020204" pitchFamily="34" charset="0"/>
              <a:buChar char="•"/>
            </a:pPr>
            <a:endParaRPr lang="en-US" altLang="en-US" sz="12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b="1" dirty="0">
                <a:solidFill>
                  <a:schemeClr val="tx1"/>
                </a:solidFill>
              </a:rPr>
              <a:t>$50 – 14jul-27aug;</a:t>
            </a:r>
            <a:r>
              <a:rPr lang="en-US" altLang="en-US" sz="1600" dirty="0">
                <a:solidFill>
                  <a:schemeClr val="tx1"/>
                </a:solidFill>
              </a:rPr>
              <a:t>		$75 – 28aug-09sep;		$125 &gt;09sep;</a:t>
            </a: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With IEEE 802 rules committee working toward clarifying Interim voting participation credit: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Proposed:  A credited interim session (an interim session with attendance credit) is one that has been declared by the Working Group Chair or Technical Advisory Group Chair.</a:t>
            </a:r>
          </a:p>
          <a:p>
            <a:pPr>
              <a:spcBef>
                <a:spcPts val="0"/>
              </a:spcBef>
              <a:spcAft>
                <a:spcPts val="0"/>
              </a:spcAft>
              <a:buFont typeface="Arial" panose="020B0604020202020204" pitchFamily="34" charset="0"/>
              <a:buChar char="•"/>
            </a:pPr>
            <a:r>
              <a:rPr lang="en-US" altLang="en-US" sz="1800" dirty="0">
                <a:solidFill>
                  <a:schemeClr val="tx1"/>
                </a:solidFill>
              </a:rPr>
              <a:t>and with this Wireless Interim being setup as a full Wireless Interim session, at this time 802.18 will be declared as a credited interim session and will be taking attendance using IMAT and it will count for voting membership participation credit.  (watch for possible updates later) </a:t>
            </a: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will be addressed at the EC call on 07Sep21 </a:t>
            </a: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 – will be addressed at the WCSC call on 01Sep21</a:t>
            </a:r>
          </a:p>
          <a:p>
            <a:pPr>
              <a:spcBef>
                <a:spcPts val="0"/>
              </a:spcBef>
              <a:spcAft>
                <a:spcPts val="0"/>
              </a:spcAft>
              <a:buFont typeface="Arial" panose="020B0604020202020204" pitchFamily="34" charset="0"/>
              <a:buChar char="•"/>
            </a:pPr>
            <a:r>
              <a:rPr lang="en-US" altLang="en-US" sz="1800" b="0" dirty="0">
                <a:solidFill>
                  <a:schemeClr val="tx1"/>
                </a:solidFill>
              </a:rPr>
              <a:t>(see AOB at the end of straw polls coming up.)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12aug21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60584</TotalTime>
  <Words>8293</Words>
  <Application>Microsoft Office PowerPoint</Application>
  <PresentationFormat>Widescreen</PresentationFormat>
  <Paragraphs>829</Paragraphs>
  <Slides>31</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31</vt:i4>
      </vt:variant>
    </vt:vector>
  </HeadingPairs>
  <TitlesOfParts>
    <vt:vector size="42"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-1a</vt:lpstr>
      <vt:lpstr>EU items to share -1b</vt:lpstr>
      <vt:lpstr>EU items to share -2</vt:lpstr>
      <vt:lpstr>Other regions (outside EU-Stds and USA), items to share</vt:lpstr>
      <vt:lpstr>ITU-R items to share  -</vt:lpstr>
      <vt:lpstr>FCC NPRM on 60GHz on Radar Sensing Technology  </vt:lpstr>
      <vt:lpstr>General Discussion Items </vt:lpstr>
      <vt:lpstr>General Discussion Items – ongoing - MSGs 6 GHz &amp; FCC - 1</vt:lpstr>
      <vt:lpstr>General Discussion Items – ongoing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ITU-R liaisons – 15jul21</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3853</cp:revision>
  <cp:lastPrinted>1601-01-01T00:00:00Z</cp:lastPrinted>
  <dcterms:created xsi:type="dcterms:W3CDTF">2016-03-03T14:54:45Z</dcterms:created>
  <dcterms:modified xsi:type="dcterms:W3CDTF">2021-08-13T22:05:57Z</dcterms:modified>
</cp:coreProperties>
</file>