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776" r:id="rId8"/>
    <p:sldId id="596" r:id="rId9"/>
    <p:sldId id="690" r:id="rId10"/>
    <p:sldId id="603" r:id="rId11"/>
    <p:sldId id="606" r:id="rId12"/>
    <p:sldId id="735" r:id="rId13"/>
    <p:sldId id="608" r:id="rId14"/>
    <p:sldId id="774" r:id="rId15"/>
    <p:sldId id="796" r:id="rId16"/>
    <p:sldId id="742" r:id="rId17"/>
    <p:sldId id="743" r:id="rId18"/>
    <p:sldId id="650" r:id="rId19"/>
    <p:sldId id="498" r:id="rId20"/>
    <p:sldId id="402" r:id="rId21"/>
    <p:sldId id="403" r:id="rId22"/>
    <p:sldId id="777" r:id="rId23"/>
    <p:sldId id="797" r:id="rId24"/>
    <p:sldId id="778" r:id="rId25"/>
    <p:sldId id="781" r:id="rId26"/>
    <p:sldId id="795" r:id="rId27"/>
    <p:sldId id="783" r:id="rId28"/>
    <p:sldId id="728" r:id="rId29"/>
    <p:sldId id="656" r:id="rId30"/>
    <p:sldId id="655"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00" autoAdjust="0"/>
    <p:restoredTop sz="96106" autoAdjust="0"/>
  </p:normalViewPr>
  <p:slideViewPr>
    <p:cSldViewPr>
      <p:cViewPr varScale="1">
        <p:scale>
          <a:sx n="80" d="100"/>
          <a:sy n="80" d="100"/>
        </p:scale>
        <p:origin x="126" y="78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12-Aug-21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54814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12aug21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12aug21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12aug21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802.18-21/0095r00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7&amp;SubTB=287"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cept.org/ecc/groups/ecc/wg-se/se-19/client/introduction/" TargetMode="External"/><Relationship Id="rId7"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se-24/client/introduction/"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1/18-21-0079-00-0000-fcc-nprm-allowing-expanded-flexibility-for-radar-operation-in-57-64-ghz-band.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www.fcc.gov/ecfs/search/filings?q=((proceedings.name:((21%5C-264*))%20OR%20proceedings.description:((21%5C-264*))))&amp;sort=date_disseminated,DESC"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1/18-21-0036-07-0000-frequency-table-template.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tuart@ok-brit.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apetrick@ieee.org"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mentor.ieee.org/802.18/dcn/21/18-21-0080-00-0000-request-for-information-itu-r-wp-1a.docx" TargetMode="Externa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0.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92-00-0000-minutes-05aug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21/ec-21-0140-02-WCSG-2021-09-wireless-interim-opening-plenary-agenda.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vent.me/NxZeZx" TargetMode="External"/><Relationship Id="rId4" Type="http://schemas.openxmlformats.org/officeDocument/2006/relationships/hyperlink" Target="http://802world.org/wireles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12aug21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12 Aug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name="Document" r:id="rId3" imgW="8338058" imgH="1347970" progId="Word.Document.8">
                  <p:embed/>
                </p:oleObj>
              </mc:Choice>
              <mc:Fallback>
                <p:oleObj name="Document" r:id="rId3" imgW="8338058" imgH="1347970" progId="Word.Document.8">
                  <p:embed/>
                  <p:pic>
                    <p:nvPicPr>
                      <p:cNvPr id="0" name="Picture 3"/>
                      <p:cNvPicPr>
                        <a:picLocks noChangeAspect="1" noChangeArrowheads="1"/>
                      </p:cNvPicPr>
                      <p:nvPr/>
                    </p:nvPicPr>
                    <p:blipFill>
                      <a:blip r:embed="rId4"/>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14400"/>
            <a:ext cx="10820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_______</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7"/>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After the call last week learned: </a:t>
            </a:r>
            <a:r>
              <a:rPr lang="en-US" sz="1800" b="0" i="0" dirty="0">
                <a:solidFill>
                  <a:srgbClr val="222222"/>
                </a:solidFill>
                <a:effectLst/>
              </a:rPr>
              <a:t> BRAN-EN 301 893 GoToMeeting #1 </a:t>
            </a:r>
            <a:r>
              <a:rPr lang="en-US" sz="1800" b="1" i="0" dirty="0">
                <a:solidFill>
                  <a:srgbClr val="008000"/>
                </a:solidFill>
                <a:effectLst/>
              </a:rPr>
              <a:t>New – 11aug21 - online </a:t>
            </a:r>
          </a:p>
          <a:p>
            <a:pPr lvl="1">
              <a:spcBef>
                <a:spcPts val="0"/>
              </a:spcBef>
              <a:buFont typeface="Arial" panose="020B0604020202020204" pitchFamily="34" charset="0"/>
              <a:buChar char="•"/>
            </a:pPr>
            <a:r>
              <a:rPr lang="en-US" sz="1800" dirty="0">
                <a:solidFill>
                  <a:schemeClr val="tx1"/>
                </a:solidFill>
              </a:rPr>
              <a:t>Anything else to share today?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Considering the EC decision above, the ETSI Standard for 6 GHz  earliest release date is in 2023.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TS 103 754 on multi-access point testing is to be complete in Nov 2021.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CDC (</a:t>
            </a:r>
            <a:r>
              <a:rPr lang="en-US" sz="1600" dirty="0">
                <a:solidFill>
                  <a:schemeClr val="tx1"/>
                </a:solidFill>
              </a:rPr>
              <a:t>Country Determination Capability) </a:t>
            </a: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documented in 5GHz draft has shall be mandatory for equipment above 5.725 GHz and &gt;25mW.  There is input from WGFM asking why mandatory.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Remember BRAN is by consensus, not a vote.   Today it is a shall be mandatory but could change in further meetings. </a:t>
            </a:r>
          </a:p>
          <a:p>
            <a:pPr lvl="1">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EN 301 893 (5 GHz), </a:t>
            </a:r>
            <a:r>
              <a:rPr lang="en-US" sz="1400" dirty="0">
                <a:ea typeface="Calibri" panose="020F0502020204030204" pitchFamily="34" charset="0"/>
                <a:cs typeface="Times New Roman" panose="02020603050405020304" pitchFamily="18" charset="0"/>
              </a:rPr>
              <a:t> </a:t>
            </a:r>
            <a:r>
              <a:rPr lang="en-US" sz="1400" b="0" dirty="0">
                <a:effectLst/>
                <a:ea typeface="Calibri" panose="020F0502020204030204" pitchFamily="34" charset="0"/>
                <a:cs typeface="Times New Roman" panose="02020603050405020304" pitchFamily="18" charset="0"/>
              </a:rPr>
              <a:t>EN 303 687 (6 GHz), User Access Restrictions (UAR), </a:t>
            </a:r>
            <a:r>
              <a:rPr lang="en-US" sz="1400" dirty="0">
                <a:solidFill>
                  <a:schemeClr val="tx1"/>
                </a:solidFill>
              </a:rPr>
              <a:t>Country Determination Capability (CDC)</a:t>
            </a: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12aug21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spcBef>
                <a:spcPts val="0"/>
              </a:spcBef>
              <a:spcAft>
                <a:spcPts val="0"/>
              </a:spcAft>
              <a:buFont typeface="Arial" panose="020B0604020202020204" pitchFamily="34" charset="0"/>
              <a:buChar char="•"/>
            </a:pPr>
            <a:endParaRPr lang="en-US" sz="300" dirty="0">
              <a:solidFill>
                <a:schemeClr val="tx1"/>
              </a:solidFill>
            </a:endParaRPr>
          </a:p>
          <a:p>
            <a:pPr>
              <a:buFont typeface="Arial" panose="020B0604020202020204" pitchFamily="34" charset="0"/>
              <a:buChar char="•"/>
            </a:pPr>
            <a:r>
              <a:rPr lang="en-US" sz="1600" dirty="0">
                <a:solidFill>
                  <a:schemeClr val="tx1"/>
                </a:solidFill>
              </a:rPr>
              <a:t>Note: </a:t>
            </a:r>
            <a:r>
              <a:rPr lang="en-US" sz="1600" b="0" dirty="0">
                <a:solidFill>
                  <a:schemeClr val="tx1"/>
                </a:solidFill>
              </a:rPr>
              <a:t>message from CEPT president, that looking at allowing some physical face-2-face meetings sometime after 01sept but have to allow remote attendees so a hybrid.  and the face2face portion will have restrictions. </a:t>
            </a:r>
          </a:p>
          <a:p>
            <a:pPr>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3"/>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600" dirty="0">
                <a:solidFill>
                  <a:schemeClr val="tx1"/>
                </a:solidFill>
              </a:rPr>
              <a:t>Anything to share today? </a:t>
            </a:r>
          </a:p>
          <a:p>
            <a:pPr lvl="1">
              <a:spcBef>
                <a:spcPts val="0"/>
              </a:spcBef>
              <a:spcAft>
                <a:spcPts val="0"/>
              </a:spcAft>
              <a:buFont typeface="Arial" panose="020B0604020202020204" pitchFamily="34" charset="0"/>
              <a:buChar char="•"/>
            </a:pPr>
            <a:endParaRPr lang="en-US" sz="1600" dirty="0">
              <a:solidFill>
                <a:schemeClr val="tx1"/>
              </a:solidFill>
            </a:endParaRP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4"/>
              </a:rPr>
              <a:t>&lt;SE24&gt;</a:t>
            </a:r>
            <a:r>
              <a:rPr lang="en-US" sz="1800" b="0" dirty="0">
                <a:solidFill>
                  <a:schemeClr val="tx1"/>
                </a:solidFill>
              </a:rPr>
              <a:t> </a:t>
            </a:r>
            <a:r>
              <a:rPr lang="en-US" sz="1800" dirty="0">
                <a:solidFill>
                  <a:schemeClr val="tx1"/>
                </a:solidFill>
              </a:rPr>
              <a:t>next virtual meeting, #M104 25-27Aug21</a:t>
            </a:r>
          </a:p>
          <a:p>
            <a:pPr lvl="1">
              <a:spcBef>
                <a:spcPts val="0"/>
              </a:spcBef>
              <a:spcAft>
                <a:spcPts val="0"/>
              </a:spcAft>
              <a:buFont typeface="Arial" panose="020B0604020202020204" pitchFamily="34" charset="0"/>
              <a:buChar char="•"/>
            </a:pPr>
            <a:r>
              <a:rPr lang="en-US" sz="1600" b="0" dirty="0">
                <a:solidFill>
                  <a:schemeClr val="tx1"/>
                </a:solidFill>
              </a:rPr>
              <a:t>May not see much more till mid-late august. </a:t>
            </a: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#14 28-29Oct21</a:t>
            </a:r>
          </a:p>
          <a:p>
            <a:pPr lvl="1">
              <a:spcBef>
                <a:spcPts val="0"/>
              </a:spcBef>
              <a:buFont typeface="Arial" panose="020B0604020202020204" pitchFamily="34" charset="0"/>
              <a:buChar char="•"/>
            </a:pPr>
            <a:r>
              <a:rPr lang="en-US" sz="1600" dirty="0">
                <a:solidFill>
                  <a:schemeClr val="tx1"/>
                </a:solidFill>
              </a:rPr>
              <a:t>Anything to share today? </a:t>
            </a: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dirty="0">
                <a:solidFill>
                  <a:schemeClr val="tx1"/>
                </a:solidFill>
              </a:rPr>
              <a:t>The next call is about OOBE at 5935 MHz</a:t>
            </a:r>
          </a:p>
          <a:p>
            <a:pPr marL="0">
              <a:spcBef>
                <a:spcPts val="0"/>
              </a:spcBef>
              <a:spcAft>
                <a:spcPts val="0"/>
              </a:spcAft>
              <a:buFont typeface="Arial" panose="020B0604020202020204" pitchFamily="34" charset="0"/>
              <a:buChar char="•"/>
            </a:pPr>
            <a:endParaRPr lang="en-US" sz="18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altLang="en-US" sz="1800" dirty="0"/>
              <a:t>next call </a:t>
            </a:r>
            <a:r>
              <a:rPr lang="en-US" sz="1800" dirty="0">
                <a:sym typeface="Wingdings" panose="05000000000000000000" pitchFamily="2" charset="2"/>
              </a:rPr>
              <a:t>#16 14-15Sep21</a:t>
            </a:r>
          </a:p>
          <a:p>
            <a:pPr lvl="1">
              <a:spcBef>
                <a:spcPts val="0"/>
              </a:spcBef>
              <a:buFont typeface="Arial" panose="020B0604020202020204" pitchFamily="34" charset="0"/>
              <a:buChar char="•"/>
            </a:pPr>
            <a:r>
              <a:rPr lang="en-US" sz="1600" dirty="0">
                <a:solidFill>
                  <a:schemeClr val="tx1"/>
                </a:solidFill>
              </a:rPr>
              <a:t>Anything to share today?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12aug21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Anything to share today?</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12aug21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r>
              <a:rPr lang="en-US" sz="1800" b="0" dirty="0">
                <a:solidFill>
                  <a:schemeClr val="tx1"/>
                </a:solidFill>
              </a:rPr>
              <a:t> </a:t>
            </a:r>
            <a:r>
              <a:rPr lang="en-US" sz="1800" dirty="0">
                <a:effectLst/>
                <a:latin typeface="Times New Roman" panose="02020603050405020304" pitchFamily="18" charset="0"/>
                <a:ea typeface="SimSun" panose="02010600030101010101" pitchFamily="2" charset="-122"/>
              </a:rPr>
              <a:t>Anything to share today?</a:t>
            </a:r>
            <a:r>
              <a:rPr lang="en-US" sz="1800" b="0" dirty="0">
                <a:solidFill>
                  <a:schemeClr val="tx1"/>
                </a:solidFill>
              </a:rPr>
              <a:t> </a:t>
            </a: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endParaRPr lang="en-US" sz="1400" b="0" dirty="0">
              <a:solidFill>
                <a:schemeClr val="tx1"/>
              </a:solidFill>
            </a:endParaRPr>
          </a:p>
          <a:p>
            <a:pPr lvl="0">
              <a:buFont typeface="Arial" panose="020B0604020202020204" pitchFamily="34" charset="0"/>
              <a:buChar char="•"/>
            </a:pPr>
            <a:r>
              <a:rPr lang="en-US" sz="1800" b="0" dirty="0">
                <a:solidFill>
                  <a:schemeClr val="tx1"/>
                </a:solidFill>
              </a:rPr>
              <a:t> </a:t>
            </a: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6"/>
              </a:rPr>
              <a:t>https://mentor.ieee.org/802.18/dcn/21/18-21-0039-01-0000-ieee-802-viewpoints-on-wrc-23-agenda-items.pptx</a:t>
            </a:r>
            <a:endParaRPr lang="en-US" sz="1400" b="0" dirty="0">
              <a:solidFill>
                <a:schemeClr val="tx1"/>
              </a:solidFill>
              <a:effectLst/>
              <a:ea typeface="Calibri" panose="020F0502020204030204" pitchFamily="34" charset="0"/>
            </a:endParaRPr>
          </a:p>
          <a:p>
            <a:pPr marL="285750" indent="-285750">
              <a:spcBef>
                <a:spcPts val="0"/>
              </a:spcBef>
              <a:buFont typeface="Arial" panose="020B0604020202020204" pitchFamily="34" charset="0"/>
              <a:buChar char="•"/>
            </a:pPr>
            <a:r>
              <a:rPr lang="en-US" sz="1800" b="0" dirty="0">
                <a:solidFill>
                  <a:schemeClr val="tx1"/>
                </a:solidFill>
              </a:rPr>
              <a:t> </a:t>
            </a:r>
            <a:r>
              <a:rPr lang="en-US" sz="1400" b="0" dirty="0">
                <a:solidFill>
                  <a:schemeClr val="tx1"/>
                </a:solidFill>
              </a:rPr>
              <a:t>Do we have all the ITS folks on to review? </a:t>
            </a:r>
          </a:p>
          <a:p>
            <a:pPr marL="685800" lvl="1">
              <a:spcBef>
                <a:spcPts val="0"/>
              </a:spcBef>
              <a:buFont typeface="Arial" panose="020B0604020202020204" pitchFamily="34" charset="0"/>
              <a:buChar char="•"/>
            </a:pPr>
            <a:r>
              <a:rPr lang="en-US" sz="1400" b="0" dirty="0">
                <a:solidFill>
                  <a:schemeClr val="tx1"/>
                </a:solidFill>
              </a:rPr>
              <a:t>How can we watch / what bodies about any possible expansion of the ITS bands (globally) e.g. to 4.9GHz? </a:t>
            </a:r>
          </a:p>
          <a:p>
            <a:pPr marL="685800" lvl="1">
              <a:spcBef>
                <a:spcPts val="0"/>
              </a:spcBef>
              <a:buFont typeface="Arial" panose="020B0604020202020204" pitchFamily="34" charset="0"/>
              <a:buChar char="•"/>
            </a:pPr>
            <a:r>
              <a:rPr lang="en-US" sz="1400" b="0" dirty="0">
                <a:solidFill>
                  <a:schemeClr val="tx1"/>
                </a:solidFill>
              </a:rPr>
              <a:t>WRC-23 Agenda Item 1.1 – </a:t>
            </a:r>
            <a:r>
              <a:rPr lang="en-US" sz="1400" b="0" i="1" dirty="0">
                <a:solidFill>
                  <a:srgbClr val="222222"/>
                </a:solidFill>
                <a:effectLst/>
              </a:rPr>
              <a:t>Watch CPG in EU and will hear from them if any discussions come up on expansion of ITS.</a:t>
            </a:r>
            <a:endParaRPr lang="en-US" sz="1400" b="0" i="0" dirty="0">
              <a:solidFill>
                <a:srgbClr val="222222"/>
              </a:solidFill>
              <a:effectLst/>
            </a:endParaRPr>
          </a:p>
          <a:p>
            <a:pPr marL="1371600" marR="0" algn="l">
              <a:spcBef>
                <a:spcPts val="0"/>
              </a:spcBef>
              <a:spcAft>
                <a:spcPts val="0"/>
              </a:spcAft>
            </a:pPr>
            <a:r>
              <a:rPr lang="en-US" sz="1400" b="0" i="1" dirty="0">
                <a:solidFill>
                  <a:srgbClr val="222222"/>
                </a:solidFill>
                <a:effectLst/>
              </a:rPr>
              <a:t>i.   Watch other regional bodies also.</a:t>
            </a:r>
            <a:endParaRPr lang="en-US" sz="1000" b="0" dirty="0">
              <a:solidFill>
                <a:schemeClr val="tx1"/>
              </a:solidFill>
            </a:endParaRPr>
          </a:p>
          <a:p>
            <a:pPr marL="285750" indent="-285750">
              <a:spcBef>
                <a:spcPts val="0"/>
              </a:spcBef>
              <a:buFont typeface="Arial" panose="020B0604020202020204" pitchFamily="34" charset="0"/>
              <a:buChar char="•"/>
            </a:pPr>
            <a:endParaRPr lang="en-US" sz="18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12aug21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8556" y="5812312"/>
            <a:ext cx="10740044" cy="658642"/>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the 4 open ITU –R liaisons to WP 1A and WP 5A, see back up slides in this agenda.  All due to the WPs in November 2021. </a:t>
            </a:r>
          </a:p>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914400" y="1150072"/>
            <a:ext cx="11049000" cy="5357407"/>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 GHz band</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Notice of Proposed Rulemaking – ET Docket No. 21-264</a:t>
            </a:r>
            <a:r>
              <a:rPr lang="en-US"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0" u="sng" dirty="0">
                <a:solidFill>
                  <a:srgbClr val="0000FF"/>
                </a:solidFill>
                <a:effectLst/>
                <a:ea typeface="Calibri" panose="020F0502020204030204" pitchFamily="34" charset="0"/>
                <a:hlinkClick r:id="rId3"/>
              </a:rPr>
              <a:t>https://mentor.ieee.org/802.18/dcn/21/18-21-0079-00-0000-fcc-nprm-allowing-expanded-flexibility-for-radar-operation-in-57-64-ghz-band.docx</a:t>
            </a:r>
            <a:r>
              <a:rPr lang="en-US" sz="1800" b="0" dirty="0">
                <a:effectLst/>
                <a:ea typeface="Calibri" panose="020F0502020204030204" pitchFamily="34" charset="0"/>
              </a:rPr>
              <a:t>   44 seek comments</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Abstract in notes on this slide.</a:t>
            </a: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Proceeding: </a:t>
            </a:r>
            <a:r>
              <a:rPr lang="en-US" sz="1800" b="0" dirty="0">
                <a:solidFill>
                  <a:srgbClr val="191919"/>
                </a:solidFill>
                <a:effectLst/>
                <a:ea typeface="Calibri" panose="020F0502020204030204" pitchFamily="34" charset="0"/>
                <a:hlinkClick r:id="rId4"/>
              </a:rPr>
              <a:t>https://www.fcc.gov/ecfs/search/filings?q=((proceedings.name:((21%5C-264*))%20OR%20proceedings.description:((21%5C-264*))))&amp;sort=date_disseminated,DESC</a:t>
            </a:r>
            <a:r>
              <a:rPr lang="en-US" sz="18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It is now adopted by the FCC commission, has not be published in Federal Register yet. </a:t>
            </a:r>
          </a:p>
          <a:p>
            <a:pPr marL="400050" lvl="1">
              <a:spcBef>
                <a:spcPts val="0"/>
              </a:spcBef>
              <a:spcAft>
                <a:spcPts val="0"/>
              </a:spcAft>
              <a:buFont typeface="Arial" panose="020B0604020202020204" pitchFamily="34" charset="0"/>
              <a:buChar char="•"/>
            </a:pPr>
            <a:r>
              <a:rPr lang="en-US" sz="1800" dirty="0">
                <a:solidFill>
                  <a:srgbClr val="191919"/>
                </a:solidFill>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.11bf, is looking at the NPRM below.</a:t>
            </a: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 </a:t>
            </a:r>
            <a:r>
              <a:rPr lang="en-US" sz="1800" b="0" dirty="0" err="1">
                <a:effectLst/>
                <a:ea typeface="Calibri" panose="020F0502020204030204" pitchFamily="34" charset="0"/>
              </a:rPr>
              <a:t>CoEx</a:t>
            </a:r>
            <a:r>
              <a:rPr lang="en-US" sz="1800" b="0" dirty="0">
                <a:effectLst/>
                <a:ea typeface="Calibri" panose="020F0502020204030204" pitchFamily="34" charset="0"/>
              </a:rPr>
              <a:t>, had a presentation in this plenary, </a:t>
            </a:r>
            <a:r>
              <a:rPr lang="en-US" sz="1800" b="0" dirty="0">
                <a:effectLst/>
                <a:ea typeface="Calibri" panose="020F0502020204030204" pitchFamily="34" charset="0"/>
                <a:hlinkClick r:id="rId5"/>
              </a:rPr>
              <a:t>https://mentor.ieee.org/802.11/dcn/21/11-21-1089-00-coex-coexistence-between-radars-and-communication-systems-in-the-60ghz-band-u-s-update.pptx</a:t>
            </a:r>
            <a:r>
              <a:rPr lang="en-US" sz="1800" b="0" dirty="0">
                <a:effectLst/>
                <a:ea typeface="Calibri" panose="020F0502020204030204" pitchFamily="34" charset="0"/>
              </a:rPr>
              <a:t>  and had some concerns on the proposed rules. </a:t>
            </a:r>
            <a:endParaRPr lang="en-US" sz="1400" b="0"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ea typeface="Calibri" panose="020F0502020204030204" pitchFamily="34" charset="0"/>
              </a:rPr>
              <a:t>  .15.4ab will put on their next call, 03aug21, to discuss.</a:t>
            </a:r>
          </a:p>
          <a:p>
            <a:pPr marL="0" marR="0">
              <a:spcBef>
                <a:spcPts val="0"/>
              </a:spcBef>
              <a:spcAft>
                <a:spcPts val="0"/>
              </a:spcAft>
              <a:buFont typeface="Arial" panose="020B0604020202020204" pitchFamily="34" charset="0"/>
              <a:buChar char="•"/>
            </a:pPr>
            <a:endParaRPr lang="en-US" sz="1800" b="0" dirty="0">
              <a:ea typeface="Calibri" panose="020F0502020204030204" pitchFamily="34" charset="0"/>
            </a:endParaRPr>
          </a:p>
          <a:p>
            <a:pPr marL="0" marR="0">
              <a:spcBef>
                <a:spcPts val="0"/>
              </a:spcBef>
              <a:spcAft>
                <a:spcPts val="0"/>
              </a:spcAft>
              <a:buFont typeface="Arial" panose="020B0604020202020204" pitchFamily="34" charset="0"/>
              <a:buChar char="•"/>
            </a:pPr>
            <a:r>
              <a:rPr lang="en-US" sz="1800" b="0" dirty="0">
                <a:ea typeface="Calibri" panose="020F0502020204030204" pitchFamily="34" charset="0"/>
              </a:rPr>
              <a:t>So need to stay in touch with above and if comment dates are set will not have a lot of time to put together to go through approval process and file. </a:t>
            </a: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12aug21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marR="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0" marR="0">
              <a:spcBef>
                <a:spcPts val="0"/>
              </a:spcBef>
              <a:spcAft>
                <a:spcPts val="0"/>
              </a:spcAft>
              <a:buFont typeface="Arial" panose="020B0604020202020204" pitchFamily="34" charset="0"/>
              <a:buChar char="•"/>
            </a:pPr>
            <a:r>
              <a:rPr lang="en-US" sz="2000" dirty="0">
                <a:ea typeface="Calibri" panose="020F0502020204030204" pitchFamily="34" charset="0"/>
              </a:rPr>
              <a:t>none today </a:t>
            </a:r>
          </a:p>
          <a:p>
            <a:pPr marL="0" marR="0">
              <a:spcBef>
                <a:spcPts val="0"/>
              </a:spcBef>
              <a:spcAft>
                <a:spcPts val="0"/>
              </a:spcAft>
              <a:buFont typeface="Arial" panose="020B0604020202020204" pitchFamily="34" charset="0"/>
              <a:buChar char="•"/>
            </a:pPr>
            <a:r>
              <a:rPr lang="en-US" sz="2000" dirty="0">
                <a:ea typeface="Calibri" panose="020F0502020204030204" pitchFamily="34" charset="0"/>
              </a:rPr>
              <a:t> </a:t>
            </a:r>
          </a:p>
          <a:p>
            <a:pPr marL="0" marR="0">
              <a:spcBef>
                <a:spcPts val="0"/>
              </a:spcBef>
              <a:spcAft>
                <a:spcPts val="0"/>
              </a:spcAft>
              <a:buFont typeface="Arial" panose="020B0604020202020204" pitchFamily="34" charset="0"/>
              <a:buChar char="•"/>
            </a:pPr>
            <a:r>
              <a:rPr lang="en-US" sz="2000" dirty="0">
                <a:ea typeface="Calibri" panose="020F0502020204030204" pitchFamily="34"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12aug21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 MSGs 6 GHz &amp; FCC - 1</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12aug21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Anything to share today? not today</a:t>
            </a:r>
            <a:endParaRPr lang="en-US" sz="14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endParaRPr lang="en-US" sz="16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dirty="0">
                <a:solidFill>
                  <a:schemeClr val="bg1">
                    <a:lumMod val="50000"/>
                  </a:schemeClr>
                </a:solidFill>
                <a:ea typeface="Times New Roman" panose="02020603050405020304" pitchFamily="18" charset="0"/>
              </a:rPr>
              <a:t> </a:t>
            </a:r>
            <a:r>
              <a:rPr lang="en-US" sz="18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 Anything to share today? not today</a:t>
            </a:r>
            <a:endParaRPr lang="en-US" sz="1600" dirty="0">
              <a:solidFill>
                <a:schemeClr val="tx1"/>
              </a:solidFill>
              <a:ea typeface="Times New Roman" panose="02020603050405020304" pitchFamily="18" charset="0"/>
            </a:endParaRP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515600" cy="464123"/>
          </a:xfrm>
        </p:spPr>
        <p:txBody>
          <a:bodyPr/>
          <a:lstStyle/>
          <a:p>
            <a:r>
              <a:rPr lang="en-US" altLang="en-US" sz="2400" dirty="0"/>
              <a:t>General Discussion Items – ongoing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12aug21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t>
            </a:r>
            <a:r>
              <a:rPr lang="en-US" sz="16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The primary application is to simplify identification of potential frequency bands for coexistence assessment</a:t>
            </a:r>
            <a:r>
              <a:rPr lang="en-US" sz="1600" dirty="0">
                <a:ea typeface="Calibri" panose="020F0502020204030204" pitchFamily="34" charset="0"/>
              </a:rPr>
              <a: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https://mentor.ieee.org/802.18/dcn/21/18-21-0036-07-0000-frequency-table-template.xlsx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27jul21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24aug21.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endParaRPr lang="en-US" sz="1800" dirty="0">
              <a:solidFill>
                <a:srgbClr val="00B0F0"/>
              </a:solidFill>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8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800" dirty="0">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altLang="en-US" sz="1800" b="0" dirty="0">
                <a:solidFill>
                  <a:srgbClr val="00B0F0"/>
                </a:solidFill>
              </a:rPr>
              <a:t> </a:t>
            </a:r>
            <a:r>
              <a:rPr lang="en-US" sz="1800" dirty="0">
                <a:solidFill>
                  <a:srgbClr val="00B0F0"/>
                </a:solidFill>
                <a:effectLst/>
                <a:latin typeface="Times New Roman" panose="02020603050405020304" pitchFamily="18" charset="0"/>
                <a:ea typeface="SimSun" panose="02010600030101010101" pitchFamily="2" charset="-122"/>
              </a:rPr>
              <a:t>60 GHz NPRM, looking for possible comment responses as once comment dates are set, not a lot of time to respond.</a:t>
            </a:r>
            <a:r>
              <a:rPr lang="en-US" altLang="en-US" sz="1800" b="0" dirty="0">
                <a:solidFill>
                  <a:srgbClr val="00B0F0"/>
                </a:solidFill>
                <a:latin typeface="Times New Roman" panose="02020603050405020304" pitchFamily="18" charset="0"/>
                <a:ea typeface="SimSun" panose="02010600030101010101" pitchFamily="2" charset="-122"/>
              </a:rPr>
              <a:t> </a:t>
            </a: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12aug21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2143065" y="4274812"/>
            <a:ext cx="8710205" cy="2200602"/>
          </a:xfrm>
          <a:prstGeom prst="rect">
            <a:avLst/>
          </a:prstGeom>
          <a:noFill/>
        </p:spPr>
        <p:txBody>
          <a:bodyPr wrap="none" rtlCol="0">
            <a:spAutoFit/>
          </a:bodyPr>
          <a:lstStyle/>
          <a:p>
            <a:pPr>
              <a:spcBef>
                <a:spcPts val="0"/>
              </a:spcBef>
              <a:buFont typeface="Arial" panose="020B0604020202020204" pitchFamily="34" charset="0"/>
              <a:buChar char="•"/>
            </a:pPr>
            <a:r>
              <a:rPr lang="en-US" sz="1400"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dirty="0">
                <a:solidFill>
                  <a:schemeClr val="tx1"/>
                </a:solidFill>
              </a:rPr>
              <a:t>on 19aug: </a:t>
            </a:r>
            <a:r>
              <a:rPr lang="en-US" sz="1800" b="0" dirty="0">
                <a:solidFill>
                  <a:schemeClr val="tx1"/>
                </a:solidFill>
              </a:rPr>
              <a:t>Straw polls:  tbd-if weekly meeting or try </a:t>
            </a:r>
            <a:r>
              <a:rPr lang="en-US" sz="1800" b="0" dirty="0" err="1">
                <a:solidFill>
                  <a:schemeClr val="tx1"/>
                </a:solidFill>
              </a:rPr>
              <a:t>epolls</a:t>
            </a:r>
            <a:r>
              <a:rPr lang="en-US" sz="1800" b="0" dirty="0">
                <a:solidFill>
                  <a:schemeClr val="tx1"/>
                </a:solidFill>
              </a:rPr>
              <a:t> (still not working) or email ballot?  </a:t>
            </a:r>
          </a:p>
          <a:p>
            <a:pPr marL="285750" indent="-285750">
              <a:buFont typeface="Arial" panose="020B0604020202020204" pitchFamily="34" charset="0"/>
              <a:buChar char="•"/>
            </a:pPr>
            <a:r>
              <a:rPr lang="en-US" sz="1800" b="0" dirty="0">
                <a:ea typeface="Calibri" panose="020F0502020204030204" pitchFamily="34" charset="0"/>
              </a:rPr>
              <a:t>Reminder: everyone on the call can vote, a</a:t>
            </a:r>
            <a:r>
              <a:rPr lang="en-US" sz="1800" b="0" dirty="0">
                <a:latin typeface="Times New Roman" panose="02020603050405020304" pitchFamily="18" charset="0"/>
                <a:ea typeface="SimSun" panose="02010600030101010101" pitchFamily="2" charset="-122"/>
              </a:rPr>
              <a:t>nd these are not hybrid meetings.</a:t>
            </a:r>
            <a:endParaRPr lang="en-US" sz="1800" b="0" dirty="0">
              <a:solidFill>
                <a:schemeClr val="bg1">
                  <a:lumMod val="75000"/>
                </a:schemeClr>
              </a:solidFill>
              <a:latin typeface="Times New Roman" panose="02020603050405020304" pitchFamily="18" charset="0"/>
            </a:endParaRPr>
          </a:p>
          <a:p>
            <a:pPr marL="285750" indent="-285750">
              <a:buFont typeface="Arial" panose="020B0604020202020204" pitchFamily="34" charset="0"/>
              <a:buChar char="•"/>
            </a:pPr>
            <a:endParaRPr lang="en-US" sz="1800" b="0" dirty="0">
              <a:effectLst/>
              <a:ea typeface="Calibri" panose="020F0502020204030204" pitchFamily="34" charset="0"/>
            </a:endParaRPr>
          </a:p>
          <a:p>
            <a:pPr marL="285750" indent="-285750">
              <a:buFont typeface="Arial" panose="020B0604020202020204" pitchFamily="34" charset="0"/>
              <a:buChar char="•"/>
            </a:pPr>
            <a:r>
              <a:rPr lang="en-US" sz="1800" b="0" dirty="0">
                <a:effectLst/>
                <a:ea typeface="Calibri" panose="020F0502020204030204" pitchFamily="34" charset="0"/>
              </a:rPr>
              <a:t>Straw poll1 (again:) Will you attend the 2021 November IEEE 802 Plenary if held in-person at the Hyatt Regency Vancouver, in Vancouver, Canada Nov 14-19, 2021?</a:t>
            </a:r>
          </a:p>
          <a:p>
            <a:pPr marL="285750" indent="-285750">
              <a:buFont typeface="Arial" panose="020B0604020202020204" pitchFamily="34" charset="0"/>
              <a:buChar char="•"/>
            </a:pPr>
            <a:endParaRPr lang="en-US" sz="1800" b="0" dirty="0">
              <a:effectLst/>
              <a:ea typeface="Calibri" panose="020F0502020204030204" pitchFamily="34" charset="0"/>
            </a:endParaRPr>
          </a:p>
          <a:p>
            <a:pPr marL="285750" indent="-285750">
              <a:buFont typeface="Arial" panose="020B0604020202020204" pitchFamily="34" charset="0"/>
              <a:buChar char="•"/>
            </a:pPr>
            <a:r>
              <a:rPr lang="en-US" sz="1800" b="0" dirty="0">
                <a:effectLst/>
                <a:ea typeface="Calibri" panose="020F0502020204030204" pitchFamily="34" charset="0"/>
              </a:rPr>
              <a:t>Straw poll2 Will you attend the 2022 January IEEE 802 Wireless Interim if held in-person at the Hilton Panama, </a:t>
            </a:r>
            <a:r>
              <a:rPr lang="en-US" sz="1800" b="0" dirty="0">
                <a:ea typeface="Calibri" panose="020F0502020204030204" pitchFamily="34" charset="0"/>
              </a:rPr>
              <a:t>  Panama City, Panama Jan 16-21, 2022</a:t>
            </a:r>
            <a:r>
              <a:rPr lang="en-US" sz="1800" b="0" dirty="0">
                <a:effectLst/>
                <a:ea typeface="Calibri" panose="020F0502020204030204" pitchFamily="34" charset="0"/>
              </a:rPr>
              <a:t>? </a:t>
            </a: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12aug21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2"/>
              </a:rPr>
              <a:t>Al Petrick (Skyworks Solutions) </a:t>
            </a:r>
            <a:r>
              <a:rPr lang="en-US" sz="1600" dirty="0"/>
              <a:t>and </a:t>
            </a:r>
            <a:r>
              <a:rPr lang="en-US" sz="1600" dirty="0">
                <a:hlinkClick r:id="rId3"/>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5"/>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6"/>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 </a:t>
            </a:r>
            <a:r>
              <a:rPr lang="en-US" sz="1400" kern="1600" dirty="0" err="1"/>
              <a:t>oes</a:t>
            </a:r>
            <a:r>
              <a:rPr lang="en-US" sz="1400" kern="1600" dirty="0"/>
              <a:t>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12aug21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10" imgW="2391120" imgH="534600" progId="Package">
                  <p:embed/>
                </p:oleObj>
              </mc:Choice>
              <mc:Fallback>
                <p:oleObj name="Packager Shell Object" showAsIcon="1" r:id="rId10"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1"/>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a:t>
            </a:r>
            <a:r>
              <a:rPr lang="en-US" sz="1800" dirty="0"/>
              <a:t>   19Aug –</a:t>
            </a:r>
            <a:r>
              <a:rPr lang="en-US" sz="1800" i="1" u="sng" dirty="0"/>
              <a:t>15:00–&lt;15:55</a:t>
            </a:r>
            <a:r>
              <a:rPr lang="en-US" sz="1800" dirty="0"/>
              <a:t> et </a:t>
            </a:r>
            <a:r>
              <a:rPr lang="en-US" sz="1600" dirty="0"/>
              <a:t>– 	</a:t>
            </a:r>
            <a:r>
              <a:rPr lang="en-US" sz="2000" dirty="0">
                <a:highlight>
                  <a:srgbClr val="D5F4FF"/>
                </a:highlight>
              </a:rPr>
              <a:t>{so far - no call on 26aug}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15:_____________________25et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t>The next IEEE 802 (</a:t>
            </a:r>
            <a:r>
              <a:rPr lang="en-US" sz="1800" dirty="0" err="1"/>
              <a:t>ec</a:t>
            </a:r>
            <a:r>
              <a:rPr lang="en-US" sz="1800" dirty="0"/>
              <a:t> call 07sep to decide on electronic or f2f)_ plenary will be in November 2021</a:t>
            </a: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12aug21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12aug21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12aug21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12aug21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12aug21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endParaRPr lang="en-US" sz="1200" dirty="0"/>
          </a:p>
          <a:p>
            <a:pPr marL="514350" indent="-514350">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documents 57 and 58 are assigned to the ITU Ad hoc group for processing.</a:t>
            </a:r>
            <a:r>
              <a:rPr lang="en-US" sz="1600" dirty="0"/>
              <a:t>  ad hoc has met on these. </a:t>
            </a:r>
          </a:p>
          <a:p>
            <a:pPr marL="914400" lvl="1" indent="-514350">
              <a:buFont typeface="+mj-lt"/>
              <a:buAutoNum type="romanLcPeriod"/>
            </a:pPr>
            <a:endParaRPr lang="en-US" sz="1600" dirty="0"/>
          </a:p>
          <a:p>
            <a:pPr marL="514350" indent="-514350">
              <a:buFont typeface="+mj-lt"/>
              <a:buAutoNum type="romanLcPeriod"/>
            </a:pPr>
            <a:r>
              <a:rPr lang="en-US" sz="1600" dirty="0"/>
              <a:t>Liaison from ITU-R WP 1A re: Light Communications, see </a:t>
            </a:r>
            <a:r>
              <a:rPr lang="en-US" sz="1600" dirty="0">
                <a:hlinkClick r:id="rId6"/>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a:t>
            </a:r>
          </a:p>
          <a:p>
            <a:pPr marL="914400" lvl="1" indent="-514350">
              <a:buFont typeface="+mj-lt"/>
              <a:buAutoNum type="romanLcPeriod"/>
            </a:pPr>
            <a:r>
              <a:rPr lang="en-US" sz="1600" dirty="0"/>
              <a:t>24jun: </a:t>
            </a:r>
            <a:r>
              <a:rPr lang="en-US" sz="1600" dirty="0">
                <a:effectLst/>
                <a:ea typeface="Times New Roman" panose="02020603050405020304" pitchFamily="18" charset="0"/>
                <a:cs typeface="Times New Roman" panose="02020603050405020304" pitchFamily="18" charset="0"/>
              </a:rPr>
              <a:t>review the document and develop recommended modifications to reflect the work underway for P802.11bb</a:t>
            </a:r>
            <a:endParaRPr lang="en-US" sz="1600" dirty="0"/>
          </a:p>
          <a:p>
            <a:pPr marL="914400" lvl="1" indent="-514350">
              <a:buFont typeface="+mj-lt"/>
              <a:buAutoNum type="romanLcPeriod"/>
            </a:pPr>
            <a:r>
              <a:rPr lang="en-US" sz="1600" dirty="0"/>
              <a:t>24jun/13jul:802.15.7 - .15 chair is aware.  </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12aug21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 15jul21</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12aug21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12aug21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910744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12aug21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12aug21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12aug21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12aug21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12aug21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12aug21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12aug21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12aug21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u="sng" dirty="0">
                <a:solidFill>
                  <a:schemeClr val="tx1"/>
                </a:solidFill>
              </a:rPr>
              <a:t>w/</a:t>
            </a:r>
            <a:r>
              <a:rPr lang="en-US" altLang="en-US" sz="1400" dirty="0">
                <a:solidFill>
                  <a:schemeClr val="tx1"/>
                </a:solidFill>
              </a:rPr>
              <a:t>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Al</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FCC NPRM on 60GHz</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346"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NPRM 60 GHz </a:t>
            </a:r>
          </a:p>
          <a:p>
            <a:pPr lvl="1">
              <a:spcBef>
                <a:spcPts val="0"/>
              </a:spcBef>
              <a:buFont typeface="Arial" panose="020B0604020202020204" pitchFamily="34" charset="0"/>
              <a:buChar char="•"/>
            </a:pPr>
            <a:r>
              <a:rPr lang="en-US" altLang="en-US" sz="1400" kern="0" dirty="0">
                <a:solidFill>
                  <a:schemeClr val="tx1"/>
                </a:solidFill>
              </a:rPr>
              <a:t>Status</a:t>
            </a: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MSGs &amp; Std Frequency table</a:t>
            </a: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85000"/>
                  </a:schemeClr>
                </a:solidFill>
              </a:rPr>
              <a:t>Stuart K.</a:t>
            </a:r>
          </a:p>
          <a:p>
            <a:pPr>
              <a:spcBef>
                <a:spcPts val="0"/>
              </a:spcBef>
            </a:pPr>
            <a:r>
              <a:rPr lang="en-US" altLang="en-US" sz="1800" b="0" dirty="0">
                <a:solidFill>
                  <a:schemeClr val="bg1">
                    <a:lumMod val="85000"/>
                  </a:schemeClr>
                </a:solidFill>
              </a:rPr>
              <a:t>		Seconded by:  Vijay A. </a:t>
            </a:r>
          </a:p>
          <a:p>
            <a:pPr>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85000"/>
                </a:schemeClr>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https://mentor.ieee.org/802.18/dcn/21/18-21-0092-00-0000-minutes-05aug21-rrtag-teleconference.docx</a:t>
            </a:r>
            <a:r>
              <a:rPr lang="en-GB" sz="1800" b="0" dirty="0">
                <a:solidFill>
                  <a:schemeClr val="bg1">
                    <a:lumMod val="75000"/>
                  </a:schemeClr>
                </a:solidFill>
                <a:ea typeface="SimSun" panose="02010600030101010101" pitchFamily="2" charset="-122"/>
              </a:rPr>
              <a:t>    </a:t>
            </a:r>
            <a:r>
              <a:rPr lang="en-US" sz="1800" b="0" i="0" dirty="0">
                <a:solidFill>
                  <a:srgbClr val="000000"/>
                </a:solidFill>
                <a:effectLst/>
              </a:rPr>
              <a:t>09-Aug-2021 23:44:34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85000"/>
                  </a:schemeClr>
                </a:solidFill>
              </a:rPr>
              <a:t>Mike L. </a:t>
            </a:r>
          </a:p>
          <a:p>
            <a:pPr marL="0" indent="0">
              <a:spcBef>
                <a:spcPts val="0"/>
              </a:spcBef>
            </a:pPr>
            <a:r>
              <a:rPr lang="en-US" altLang="en-US" sz="1800" b="0" dirty="0">
                <a:solidFill>
                  <a:schemeClr val="bg1">
                    <a:lumMod val="85000"/>
                  </a:schemeClr>
                </a:solidFill>
              </a:rPr>
              <a:t>	Seconded by:  Al P.</a:t>
            </a:r>
          </a:p>
          <a:p>
            <a:pPr marL="0" indent="0">
              <a:spcBef>
                <a:spcPts val="0"/>
              </a:spcBef>
            </a:pPr>
            <a:r>
              <a:rPr lang="en-US" altLang="en-US" sz="1800" b="0" dirty="0">
                <a:solidFill>
                  <a:schemeClr val="bg1">
                    <a:lumMod val="85000"/>
                  </a:schemeClr>
                </a:solidFill>
              </a:rPr>
              <a:t>	Discussion?  	None</a:t>
            </a:r>
          </a:p>
          <a:p>
            <a:pPr lvl="1">
              <a:spcBef>
                <a:spcPts val="0"/>
              </a:spcBef>
            </a:pPr>
            <a:r>
              <a:rPr lang="en-US" altLang="en-US" sz="1800" dirty="0">
                <a:solidFill>
                  <a:schemeClr val="bg1">
                    <a:lumMod val="85000"/>
                  </a:schemeClr>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12aug21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Wireless Interim Session, it will be electronic, with one ($50, $75, $125) registration fee for all groups. </a:t>
            </a:r>
          </a:p>
          <a:p>
            <a:pPr lvl="1">
              <a:spcBef>
                <a:spcPts val="0"/>
              </a:spcBef>
              <a:spcAft>
                <a:spcPts val="0"/>
              </a:spcAft>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10sep21 to our .18 meeting on 23sep21.</a:t>
            </a:r>
            <a:r>
              <a:rPr lang="en-US" altLang="en-US" sz="1600" dirty="0">
                <a:solidFill>
                  <a:schemeClr val="tx1"/>
                </a:solidFill>
              </a:rPr>
              <a:t>   802.</a:t>
            </a:r>
            <a:r>
              <a:rPr lang="en-US" altLang="en-US" sz="1600" b="0" dirty="0">
                <a:solidFill>
                  <a:schemeClr val="tx1"/>
                </a:solidFill>
              </a:rPr>
              <a:t>.18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a:t>
            </a:r>
          </a:p>
          <a:p>
            <a:pPr lvl="2">
              <a:spcBef>
                <a:spcPts val="0"/>
              </a:spcBef>
              <a:spcAft>
                <a:spcPts val="0"/>
              </a:spcAft>
              <a:buFont typeface="Arial" panose="020B0604020202020204" pitchFamily="34" charset="0"/>
              <a:buChar char="•"/>
            </a:pPr>
            <a:r>
              <a:rPr lang="en-US" altLang="en-US" sz="1600" b="1" dirty="0">
                <a:solidFill>
                  <a:schemeClr val="tx1"/>
                </a:solidFill>
              </a:rPr>
              <a:t>On the 16</a:t>
            </a:r>
            <a:r>
              <a:rPr lang="en-US" altLang="en-US" sz="1600" b="1" baseline="30000" dirty="0">
                <a:solidFill>
                  <a:schemeClr val="tx1"/>
                </a:solidFill>
              </a:rPr>
              <a:t>th</a:t>
            </a:r>
            <a:r>
              <a:rPr lang="en-US" altLang="en-US" sz="1600" b="1" dirty="0">
                <a:solidFill>
                  <a:schemeClr val="tx1"/>
                </a:solidFill>
              </a:rPr>
              <a:t>, overlaps with last 30 minutes of 802.11az and 802.11bh; also the first hour of 802.15.4ab</a:t>
            </a:r>
          </a:p>
          <a:p>
            <a:pPr lvl="1">
              <a:spcBef>
                <a:spcPts val="0"/>
              </a:spcBef>
              <a:spcAft>
                <a:spcPts val="0"/>
              </a:spcAft>
              <a:buFont typeface="Arial" panose="020B0604020202020204" pitchFamily="34" charset="0"/>
              <a:buChar char="•"/>
            </a:pPr>
            <a:r>
              <a:rPr lang="en-US" altLang="en-US" sz="1600" dirty="0">
                <a:solidFill>
                  <a:schemeClr val="tx1"/>
                </a:solidFill>
              </a:rPr>
              <a:t>Looking at a wireless session opening meeting Friday 10sep21 at 0900et (similar to what was done at f2fs )</a:t>
            </a:r>
          </a:p>
          <a:p>
            <a:pPr lvl="1">
              <a:spcBef>
                <a:spcPts val="0"/>
              </a:spcBef>
              <a:spcAft>
                <a:spcPts val="0"/>
              </a:spcAft>
              <a:buFont typeface="Arial" panose="020B0604020202020204" pitchFamily="34" charset="0"/>
              <a:buChar char="•"/>
            </a:pPr>
            <a:r>
              <a:rPr lang="en-US" altLang="en-US" sz="1600" dirty="0">
                <a:solidFill>
                  <a:schemeClr val="tx1"/>
                </a:solidFill>
              </a:rPr>
              <a:t>Draft agenda for Sept 10th 802 Wireless Plenary is here: </a:t>
            </a:r>
            <a:r>
              <a:rPr lang="en-US" altLang="en-US" sz="1600" dirty="0">
                <a:solidFill>
                  <a:schemeClr val="tx1"/>
                </a:solidFill>
                <a:hlinkClick r:id="rId3"/>
              </a:rPr>
              <a:t>https://mentor.ieee.org/802-ec/dcn/21/ec-21-0140-02-WCSG-2021-09-wireless-interim-opening-plenary-agenda.xlsx</a:t>
            </a:r>
            <a:r>
              <a:rPr lang="en-US" altLang="en-US" sz="1600" dirty="0">
                <a:solidFill>
                  <a:schemeClr val="tx1"/>
                </a:solidFill>
              </a:rPr>
              <a:t>   </a:t>
            </a:r>
          </a:p>
          <a:p>
            <a:pPr lvl="4">
              <a:spcBef>
                <a:spcPts val="0"/>
              </a:spcBef>
              <a:spcAft>
                <a:spcPts val="0"/>
              </a:spcAft>
              <a:buFont typeface="Arial" panose="020B0604020202020204" pitchFamily="34" charset="0"/>
              <a:buChar char="•"/>
            </a:pPr>
            <a:endParaRPr lang="en-US" altLang="en-US" sz="12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From WCSC on 07July: 	  </a:t>
            </a:r>
            <a:r>
              <a:rPr lang="en-US" altLang="en-US" sz="1600" b="1" dirty="0">
                <a:solidFill>
                  <a:schemeClr val="tx1"/>
                </a:solidFill>
              </a:rPr>
              <a:t>$50 – 14jul-27aug;</a:t>
            </a:r>
            <a:r>
              <a:rPr lang="en-US" altLang="en-US" sz="1600" dirty="0">
                <a:solidFill>
                  <a:schemeClr val="tx1"/>
                </a:solidFill>
              </a:rPr>
              <a:t>		$75 – 28aug-09sep;		$125 &gt;09sep;</a:t>
            </a:r>
          </a:p>
          <a:p>
            <a:pPr marL="800100" lvl="2">
              <a:spcBef>
                <a:spcPts val="0"/>
              </a:spcBef>
              <a:spcAft>
                <a:spcPts val="0"/>
              </a:spcAft>
              <a:buFont typeface="Arial" panose="020B0604020202020204" pitchFamily="34" charset="0"/>
              <a:buChar char="•"/>
            </a:pPr>
            <a:r>
              <a:rPr lang="en-US" b="0" dirty="0">
                <a:solidFill>
                  <a:schemeClr val="tx1"/>
                </a:solidFill>
                <a:ea typeface="Calibri" panose="020F0502020204030204" pitchFamily="34" charset="0"/>
              </a:rPr>
              <a:t>The September 2021 electronic wireless interim session registration is open: </a:t>
            </a:r>
          </a:p>
          <a:p>
            <a:pPr marL="1257300" lvl="3">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hlinkClick r:id="rId4"/>
              </a:rPr>
              <a:t>http://802world.org/wireless/</a:t>
            </a:r>
            <a:r>
              <a:rPr lang="en-US" sz="1800" dirty="0">
                <a:solidFill>
                  <a:schemeClr val="tx1"/>
                </a:solidFill>
                <a:ea typeface="Calibri" panose="020F0502020204030204" pitchFamily="34" charset="0"/>
              </a:rPr>
              <a:t>		</a:t>
            </a:r>
            <a:r>
              <a:rPr lang="en-US" sz="1800" b="0" i="0" u="sng" strike="noStrike" dirty="0">
                <a:solidFill>
                  <a:srgbClr val="55AA8F"/>
                </a:solidFill>
                <a:effectLst/>
              </a:rPr>
              <a:t>REGISTRATION WEBSITE: </a:t>
            </a:r>
            <a:r>
              <a:rPr lang="en-US" sz="1800" b="0" i="0" u="none" strike="noStrike" dirty="0">
                <a:solidFill>
                  <a:srgbClr val="55AA8F"/>
                </a:solidFill>
                <a:effectLst/>
              </a:rPr>
              <a:t> </a:t>
            </a:r>
            <a:r>
              <a:rPr lang="en-US" sz="1800" b="0" i="0" u="none" strike="noStrike" dirty="0">
                <a:solidFill>
                  <a:srgbClr val="2554C7"/>
                </a:solidFill>
                <a:effectLst/>
                <a:hlinkClick r:id="rId5"/>
              </a:rPr>
              <a:t>https://cvent.me/NxZeZx</a:t>
            </a:r>
            <a:endParaRPr lang="en-US" sz="1800" dirty="0">
              <a:solidFill>
                <a:srgbClr val="333333"/>
              </a:solidFill>
            </a:endParaRPr>
          </a:p>
          <a:p>
            <a:pPr marL="1714500" lvl="4">
              <a:spcBef>
                <a:spcPts val="0"/>
              </a:spcBef>
              <a:spcAft>
                <a:spcPts val="0"/>
              </a:spcAft>
              <a:buFont typeface="Arial" panose="020B0604020202020204" pitchFamily="34" charset="0"/>
              <a:buChar char="•"/>
            </a:pPr>
            <a:endParaRPr lang="en-US" sz="1400" b="0" dirty="0">
              <a:solidFill>
                <a:schemeClr val="tx1"/>
              </a:solidFill>
              <a:ea typeface="Calibri" panose="020F0502020204030204" pitchFamily="34" charset="0"/>
            </a:endParaRPr>
          </a:p>
          <a:p>
            <a:pPr>
              <a:spcBef>
                <a:spcPts val="0"/>
              </a:spcBef>
              <a:spcAft>
                <a:spcPts val="0"/>
              </a:spcAft>
              <a:buFont typeface="Arial" panose="020B0604020202020204" pitchFamily="34" charset="0"/>
              <a:buChar char="•"/>
            </a:pPr>
            <a:r>
              <a:rPr lang="en-US" altLang="en-US" sz="1800" dirty="0">
                <a:solidFill>
                  <a:schemeClr val="tx1"/>
                </a:solidFill>
              </a:rPr>
              <a:t>Note:  With IEEE 802 rules committee working toward clarifying Interim voting participation credit: </a:t>
            </a:r>
          </a:p>
          <a:p>
            <a:pPr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a:spcBef>
                <a:spcPts val="0"/>
              </a:spcBef>
              <a:spcAft>
                <a:spcPts val="0"/>
              </a:spcAft>
              <a:buFont typeface="Arial" panose="020B0604020202020204" pitchFamily="34" charset="0"/>
              <a:buChar char="•"/>
            </a:pPr>
            <a:r>
              <a:rPr lang="en-US" altLang="en-US" sz="1800" dirty="0">
                <a:solidFill>
                  <a:schemeClr val="tx1"/>
                </a:solidFill>
              </a:rPr>
              <a:t>and with this Wireless Interim being setup as a full Wireless Interim session, at this time 802.18 will be declared as a credited interim session and will be taking attendance using IMAT and it will count for voting membership participation credit.  (watch for possible updates later) </a:t>
            </a:r>
          </a:p>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Vancouver – will be addressed at the EC call on 07Sep21 </a:t>
            </a: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a:t>
            </a:r>
            <a:r>
              <a:rPr lang="en-US" altLang="en-US" sz="1800" b="0" dirty="0">
                <a:solidFill>
                  <a:schemeClr val="tx1"/>
                </a:solidFill>
              </a:rPr>
              <a:t>Wireless Interim – Panama – will be addressed at the WCSC call on 01Sep21</a:t>
            </a:r>
          </a:p>
          <a:p>
            <a:pPr>
              <a:spcBef>
                <a:spcPts val="0"/>
              </a:spcBef>
              <a:spcAft>
                <a:spcPts val="0"/>
              </a:spcAft>
              <a:buFont typeface="Arial" panose="020B0604020202020204" pitchFamily="34" charset="0"/>
              <a:buChar char="•"/>
            </a:pPr>
            <a:r>
              <a:rPr lang="en-US" altLang="en-US" sz="1800" b="0" dirty="0">
                <a:solidFill>
                  <a:schemeClr val="tx1"/>
                </a:solidFill>
              </a:rPr>
              <a:t>(see AOB at the end of straw polls coming up.)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12aug21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60344</TotalTime>
  <Words>7528</Words>
  <Application>Microsoft Office PowerPoint</Application>
  <PresentationFormat>Widescreen</PresentationFormat>
  <Paragraphs>763</Paragraphs>
  <Slides>30</Slides>
  <Notes>20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3</vt:i4>
      </vt:variant>
      <vt:variant>
        <vt:lpstr>Slide Titles</vt:lpstr>
      </vt:variant>
      <vt:variant>
        <vt:i4>30</vt:i4>
      </vt:variant>
    </vt:vector>
  </HeadingPairs>
  <TitlesOfParts>
    <vt:vector size="41"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FCC NPRM on 60GHz on Radar Sensing Technology  </vt:lpstr>
      <vt:lpstr>General Discussion Items </vt:lpstr>
      <vt:lpstr>General Discussion Items – ongoing - MSGs 6 GHz &amp; FCC - 1</vt:lpstr>
      <vt:lpstr>General Discussion Items – ongoing - IEEE 802 Stds Table of Frequency Bands </vt:lpstr>
      <vt:lpstr>Actions Required</vt:lpstr>
      <vt:lpstr>Any Other Business</vt:lpstr>
      <vt:lpstr>Adjourn</vt:lpstr>
      <vt:lpstr>PowerPoint Presentation</vt:lpstr>
      <vt:lpstr>PowerPoint Presentation</vt:lpstr>
      <vt:lpstr>PowerPoint Presentation</vt:lpstr>
      <vt:lpstr>PowerPoint Presentation</vt:lpstr>
      <vt:lpstr>ITU-R liaisons – 15jul21</vt:lpstr>
      <vt:lpstr>General Discussion</vt:lpstr>
      <vt:lpstr>Table of Frequency Bands – IEEE 802 Stds – background -1</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3837</cp:revision>
  <cp:lastPrinted>1601-01-01T00:00:00Z</cp:lastPrinted>
  <dcterms:created xsi:type="dcterms:W3CDTF">2016-03-03T14:54:45Z</dcterms:created>
  <dcterms:modified xsi:type="dcterms:W3CDTF">2021-08-12T15:37:52Z</dcterms:modified>
</cp:coreProperties>
</file>