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776" r:id="rId8"/>
    <p:sldId id="596" r:id="rId9"/>
    <p:sldId id="690" r:id="rId10"/>
    <p:sldId id="603" r:id="rId11"/>
    <p:sldId id="606" r:id="rId12"/>
    <p:sldId id="735" r:id="rId13"/>
    <p:sldId id="608" r:id="rId14"/>
    <p:sldId id="742" r:id="rId15"/>
    <p:sldId id="743" r:id="rId16"/>
    <p:sldId id="774" r:id="rId17"/>
    <p:sldId id="796" r:id="rId18"/>
    <p:sldId id="650" r:id="rId19"/>
    <p:sldId id="498" r:id="rId20"/>
    <p:sldId id="402" r:id="rId21"/>
    <p:sldId id="403" r:id="rId22"/>
    <p:sldId id="777" r:id="rId23"/>
    <p:sldId id="778" r:id="rId24"/>
    <p:sldId id="781" r:id="rId25"/>
    <p:sldId id="795" r:id="rId26"/>
    <p:sldId id="737" r:id="rId27"/>
    <p:sldId id="782" r:id="rId28"/>
    <p:sldId id="783" r:id="rId29"/>
    <p:sldId id="739"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85" autoAdjust="0"/>
    <p:restoredTop sz="65146" autoAdjust="0"/>
  </p:normalViewPr>
  <p:slideViewPr>
    <p:cSldViewPr>
      <p:cViewPr varScale="1">
        <p:scale>
          <a:sx n="74" d="100"/>
          <a:sy n="74" d="100"/>
        </p:scale>
        <p:origin x="66" y="7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09-Aug-21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05aug21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05aug21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05aug21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802.18-21/0091r01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1/18-21-0039-01-0000-ieee-802-viewpoints-on-wrc-23-agenda-items.pptx" TargetMode="External"/><Relationship Id="rId3" Type="http://schemas.openxmlformats.org/officeDocument/2006/relationships/hyperlink" Target="https://mentor.ieee.org/802.18/dcn/21/18-21-0094-00-0000-development-of-imt-vision-for-2030-and-beyond.docx" TargetMode="External"/><Relationship Id="rId7" Type="http://schemas.openxmlformats.org/officeDocument/2006/relationships/hyperlink" Target="https://mentor.ieee.org/802.18/dcn/20/18-20-0107-01-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hyperlink" Target="https://mentor.ieee.org/802.18/dcn/21/18-21-0093-00-0000-liaison-statement-to-external-organizations-on-the-schedule-for-updating-recommendation-itu-r-m-2150-to-revision-after-year-2021.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79-00-0000-fcc-nprm-allowing-expanded-flexibility-for-radar-operation-in-57-64-ghz-ban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www.fcc.gov/ecfs/search/filings?q=((proceedings.name:((21%5C-264*))%20OR%20proceedings.description:((21%5C-264*))))&amp;sort=date_disseminated,DESC"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85-00-0000-minutes-08jul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NxZeZ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05aug21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05 Aug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14400"/>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_______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Nothing to share today</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15jul:  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endParaRPr>
          </a:p>
          <a:p>
            <a:pPr lvl="1">
              <a:spcBef>
                <a:spcPts val="0"/>
              </a:spcBef>
              <a:buFont typeface="Arial" panose="020B0604020202020204" pitchFamily="34" charset="0"/>
              <a:buChar char="•"/>
            </a:pPr>
            <a:r>
              <a:rPr lang="en-US" sz="1800" dirty="0">
                <a:solidFill>
                  <a:schemeClr val="tx1"/>
                </a:solidFill>
              </a:rPr>
              <a:t> Nothing to share today</a:t>
            </a:r>
          </a:p>
          <a:p>
            <a:pPr lvl="1">
              <a:spcBef>
                <a:spcPts val="0"/>
              </a:spcBef>
              <a:buFont typeface="Arial" panose="020B0604020202020204" pitchFamily="34" charset="0"/>
              <a:buChar char="•"/>
            </a:pPr>
            <a:r>
              <a:rPr lang="en-US" sz="1600" dirty="0">
                <a:solidFill>
                  <a:schemeClr val="tx1"/>
                </a:solidFill>
              </a:rPr>
              <a:t>After the call learned: </a:t>
            </a:r>
            <a:r>
              <a:rPr lang="en-US" sz="1400" b="0" i="0" dirty="0">
                <a:solidFill>
                  <a:srgbClr val="222222"/>
                </a:solidFill>
                <a:effectLst/>
                <a:latin typeface="Arial" panose="020B0604020202020204" pitchFamily="34" charset="0"/>
              </a:rPr>
              <a:t> BRAN-EN 301 893 GoToMeeting #1 </a:t>
            </a:r>
            <a:r>
              <a:rPr lang="en-US" sz="1400" b="1" i="0" dirty="0">
                <a:solidFill>
                  <a:srgbClr val="008000"/>
                </a:solidFill>
                <a:effectLst/>
                <a:latin typeface="Arial" panose="020B0604020202020204" pitchFamily="34" charset="0"/>
              </a:rPr>
              <a:t>New – 11aug21 - online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15july: Considering the EC decision above, the ETSI Standard for 6 GHz  earliest release date is in 2023.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TS 103 754 on multi-access point testing is to be complete in Nov 2021.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CDC (</a:t>
            </a:r>
            <a:r>
              <a:rPr lang="en-US" sz="1600" dirty="0">
                <a:solidFill>
                  <a:schemeClr val="tx1"/>
                </a:solidFill>
              </a:rPr>
              <a:t>Country Determination Capability) </a:t>
            </a: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documented in 5GHz draft has shall be mandatory for equipment above 5.725 GHz and &gt;25mW.  There is input from WGFM asking why mandatory.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Remember BRAN is by consensus, not a vote.   Today it is a shall be mandatory but could change in further meetings. </a:t>
            </a:r>
          </a:p>
          <a:p>
            <a:pPr lvl="1">
              <a:spcBef>
                <a:spcPts val="0"/>
              </a:spcBef>
              <a:buFont typeface="Arial" panose="020B0604020202020204" pitchFamily="34" charset="0"/>
              <a:buChar char="•"/>
            </a:pPr>
            <a:r>
              <a:rPr lang="en-US" sz="1400" dirty="0">
                <a:solidFill>
                  <a:srgbClr val="222222"/>
                </a:solidFill>
              </a:rPr>
              <a:t>24jun: </a:t>
            </a:r>
            <a:r>
              <a:rPr lang="en-US" sz="1400" i="0" dirty="0">
                <a:solidFill>
                  <a:srgbClr val="222222"/>
                </a:solidFill>
                <a:effectLst/>
              </a:rPr>
              <a:t>For those with an ETSI account or access to .11 private area there is a clean next draft of the  6 GHz standard,  </a:t>
            </a:r>
            <a:r>
              <a:rPr lang="en-US" sz="1400" dirty="0">
                <a:effectLst/>
                <a:ea typeface="SimSun" panose="02010600030101010101" pitchFamily="2" charset="-122"/>
              </a:rPr>
              <a:t>(and the 5GHz clean draft ) 		</a:t>
            </a:r>
            <a:r>
              <a:rPr lang="en-US" sz="1400" u="sng" dirty="0">
                <a:solidFill>
                  <a:srgbClr val="0000FF"/>
                </a:solidFill>
                <a:effectLst/>
                <a:ea typeface="Calibri" panose="020F0502020204030204" pitchFamily="34" charset="0"/>
                <a:hlinkClick r:id="rId8"/>
              </a:rPr>
              <a:t>BRAN(21)110053r1 - Clean proposal for EN 303 687 v0.0.13</a:t>
            </a:r>
            <a:r>
              <a:rPr lang="en-US" sz="1400" u="sng" dirty="0">
                <a:solidFill>
                  <a:srgbClr val="0000FF"/>
                </a:solidFill>
                <a:effectLst/>
                <a:ea typeface="Calibri" panose="020F0502020204030204" pitchFamily="34" charset="0"/>
              </a:rPr>
              <a:t>.  </a:t>
            </a:r>
            <a:endParaRPr lang="en-US" sz="1400" dirty="0">
              <a:solidFill>
                <a:srgbClr val="222222"/>
              </a:solidFill>
            </a:endParaRPr>
          </a:p>
          <a:p>
            <a:pPr lvl="2">
              <a:spcBef>
                <a:spcPts val="0"/>
              </a:spcBef>
              <a:buFont typeface="Arial" panose="020B0604020202020204" pitchFamily="34" charset="0"/>
              <a:buChar char="•"/>
            </a:pPr>
            <a:r>
              <a:rPr lang="en-US" sz="1400" i="0" dirty="0">
                <a:solidFill>
                  <a:srgbClr val="222222"/>
                </a:solidFill>
                <a:effectLst/>
              </a:rPr>
              <a:t>CDC and test of CDC </a:t>
            </a:r>
            <a:r>
              <a:rPr lang="en-US" sz="1400" dirty="0">
                <a:solidFill>
                  <a:srgbClr val="222222"/>
                </a:solidFill>
              </a:rPr>
              <a:t>document still being worked, </a:t>
            </a:r>
            <a:r>
              <a:rPr lang="en-US" sz="1400" i="0" dirty="0">
                <a:solidFill>
                  <a:srgbClr val="222222"/>
                </a:solidFill>
                <a:effectLst/>
              </a:rPr>
              <a:t>RFC 5985, HART.  </a:t>
            </a:r>
            <a:r>
              <a:rPr lang="en-US" sz="1400" dirty="0">
                <a:solidFill>
                  <a:srgbClr val="222222"/>
                </a:solidFill>
              </a:rPr>
              <a:t>Will be an Annex in the 5 GHz .</a:t>
            </a:r>
            <a:endParaRPr lang="en-US" sz="1400" i="0" dirty="0">
              <a:solidFill>
                <a:srgbClr val="222222"/>
              </a:solidFill>
              <a:effectLst/>
            </a:endParaRPr>
          </a:p>
          <a:p>
            <a:pPr lvl="2">
              <a:spcBef>
                <a:spcPts val="0"/>
              </a:spcBef>
              <a:buFont typeface="Arial" panose="020B0604020202020204" pitchFamily="34" charset="0"/>
              <a:buChar char="•"/>
            </a:pPr>
            <a:r>
              <a:rPr lang="en-US" sz="1400" dirty="0">
                <a:solidFill>
                  <a:srgbClr val="222222"/>
                </a:solidFill>
              </a:rPr>
              <a:t>In the 6 GHz </a:t>
            </a:r>
            <a:r>
              <a:rPr lang="en-US" sz="1400" i="0" dirty="0">
                <a:solidFill>
                  <a:srgbClr val="222222"/>
                </a:solidFill>
                <a:effectLst/>
              </a:rPr>
              <a:t>Standard </a:t>
            </a:r>
            <a:r>
              <a:rPr lang="en-US" sz="1400" dirty="0">
                <a:solidFill>
                  <a:srgbClr val="222222"/>
                </a:solidFill>
              </a:rPr>
              <a:t>CDC</a:t>
            </a:r>
            <a:r>
              <a:rPr lang="en-US" sz="1400" i="0" dirty="0">
                <a:solidFill>
                  <a:srgbClr val="222222"/>
                </a:solidFill>
                <a:effectLst/>
              </a:rPr>
              <a:t> will be in Notes.   </a:t>
            </a:r>
            <a:r>
              <a:rPr lang="en-US" sz="14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400" dirty="0">
                <a:solidFill>
                  <a:srgbClr val="222222"/>
                </a:solidFill>
              </a:rPr>
              <a:t>Later input:  ad </a:t>
            </a:r>
            <a:r>
              <a:rPr lang="en-US" sz="1400" dirty="0" err="1">
                <a:solidFill>
                  <a:srgbClr val="222222"/>
                </a:solidFill>
              </a:rPr>
              <a:t>hocs</a:t>
            </a:r>
            <a:r>
              <a:rPr lang="en-US" sz="1400" dirty="0">
                <a:solidFill>
                  <a:srgbClr val="222222"/>
                </a:solidFill>
              </a:rPr>
              <a:t> 01,02,06sept21 on 6GHz EN 303 867;  and 07sep21 on White Space Devices EN 301 598 </a:t>
            </a:r>
            <a:endParaRPr lang="en-US" sz="1400" i="0" dirty="0">
              <a:solidFill>
                <a:srgbClr val="222222"/>
              </a:solidFill>
              <a:effectLst/>
            </a:endParaRPr>
          </a:p>
          <a:p>
            <a:pPr lvl="1">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 (CDC)</a:t>
            </a: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rPr>
              <a:t>Nothing to share today</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virtual meeting, #M104 25-27Aug21</a:t>
            </a:r>
          </a:p>
          <a:p>
            <a:pPr lvl="1">
              <a:spcBef>
                <a:spcPts val="0"/>
              </a:spcBef>
              <a:spcAft>
                <a:spcPts val="0"/>
              </a:spcAft>
              <a:buFont typeface="Arial" panose="020B0604020202020204" pitchFamily="34" charset="0"/>
              <a:buChar char="•"/>
            </a:pPr>
            <a:r>
              <a:rPr lang="en-US" sz="1600" b="0" dirty="0">
                <a:solidFill>
                  <a:schemeClr val="tx1"/>
                </a:solidFill>
              </a:rPr>
              <a:t>May not see much more till mid-late august. </a:t>
            </a:r>
          </a:p>
          <a:p>
            <a:pPr lvl="1">
              <a:spcBef>
                <a:spcPts val="0"/>
              </a:spcBef>
              <a:spcAft>
                <a:spcPts val="0"/>
              </a:spcAft>
              <a:buFont typeface="Arial" panose="020B0604020202020204" pitchFamily="34" charset="0"/>
              <a:buChar char="•"/>
            </a:pPr>
            <a:r>
              <a:rPr lang="en-US" sz="1600" b="0" dirty="0">
                <a:solidFill>
                  <a:schemeClr val="tx1"/>
                </a:solidFill>
              </a:rPr>
              <a:t>15jul: 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Nothing to share today</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tx1"/>
                </a:solidFill>
              </a:rPr>
              <a:t>Nothing to share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Anything to share?  not today.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solidFill>
                  <a:schemeClr val="tx1"/>
                </a:solidFill>
              </a:rPr>
              <a:t> </a:t>
            </a:r>
            <a:r>
              <a:rPr lang="en-US" sz="1800" dirty="0">
                <a:effectLst/>
                <a:latin typeface="Times New Roman" panose="02020603050405020304" pitchFamily="18" charset="0"/>
                <a:ea typeface="SimSun" panose="02010600030101010101" pitchFamily="2" charset="-122"/>
              </a:rPr>
              <a:t>Anything to share today?</a:t>
            </a:r>
            <a:r>
              <a:rPr lang="en-US" sz="1800" b="0" dirty="0">
                <a:solidFill>
                  <a:schemeClr val="tx1"/>
                </a:solidFill>
              </a:rPr>
              <a:t> yes - 2 new liaisons have come in, fyi anyway. </a:t>
            </a:r>
          </a:p>
          <a:p>
            <a:pPr lvl="1">
              <a:spcBef>
                <a:spcPts val="0"/>
              </a:spcBef>
              <a:buFont typeface="Arial" panose="020B0604020202020204" pitchFamily="34" charset="0"/>
              <a:buChar char="•"/>
            </a:pPr>
            <a:r>
              <a:rPr lang="en-US" sz="1400" b="0" i="0" dirty="0">
                <a:solidFill>
                  <a:srgbClr val="000000"/>
                </a:solidFill>
                <a:effectLst/>
              </a:rPr>
              <a:t>Development of "IMT Vision for 2030 and beyond" </a:t>
            </a:r>
          </a:p>
          <a:p>
            <a:pPr lvl="1">
              <a:spcBef>
                <a:spcPts val="0"/>
              </a:spcBef>
              <a:buFont typeface="Arial" panose="020B0604020202020204" pitchFamily="34" charset="0"/>
              <a:buChar char="•"/>
            </a:pPr>
            <a:r>
              <a:rPr lang="en-US" sz="1400" dirty="0">
                <a:solidFill>
                  <a:schemeClr val="tx1"/>
                </a:solidFill>
                <a:hlinkClick r:id="rId3"/>
              </a:rPr>
              <a:t>https://mentor.ieee.org/802.18/dcn/21/18-21-0094-00-0000-development-of-imt-vision-for-2030-and-beyond.docx</a:t>
            </a:r>
            <a:r>
              <a:rPr lang="en-US" sz="1400" dirty="0">
                <a:solidFill>
                  <a:schemeClr val="tx1"/>
                </a:solidFill>
              </a:rPr>
              <a:t> </a:t>
            </a:r>
            <a:r>
              <a:rPr lang="en-US" sz="1400" b="0" dirty="0">
                <a:solidFill>
                  <a:schemeClr val="tx1"/>
                </a:solidFill>
              </a:rPr>
              <a:t> 	</a:t>
            </a:r>
          </a:p>
          <a:p>
            <a:pPr lvl="1">
              <a:spcBef>
                <a:spcPts val="0"/>
              </a:spcBef>
              <a:buFont typeface="Arial" panose="020B0604020202020204" pitchFamily="34" charset="0"/>
              <a:buChar char="•"/>
            </a:pPr>
            <a:r>
              <a:rPr lang="en-US" sz="1400" b="0" i="0" dirty="0">
                <a:solidFill>
                  <a:srgbClr val="000000"/>
                </a:solidFill>
                <a:effectLst/>
              </a:rPr>
              <a:t>LIAISON STATEMENT TO EXTERNAL ORGANIZATIONS ON THE SCHEDULE FOR UPDATING RECOMMENDATION ITU-R M.2150 TO REVISION 'AFTER YEAR 2021'</a:t>
            </a:r>
            <a:r>
              <a:rPr lang="en-US" sz="1400" dirty="0">
                <a:solidFill>
                  <a:schemeClr val="tx1"/>
                </a:solidFill>
              </a:rPr>
              <a:t> </a:t>
            </a:r>
          </a:p>
          <a:p>
            <a:pPr lvl="1">
              <a:spcBef>
                <a:spcPts val="0"/>
              </a:spcBef>
              <a:buFont typeface="Arial" panose="020B0604020202020204" pitchFamily="34" charset="0"/>
              <a:buChar char="•"/>
            </a:pPr>
            <a:r>
              <a:rPr lang="en-US" sz="1400" b="0" dirty="0">
                <a:solidFill>
                  <a:schemeClr val="tx1"/>
                </a:solidFill>
                <a:hlinkClick r:id="rId4"/>
              </a:rPr>
              <a:t>https://mentor.ieee.org/802.18/dcn/21/18-21-0093-00-0000-liaison-statement-to-external-organizations-on-the-schedule-for-updating-recommendation-itu-r-m-2150-to-revision-after-year-2021.docx</a:t>
            </a:r>
            <a:r>
              <a:rPr lang="en-US" sz="1400" b="0" dirty="0">
                <a:solidFill>
                  <a:schemeClr val="tx1"/>
                </a:solidFill>
              </a:rPr>
              <a:t>  </a:t>
            </a: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5"/>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6"/>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7"/>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(actions items in notes on this slide):  </a:t>
            </a:r>
            <a:r>
              <a:rPr lang="en-US" sz="1600" dirty="0">
                <a:solidFill>
                  <a:schemeClr val="tx1"/>
                </a:solidFill>
                <a:hlinkClick r:id="rId8"/>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r>
              <a:rPr lang="en-US" sz="1800" b="0" dirty="0">
                <a:solidFill>
                  <a:schemeClr val="tx1"/>
                </a:solidFill>
              </a:rPr>
              <a:t> </a:t>
            </a:r>
            <a:r>
              <a:rPr lang="en-US" sz="1400" b="0" dirty="0">
                <a:solidFill>
                  <a:schemeClr val="tx1"/>
                </a:solidFill>
              </a:rPr>
              <a:t>Do we have all the ITS folks on to review? </a:t>
            </a:r>
          </a:p>
          <a:p>
            <a:pPr marL="685800" lvl="1">
              <a:spcBef>
                <a:spcPts val="0"/>
              </a:spcBef>
              <a:buFont typeface="Arial" panose="020B0604020202020204" pitchFamily="34" charset="0"/>
              <a:buChar char="•"/>
            </a:pPr>
            <a:r>
              <a:rPr lang="en-US" sz="1400" b="0" dirty="0">
                <a:solidFill>
                  <a:schemeClr val="tx1"/>
                </a:solidFill>
              </a:rPr>
              <a:t>How can we watch / what bodies about any possible expansion of the ITS bands (globally) e.g. to 4.9GHz? </a:t>
            </a:r>
          </a:p>
          <a:p>
            <a:pPr marL="685800" lvl="1">
              <a:spcBef>
                <a:spcPts val="0"/>
              </a:spcBef>
              <a:buFont typeface="Arial" panose="020B0604020202020204" pitchFamily="34" charset="0"/>
              <a:buChar char="•"/>
            </a:pPr>
            <a:r>
              <a:rPr lang="en-US" sz="1400" b="0" dirty="0">
                <a:solidFill>
                  <a:schemeClr val="tx1"/>
                </a:solidFill>
              </a:rPr>
              <a:t>WRC-23 Agenda Item 1.1 – </a:t>
            </a:r>
            <a:r>
              <a:rPr lang="en-US" sz="1400" b="0" i="1" dirty="0">
                <a:solidFill>
                  <a:srgbClr val="222222"/>
                </a:solidFill>
                <a:effectLst/>
              </a:rPr>
              <a:t>Watch CPG in EU and will hear from them if any discussions come up on expansion of ITS.</a:t>
            </a:r>
            <a:endParaRPr lang="en-US" sz="1400" b="0" i="0" dirty="0">
              <a:solidFill>
                <a:srgbClr val="222222"/>
              </a:solidFill>
              <a:effectLst/>
            </a:endParaRPr>
          </a:p>
          <a:p>
            <a:pPr marL="1371600" marR="0" algn="l">
              <a:spcBef>
                <a:spcPts val="0"/>
              </a:spcBef>
              <a:spcAft>
                <a:spcPts val="0"/>
              </a:spcAft>
            </a:pPr>
            <a:r>
              <a:rPr lang="en-US" sz="1400" b="0" i="1" dirty="0">
                <a:solidFill>
                  <a:srgbClr val="222222"/>
                </a:solidFill>
                <a:effectLst/>
              </a:rPr>
              <a:t>i.   Watch other regional bodies also.</a:t>
            </a:r>
            <a:endParaRPr lang="en-US" sz="10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658642"/>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the 4 open ITU –R liaisons to WP 1A and WP 5A, see back up slides in this agenda.  All due to the WPs in November 2021. </a:t>
            </a:r>
          </a:p>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219200"/>
            <a:ext cx="11032375" cy="52562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today? not today</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not today</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24aug21.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150072"/>
            <a:ext cx="11049000" cy="5357407"/>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3"/>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4"/>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below.</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this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will put on their next call, 03aug21, to discuss.</a:t>
            </a:r>
          </a:p>
          <a:p>
            <a:pPr marL="0" marR="0">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So need to stay in touch with above and if comment dates are set will not have a lot of time to put together to go through approval process and file. </a:t>
            </a: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none today </a:t>
            </a: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80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altLang="en-US" sz="1800" b="0" dirty="0">
                <a:solidFill>
                  <a:srgbClr val="00B0F0"/>
                </a:solidFill>
              </a:rPr>
              <a:t> </a:t>
            </a:r>
            <a:r>
              <a:rPr lang="en-US" sz="1800" dirty="0">
                <a:solidFill>
                  <a:srgbClr val="00B0F0"/>
                </a:solidFill>
                <a:effectLst/>
                <a:latin typeface="Times New Roman" panose="02020603050405020304" pitchFamily="18" charset="0"/>
                <a:ea typeface="SimSun" panose="02010600030101010101" pitchFamily="2" charset="-122"/>
              </a:rPr>
              <a:t>60 GHz NPRM, looking for possible comment responses as once comment dates are set, not a lot of time to respond.</a:t>
            </a:r>
            <a:r>
              <a:rPr lang="en-US" altLang="en-US" sz="1800" b="0" dirty="0">
                <a:solidFill>
                  <a:srgbClr val="00B0F0"/>
                </a:solidFill>
                <a:latin typeface="Times New Roman" panose="02020603050405020304" pitchFamily="18" charset="0"/>
                <a:ea typeface="SimSun" panose="02010600030101010101" pitchFamily="2" charset="-122"/>
              </a:rPr>
              <a:t> </a:t>
            </a: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143065" y="4274812"/>
            <a:ext cx="8710205" cy="2200602"/>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ALL Members: a NEW 802.18 Voters List is now on the website at </a:t>
            </a:r>
            <a:r>
              <a:rPr lang="en-US" sz="1800" b="0" dirty="0">
                <a:solidFill>
                  <a:schemeClr val="tx1"/>
                </a:solidFill>
                <a:ea typeface="Calibri" panose="020F0502020204030204" pitchFamily="34" charset="0"/>
                <a:hlinkClick r:id="rId3"/>
              </a:rPr>
              <a:t>https://www.ieee802.org/18/RRTAG_Voters.pdf</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Any corrections?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on 19aug: </a:t>
            </a:r>
            <a:r>
              <a:rPr lang="en-US" sz="1800" b="0" dirty="0">
                <a:solidFill>
                  <a:schemeClr val="tx1"/>
                </a:solidFill>
              </a:rPr>
              <a:t>Straw polls:  tbd-if weekly meeting or try </a:t>
            </a:r>
            <a:r>
              <a:rPr lang="en-US" sz="1800" b="0" dirty="0" err="1">
                <a:solidFill>
                  <a:schemeClr val="tx1"/>
                </a:solidFill>
              </a:rPr>
              <a:t>epolls</a:t>
            </a:r>
            <a:r>
              <a:rPr lang="en-US" sz="1800" b="0" dirty="0">
                <a:solidFill>
                  <a:schemeClr val="tx1"/>
                </a:solidFill>
              </a:rPr>
              <a:t> (still not working) or email ballot?  </a:t>
            </a:r>
          </a:p>
          <a:p>
            <a:pPr marL="285750" indent="-285750">
              <a:buFont typeface="Arial" panose="020B0604020202020204" pitchFamily="34" charset="0"/>
              <a:buChar char="•"/>
            </a:pPr>
            <a:r>
              <a:rPr lang="en-US" sz="1800" b="0" dirty="0">
                <a:ea typeface="Calibri" panose="020F0502020204030204" pitchFamily="34" charset="0"/>
              </a:rPr>
              <a:t>Reminder: everyone on the call can vote, a</a:t>
            </a:r>
            <a:r>
              <a:rPr lang="en-US" sz="1800" b="0" dirty="0">
                <a:latin typeface="Times New Roman" panose="02020603050405020304" pitchFamily="18" charset="0"/>
                <a:ea typeface="SimSun" panose="02010600030101010101" pitchFamily="2" charset="-122"/>
              </a:rPr>
              <a:t>nd these are not hybrid meetings.</a:t>
            </a:r>
            <a:endParaRPr lang="en-US" sz="1800" b="0" dirty="0">
              <a:solidFill>
                <a:schemeClr val="bg1">
                  <a:lumMod val="75000"/>
                </a:schemeClr>
              </a:solidFill>
              <a:latin typeface="Times New Roman" panose="02020603050405020304" pitchFamily="18" charset="0"/>
            </a:endParaRPr>
          </a:p>
          <a:p>
            <a:pPr marL="285750" indent="-285750">
              <a:buFont typeface="Arial" panose="020B0604020202020204" pitchFamily="34" charset="0"/>
              <a:buChar char="•"/>
            </a:pPr>
            <a:endParaRPr lang="en-US" sz="18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poll1 (again:) Will you attend the 2021 November IEEE 802 Plenary if held in-person at the Hyatt Regency Vancouver, in Vancouver, Canada Nov 14-19, 2021?</a:t>
            </a:r>
          </a:p>
          <a:p>
            <a:pPr marL="285750" indent="-285750">
              <a:buFont typeface="Arial" panose="020B0604020202020204" pitchFamily="34" charset="0"/>
              <a:buChar char="•"/>
            </a:pPr>
            <a:endParaRPr lang="en-US" sz="18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poll2 Will you attend the 2022 January IEEE 802 Wireless Interim if held in-person at the Hilton Panama, </a:t>
            </a:r>
            <a:r>
              <a:rPr lang="en-US" sz="1800" b="0" dirty="0">
                <a:ea typeface="Calibri" panose="020F0502020204030204" pitchFamily="34" charset="0"/>
              </a:rPr>
              <a:t>  Panama City, Panama Jan 16-21, 2022</a:t>
            </a:r>
            <a:r>
              <a:rPr lang="en-US" sz="18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05aug21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05aug21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_11__ and voters on-line: _8_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12Aug –</a:t>
            </a:r>
            <a:r>
              <a:rPr lang="en-US" sz="1800" i="1" u="sng" dirty="0"/>
              <a:t>15:00–&lt;15:55</a:t>
            </a:r>
            <a:r>
              <a:rPr lang="en-US" sz="1800" dirty="0"/>
              <a:t> et </a:t>
            </a:r>
            <a:r>
              <a:rPr lang="en-US" sz="1600"/>
              <a:t>– 	{</a:t>
            </a:r>
            <a:r>
              <a:rPr lang="en-US" sz="1600" dirty="0"/>
              <a:t>so far - no call on 26aug}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a:t>
            </a:r>
            <a:r>
              <a:rPr lang="en-US" sz="1800" dirty="0" err="1"/>
              <a:t>ec</a:t>
            </a:r>
            <a:r>
              <a:rPr lang="en-US" sz="1800" dirty="0"/>
              <a:t> call 07sep to decide on electronic or f2f)_ plenary will be 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05aug21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05aug21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05aug21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79175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05aug21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05aug21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05aug21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05aug21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Al</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 status</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None today  </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solidFill>
                  <a:schemeClr val="bg1">
                    <a:lumMod val="75000"/>
                  </a:schemeClr>
                </a:solidFill>
                <a:ea typeface="SimSun" panose="02010600030101010101" pitchFamily="2" charset="-122"/>
                <a:hlinkClick r:id="rId3"/>
              </a:rPr>
              <a:t>https://mentor.ieee.org/802.18/dcn/21/18-21-0085-00-0000-minutes-08jul21-rrtag-teleconference.docx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12-Jul-2021 09:29:04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Mike L. </a:t>
            </a:r>
          </a:p>
          <a:p>
            <a:pPr marL="0" indent="0">
              <a:spcBef>
                <a:spcPts val="0"/>
              </a:spcBef>
            </a:pPr>
            <a:r>
              <a:rPr lang="en-US" altLang="en-US" sz="1800" b="0" dirty="0">
                <a:solidFill>
                  <a:schemeClr val="tx1"/>
                </a:solidFill>
              </a:rPr>
              <a:t>	Seconded by:  Al P.</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a:t>
            </a:r>
          </a:p>
          <a:p>
            <a:pPr lvl="1">
              <a:spcBef>
                <a:spcPts val="0"/>
              </a:spcBef>
              <a:spcAft>
                <a:spcPts val="0"/>
              </a:spcAft>
              <a:buFont typeface="Arial" panose="020B0604020202020204" pitchFamily="34" charset="0"/>
              <a:buChar char="•"/>
            </a:pP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Plenary is here: https://mentor.ieee.org/802-ec/dcn/21/ec-21-0140-02-WCSG-2021-09-wireless-interim-opening-plenary-agenda.xlsx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b="1" dirty="0">
                <a:solidFill>
                  <a:schemeClr val="tx1"/>
                </a:solidFill>
              </a:rPr>
              <a:t>$50 – 14jul-27aug;</a:t>
            </a:r>
            <a:r>
              <a:rPr lang="en-US" altLang="en-US" sz="1600" dirty="0">
                <a:solidFill>
                  <a:schemeClr val="tx1"/>
                </a:solidFill>
              </a:rPr>
              <a:t>		$75 – 28aug-09sep;		$125 &gt;09sep;</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3"/>
              </a:rPr>
              <a:t>http://802world.org/wireless/</a:t>
            </a:r>
            <a:endParaRPr lang="en-US" sz="1800" dirty="0">
              <a:solidFill>
                <a:schemeClr val="tx1"/>
              </a:solidFill>
              <a:ea typeface="Calibri" panose="020F0502020204030204" pitchFamily="34" charset="0"/>
            </a:endParaRPr>
          </a:p>
          <a:p>
            <a:pPr marL="1257300" lvl="3">
              <a:spcBef>
                <a:spcPts val="0"/>
              </a:spcBef>
              <a:spcAft>
                <a:spcPts val="0"/>
              </a:spcAft>
              <a:buFont typeface="Arial" panose="020B0604020202020204" pitchFamily="34" charset="0"/>
              <a:buChar char="•"/>
            </a:pP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4"/>
              </a:rPr>
              <a:t>https://cvent.me/NxZeZx</a:t>
            </a:r>
            <a:endParaRPr lang="en-US" sz="1800" b="0" i="0" u="none" strike="noStrike" dirty="0">
              <a:solidFill>
                <a:srgbClr val="333333"/>
              </a:solidFill>
              <a:effectLst/>
            </a:endParaRPr>
          </a:p>
          <a:p>
            <a:pPr marL="114300" lvl="1" indent="0">
              <a:spcBef>
                <a:spcPts val="0"/>
              </a:spcBef>
              <a:spcAft>
                <a:spcPts val="0"/>
              </a:spcAft>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will be addressed at the EC call on 07Sep21 </a:t>
            </a: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 – will be addressed at the WCSC call on 01Sep21</a:t>
            </a:r>
          </a:p>
          <a:p>
            <a:pPr>
              <a:spcBef>
                <a:spcPts val="0"/>
              </a:spcBef>
              <a:spcAft>
                <a:spcPts val="0"/>
              </a:spcAft>
              <a:buFont typeface="Arial" panose="020B0604020202020204" pitchFamily="34" charset="0"/>
              <a:buChar char="•"/>
            </a:pPr>
            <a:r>
              <a:rPr lang="en-US" altLang="en-US" sz="1800" b="0" dirty="0">
                <a:solidFill>
                  <a:schemeClr val="tx1"/>
                </a:solidFill>
              </a:rPr>
              <a:t>(see AOB at the end of straw polls coming up.)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05aug21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60218</TotalTime>
  <Words>7853</Words>
  <Application>Microsoft Office PowerPoint</Application>
  <PresentationFormat>Widescreen</PresentationFormat>
  <Paragraphs>804</Paragraphs>
  <Slides>32</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4"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MSGs 6 GHz &amp; FCC - 1</vt:lpstr>
      <vt:lpstr>IEEE 802 Stds Table of Frequency Bands </vt:lpstr>
      <vt:lpstr>FCC NPRM on 60GHz on Radar Sensing Technology  </vt:lpstr>
      <vt:lpstr>General Discussion Items </vt:lpstr>
      <vt:lpstr>Actions Required</vt:lpstr>
      <vt:lpstr>Any Other Business</vt:lpstr>
      <vt:lpstr>Adjourn</vt:lpstr>
      <vt:lpstr>PowerPoint Presentation</vt:lpstr>
      <vt:lpstr>PowerPoint Presentation</vt:lpstr>
      <vt:lpstr>PowerPoint Presentation</vt:lpstr>
      <vt:lpstr>ITU-R liaisons – 15jul21</vt:lpstr>
      <vt:lpstr>General Discussion</vt:lpstr>
      <vt:lpstr>Table of Frequency Bands – IEEE 802 Stds – background -1</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3827</cp:revision>
  <cp:lastPrinted>1601-01-01T00:00:00Z</cp:lastPrinted>
  <dcterms:created xsi:type="dcterms:W3CDTF">2016-03-03T14:54:45Z</dcterms:created>
  <dcterms:modified xsi:type="dcterms:W3CDTF">2021-08-09T13:51:41Z</dcterms:modified>
</cp:coreProperties>
</file>