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776" r:id="rId8"/>
    <p:sldId id="596" r:id="rId9"/>
    <p:sldId id="690" r:id="rId10"/>
    <p:sldId id="603" r:id="rId11"/>
    <p:sldId id="606" r:id="rId12"/>
    <p:sldId id="735" r:id="rId13"/>
    <p:sldId id="608" r:id="rId14"/>
    <p:sldId id="742" r:id="rId15"/>
    <p:sldId id="743" r:id="rId16"/>
    <p:sldId id="774" r:id="rId17"/>
    <p:sldId id="796" r:id="rId18"/>
    <p:sldId id="650" r:id="rId19"/>
    <p:sldId id="498" r:id="rId20"/>
    <p:sldId id="402" r:id="rId21"/>
    <p:sldId id="403" r:id="rId22"/>
    <p:sldId id="777" r:id="rId23"/>
    <p:sldId id="778" r:id="rId24"/>
    <p:sldId id="781" r:id="rId25"/>
    <p:sldId id="795" r:id="rId26"/>
    <p:sldId id="737" r:id="rId27"/>
    <p:sldId id="782" r:id="rId28"/>
    <p:sldId id="783" r:id="rId29"/>
    <p:sldId id="739" r:id="rId30"/>
    <p:sldId id="728" r:id="rId31"/>
    <p:sldId id="656" r:id="rId32"/>
    <p:sldId id="655"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514" autoAdjust="0"/>
    <p:restoredTop sz="96051" autoAdjust="0"/>
  </p:normalViewPr>
  <p:slideViewPr>
    <p:cSldViewPr>
      <p:cViewPr varScale="1">
        <p:scale>
          <a:sx n="72" d="100"/>
          <a:sy n="72" d="100"/>
        </p:scale>
        <p:origin x="78" y="804"/>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05-Aug-21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30.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85313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05aug21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05aug21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05aug21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802.18-21/0091r00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LoginRedirection.aspx?ReturnUrl=%2fngppapp%2fContributionCreation.aspx%3fprimarykeys%3d22786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7&amp;SubTB=287"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cept.org/ecc/groups/ecc/wg-se/se-19/client/introduction/" TargetMode="External"/><Relationship Id="rId7"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se-24/client/introduction/"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36-07-0000-frequency-table-template.xls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79-00-0000-fcc-nprm-allowing-expanded-flexibility-for-radar-operation-in-57-64-ghz-band.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www.fcc.gov/ecfs/search/filings?q=((proceedings.name:((21%5C-264*))%20OR%20proceedings.description:((21%5C-264*))))&amp;sort=date_disseminated,DESC"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tuart@ok-brit.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apetrick@ieee.org"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mentor.ieee.org/802.18/dcn/21/18-21-0080-00-0000-request-for-information-itu-r-wp-1a.docx" TargetMode="Externa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2.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85-00-0000-minutes-08jul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802world.org/wireless/"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cvent.me/NxZeZ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05aug21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05 Aug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name="Document" r:id="rId3" imgW="8338058" imgH="1347970" progId="Word.Document.8">
                  <p:embed/>
                </p:oleObj>
              </mc:Choice>
              <mc:Fallback>
                <p:oleObj name="Document" r:id="rId3" imgW="8338058" imgH="1347970" progId="Word.Document.8">
                  <p:embed/>
                  <p:pic>
                    <p:nvPicPr>
                      <p:cNvPr id="0" name="Picture 3"/>
                      <p:cNvPicPr>
                        <a:picLocks noChangeAspect="1" noChangeArrowheads="1"/>
                      </p:cNvPicPr>
                      <p:nvPr/>
                    </p:nvPicPr>
                    <p:blipFill>
                      <a:blip r:embed="rId4"/>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14400"/>
            <a:ext cx="10820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_______</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15jul:  Working on new SR doc to extend UWB to 12.4 GHz, (tbd), much broader, up to 4 GHz OBW (tbd).</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7"/>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endParaRP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15july: Considering the EC decision above, the ETSI Standard for 6 GHz  earliest release date is in 2023. </a:t>
            </a:r>
            <a:endParaRPr lang="en-US" sz="2400" dirty="0">
              <a:solidFill>
                <a:schemeClr val="tx1"/>
              </a:solidFill>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TS 103 754 on multi-access point testing is to be complete in Nov 2021.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CDC (</a:t>
            </a:r>
            <a:r>
              <a:rPr lang="en-US" sz="1800" dirty="0">
                <a:solidFill>
                  <a:schemeClr val="tx1"/>
                </a:solidFill>
              </a:rPr>
              <a:t>Country Determination Capability) </a:t>
            </a: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documented in 5GHz draft has shall be mandatory for equipment above 5.725 GHz and &gt;25mW.  There is input from WGFM asking why mandatory.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Remember BRAN is by consensus, not a vote.   Today it is a shall be mandatory but could change in further meetings. </a:t>
            </a:r>
          </a:p>
          <a:p>
            <a:pPr lvl="1">
              <a:spcBef>
                <a:spcPts val="0"/>
              </a:spcBef>
              <a:buFont typeface="Arial" panose="020B0604020202020204" pitchFamily="34" charset="0"/>
              <a:buChar char="•"/>
            </a:pPr>
            <a:r>
              <a:rPr lang="en-US" sz="1400" dirty="0">
                <a:solidFill>
                  <a:srgbClr val="222222"/>
                </a:solidFill>
              </a:rPr>
              <a:t>24jun: </a:t>
            </a:r>
            <a:r>
              <a:rPr lang="en-US" sz="1400" i="0" dirty="0">
                <a:solidFill>
                  <a:srgbClr val="222222"/>
                </a:solidFill>
                <a:effectLst/>
              </a:rPr>
              <a:t>For those with an ETSI account or access to .11 private area there is a clean next draft of the  6 GHz standard,  </a:t>
            </a:r>
            <a:r>
              <a:rPr lang="en-US" sz="1400" dirty="0">
                <a:effectLst/>
                <a:latin typeface="Times New Roman" panose="02020603050405020304" pitchFamily="18" charset="0"/>
                <a:ea typeface="SimSun" panose="02010600030101010101" pitchFamily="2" charset="-122"/>
              </a:rPr>
              <a:t>(and the 5GHz clean draft ) 		</a:t>
            </a:r>
            <a:r>
              <a:rPr lang="en-US" sz="1050" u="sng" dirty="0">
                <a:solidFill>
                  <a:srgbClr val="0000FF"/>
                </a:solidFill>
                <a:effectLst/>
                <a:ea typeface="Calibri" panose="020F0502020204030204" pitchFamily="34" charset="0"/>
                <a:hlinkClick r:id="rId8"/>
              </a:rPr>
              <a:t>BRAN(21)110053r1 - Clean proposal for EN 303 687 v0.0.13</a:t>
            </a:r>
            <a:r>
              <a:rPr lang="en-US" sz="1050" u="sng" dirty="0">
                <a:solidFill>
                  <a:srgbClr val="0000FF"/>
                </a:solidFill>
                <a:effectLst/>
                <a:ea typeface="Calibri" panose="020F0502020204030204" pitchFamily="34" charset="0"/>
              </a:rPr>
              <a:t>.  </a:t>
            </a:r>
            <a:endParaRPr lang="en-US" sz="1050" dirty="0">
              <a:solidFill>
                <a:srgbClr val="222222"/>
              </a:solidFill>
            </a:endParaRPr>
          </a:p>
          <a:p>
            <a:pPr lvl="2">
              <a:spcBef>
                <a:spcPts val="0"/>
              </a:spcBef>
              <a:buFont typeface="Arial" panose="020B0604020202020204" pitchFamily="34" charset="0"/>
              <a:buChar char="•"/>
            </a:pPr>
            <a:r>
              <a:rPr lang="en-US" sz="1400" i="0" dirty="0">
                <a:solidFill>
                  <a:srgbClr val="222222"/>
                </a:solidFill>
                <a:effectLst/>
              </a:rPr>
              <a:t>CDC and test of CDC </a:t>
            </a:r>
            <a:r>
              <a:rPr lang="en-US" sz="1400" dirty="0">
                <a:solidFill>
                  <a:srgbClr val="222222"/>
                </a:solidFill>
              </a:rPr>
              <a:t>document still being worked, </a:t>
            </a:r>
            <a:r>
              <a:rPr lang="en-US" sz="1400" i="0" dirty="0">
                <a:solidFill>
                  <a:srgbClr val="222222"/>
                </a:solidFill>
                <a:effectLst/>
              </a:rPr>
              <a:t>RFC 5985, HART.  </a:t>
            </a:r>
            <a:r>
              <a:rPr lang="en-US" sz="1400" dirty="0">
                <a:solidFill>
                  <a:srgbClr val="222222"/>
                </a:solidFill>
              </a:rPr>
              <a:t>Will be an Annex in the 5 GHz .</a:t>
            </a:r>
            <a:endParaRPr lang="en-US" sz="1050" i="0" dirty="0">
              <a:solidFill>
                <a:srgbClr val="222222"/>
              </a:solidFill>
              <a:effectLst/>
            </a:endParaRPr>
          </a:p>
          <a:p>
            <a:pPr lvl="2">
              <a:spcBef>
                <a:spcPts val="0"/>
              </a:spcBef>
              <a:buFont typeface="Arial" panose="020B0604020202020204" pitchFamily="34" charset="0"/>
              <a:buChar char="•"/>
            </a:pPr>
            <a:r>
              <a:rPr lang="en-US" sz="1400" dirty="0">
                <a:solidFill>
                  <a:srgbClr val="222222"/>
                </a:solidFill>
              </a:rPr>
              <a:t>In the 6 GHz </a:t>
            </a:r>
            <a:r>
              <a:rPr lang="en-US" sz="1400" i="0" dirty="0">
                <a:solidFill>
                  <a:srgbClr val="222222"/>
                </a:solidFill>
                <a:effectLst/>
              </a:rPr>
              <a:t>Standard </a:t>
            </a:r>
            <a:r>
              <a:rPr lang="en-US" sz="1400" dirty="0">
                <a:solidFill>
                  <a:srgbClr val="222222"/>
                </a:solidFill>
              </a:rPr>
              <a:t>CDC</a:t>
            </a:r>
            <a:r>
              <a:rPr lang="en-US" sz="1400" i="0" dirty="0">
                <a:solidFill>
                  <a:srgbClr val="222222"/>
                </a:solidFill>
                <a:effectLst/>
              </a:rPr>
              <a:t> will be in Notes.   </a:t>
            </a:r>
            <a:r>
              <a:rPr lang="en-US" sz="1400" b="1" i="0" dirty="0">
                <a:solidFill>
                  <a:srgbClr val="222222"/>
                </a:solidFill>
                <a:effectLst/>
              </a:rPr>
              <a:t>Note the differences of 5GHz and 6GHz docs and philosophies. </a:t>
            </a:r>
          </a:p>
          <a:p>
            <a:pPr lvl="2">
              <a:spcBef>
                <a:spcPts val="0"/>
              </a:spcBef>
              <a:buFont typeface="Arial" panose="020B0604020202020204" pitchFamily="34" charset="0"/>
              <a:buChar char="•"/>
            </a:pPr>
            <a:r>
              <a:rPr lang="en-US" sz="1400" dirty="0">
                <a:solidFill>
                  <a:srgbClr val="222222"/>
                </a:solidFill>
              </a:rPr>
              <a:t>Later input:  ad </a:t>
            </a:r>
            <a:r>
              <a:rPr lang="en-US" sz="1400" dirty="0" err="1">
                <a:solidFill>
                  <a:srgbClr val="222222"/>
                </a:solidFill>
              </a:rPr>
              <a:t>hocs</a:t>
            </a:r>
            <a:r>
              <a:rPr lang="en-US" sz="1400" dirty="0">
                <a:solidFill>
                  <a:srgbClr val="222222"/>
                </a:solidFill>
              </a:rPr>
              <a:t> 01,02,06sept21 on 6GHz EN 303 867;  and 07sep21 on White Space Devices EN 301 598 </a:t>
            </a:r>
            <a:endParaRPr lang="en-US" sz="1400" i="0" dirty="0">
              <a:solidFill>
                <a:srgbClr val="222222"/>
              </a:solidFill>
              <a:effectLst/>
            </a:endParaRPr>
          </a:p>
          <a:p>
            <a:pPr lvl="1">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EN 301 893 (5 GHz), </a:t>
            </a:r>
            <a:r>
              <a:rPr lang="en-US" sz="1400" dirty="0">
                <a:ea typeface="Calibri" panose="020F0502020204030204" pitchFamily="34" charset="0"/>
                <a:cs typeface="Times New Roman" panose="02020603050405020304" pitchFamily="18" charset="0"/>
              </a:rPr>
              <a:t> </a:t>
            </a:r>
            <a:r>
              <a:rPr lang="en-US" sz="1400" b="0" dirty="0">
                <a:effectLst/>
                <a:ea typeface="Calibri" panose="020F0502020204030204" pitchFamily="34" charset="0"/>
                <a:cs typeface="Times New Roman" panose="02020603050405020304" pitchFamily="18" charset="0"/>
              </a:rPr>
              <a:t>EN 303 687 (6 GHz), User Access Restrictions (UAR), </a:t>
            </a:r>
            <a:r>
              <a:rPr lang="en-US" sz="1400" dirty="0">
                <a:solidFill>
                  <a:schemeClr val="tx1"/>
                </a:solidFill>
              </a:rPr>
              <a:t>Country Determination Capability (CDC)</a:t>
            </a: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05aug21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spcBef>
                <a:spcPts val="0"/>
              </a:spcBef>
              <a:spcAft>
                <a:spcPts val="0"/>
              </a:spcAft>
              <a:buFont typeface="Arial" panose="020B0604020202020204" pitchFamily="34" charset="0"/>
              <a:buChar char="•"/>
            </a:pPr>
            <a:endParaRPr lang="en-US" sz="300" dirty="0">
              <a:solidFill>
                <a:schemeClr val="tx1"/>
              </a:solidFill>
            </a:endParaRPr>
          </a:p>
          <a:p>
            <a:pPr>
              <a:buFont typeface="Arial" panose="020B0604020202020204" pitchFamily="34" charset="0"/>
              <a:buChar char="•"/>
            </a:pPr>
            <a:r>
              <a:rPr lang="en-US" sz="1600" dirty="0">
                <a:solidFill>
                  <a:schemeClr val="tx1"/>
                </a:solidFill>
              </a:rPr>
              <a:t>Note: </a:t>
            </a:r>
            <a:r>
              <a:rPr lang="en-US" sz="1600" b="0" dirty="0">
                <a:solidFill>
                  <a:schemeClr val="tx1"/>
                </a:solidFill>
              </a:rPr>
              <a:t>message from CEPT president, that looking at allowing some physical face-2-face meetings sometime after 01sept but have to allow remote attendees so a hybrid.  and the face2face portion will have restrictions. </a:t>
            </a:r>
          </a:p>
          <a:p>
            <a:pPr>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3"/>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4"/>
              </a:rPr>
              <a:t>&lt;SE24&gt;</a:t>
            </a:r>
            <a:r>
              <a:rPr lang="en-US" sz="1800" b="0" dirty="0">
                <a:solidFill>
                  <a:schemeClr val="tx1"/>
                </a:solidFill>
              </a:rPr>
              <a:t> </a:t>
            </a:r>
            <a:r>
              <a:rPr lang="en-US" sz="1800" dirty="0">
                <a:solidFill>
                  <a:schemeClr val="tx1"/>
                </a:solidFill>
              </a:rPr>
              <a:t>next virtual meeting, #M104 25-27Aug21</a:t>
            </a:r>
          </a:p>
          <a:p>
            <a:pPr lvl="1">
              <a:spcBef>
                <a:spcPts val="0"/>
              </a:spcBef>
              <a:spcAft>
                <a:spcPts val="0"/>
              </a:spcAft>
              <a:buFont typeface="Arial" panose="020B0604020202020204" pitchFamily="34" charset="0"/>
              <a:buChar char="•"/>
            </a:pPr>
            <a:r>
              <a:rPr lang="en-US" sz="1600" b="0" dirty="0">
                <a:solidFill>
                  <a:schemeClr val="tx1"/>
                </a:solidFill>
              </a:rPr>
              <a:t>May not see much more till mid-late august. </a:t>
            </a:r>
          </a:p>
          <a:p>
            <a:pPr lvl="1">
              <a:spcBef>
                <a:spcPts val="0"/>
              </a:spcBef>
              <a:spcAft>
                <a:spcPts val="0"/>
              </a:spcAft>
              <a:buFont typeface="Arial" panose="020B0604020202020204" pitchFamily="34" charset="0"/>
              <a:buChar char="•"/>
            </a:pPr>
            <a:r>
              <a:rPr lang="en-US" sz="1600" b="0" dirty="0">
                <a:solidFill>
                  <a:schemeClr val="tx1"/>
                </a:solidFill>
              </a:rPr>
              <a:t>15jul: SE-24-UWB working on new regulations by end of year for &gt;6GHz.  Includes items, fixed outdoor, okay in vehicles, higher power (-31.2dBm/MHz indoor),  etc.  See ECC report 327. This could be significant changes. More to come. </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#14 28-29Oct21</a:t>
            </a:r>
          </a:p>
          <a:p>
            <a:pPr lvl="1">
              <a:spcBef>
                <a:spcPts val="0"/>
              </a:spcBef>
              <a:spcAft>
                <a:spcPts val="0"/>
              </a:spcAft>
              <a:buFont typeface="Arial" panose="020B0604020202020204" pitchFamily="34" charset="0"/>
              <a:buChar char="•"/>
            </a:pPr>
            <a:r>
              <a:rPr lang="en-US" sz="1600" dirty="0">
                <a:effectLst/>
                <a:ea typeface="SimSun" panose="02010600030101010101" pitchFamily="2" charset="-122"/>
              </a:rPr>
              <a:t>Anything to share today? </a:t>
            </a:r>
            <a:endParaRPr lang="en-US" sz="1600" b="1"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dirty="0">
                <a:solidFill>
                  <a:schemeClr val="tx1"/>
                </a:solidFill>
              </a:rPr>
              <a:t>The next call is about OOBE at 5935 MHz</a:t>
            </a:r>
          </a:p>
          <a:p>
            <a:pPr marL="0">
              <a:spcBef>
                <a:spcPts val="0"/>
              </a:spcBef>
              <a:spcAft>
                <a:spcPts val="0"/>
              </a:spcAft>
              <a:buFont typeface="Arial" panose="020B0604020202020204" pitchFamily="34" charset="0"/>
              <a:buChar char="•"/>
            </a:pPr>
            <a:endParaRPr lang="en-US" sz="18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altLang="en-US" sz="1800" dirty="0"/>
              <a:t>next call </a:t>
            </a:r>
            <a:r>
              <a:rPr lang="en-US" sz="1800" dirty="0">
                <a:sym typeface="Wingdings" panose="05000000000000000000" pitchFamily="2" charset="2"/>
              </a:rPr>
              <a:t>#16 14-15Sep21</a:t>
            </a:r>
          </a:p>
          <a:p>
            <a:pPr marL="800100" lvl="2">
              <a:spcBef>
                <a:spcPts val="0"/>
              </a:spcBef>
              <a:spcAft>
                <a:spcPts val="0"/>
              </a:spcAft>
              <a:buFont typeface="Arial" panose="020B0604020202020204" pitchFamily="34" charset="0"/>
              <a:buChar char="•"/>
            </a:pPr>
            <a:r>
              <a:rPr lang="en-US" sz="1600" dirty="0">
                <a:effectLst/>
                <a:ea typeface="SimSun" panose="02010600030101010101" pitchFamily="2" charset="-122"/>
              </a:rPr>
              <a:t>Anything to share today?</a:t>
            </a: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05aug21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05aug21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r>
              <a:rPr lang="en-US" sz="1800" b="0" dirty="0">
                <a:solidFill>
                  <a:schemeClr val="tx1"/>
                </a:solidFill>
              </a:rPr>
              <a:t> </a:t>
            </a:r>
            <a:r>
              <a:rPr lang="en-US" sz="1800" dirty="0">
                <a:effectLst/>
                <a:latin typeface="Times New Roman" panose="02020603050405020304" pitchFamily="18" charset="0"/>
                <a:ea typeface="SimSun" panose="02010600030101010101" pitchFamily="2" charset="-122"/>
              </a:rPr>
              <a:t>Anything to share today?</a:t>
            </a:r>
            <a:r>
              <a:rPr lang="en-US" sz="1800" b="0" dirty="0">
                <a:solidFill>
                  <a:schemeClr val="tx1"/>
                </a:solidFill>
              </a:rPr>
              <a:t> </a:t>
            </a:r>
          </a:p>
          <a:p>
            <a:pPr lvl="1">
              <a:buFont typeface="Arial" panose="020B0604020202020204" pitchFamily="34" charset="0"/>
              <a:buChar char="•"/>
            </a:pPr>
            <a:r>
              <a:rPr lang="en-US" sz="1400" b="0" dirty="0">
                <a:solidFill>
                  <a:schemeClr val="tx1"/>
                </a:solidFill>
              </a:rPr>
              <a:t> 	</a:t>
            </a:r>
          </a:p>
          <a:p>
            <a:pPr lvl="0">
              <a:buFont typeface="Arial" panose="020B0604020202020204" pitchFamily="34" charset="0"/>
              <a:buChar char="•"/>
            </a:pPr>
            <a:r>
              <a:rPr lang="en-US" sz="1800" b="0" dirty="0">
                <a:solidFill>
                  <a:schemeClr val="tx1"/>
                </a:solidFill>
              </a:rPr>
              <a:t> </a:t>
            </a: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p>
          <a:p>
            <a:pPr lvl="1">
              <a:spcBef>
                <a:spcPts val="0"/>
              </a:spcBef>
              <a:buFont typeface="Arial" panose="020B0604020202020204" pitchFamily="34" charset="0"/>
              <a:buChar char="•"/>
            </a:pPr>
            <a:r>
              <a:rPr lang="en-US" sz="1800" b="0" dirty="0">
                <a:solidFill>
                  <a:schemeClr val="tx1"/>
                </a:solidFill>
              </a:rPr>
              <a:t>With 18-20/0107, we will over time </a:t>
            </a:r>
            <a:r>
              <a:rPr lang="en-US" sz="1800" dirty="0">
                <a:solidFill>
                  <a:schemeClr val="tx1"/>
                </a:solidFill>
              </a:rPr>
              <a:t>ID </a:t>
            </a:r>
            <a:r>
              <a:rPr lang="en-US" sz="1800" b="0" dirty="0">
                <a:solidFill>
                  <a:schemeClr val="tx1"/>
                </a:solidFill>
              </a:rPr>
              <a:t>the Agenda Items of interest to IEEE 802,  to form viewpoints.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endParaRPr lang="en-US" sz="1800" dirty="0">
              <a:solidFill>
                <a:schemeClr val="tx1"/>
              </a:solidFill>
            </a:endParaRP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600" dirty="0">
                <a:solidFill>
                  <a:schemeClr val="tx1"/>
                </a:solidFill>
                <a:hlinkClick r:id="rId6"/>
              </a:rPr>
              <a:t>https://mentor.ieee.org/802.18/dcn/21/18-21-0039-01-0000-ieee-802-viewpoints-on-wrc-23-agenda-items.pptx</a:t>
            </a:r>
            <a:endParaRPr lang="en-US" sz="1400" b="0" dirty="0">
              <a:solidFill>
                <a:schemeClr val="tx1"/>
              </a:solidFill>
              <a:effectLst/>
              <a:ea typeface="Calibri" panose="020F0502020204030204" pitchFamily="34" charset="0"/>
            </a:endParaRP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 </a:t>
            </a:r>
            <a:r>
              <a:rPr lang="en-US" sz="1400" b="0" dirty="0">
                <a:solidFill>
                  <a:schemeClr val="tx1"/>
                </a:solidFill>
              </a:rPr>
              <a:t>Do we have all the ITS folks on to review? </a:t>
            </a:r>
          </a:p>
          <a:p>
            <a:pPr marL="685800" lvl="1">
              <a:spcBef>
                <a:spcPts val="0"/>
              </a:spcBef>
              <a:buFont typeface="Arial" panose="020B0604020202020204" pitchFamily="34" charset="0"/>
              <a:buChar char="•"/>
            </a:pPr>
            <a:r>
              <a:rPr lang="en-US" sz="1400" b="0" dirty="0">
                <a:solidFill>
                  <a:schemeClr val="tx1"/>
                </a:solidFill>
              </a:rPr>
              <a:t>How can we watch / what bodies about any possible expansion of the ITS bands (globally) e.g. to 4.9GHz? </a:t>
            </a:r>
          </a:p>
          <a:p>
            <a:pPr marL="685800" lvl="1">
              <a:spcBef>
                <a:spcPts val="0"/>
              </a:spcBef>
              <a:buFont typeface="Arial" panose="020B0604020202020204" pitchFamily="34" charset="0"/>
              <a:buChar char="•"/>
            </a:pPr>
            <a:r>
              <a:rPr lang="en-US" sz="1400" b="0" dirty="0">
                <a:solidFill>
                  <a:schemeClr val="tx1"/>
                </a:solidFill>
              </a:rPr>
              <a:t>WRC-23 Agenda Item 1.1 – </a:t>
            </a:r>
            <a:r>
              <a:rPr lang="en-US" sz="1400" b="0" i="1" dirty="0">
                <a:solidFill>
                  <a:srgbClr val="222222"/>
                </a:solidFill>
                <a:effectLst/>
              </a:rPr>
              <a:t>Watch CPG in EU and will hear from them if any discussions come up on expansion of ITS.</a:t>
            </a:r>
            <a:endParaRPr lang="en-US" sz="1400" b="0" i="0" dirty="0">
              <a:solidFill>
                <a:srgbClr val="222222"/>
              </a:solidFill>
              <a:effectLst/>
            </a:endParaRPr>
          </a:p>
          <a:p>
            <a:pPr marL="1371600" marR="0" algn="l">
              <a:spcBef>
                <a:spcPts val="0"/>
              </a:spcBef>
              <a:spcAft>
                <a:spcPts val="0"/>
              </a:spcAft>
            </a:pPr>
            <a:r>
              <a:rPr lang="en-US" sz="1400" b="0" i="1" dirty="0">
                <a:solidFill>
                  <a:srgbClr val="222222"/>
                </a:solidFill>
                <a:effectLst/>
              </a:rPr>
              <a:t>i.   Watch other regional bodies also.</a:t>
            </a:r>
            <a:endParaRPr lang="en-US" sz="1000" b="0" dirty="0">
              <a:solidFill>
                <a:schemeClr val="tx1"/>
              </a:solidFill>
            </a:endParaRPr>
          </a:p>
          <a:p>
            <a:pPr marL="285750" indent="-285750">
              <a:spcBef>
                <a:spcPts val="0"/>
              </a:spcBef>
              <a:buFont typeface="Arial" panose="020B0604020202020204" pitchFamily="34" charset="0"/>
              <a:buChar char="•"/>
            </a:pPr>
            <a:endParaRPr lang="en-US" sz="18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05aug21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8556" y="5812312"/>
            <a:ext cx="10206644" cy="658642"/>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the 4 open ITU –R liaisons to WP 1A and WP 5A, see back up slides later.   All due to the WPs in November 2021. </a:t>
            </a:r>
          </a:p>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MSGs 6 GHz &amp; FCC - 1</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219200"/>
            <a:ext cx="11032375" cy="5256214"/>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Anything to share today? </a:t>
            </a:r>
            <a:endParaRPr lang="en-US" sz="14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endParaRPr lang="en-US" sz="16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dirty="0">
                <a:solidFill>
                  <a:schemeClr val="bg1">
                    <a:lumMod val="50000"/>
                  </a:schemeClr>
                </a:solidFill>
                <a:ea typeface="Times New Roman" panose="02020603050405020304" pitchFamily="18" charset="0"/>
              </a:rPr>
              <a:t> </a:t>
            </a:r>
            <a:r>
              <a:rPr lang="en-US" sz="18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 Anything to share today? </a:t>
            </a:r>
            <a:endParaRPr lang="en-US" sz="1600" dirty="0">
              <a:solidFill>
                <a:schemeClr val="tx1"/>
              </a:solidFill>
              <a:ea typeface="Times New Roman" panose="02020603050405020304" pitchFamily="18" charset="0"/>
            </a:endParaRP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t>
            </a:r>
            <a:r>
              <a:rPr lang="en-US" sz="16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The primary application is to simplify identification of potential frequency bands for coexistence assessment</a:t>
            </a:r>
            <a:r>
              <a:rPr lang="en-US" sz="1600" dirty="0">
                <a:ea typeface="Calibri" panose="020F0502020204030204" pitchFamily="34" charset="0"/>
              </a:rPr>
              <a: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https://mentor.ieee.org/802.18/dcn/21/18-21-0036-07-0000-frequency-table-template.xlsx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27jul21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endParaRPr lang="en-US" sz="1600" dirty="0">
              <a:solidFill>
                <a:srgbClr val="333333"/>
              </a:solidFill>
              <a:ea typeface="Times New Roman" panose="02020603050405020304" pitchFamily="18" charset="0"/>
            </a:endParaRPr>
          </a:p>
          <a:p>
            <a:pPr marL="400050" lvl="1" indent="0">
              <a:spcBef>
                <a:spcPts val="0"/>
              </a:spcBef>
              <a:spcAft>
                <a:spcPts val="0"/>
              </a:spcAft>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24aug21.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914400" y="1150072"/>
            <a:ext cx="11049000" cy="5357407"/>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 GHz band</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Notice of Proposed Rulemaking – ET Docket No. 21-264</a:t>
            </a:r>
            <a:r>
              <a:rPr lang="en-US"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0" u="sng" dirty="0">
                <a:solidFill>
                  <a:srgbClr val="0000FF"/>
                </a:solidFill>
                <a:effectLst/>
                <a:ea typeface="Calibri" panose="020F0502020204030204" pitchFamily="34" charset="0"/>
                <a:hlinkClick r:id="rId3"/>
              </a:rPr>
              <a:t>https://mentor.ieee.org/802.18/dcn/21/18-21-0079-00-0000-fcc-nprm-allowing-expanded-flexibility-for-radar-operation-in-57-64-ghz-band.docx</a:t>
            </a:r>
            <a:r>
              <a:rPr lang="en-US" sz="1800" b="0" dirty="0">
                <a:effectLst/>
                <a:ea typeface="Calibri" panose="020F0502020204030204" pitchFamily="34" charset="0"/>
              </a:rPr>
              <a:t>   44 seek comments</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Abstract in notes on this slide.</a:t>
            </a: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Proceeding: </a:t>
            </a:r>
            <a:r>
              <a:rPr lang="en-US" sz="1800" b="0" dirty="0">
                <a:solidFill>
                  <a:srgbClr val="191919"/>
                </a:solidFill>
                <a:effectLst/>
                <a:ea typeface="Calibri" panose="020F0502020204030204" pitchFamily="34" charset="0"/>
                <a:hlinkClick r:id="rId4"/>
              </a:rPr>
              <a:t>https://www.fcc.gov/ecfs/search/filings?q=((proceedings.name:((21%5C-264*))%20OR%20proceedings.description:((21%5C-264*))))&amp;sort=date_disseminated,DESC</a:t>
            </a:r>
            <a:r>
              <a:rPr lang="en-US" sz="18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It is now adopted by the FCC commission, has not be published in Federal Register yet. </a:t>
            </a:r>
          </a:p>
          <a:p>
            <a:pPr marL="400050" lvl="1">
              <a:spcBef>
                <a:spcPts val="0"/>
              </a:spcBef>
              <a:spcAft>
                <a:spcPts val="0"/>
              </a:spcAft>
              <a:buFont typeface="Arial" panose="020B0604020202020204" pitchFamily="34" charset="0"/>
              <a:buChar char="•"/>
            </a:pPr>
            <a:r>
              <a:rPr lang="en-US" sz="1800" dirty="0">
                <a:solidFill>
                  <a:srgbClr val="191919"/>
                </a:solidFill>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.11bf, is looking at the NPRM below.</a:t>
            </a: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 </a:t>
            </a:r>
            <a:r>
              <a:rPr lang="en-US" sz="1800" b="0" dirty="0" err="1">
                <a:effectLst/>
                <a:ea typeface="Calibri" panose="020F0502020204030204" pitchFamily="34" charset="0"/>
              </a:rPr>
              <a:t>CoEx</a:t>
            </a:r>
            <a:r>
              <a:rPr lang="en-US" sz="1800" b="0" dirty="0">
                <a:effectLst/>
                <a:ea typeface="Calibri" panose="020F0502020204030204" pitchFamily="34" charset="0"/>
              </a:rPr>
              <a:t>, had a presentation in this plenary, </a:t>
            </a:r>
            <a:r>
              <a:rPr lang="en-US" sz="1800" b="0" dirty="0">
                <a:effectLst/>
                <a:ea typeface="Calibri" panose="020F0502020204030204" pitchFamily="34" charset="0"/>
                <a:hlinkClick r:id="rId5"/>
              </a:rPr>
              <a:t>https://mentor.ieee.org/802.11/dcn/21/11-21-1089-00-coex-coexistence-between-radars-and-communication-systems-in-the-60ghz-band-u-s-update.pptx</a:t>
            </a:r>
            <a:r>
              <a:rPr lang="en-US" sz="1800" b="0" dirty="0">
                <a:effectLst/>
                <a:ea typeface="Calibri" panose="020F0502020204030204" pitchFamily="34" charset="0"/>
              </a:rPr>
              <a:t>  and had some concerns on the proposed rules. </a:t>
            </a:r>
            <a:endParaRPr lang="en-US" sz="1400" b="0"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ea typeface="Calibri" panose="020F0502020204030204" pitchFamily="34" charset="0"/>
              </a:rPr>
              <a:t>  .15.4ab will put on their next call, 03aug21, to discuss.</a:t>
            </a:r>
          </a:p>
          <a:p>
            <a:pPr marL="0" marR="0">
              <a:spcBef>
                <a:spcPts val="0"/>
              </a:spcBef>
              <a:spcAft>
                <a:spcPts val="0"/>
              </a:spcAft>
              <a:buFont typeface="Arial" panose="020B0604020202020204" pitchFamily="34" charset="0"/>
              <a:buChar char="•"/>
            </a:pPr>
            <a:endParaRPr lang="en-US" sz="1800" b="0" dirty="0">
              <a:ea typeface="Calibri" panose="020F0502020204030204" pitchFamily="34" charset="0"/>
            </a:endParaRPr>
          </a:p>
          <a:p>
            <a:pPr marL="0" marR="0">
              <a:spcBef>
                <a:spcPts val="0"/>
              </a:spcBef>
              <a:spcAft>
                <a:spcPts val="0"/>
              </a:spcAft>
              <a:buFont typeface="Arial" panose="020B0604020202020204" pitchFamily="34" charset="0"/>
              <a:buChar char="•"/>
            </a:pPr>
            <a:r>
              <a:rPr lang="en-US" sz="1800" b="0" dirty="0">
                <a:ea typeface="Calibri" panose="020F0502020204030204" pitchFamily="34" charset="0"/>
              </a:rPr>
              <a:t>So need to stay in touch with above and if comment dates are set will not have a lot of time to put together to go through approval process and file. </a:t>
            </a: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marR="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0" marR="0">
              <a:spcBef>
                <a:spcPts val="0"/>
              </a:spcBef>
              <a:spcAft>
                <a:spcPts val="0"/>
              </a:spcAft>
              <a:buFont typeface="Arial" panose="020B0604020202020204" pitchFamily="34" charset="0"/>
              <a:buChar char="•"/>
            </a:pPr>
            <a:r>
              <a:rPr lang="en-US" sz="2000" dirty="0">
                <a:ea typeface="Calibri" panose="020F0502020204030204" pitchFamily="34" charset="0"/>
              </a:rPr>
              <a:t> </a:t>
            </a:r>
          </a:p>
          <a:p>
            <a:pPr marL="0" marR="0">
              <a:spcBef>
                <a:spcPts val="0"/>
              </a:spcBef>
              <a:spcAft>
                <a:spcPts val="0"/>
              </a:spcAft>
              <a:buFont typeface="Arial" panose="020B0604020202020204" pitchFamily="34" charset="0"/>
              <a:buChar char="•"/>
            </a:pPr>
            <a:r>
              <a:rPr lang="en-US" sz="2000" dirty="0">
                <a:ea typeface="Calibri" panose="020F0502020204030204" pitchFamily="34" charset="0"/>
              </a:rPr>
              <a:t> </a:t>
            </a:r>
          </a:p>
          <a:p>
            <a:pPr marL="0" marR="0">
              <a:spcBef>
                <a:spcPts val="0"/>
              </a:spcBef>
              <a:spcAft>
                <a:spcPts val="0"/>
              </a:spcAft>
              <a:buFont typeface="Arial" panose="020B0604020202020204" pitchFamily="34" charset="0"/>
              <a:buChar char="•"/>
            </a:pPr>
            <a:r>
              <a:rPr lang="en-US" sz="2000" dirty="0">
                <a:ea typeface="Calibri" panose="020F0502020204030204" pitchFamily="34"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endParaRPr lang="en-US" sz="1800" dirty="0">
              <a:solidFill>
                <a:srgbClr val="00B0F0"/>
              </a:solidFill>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8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800" dirty="0">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altLang="en-US" sz="1800" b="0" dirty="0">
                <a:solidFill>
                  <a:srgbClr val="00B0F0"/>
                </a:solidFill>
              </a:rPr>
              <a:t> </a:t>
            </a:r>
            <a:r>
              <a:rPr lang="en-US" sz="1800" dirty="0">
                <a:solidFill>
                  <a:srgbClr val="00B0F0"/>
                </a:solidFill>
                <a:effectLst/>
                <a:latin typeface="Times New Roman" panose="02020603050405020304" pitchFamily="18" charset="0"/>
                <a:ea typeface="SimSun" panose="02010600030101010101" pitchFamily="2" charset="-122"/>
              </a:rPr>
              <a:t>60 GHz NPRM, looking for possible comment responses as once comment dates are set, not a lot of time to respond.</a:t>
            </a:r>
            <a:r>
              <a:rPr lang="en-US" altLang="en-US" sz="1800" b="0" dirty="0">
                <a:solidFill>
                  <a:srgbClr val="00B0F0"/>
                </a:solidFill>
                <a:latin typeface="Times New Roman" panose="02020603050405020304" pitchFamily="18" charset="0"/>
                <a:ea typeface="SimSun" panose="02010600030101010101" pitchFamily="2" charset="-122"/>
              </a:rPr>
              <a:t> </a:t>
            </a: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2143065" y="4274812"/>
            <a:ext cx="8710205" cy="2200602"/>
          </a:xfrm>
          <a:prstGeom prst="rect">
            <a:avLst/>
          </a:prstGeom>
          <a:noFill/>
        </p:spPr>
        <p:txBody>
          <a:bodyPr wrap="none" rtlCol="0">
            <a:spAutoFit/>
          </a:bodyPr>
          <a:lstStyle/>
          <a:p>
            <a:pPr>
              <a:spcBef>
                <a:spcPts val="0"/>
              </a:spcBef>
              <a:buFont typeface="Arial" panose="020B0604020202020204" pitchFamily="34" charset="0"/>
              <a:buChar char="•"/>
            </a:pPr>
            <a:r>
              <a:rPr lang="en-US" sz="1400" dirty="0">
                <a:solidFill>
                  <a:schemeClr val="tx1"/>
                </a:solidFill>
              </a:rPr>
              <a:t>Proactive Spectrum Sharing – Contact Rich Kennedy if you can help or have inputs. </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8204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dirty="0">
                <a:solidFill>
                  <a:schemeClr val="tx1"/>
                </a:solidFill>
              </a:rPr>
              <a:t>on 19aug: </a:t>
            </a:r>
            <a:r>
              <a:rPr lang="en-US" sz="1800" b="0" dirty="0">
                <a:solidFill>
                  <a:schemeClr val="tx1"/>
                </a:solidFill>
              </a:rPr>
              <a:t>Straw polls:  tbd-if weekly meeting or try </a:t>
            </a:r>
            <a:r>
              <a:rPr lang="en-US" sz="1800" b="0" dirty="0" err="1">
                <a:solidFill>
                  <a:schemeClr val="tx1"/>
                </a:solidFill>
              </a:rPr>
              <a:t>epolls</a:t>
            </a:r>
            <a:r>
              <a:rPr lang="en-US" sz="1800" b="0" dirty="0">
                <a:solidFill>
                  <a:schemeClr val="tx1"/>
                </a:solidFill>
              </a:rPr>
              <a:t> (still not working) or email ballot.  </a:t>
            </a:r>
          </a:p>
          <a:p>
            <a:pPr marL="285750" indent="-285750">
              <a:buFont typeface="Arial" panose="020B0604020202020204" pitchFamily="34" charset="0"/>
              <a:buChar char="•"/>
            </a:pPr>
            <a:r>
              <a:rPr lang="en-US" sz="1800" b="0" dirty="0">
                <a:ea typeface="Calibri" panose="020F0502020204030204" pitchFamily="34" charset="0"/>
              </a:rPr>
              <a:t>Reminder: everyone on the call can vote, a</a:t>
            </a:r>
            <a:r>
              <a:rPr lang="en-US" sz="1800" b="0" dirty="0">
                <a:latin typeface="Times New Roman" panose="02020603050405020304" pitchFamily="18" charset="0"/>
                <a:ea typeface="SimSun" panose="02010600030101010101" pitchFamily="2" charset="-122"/>
              </a:rPr>
              <a:t>nd these are not hybrid meetings.</a:t>
            </a:r>
            <a:endParaRPr lang="en-US" sz="1800" b="0" dirty="0">
              <a:solidFill>
                <a:schemeClr val="bg1">
                  <a:lumMod val="75000"/>
                </a:schemeClr>
              </a:solidFill>
              <a:latin typeface="Times New Roman" panose="02020603050405020304" pitchFamily="18" charset="0"/>
            </a:endParaRPr>
          </a:p>
          <a:p>
            <a:pPr marL="285750" indent="-285750">
              <a:buFont typeface="Arial" panose="020B0604020202020204" pitchFamily="34" charset="0"/>
              <a:buChar char="•"/>
            </a:pPr>
            <a:r>
              <a:rPr lang="en-US" sz="1800" b="0" dirty="0">
                <a:effectLst/>
                <a:ea typeface="Calibri" panose="020F0502020204030204" pitchFamily="34" charset="0"/>
              </a:rPr>
              <a:t>Straw poll1 (again:) Will you attend the 2021 November IEEE 802 Plenary if held in-person at the Hyatt Regency Vancouver, in Vancouver, Canada Nov 14-19, 2021?</a:t>
            </a:r>
          </a:p>
          <a:p>
            <a:pPr marL="285750" indent="-285750">
              <a:buFont typeface="Arial" panose="020B0604020202020204" pitchFamily="34" charset="0"/>
              <a:buChar char="•"/>
            </a:pPr>
            <a:endParaRPr lang="en-US" sz="1800" b="0" dirty="0">
              <a:effectLst/>
              <a:ea typeface="Calibri" panose="020F0502020204030204" pitchFamily="34" charset="0"/>
            </a:endParaRPr>
          </a:p>
          <a:p>
            <a:pPr marL="285750" indent="-285750">
              <a:buFont typeface="Arial" panose="020B0604020202020204" pitchFamily="34" charset="0"/>
              <a:buChar char="•"/>
            </a:pPr>
            <a:r>
              <a:rPr lang="en-US" sz="1800" b="0" dirty="0">
                <a:effectLst/>
                <a:ea typeface="Calibri" panose="020F0502020204030204" pitchFamily="34" charset="0"/>
              </a:rPr>
              <a:t>Straw poll2 Will you attend the 2022 January IEEE 802 Wireless Interim if held in-person at the Hilton Panama, </a:t>
            </a:r>
            <a:r>
              <a:rPr lang="en-US" sz="1800" b="0" dirty="0">
                <a:ea typeface="Calibri" panose="020F0502020204030204" pitchFamily="34" charset="0"/>
              </a:rPr>
              <a:t>  Panama City, Panama Jan 16-21, 2022</a:t>
            </a:r>
            <a:r>
              <a:rPr lang="en-US" sz="1800" b="0" dirty="0">
                <a:effectLst/>
                <a:ea typeface="Calibri" panose="020F0502020204030204" pitchFamily="34" charset="0"/>
              </a:rPr>
              <a:t>? </a:t>
            </a: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05aug21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2"/>
              </a:rPr>
              <a:t>Al Petrick (Skyworks Solutions) </a:t>
            </a:r>
            <a:r>
              <a:rPr lang="en-US" sz="1600" dirty="0"/>
              <a:t>and </a:t>
            </a:r>
            <a:r>
              <a:rPr lang="en-US" sz="1600" dirty="0">
                <a:hlinkClick r:id="rId3"/>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5"/>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6"/>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 </a:t>
            </a:r>
            <a:r>
              <a:rPr lang="en-US" sz="1400" kern="1600" dirty="0" err="1"/>
              <a:t>oes</a:t>
            </a:r>
            <a:r>
              <a:rPr lang="en-US" sz="1400" kern="1600" dirty="0"/>
              <a:t>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05aug21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10" imgW="2391120" imgH="534600" progId="Package">
                  <p:embed/>
                </p:oleObj>
              </mc:Choice>
              <mc:Fallback>
                <p:oleObj name="Packager Shell Object" showAsIcon="1" r:id="rId10"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1"/>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475384"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a:t>
            </a:r>
            <a:r>
              <a:rPr lang="en-US" sz="1800" dirty="0"/>
              <a:t>   12Aug –</a:t>
            </a:r>
            <a:r>
              <a:rPr lang="en-US" sz="1800" i="1" u="sng" dirty="0"/>
              <a:t>15:00–&lt;15:55</a:t>
            </a:r>
            <a:r>
              <a:rPr lang="en-US" sz="1800" dirty="0"/>
              <a:t> et </a:t>
            </a:r>
            <a:r>
              <a:rPr lang="en-US" sz="1600" dirty="0"/>
              <a:t>– {so far - no call on 26aug}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15:____________________08et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t>The next IEEE 802 _ (</a:t>
            </a:r>
            <a:r>
              <a:rPr lang="en-US" sz="1800" dirty="0" err="1"/>
              <a:t>ec</a:t>
            </a:r>
            <a:r>
              <a:rPr lang="en-US" sz="1800" dirty="0"/>
              <a:t> call 07sep to decide on electronic or f2f)_ plenary will be in November 2021</a:t>
            </a: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05aug21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05aug21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05aug21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05aug21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endParaRPr lang="en-US" sz="1200" dirty="0"/>
          </a:p>
          <a:p>
            <a:pPr marL="514350" indent="-514350">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documents 57 and 58 are assigned to the ITU Ad hoc group for processing.</a:t>
            </a:r>
            <a:r>
              <a:rPr lang="en-US" sz="1600" dirty="0"/>
              <a:t>  ad hoc has met on these. </a:t>
            </a:r>
          </a:p>
          <a:p>
            <a:pPr marL="914400" lvl="1" indent="-514350">
              <a:buFont typeface="+mj-lt"/>
              <a:buAutoNum type="romanLcPeriod"/>
            </a:pPr>
            <a:endParaRPr lang="en-US" sz="1600" dirty="0"/>
          </a:p>
          <a:p>
            <a:pPr marL="514350" indent="-514350">
              <a:buFont typeface="+mj-lt"/>
              <a:buAutoNum type="romanLcPeriod"/>
            </a:pPr>
            <a:r>
              <a:rPr lang="en-US" sz="1600" dirty="0"/>
              <a:t>Liaison from ITU-R WP 1A re: Light Communications, see </a:t>
            </a:r>
            <a:r>
              <a:rPr lang="en-US" sz="1600" dirty="0">
                <a:hlinkClick r:id="rId6"/>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a:t>
            </a:r>
          </a:p>
          <a:p>
            <a:pPr marL="914400" lvl="1" indent="-514350">
              <a:buFont typeface="+mj-lt"/>
              <a:buAutoNum type="romanLcPeriod"/>
            </a:pPr>
            <a:r>
              <a:rPr lang="en-US" sz="1600" dirty="0"/>
              <a:t>24jun: </a:t>
            </a:r>
            <a:r>
              <a:rPr lang="en-US" sz="1600" dirty="0">
                <a:effectLst/>
                <a:ea typeface="Times New Roman" panose="02020603050405020304" pitchFamily="18" charset="0"/>
                <a:cs typeface="Times New Roman" panose="02020603050405020304" pitchFamily="18" charset="0"/>
              </a:rPr>
              <a:t>review the document and develop recommended modifications to reflect the work underway for P802.11bb</a:t>
            </a:r>
            <a:endParaRPr lang="en-US" sz="1600" dirty="0"/>
          </a:p>
          <a:p>
            <a:pPr marL="914400" lvl="1" indent="-514350">
              <a:buFont typeface="+mj-lt"/>
              <a:buAutoNum type="romanLcPeriod"/>
            </a:pPr>
            <a:r>
              <a:rPr lang="en-US" sz="1600" dirty="0"/>
              <a:t>24jun/13jul:802.15.7 - .15 chair is aware.  </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 15jul21</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791751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910744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05aug21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05aug21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05aug21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05aug21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05aug21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05aug21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05aug21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05aug21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u="sng" dirty="0">
                <a:solidFill>
                  <a:schemeClr val="tx1"/>
                </a:solidFill>
              </a:rPr>
              <a:t>w/</a:t>
            </a:r>
            <a:r>
              <a:rPr lang="en-US" altLang="en-US" sz="1400" dirty="0">
                <a:solidFill>
                  <a:schemeClr val="tx1"/>
                </a:solidFill>
              </a:rPr>
              <a:t>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FCC NPRM on 60GHz</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WRC-23 AI Viewpoints &amp; Freq. table fill in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346"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MSGs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NPRM 60 GHz </a:t>
            </a:r>
          </a:p>
          <a:p>
            <a:pPr lvl="1">
              <a:spcBef>
                <a:spcPts val="0"/>
              </a:spcBef>
              <a:buFont typeface="Arial" panose="020B0604020202020204" pitchFamily="34" charset="0"/>
              <a:buChar char="•"/>
            </a:pPr>
            <a:r>
              <a:rPr lang="en-US" altLang="en-US" sz="1400" kern="0" dirty="0">
                <a:solidFill>
                  <a:schemeClr val="tx1"/>
                </a:solidFill>
              </a:rPr>
              <a:t>Status</a:t>
            </a: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65000"/>
                  </a:schemeClr>
                </a:solidFill>
              </a:rPr>
              <a:t>Stuart K.</a:t>
            </a:r>
          </a:p>
          <a:p>
            <a:pPr>
              <a:spcBef>
                <a:spcPts val="0"/>
              </a:spcBef>
            </a:pPr>
            <a:r>
              <a:rPr lang="en-US" altLang="en-US" sz="1800" b="0" dirty="0">
                <a:solidFill>
                  <a:schemeClr val="bg1">
                    <a:lumMod val="65000"/>
                  </a:schemeClr>
                </a:solidFill>
              </a:rPr>
              <a:t>		Seconded by: 	Hassan Y. </a:t>
            </a:r>
          </a:p>
          <a:p>
            <a:pPr>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solidFill>
                  <a:schemeClr val="bg1">
                    <a:lumMod val="75000"/>
                  </a:schemeClr>
                </a:solidFill>
                <a:ea typeface="SimSun" panose="02010600030101010101" pitchFamily="2" charset="-122"/>
                <a:hlinkClick r:id="rId3"/>
              </a:rPr>
              <a:t>https://mentor.ieee.org/802.18/dcn/21/18-21-0085-00-0000-minutes-08jul21-rrtag-teleconference.docx</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12-Jul-2021 09:29:04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65000"/>
                  </a:schemeClr>
                </a:solidFill>
              </a:rPr>
              <a:t>Steve P.</a:t>
            </a:r>
          </a:p>
          <a:p>
            <a:pPr marL="0" indent="0">
              <a:spcBef>
                <a:spcPts val="0"/>
              </a:spcBef>
            </a:pPr>
            <a:r>
              <a:rPr lang="en-US" altLang="en-US" sz="1800" b="0" dirty="0">
                <a:solidFill>
                  <a:schemeClr val="bg1">
                    <a:lumMod val="65000"/>
                  </a:schemeClr>
                </a:solidFill>
              </a:rPr>
              <a:t>	Seconded by:   Al P.</a:t>
            </a:r>
          </a:p>
          <a:p>
            <a:pPr marL="0" indent="0">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05aug21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it will be an electronic Wireless Interim, with one ($50, $75, $125) registration fee for all groups. </a:t>
            </a:r>
          </a:p>
          <a:p>
            <a:pPr lvl="1">
              <a:spcBef>
                <a:spcPts val="0"/>
              </a:spcBef>
              <a:spcAft>
                <a:spcPts val="0"/>
              </a:spcAft>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 to our .18 meeting on 23sep21.		</a:t>
            </a:r>
          </a:p>
          <a:p>
            <a:pPr lvl="1">
              <a:spcBef>
                <a:spcPts val="0"/>
              </a:spcBef>
              <a:spcAft>
                <a:spcPts val="0"/>
              </a:spcAft>
              <a:buFont typeface="Arial" panose="020B0604020202020204" pitchFamily="34" charset="0"/>
              <a:buChar char="•"/>
            </a:pPr>
            <a:r>
              <a:rPr lang="en-US" altLang="en-US" sz="1600" b="0" dirty="0">
                <a:solidFill>
                  <a:schemeClr val="tx1"/>
                </a:solidFill>
              </a:rPr>
              <a:t>.18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 </a:t>
            </a:r>
          </a:p>
          <a:p>
            <a:pPr lvl="1">
              <a:spcBef>
                <a:spcPts val="0"/>
              </a:spcBef>
              <a:spcAft>
                <a:spcPts val="0"/>
              </a:spcAft>
              <a:buFont typeface="Arial" panose="020B0604020202020204" pitchFamily="34" charset="0"/>
              <a:buChar char="•"/>
            </a:pPr>
            <a:r>
              <a:rPr lang="en-US" altLang="en-US" sz="1600" dirty="0">
                <a:solidFill>
                  <a:schemeClr val="tx1"/>
                </a:solidFill>
              </a:rPr>
              <a:t>Looking at a wireless opening meeting Friday 10sep21 at 0900et (similar to what was done at f2fs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From WCSC on 07July: 	  </a:t>
            </a:r>
            <a:r>
              <a:rPr lang="en-US" altLang="en-US" sz="1600" b="1" dirty="0">
                <a:solidFill>
                  <a:schemeClr val="tx1"/>
                </a:solidFill>
              </a:rPr>
              <a:t>$50 – 14jul-27aug;</a:t>
            </a:r>
            <a:r>
              <a:rPr lang="en-US" altLang="en-US" sz="1600" dirty="0">
                <a:solidFill>
                  <a:schemeClr val="tx1"/>
                </a:solidFill>
              </a:rPr>
              <a:t>		$75 – 28aug-09sep;		$125 &gt;09sep;</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marL="800100" lvl="2">
              <a:spcBef>
                <a:spcPts val="0"/>
              </a:spcBef>
              <a:spcAft>
                <a:spcPts val="0"/>
              </a:spcAft>
              <a:buFont typeface="Arial" panose="020B0604020202020204" pitchFamily="34" charset="0"/>
              <a:buChar char="•"/>
            </a:pPr>
            <a:r>
              <a:rPr lang="en-US" b="0" dirty="0">
                <a:solidFill>
                  <a:schemeClr val="tx1"/>
                </a:solidFill>
                <a:ea typeface="Calibri" panose="020F0502020204030204" pitchFamily="34" charset="0"/>
              </a:rPr>
              <a:t>The September 2021 electronic wireless interim registration is open: </a:t>
            </a:r>
          </a:p>
          <a:p>
            <a:pPr marL="1257300" lvl="3">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hlinkClick r:id="rId3"/>
              </a:rPr>
              <a:t>http://802world.org/wireless/</a:t>
            </a:r>
            <a:endParaRPr lang="en-US" sz="1800" dirty="0">
              <a:solidFill>
                <a:schemeClr val="tx1"/>
              </a:solidFill>
              <a:ea typeface="Calibri" panose="020F0502020204030204" pitchFamily="34" charset="0"/>
            </a:endParaRPr>
          </a:p>
          <a:p>
            <a:pPr marL="1257300" lvl="3">
              <a:spcBef>
                <a:spcPts val="0"/>
              </a:spcBef>
              <a:spcAft>
                <a:spcPts val="0"/>
              </a:spcAft>
              <a:buFont typeface="Arial" panose="020B0604020202020204" pitchFamily="34" charset="0"/>
              <a:buChar char="•"/>
            </a:pPr>
            <a:r>
              <a:rPr lang="en-US" sz="1800" b="0" i="0" u="sng" strike="noStrike" dirty="0">
                <a:solidFill>
                  <a:srgbClr val="55AA8F"/>
                </a:solidFill>
                <a:effectLst/>
              </a:rPr>
              <a:t>REGISTRATION WEBSITE: </a:t>
            </a:r>
            <a:r>
              <a:rPr lang="en-US" sz="1800" b="0" i="0" u="none" strike="noStrike" dirty="0">
                <a:solidFill>
                  <a:srgbClr val="55AA8F"/>
                </a:solidFill>
                <a:effectLst/>
              </a:rPr>
              <a:t> </a:t>
            </a:r>
            <a:r>
              <a:rPr lang="en-US" sz="1800" b="0" i="0" u="none" strike="noStrike" dirty="0">
                <a:solidFill>
                  <a:srgbClr val="2554C7"/>
                </a:solidFill>
                <a:effectLst/>
                <a:hlinkClick r:id="rId4"/>
              </a:rPr>
              <a:t>https://cvent.me/NxZeZx</a:t>
            </a:r>
            <a:endParaRPr lang="en-US" sz="1800" b="0" i="0" u="none" strike="noStrike" dirty="0">
              <a:solidFill>
                <a:srgbClr val="333333"/>
              </a:solidFill>
              <a:effectLst/>
            </a:endParaRPr>
          </a:p>
          <a:p>
            <a:pPr marL="114300" lvl="1" indent="0">
              <a:spcBef>
                <a:spcPts val="0"/>
              </a:spcBef>
              <a:spcAft>
                <a:spcPts val="0"/>
              </a:spcAft>
            </a:pPr>
            <a:endParaRPr lang="en-US" sz="1400" b="0" dirty="0">
              <a:solidFill>
                <a:schemeClr val="tx1"/>
              </a:solidFill>
              <a:ea typeface="Calibri" panose="020F0502020204030204" pitchFamily="34" charset="0"/>
            </a:endParaRPr>
          </a:p>
          <a:p>
            <a:pPr lvl="1">
              <a:spcBef>
                <a:spcPts val="0"/>
              </a:spcBef>
              <a:spcAft>
                <a:spcPts val="0"/>
              </a:spcAft>
              <a:buFont typeface="Arial" panose="020B0604020202020204" pitchFamily="34" charset="0"/>
              <a:buChar char="•"/>
            </a:pP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05aug21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60118</TotalTime>
  <Words>7309</Words>
  <Application>Microsoft Office PowerPoint</Application>
  <PresentationFormat>Widescreen</PresentationFormat>
  <Paragraphs>783</Paragraphs>
  <Slides>32</Slides>
  <Notes>22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32</vt:i4>
      </vt:variant>
    </vt:vector>
  </HeadingPairs>
  <TitlesOfParts>
    <vt:vector size="44" baseType="lpstr">
      <vt:lpstr>Arial</vt:lpstr>
      <vt:lpstr>Calibri</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MSGs 6 GHz &amp; FCC - 1</vt:lpstr>
      <vt:lpstr>IEEE 802 Stds Table of Frequency Bands </vt:lpstr>
      <vt:lpstr>FCC NPRM on 60GHz on Radar Sensing Technology  </vt:lpstr>
      <vt:lpstr>General Discussion Items </vt:lpstr>
      <vt:lpstr>Actions Required</vt:lpstr>
      <vt:lpstr>Any Other Business</vt:lpstr>
      <vt:lpstr>Adjourn</vt:lpstr>
      <vt:lpstr>PowerPoint Presentation</vt:lpstr>
      <vt:lpstr>PowerPoint Presentation</vt:lpstr>
      <vt:lpstr>PowerPoint Presentation</vt:lpstr>
      <vt:lpstr>ITU-R liaisons – 15jul21</vt:lpstr>
      <vt:lpstr>General Discussion</vt:lpstr>
      <vt:lpstr>Table of Frequency Bands – IEEE 802 Stds – background -1</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3822</cp:revision>
  <cp:lastPrinted>1601-01-01T00:00:00Z</cp:lastPrinted>
  <dcterms:created xsi:type="dcterms:W3CDTF">2016-03-03T14:54:45Z</dcterms:created>
  <dcterms:modified xsi:type="dcterms:W3CDTF">2021-08-05T13:22:52Z</dcterms:modified>
</cp:coreProperties>
</file>