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6"/>
  </p:notesMasterIdLst>
  <p:handoutMasterIdLst>
    <p:handoutMasterId r:id="rId27"/>
  </p:handoutMasterIdLst>
  <p:sldIdLst>
    <p:sldId id="256" r:id="rId2"/>
    <p:sldId id="341" r:id="rId3"/>
    <p:sldId id="329" r:id="rId4"/>
    <p:sldId id="604" r:id="rId5"/>
    <p:sldId id="624" r:id="rId6"/>
    <p:sldId id="605" r:id="rId7"/>
    <p:sldId id="516" r:id="rId8"/>
    <p:sldId id="744" r:id="rId9"/>
    <p:sldId id="750" r:id="rId10"/>
    <p:sldId id="650" r:id="rId11"/>
    <p:sldId id="747" r:id="rId12"/>
    <p:sldId id="498" r:id="rId13"/>
    <p:sldId id="746" r:id="rId14"/>
    <p:sldId id="402" r:id="rId15"/>
    <p:sldId id="403" r:id="rId16"/>
    <p:sldId id="778" r:id="rId17"/>
    <p:sldId id="777" r:id="rId18"/>
    <p:sldId id="768" r:id="rId19"/>
    <p:sldId id="763" r:id="rId20"/>
    <p:sldId id="742" r:id="rId21"/>
    <p:sldId id="752" r:id="rId22"/>
    <p:sldId id="737" r:id="rId23"/>
    <p:sldId id="739" r:id="rId24"/>
    <p:sldId id="740"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30" autoAdjust="0"/>
    <p:restoredTop sz="96206" autoAdjust="0"/>
  </p:normalViewPr>
  <p:slideViewPr>
    <p:cSldViewPr>
      <p:cViewPr varScale="1">
        <p:scale>
          <a:sx n="85" d="100"/>
          <a:sy n="85" d="100"/>
        </p:scale>
        <p:origin x="102" y="756"/>
      </p:cViewPr>
      <p:guideLst>
        <p:guide orient="horz" pos="2160"/>
        <p:guide pos="288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50" d="100"/>
        <a:sy n="15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27-Jul-21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4879704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9846440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729692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35869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290928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569401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451829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27jul21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27jul21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27jul21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802.18-21/0089r01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3" Type="http://schemas.openxmlformats.org/officeDocument/2006/relationships/hyperlink" Target="http://standards.ieee.org/faqs/affiliationFAQ.html" TargetMode="External"/><Relationship Id="rId7" Type="http://schemas.openxmlformats.org/officeDocument/2006/relationships/hyperlink" Target="https://standards.ieee.org/faqs/copyrights/index.html#1" TargetMode="External"/><Relationship Id="rId12" Type="http://schemas.openxmlformats.org/officeDocument/2006/relationships/image" Target="../media/image3.emf"/><Relationship Id="rId2" Type="http://schemas.openxmlformats.org/officeDocument/2006/relationships/hyperlink" Target="mailto:sshellha@qti.qualcomm.com" TargetMode="External"/><Relationship Id="rId1" Type="http://schemas.openxmlformats.org/officeDocument/2006/relationships/slideLayout" Target="../slideLayouts/slideLayout1.xml"/><Relationship Id="rId6" Type="http://schemas.openxmlformats.org/officeDocument/2006/relationships/hyperlink" Target="https://standards.ieee.org/about/sasb/patcom/materials.html" TargetMode="External"/><Relationship Id="rId11" Type="http://schemas.openxmlformats.org/officeDocument/2006/relationships/oleObject" Target="../embeddings/oleObject3.bin"/><Relationship Id="rId5" Type="http://schemas.openxmlformats.org/officeDocument/2006/relationships/hyperlink" Target="http://www.ieee802.org/devdocs.shtml" TargetMode="External"/><Relationship Id="rId10" Type="http://schemas.openxmlformats.org/officeDocument/2006/relationships/image" Target="../media/image2.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21/18-21-0076-00-0000-minutes-22jun21-adhoc-frequency-table.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036-06-0000-frequency-table-template.xls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27jul21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 Stds Frequency Table </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280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27 July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52720611"/>
              </p:ext>
            </p:extLst>
          </p:nvPr>
        </p:nvGraphicFramePr>
        <p:xfrm>
          <a:off x="682841" y="3757967"/>
          <a:ext cx="8894194" cy="2362200"/>
        </p:xfrm>
        <a:graphic>
          <a:graphicData uri="http://schemas.openxmlformats.org/presentationml/2006/ole">
            <mc:AlternateContent xmlns:mc="http://schemas.openxmlformats.org/markup-compatibility/2006">
              <mc:Choice xmlns:v="urn:schemas-microsoft-com:vml" Requires="v">
                <p:oleObj name="Document" r:id="rId3" imgW="10608966" imgH="2834738" progId="Word.Document.8">
                  <p:embed/>
                </p:oleObj>
              </mc:Choice>
              <mc:Fallback>
                <p:oleObj name="Document" r:id="rId3" imgW="10608966" imgH="2834738" progId="Word.Document.8">
                  <p:embed/>
                  <p:pic>
                    <p:nvPicPr>
                      <p:cNvPr id="0" name="Picture 3"/>
                      <p:cNvPicPr>
                        <a:picLocks noChangeAspect="1" noChangeArrowheads="1"/>
                      </p:cNvPicPr>
                      <p:nvPr/>
                    </p:nvPicPr>
                    <p:blipFill>
                      <a:blip r:embed="rId4"/>
                      <a:srcRect/>
                      <a:stretch>
                        <a:fillRect/>
                      </a:stretch>
                    </p:blipFill>
                    <p:spPr bwMode="auto">
                      <a:xfrm>
                        <a:off x="682841" y="3757967"/>
                        <a:ext cx="8894194" cy="2362200"/>
                      </a:xfrm>
                      <a:prstGeom prst="rect">
                        <a:avLst/>
                      </a:prstGeom>
                      <a:noFill/>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Open Discussion</a:t>
            </a: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27jul21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1" name="Content Placeholder 2">
            <a:extLst>
              <a:ext uri="{FF2B5EF4-FFF2-40B4-BE49-F238E27FC236}">
                <a16:creationId xmlns:a16="http://schemas.microsoft.com/office/drawing/2014/main" id="{F11F591E-B52C-4FD3-9909-58B382132AE2}"/>
              </a:ext>
            </a:extLst>
          </p:cNvPr>
          <p:cNvSpPr>
            <a:spLocks noGrp="1"/>
          </p:cNvSpPr>
          <p:nvPr>
            <p:ph idx="1"/>
          </p:nvPr>
        </p:nvSpPr>
        <p:spPr>
          <a:xfrm>
            <a:off x="709973" y="1076178"/>
            <a:ext cx="8153400" cy="5477022"/>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Next steps: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keep filling in cells.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Next meeting:  24aug21,  </a:t>
            </a: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Agenda items to work on </a:t>
            </a: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Review rev 07 to make rev08 of the primary spreadsheet. </a:t>
            </a: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Fill in cells in .11 and .15 standards.</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Approach, what to adjust?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Nothing came up.</a:t>
            </a: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Parking lot: </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Tree>
    <p:extLst>
      <p:ext uri="{BB962C8B-B14F-4D97-AF65-F5344CB8AC3E}">
        <p14:creationId xmlns:p14="http://schemas.microsoft.com/office/powerpoint/2010/main" val="2239288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85800" y="1102673"/>
            <a:ext cx="8292711" cy="3798739"/>
          </a:xfrm>
        </p:spPr>
        <p:txBody>
          <a:bodyPr/>
          <a:lstStyle/>
          <a:p>
            <a:pPr marL="0" indent="0">
              <a:buClrTx/>
            </a:pPr>
            <a:endParaRPr lang="en-US" sz="1800" b="0" dirty="0">
              <a:solidFill>
                <a:schemeClr val="tx1"/>
              </a:solidFill>
              <a:latin typeface="Times New Roman" panose="02020603050405020304" pitchFamily="18" charset="0"/>
              <a:ea typeface="Times New Roman" panose="02020603050405020304" pitchFamily="18" charset="0"/>
            </a:endParaRPr>
          </a:p>
          <a:p>
            <a:pPr marL="285750" indent="-285750">
              <a:buClrTx/>
              <a:buFont typeface="Wingdings" panose="05000000000000000000" pitchFamily="2" charset="2"/>
              <a:buChar char=""/>
            </a:pPr>
            <a:r>
              <a:rPr lang="en-US" sz="1800" b="0" dirty="0">
                <a:solidFill>
                  <a:schemeClr val="tx1"/>
                </a:solidFill>
                <a:latin typeface="Times New Roman" panose="02020603050405020304" pitchFamily="18" charset="0"/>
                <a:ea typeface="Times New Roman" panose="02020603050405020304" pitchFamily="18" charset="0"/>
              </a:rPr>
              <a:t>.18 co-lead to update primary spreadsheet per ad hoc of 27july</a:t>
            </a:r>
            <a:endParaRPr lang="en-US" sz="1800" b="0" dirty="0">
              <a:solidFill>
                <a:srgbClr val="00B0F0"/>
              </a:solidFill>
              <a:latin typeface="Times New Roman" panose="02020603050405020304" pitchFamily="18" charset="0"/>
              <a:ea typeface="Times New Roman" panose="02020603050405020304" pitchFamily="18" charset="0"/>
            </a:endParaRPr>
          </a:p>
          <a:p>
            <a:pPr marL="285750" indent="-285750">
              <a:buClrTx/>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  off-line work to fill in cells for .11 and .15 standards.</a:t>
            </a:r>
          </a:p>
          <a:p>
            <a:pPr marL="285750" indent="-285750">
              <a:buClrTx/>
              <a:buFont typeface="Wingdings" panose="05000000000000000000" pitchFamily="2" charset="2"/>
              <a:buChar char="q"/>
            </a:pPr>
            <a:endParaRPr lang="en-US" sz="1800" b="0" dirty="0">
              <a:solidFill>
                <a:srgbClr val="00B0F0"/>
              </a:solidFill>
              <a:latin typeface="Times New Roman" panose="02020603050405020304" pitchFamily="18" charset="0"/>
              <a:ea typeface="Times New Roman" panose="02020603050405020304" pitchFamily="18" charset="0"/>
            </a:endParaRPr>
          </a:p>
          <a:p>
            <a:pPr marL="285750" indent="-285750">
              <a:buClrTx/>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 </a:t>
            </a:r>
          </a:p>
          <a:p>
            <a:pPr marL="0" indent="0">
              <a:buClrTx/>
            </a:pPr>
            <a:endParaRPr lang="en-US" sz="1800" b="0" dirty="0">
              <a:solidFill>
                <a:schemeClr val="tx1"/>
              </a:solidFill>
              <a:latin typeface="Times New Roman" panose="02020603050405020304" pitchFamily="18" charset="0"/>
              <a:ea typeface="Times New Roman" panose="02020603050405020304" pitchFamily="18" charset="0"/>
            </a:endParaRPr>
          </a:p>
          <a:p>
            <a:pPr marL="0" indent="0">
              <a:buClr>
                <a:srgbClr val="00B0F0"/>
              </a:buClr>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27jul21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31967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tx1"/>
                </a:solidFill>
              </a:rPr>
              <a:t>nothing heard. </a:t>
            </a:r>
          </a:p>
          <a:p>
            <a:pPr marL="0">
              <a:spcBef>
                <a:spcPts val="0"/>
              </a:spcBef>
              <a:spcAft>
                <a:spcPts val="0"/>
              </a:spcAft>
              <a:buFont typeface="Arial" panose="020B0604020202020204" pitchFamily="34" charset="0"/>
              <a:buChar char="•"/>
            </a:pPr>
            <a:r>
              <a:rPr lang="en-US" sz="1800" b="0" dirty="0">
                <a:solidFill>
                  <a:schemeClr val="tx1"/>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27jul21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IEEE 802 Stds Frequency Bands – the Ad Hoc</a:t>
            </a:r>
          </a:p>
        </p:txBody>
      </p:sp>
      <p:sp>
        <p:nvSpPr>
          <p:cNvPr id="3" name="Content Placeholder 2"/>
          <p:cNvSpPr>
            <a:spLocks noGrp="1"/>
          </p:cNvSpPr>
          <p:nvPr>
            <p:ph idx="1"/>
          </p:nvPr>
        </p:nvSpPr>
        <p:spPr>
          <a:xfrm>
            <a:off x="709973" y="1076178"/>
            <a:ext cx="8153400" cy="514992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Ad hoc team, .18/.19 chairs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could just point to </a:t>
            </a:r>
            <a:r>
              <a:rPr lang="en-GB" sz="1800" dirty="0">
                <a:solidFill>
                  <a:srgbClr val="1F497D"/>
                </a:solidFill>
                <a:effectLst/>
                <a:ea typeface="Calibri" panose="020F0502020204030204" pitchFamily="34" charset="0"/>
              </a:rPr>
              <a:t>Annex E in IEEE Std 802.11™-2020</a:t>
            </a:r>
          </a:p>
          <a:p>
            <a:pPr marL="1085850" lvl="2">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.15 	Ben			</a:t>
            </a:r>
            <a:r>
              <a:rPr lang="en-GB" dirty="0">
                <a:solidFill>
                  <a:srgbClr val="1F497D"/>
                </a:solidFill>
                <a:ea typeface="Calibri" panose="020F0502020204030204" pitchFamily="34" charset="0"/>
              </a:rPr>
              <a:t>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 (Tuncer)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 Steve and Edward working on .11. </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See back up slides for different lists and discussions.</a:t>
            </a:r>
          </a:p>
          <a:p>
            <a:pPr marL="285750">
              <a:spcBef>
                <a:spcPts val="0"/>
              </a:spcBef>
              <a:spcAft>
                <a:spcPts val="0"/>
              </a:spcAft>
              <a:buFont typeface="Arial" panose="020B0604020202020204" pitchFamily="34" charset="0"/>
              <a:buChar char="•"/>
            </a:pPr>
            <a:endParaRPr lang="en-US" sz="20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How to move forward / how often to meet?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Plan:    1/month – 4</a:t>
            </a:r>
            <a:r>
              <a:rPr lang="en-US" sz="1800" baseline="30000" dirty="0">
                <a:solidFill>
                  <a:srgbClr val="333333"/>
                </a:solidFill>
                <a:ea typeface="Times New Roman" panose="02020603050405020304" pitchFamily="18" charset="0"/>
              </a:rPr>
              <a:t>th</a:t>
            </a:r>
            <a:r>
              <a:rPr lang="en-US" sz="1800" dirty="0">
                <a:solidFill>
                  <a:srgbClr val="333333"/>
                </a:solidFill>
                <a:ea typeface="Times New Roman" panose="02020603050405020304" pitchFamily="18" charset="0"/>
              </a:rPr>
              <a:t> Tuesday 15:00 et.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Will keep docs on .18 mentor and let .19 know. </a:t>
            </a:r>
          </a:p>
          <a:p>
            <a:pPr marL="0" indent="0">
              <a:spcBef>
                <a:spcPts val="0"/>
              </a:spcBef>
              <a:spcAft>
                <a:spcPts val="0"/>
              </a:spcAft>
            </a:pPr>
            <a:endParaRPr lang="en-US" sz="20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27jul21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58756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___8_____ total</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a:t>
            </a:r>
            <a:r>
              <a:rPr lang="en-US" sz="2000" dirty="0">
                <a:solidFill>
                  <a:schemeClr val="tx1"/>
                </a:solidFill>
              </a:rPr>
              <a:t>24aug21</a:t>
            </a:r>
            <a:r>
              <a:rPr lang="en-US" sz="2000" b="0" dirty="0">
                <a:solidFill>
                  <a:schemeClr val="tx1"/>
                </a:solidFill>
              </a:rPr>
              <a:t>, 15:00 et</a:t>
            </a:r>
          </a:p>
          <a:p>
            <a:pPr marL="685800" lvl="1">
              <a:buFont typeface="Arial" panose="020B0604020202020204" pitchFamily="34" charset="0"/>
              <a:buChar char="•"/>
            </a:pPr>
            <a:r>
              <a:rPr lang="en-US" sz="1800" dirty="0">
                <a:solidFill>
                  <a:schemeClr val="tx1"/>
                </a:solidFill>
              </a:rPr>
              <a:t>Call-in now recurring and in back up slide here. </a:t>
            </a:r>
            <a:endParaRPr lang="en-US" sz="1800" b="0" dirty="0">
              <a:solidFill>
                <a:schemeClr val="tx1"/>
              </a:solidFill>
            </a:endParaRPr>
          </a:p>
          <a:p>
            <a:pPr marL="285750" indent="-285750">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marL="0" indent="0"/>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15:43et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27jul21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27jul21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27jul21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85800" y="1021222"/>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802.18-.19 frequency table ad hoc</a:t>
            </a:r>
            <a:br>
              <a:rPr lang="en-US" sz="1050" dirty="0">
                <a:effectLst/>
                <a:latin typeface="Consolas" panose="020B0609020204030204" pitchFamily="49" charset="0"/>
                <a:ea typeface="Times New Roman" panose="02020603050405020304" pitchFamily="18" charset="0"/>
                <a:cs typeface="Times New Roman" panose="02020603050405020304" pitchFamily="18" charset="0"/>
              </a:rPr>
            </a:b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Occurs the fourth Tuesday of every 1 month(s) effective 22-Jun-21 until 23-Nov-21 from 15:00 to 16:00 America/</a:t>
            </a:r>
            <a:r>
              <a:rPr lang="en-US" sz="105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050" dirty="0">
                <a:effectLst/>
                <a:latin typeface="Consolas" panose="020B0609020204030204" pitchFamily="49" charset="0"/>
                <a:ea typeface="Times New Roman" panose="02020603050405020304" pitchFamily="18" charset="0"/>
                <a:cs typeface="Times New Roman" panose="02020603050405020304" pitchFamily="18" charset="0"/>
              </a:rPr>
            </a:b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https://ieeesa.webex.com/ieeesa/j.php?MTID=m8a25dd8187a6f955433573a347cf4daa</a:t>
            </a: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1050" dirty="0">
                <a:solidFill>
                  <a:schemeClr val="tx1"/>
                </a:solidFill>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marR="0">
              <a:spcBef>
                <a:spcPts val="0"/>
              </a:spcBef>
              <a:spcAft>
                <a:spcPts val="0"/>
              </a:spcAft>
            </a:pPr>
            <a:r>
              <a:rPr lang="en-US" sz="105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05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05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More ways to join:</a:t>
            </a: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marR="0">
              <a:spcBef>
                <a:spcPts val="0"/>
              </a:spcBef>
              <a:spcAft>
                <a:spcPts val="0"/>
              </a:spcAft>
            </a:pP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05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marR="0">
              <a:spcBef>
                <a:spcPts val="0"/>
              </a:spcBef>
              <a:spcAft>
                <a:spcPts val="0"/>
              </a:spcAft>
            </a:pPr>
            <a:r>
              <a:rPr lang="en-US" sz="105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9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marR="0">
              <a:spcBef>
                <a:spcPts val="0"/>
              </a:spcBef>
              <a:spcAft>
                <a:spcPts val="0"/>
              </a:spcAft>
            </a:pP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Join by phone</a:t>
            </a:r>
          </a:p>
          <a:p>
            <a:pPr marL="0" marR="0">
              <a:spcBef>
                <a:spcPts val="0"/>
              </a:spcBef>
              <a:spcAft>
                <a:spcPts val="0"/>
              </a:spcAft>
            </a:pP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marR="0">
              <a:spcBef>
                <a:spcPts val="0"/>
              </a:spcBef>
              <a:spcAft>
                <a:spcPts val="0"/>
              </a:spcAft>
            </a:pP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15953" y="1026604"/>
            <a:ext cx="7832720" cy="3887106"/>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Subject: [EXTERNAL] Webex meeting invitation: 802.18 RR-TAG weekly teleconference</a:t>
            </a:r>
            <a:br>
              <a:rPr lang="en-US" sz="1050" dirty="0">
                <a:latin typeface="Calibri" panose="020F0502020204030204" pitchFamily="34" charset="0"/>
                <a:ea typeface="Times New Roman" panose="02020603050405020304" pitchFamily="18" charset="0"/>
                <a:cs typeface="Times New Roman" panose="02020603050405020304" pitchFamily="18" charset="0"/>
              </a:rPr>
            </a:br>
            <a:r>
              <a:rPr lang="en-US" sz="1050" dirty="0">
                <a:latin typeface="Calibri" panose="020F0502020204030204" pitchFamily="34" charset="0"/>
                <a:ea typeface="Times New Roman" panose="02020603050405020304" pitchFamily="18" charset="0"/>
                <a:cs typeface="Times New Roman" panose="02020603050405020304" pitchFamily="18" charset="0"/>
              </a:rPr>
              <a:t>When: Occurs every Thursday effective 27-May-21 until 02-Sep-21 from 15:00 to 16:00 America/</a:t>
            </a:r>
            <a:r>
              <a:rPr lang="en-US" sz="1050" dirty="0" err="1">
                <a:latin typeface="Calibri" panose="020F0502020204030204" pitchFamily="34" charset="0"/>
                <a:ea typeface="Times New Roman" panose="02020603050405020304" pitchFamily="18" charset="0"/>
                <a:cs typeface="Times New Roman" panose="02020603050405020304" pitchFamily="18" charset="0"/>
              </a:rPr>
              <a:t>New_York</a:t>
            </a:r>
            <a:r>
              <a:rPr lang="en-US" sz="1050" dirty="0">
                <a:latin typeface="Calibri" panose="020F0502020204030204" pitchFamily="34" charset="0"/>
                <a:ea typeface="Times New Roman" panose="02020603050405020304" pitchFamily="18" charset="0"/>
                <a:cs typeface="Times New Roman" panose="02020603050405020304" pitchFamily="18" charset="0"/>
              </a:rPr>
              <a:t>.</a:t>
            </a:r>
            <a:br>
              <a:rPr lang="en-US" sz="1050" dirty="0">
                <a:latin typeface="Calibri" panose="020F0502020204030204" pitchFamily="34" charset="0"/>
                <a:ea typeface="Times New Roman" panose="02020603050405020304" pitchFamily="18" charset="0"/>
                <a:cs typeface="Times New Roman" panose="02020603050405020304" pitchFamily="18" charset="0"/>
              </a:rPr>
            </a:br>
            <a:r>
              <a:rPr lang="en-US" sz="1050" dirty="0">
                <a:latin typeface="Calibri" panose="020F0502020204030204" pitchFamily="34" charset="0"/>
                <a:ea typeface="Times New Roman" panose="02020603050405020304" pitchFamily="18" charset="0"/>
                <a:cs typeface="Times New Roman" panose="02020603050405020304" pitchFamily="18" charset="0"/>
              </a:rPr>
              <a:t>Where: </a:t>
            </a:r>
            <a:r>
              <a:rPr lang="en-US" sz="1050" u="sng" dirty="0">
                <a:solidFill>
                  <a:srgbClr val="0000FF"/>
                </a:solidFill>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https://ieeesa.webex.com/ieeesa/j.php?MTID=m755ab94a63535e46bf04429654757914</a:t>
            </a:r>
            <a:r>
              <a:rPr lang="en-US" sz="1050" dirty="0">
                <a:latin typeface="Calibri" panose="020F0502020204030204" pitchFamily="34"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050" dirty="0">
                <a:solidFill>
                  <a:srgbClr val="666666"/>
                </a:solidFill>
                <a:latin typeface="Calibri" panose="020F0502020204030204" pitchFamily="34"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solidFill>
                  <a:srgbClr val="666666"/>
                </a:solidFill>
                <a:latin typeface="Calibri" panose="020F0502020204030204" pitchFamily="34" charset="0"/>
                <a:ea typeface="Times New Roman" panose="02020603050405020304" pitchFamily="18" charset="0"/>
                <a:cs typeface="Times New Roman" panose="02020603050405020304" pitchFamily="18" charset="0"/>
              </a:rPr>
              <a:t>3:00 PM  |  (UTC-04:00) Eastern Time (US &amp; Canada)  |  1 </a:t>
            </a:r>
            <a:r>
              <a:rPr lang="en-US" sz="1050" dirty="0" err="1">
                <a:solidFill>
                  <a:srgbClr val="666666"/>
                </a:solidFill>
                <a:latin typeface="Calibri" panose="020F0502020204030204" pitchFamily="34" charset="0"/>
                <a:ea typeface="Times New Roman" panose="02020603050405020304" pitchFamily="18" charset="0"/>
                <a:cs typeface="Times New Roman" panose="02020603050405020304" pitchFamily="18" charset="0"/>
              </a:rPr>
              <a:t>hr</a:t>
            </a:r>
            <a:r>
              <a:rPr lang="en-US" sz="1050" dirty="0">
                <a:solidFill>
                  <a:srgbClr val="666666"/>
                </a:solidFill>
                <a:latin typeface="Calibri" panose="020F0502020204030204" pitchFamily="34" charset="0"/>
                <a:ea typeface="Times New Roman" panose="02020603050405020304" pitchFamily="18" charset="0"/>
                <a:cs typeface="Times New Roman" panose="02020603050405020304" pitchFamily="18" charset="0"/>
              </a:rPr>
              <a:t> </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50" u="sng" dirty="0">
                <a:solidFill>
                  <a:srgbClr val="FF0000"/>
                </a:solidFill>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More ways to join:	Join from the meeting link</a:t>
            </a:r>
          </a:p>
          <a:p>
            <a:pPr marL="0">
              <a:spcBef>
                <a:spcPts val="0"/>
              </a:spcBef>
              <a:spcAft>
                <a:spcPts val="0"/>
              </a:spcAft>
            </a:pP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Meeting number (access code): 129 231 4140 </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Meeting password: rrtag21b</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Calibri" panose="020F0502020204030204" pitchFamily="34" charset="0"/>
              </a:rPr>
              <a:t> </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4"/>
              </a:rPr>
              <a:t>+1-646-992-2010,,1292314140##</a:t>
            </a:r>
            <a:r>
              <a:rPr lang="en-US" sz="1050" dirty="0">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5"/>
              </a:rPr>
              <a:t>+1-213-306-3065,,1292314140##</a:t>
            </a:r>
            <a:r>
              <a:rPr lang="en-US" sz="1050" dirty="0">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Dial </a:t>
            </a: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7"/>
              </a:rPr>
              <a:t>1292314140@ieeesa.webex.com</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Join using Microsoft Lync or Microsoft Skype for Business</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Dial </a:t>
            </a: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8"/>
              </a:rPr>
              <a:t>1292314140.ieeesa@lync.webex.com</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Need help? Go to </a:t>
            </a: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9"/>
              </a:rPr>
              <a:t>https://help.webex.com</a:t>
            </a:r>
            <a:r>
              <a:rPr lang="en-US" sz="1050" dirty="0">
                <a:latin typeface="Calibri" panose="020F0502020204030204" pitchFamily="34" charset="0"/>
                <a:ea typeface="Times New Roman" panose="02020603050405020304" pitchFamily="18" charset="0"/>
                <a:cs typeface="Times New Roman" panose="02020603050405020304" pitchFamily="18" charset="0"/>
              </a:rPr>
              <a:t> </a:t>
            </a:r>
          </a:p>
          <a:p>
            <a:r>
              <a:rPr lang="en-US" sz="105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825"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95328" y="612093"/>
            <a:ext cx="7915272" cy="41451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
        <p:nvSpPr>
          <p:cNvPr id="2" name="Date Placeholder 1">
            <a:extLst>
              <a:ext uri="{FF2B5EF4-FFF2-40B4-BE49-F238E27FC236}">
                <a16:creationId xmlns:a16="http://schemas.microsoft.com/office/drawing/2014/main" id="{1A301661-8F70-4781-96AE-63BD9CE16A06}"/>
              </a:ext>
            </a:extLst>
          </p:cNvPr>
          <p:cNvSpPr>
            <a:spLocks noGrp="1"/>
          </p:cNvSpPr>
          <p:nvPr>
            <p:ph type="dt" idx="10"/>
          </p:nvPr>
        </p:nvSpPr>
        <p:spPr/>
        <p:txBody>
          <a:bodyPr/>
          <a:lstStyle/>
          <a:p>
            <a:r>
              <a:rPr lang="en-US"/>
              <a:t>27jul21</a:t>
            </a:r>
            <a:endParaRPr lang="en-GB" dirty="0"/>
          </a:p>
        </p:txBody>
      </p:sp>
    </p:spTree>
    <p:extLst>
      <p:ext uri="{BB962C8B-B14F-4D97-AF65-F5344CB8AC3E}">
        <p14:creationId xmlns:p14="http://schemas.microsoft.com/office/powerpoint/2010/main" val="1122474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357" y="765487"/>
            <a:ext cx="5828110" cy="269026"/>
          </a:xfrm>
        </p:spPr>
        <p:txBody>
          <a:bodyPr/>
          <a:lstStyle/>
          <a:p>
            <a:r>
              <a:rPr lang="en-US" sz="1800" dirty="0"/>
              <a:t>Table of IEEE 802 Stds Frequency Bands 17mar21</a:t>
            </a:r>
          </a:p>
        </p:txBody>
      </p:sp>
      <p:sp>
        <p:nvSpPr>
          <p:cNvPr id="3" name="Content Placeholder 2"/>
          <p:cNvSpPr>
            <a:spLocks noGrp="1"/>
          </p:cNvSpPr>
          <p:nvPr>
            <p:ph idx="1"/>
          </p:nvPr>
        </p:nvSpPr>
        <p:spPr>
          <a:xfrm>
            <a:off x="685800" y="1034513"/>
            <a:ext cx="7856538" cy="4679297"/>
          </a:xfrm>
        </p:spPr>
        <p:txBody>
          <a:bodyPr/>
          <a:lstStyle/>
          <a:p>
            <a:pPr marL="214313" indent="-214313">
              <a:spcBef>
                <a:spcPts val="0"/>
              </a:spcBef>
              <a:spcAft>
                <a:spcPts val="0"/>
              </a:spcAft>
              <a:buFont typeface="Arial" panose="020B0604020202020204" pitchFamily="34" charset="0"/>
              <a:buChar char="•"/>
            </a:pPr>
            <a:endParaRPr lang="en-US" sz="1350" dirty="0">
              <a:solidFill>
                <a:srgbClr val="333333"/>
              </a:solidFill>
              <a:ea typeface="Times New Roman" panose="02020603050405020304" pitchFamily="18" charset="0"/>
            </a:endParaRPr>
          </a:p>
          <a:p>
            <a:pPr marL="214313" indent="-214313">
              <a:spcBef>
                <a:spcPts val="0"/>
              </a:spcBef>
              <a:spcAft>
                <a:spcPts val="0"/>
              </a:spcAft>
              <a:buFont typeface="Arial" panose="020B0604020202020204" pitchFamily="34" charset="0"/>
              <a:buChar char="•"/>
            </a:pPr>
            <a:r>
              <a:rPr lang="en-US" sz="1350" dirty="0">
                <a:solidFill>
                  <a:srgbClr val="333333"/>
                </a:solidFill>
                <a:ea typeface="Times New Roman" panose="02020603050405020304" pitchFamily="18" charset="0"/>
              </a:rPr>
              <a:t>Points for future adding of countries / regions. </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Different countries/regions have different users/services for same frequency range.</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How to handle regulators always updating users/services for different frequency ranges?</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Does licensed and licensed-exempt come into this table?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300038" lvl="1" indent="0">
              <a:spcBef>
                <a:spcPts val="0"/>
              </a:spcBef>
              <a:spcAft>
                <a:spcPts val="0"/>
              </a:spcAft>
            </a:pPr>
            <a:r>
              <a:rPr lang="en-US" sz="1050" dirty="0">
                <a:ea typeface="Calibri" panose="020F0502020204030204" pitchFamily="34" charset="0"/>
              </a:rPr>
              <a:t> </a:t>
            </a:r>
          </a:p>
          <a:p>
            <a:pPr marL="214313">
              <a:spcBef>
                <a:spcPts val="0"/>
              </a:spcBef>
              <a:spcAft>
                <a:spcPts val="0"/>
              </a:spcAft>
              <a:buFont typeface="Arial" panose="020B0604020202020204" pitchFamily="34" charset="0"/>
              <a:buChar char="•"/>
            </a:pPr>
            <a:endParaRPr lang="en-US" sz="1350" dirty="0">
              <a:solidFill>
                <a:srgbClr val="333333"/>
              </a:solidFill>
              <a:ea typeface="Times New Roman" panose="02020603050405020304" pitchFamily="18" charset="0"/>
            </a:endParaRPr>
          </a:p>
          <a:p>
            <a:pPr marL="214313">
              <a:spcBef>
                <a:spcPts val="0"/>
              </a:spcBef>
              <a:spcAft>
                <a:spcPts val="0"/>
              </a:spcAft>
              <a:buFont typeface="Arial" panose="020B0604020202020204" pitchFamily="34" charset="0"/>
              <a:buChar char="•"/>
            </a:pPr>
            <a:r>
              <a:rPr lang="en-US" sz="1350" dirty="0">
                <a:solidFill>
                  <a:srgbClr val="333333"/>
                </a:solidFill>
                <a:ea typeface="Times New Roman" panose="02020603050405020304" pitchFamily="18" charset="0"/>
              </a:rPr>
              <a:t>Points for future going to a user-friendly tool, and how to maintain</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Stay with spreadsheet?</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Or a Data Base online, easier to search and sort possibly.</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If so how far out to change over?  tbd</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Where to keep it?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Stay with .18 mentor for now.</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Can IEEE SA post it if it goes to a data base?   (and maintain) </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 How often to update it? Or what is trigger?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Consider a living document, then how a team is formed to maintain </a:t>
            </a:r>
          </a:p>
          <a:p>
            <a:pPr marL="514350" lvl="1">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 </a:t>
            </a:r>
            <a:r>
              <a:rPr lang="en-US" sz="1200" dirty="0">
                <a:ea typeface="Calibri" panose="020F0502020204030204" pitchFamily="34" charset="0"/>
              </a:rPr>
              <a:t>We need a clear source of the data, along with date</a:t>
            </a:r>
            <a:r>
              <a:rPr lang="en-US" sz="1200" dirty="0">
                <a:solidFill>
                  <a:srgbClr val="333333"/>
                </a:solidFill>
                <a:ea typeface="Times New Roman" panose="02020603050405020304" pitchFamily="18" charset="0"/>
              </a:rPr>
              <a:t> of last info/update.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Something to keep in mind, if too old, how good is the data?</a:t>
            </a:r>
            <a:endParaRPr lang="en-US" sz="1050" dirty="0"/>
          </a:p>
          <a:p>
            <a:pPr lvl="2">
              <a:buFont typeface="Arial" panose="020B0604020202020204" pitchFamily="34" charset="0"/>
              <a:buChar char="•"/>
            </a:pPr>
            <a:r>
              <a:rPr lang="en-US" sz="1200" dirty="0">
                <a:latin typeface="Times New Roman" panose="02020603050405020304" pitchFamily="18" charset="0"/>
                <a:ea typeface="Calibri" panose="020F0502020204030204" pitchFamily="34" charset="0"/>
              </a:rPr>
              <a:t>That is, a</a:t>
            </a:r>
            <a:r>
              <a:rPr lang="en-US" sz="1050" dirty="0">
                <a:ea typeface="Calibri" panose="020F0502020204030204" pitchFamily="34" charset="0"/>
              </a:rPr>
              <a:t>dd URL per item (if possible) and it should be the date *per* item not the overall document</a:t>
            </a:r>
            <a:r>
              <a:rPr lang="en-US" sz="1050" dirty="0"/>
              <a:t> .</a:t>
            </a:r>
          </a:p>
          <a:p>
            <a:pPr lvl="1">
              <a:buFont typeface="Arial" panose="020B0604020202020204" pitchFamily="34" charset="0"/>
              <a:buChar char="•"/>
            </a:pPr>
            <a:endParaRPr lang="en-US" sz="9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27jul21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04mar21</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Good discussion last week, basically standards, products and markets. </a:t>
            </a:r>
          </a:p>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Here are some topics discussed, will get to the ad hoc.</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Country/region will be complex, will be done later</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Audience, keep in mind</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Need clarity on purpose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C</a:t>
            </a:r>
            <a:r>
              <a:rPr lang="en-US" sz="1600" b="0" dirty="0">
                <a:effectLst/>
                <a:ea typeface="Times New Roman" panose="02020603050405020304" pitchFamily="18" charset="0"/>
                <a:cs typeface="Times New Roman" panose="02020603050405020304" pitchFamily="18" charset="0"/>
              </a:rPr>
              <a:t>larify the clause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Is the </a:t>
            </a:r>
            <a:r>
              <a:rPr lang="en-US" sz="1600" b="0" dirty="0">
                <a:effectLst/>
                <a:ea typeface="Times New Roman" panose="02020603050405020304" pitchFamily="18" charset="0"/>
                <a:cs typeface="Times New Roman" panose="02020603050405020304" pitchFamily="18" charset="0"/>
              </a:rPr>
              <a:t>band based in the standard and know to be used by the standard</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Cover unlicensed, licensed  or shared use bands (could be both)</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Need explanation text, where does that go</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How will </a:t>
            </a:r>
            <a:r>
              <a:rPr lang="en-US" sz="1600" b="0" dirty="0">
                <a:effectLst/>
                <a:ea typeface="Times New Roman" panose="02020603050405020304" pitchFamily="18" charset="0"/>
                <a:cs typeface="Times New Roman" panose="02020603050405020304" pitchFamily="18" charset="0"/>
              </a:rPr>
              <a:t>search  work in the spreadsheet or final tool </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Maintenance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Columns to right, bands or frequencies?</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Have non-wireless folks review maybe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Long term, what industry uses the standard/frequency range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Keep to a frequency table, don’t replicate the standards. </a:t>
            </a:r>
          </a:p>
          <a:p>
            <a:pPr lvl="1" indent="-342900">
              <a:lnSpc>
                <a:spcPct val="105000"/>
              </a:lnSpc>
              <a:spcBef>
                <a:spcPts val="0"/>
              </a:spcBef>
              <a:spcAft>
                <a:spcPts val="0"/>
              </a:spcAft>
              <a:buFont typeface="+mj-lt"/>
              <a:buAutoNum type="arabicPeriod"/>
            </a:pPr>
            <a:r>
              <a:rPr lang="en-US" sz="1600" dirty="0">
                <a:ea typeface="Times New Roman" panose="02020603050405020304" pitchFamily="18" charset="0"/>
                <a:cs typeface="Times New Roman" panose="02020603050405020304" pitchFamily="18" charset="0"/>
              </a:rPr>
              <a:t>Initial focus is for coexistence and 802.19</a:t>
            </a:r>
          </a:p>
          <a:p>
            <a:pPr lvl="1" indent="-342900">
              <a:lnSpc>
                <a:spcPct val="105000"/>
              </a:lnSpc>
              <a:spcBef>
                <a:spcPts val="0"/>
              </a:spcBef>
              <a:spcAft>
                <a:spcPts val="0"/>
              </a:spcAft>
              <a:buFont typeface="+mj-lt"/>
              <a:buAutoNum type="arabicPeriod"/>
            </a:pPr>
            <a:endParaRPr lang="en-US" sz="1600" b="0" dirty="0">
              <a:ea typeface="Times New Roman" panose="02020603050405020304" pitchFamily="18"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Next week will start/clarify 2 lists for future considerations.   Goal is to capture what has been brought in 2 clear lists;</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Countries/regions</a:t>
            </a:r>
          </a:p>
          <a:p>
            <a:pPr marL="685800" lvl="1">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Final tool/maintenance</a:t>
            </a:r>
            <a:endParaRPr lang="en-US" sz="1600" b="0" dirty="0">
              <a:ea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27jul21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1821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Leaders</a:t>
            </a:r>
          </a:p>
          <a:p>
            <a:pPr lvl="1">
              <a:defRPr/>
            </a:pPr>
            <a:r>
              <a:rPr lang="en-US" sz="1600" dirty="0"/>
              <a:t>Co-Lead Jay Holcomb (Itron) </a:t>
            </a:r>
          </a:p>
          <a:p>
            <a:pPr lvl="1">
              <a:defRPr/>
            </a:pPr>
            <a:r>
              <a:rPr lang="en-US" sz="1600" dirty="0"/>
              <a:t>Co-Lead </a:t>
            </a:r>
            <a:r>
              <a:rPr lang="en-US" sz="1600" dirty="0">
                <a:hlinkClick r:id="rId2"/>
              </a:rPr>
              <a:t>Steve Shellhammer (Qualcomm)</a:t>
            </a:r>
            <a:endParaRPr lang="en-US" sz="1600" dirty="0"/>
          </a:p>
          <a:p>
            <a:pPr lvl="1">
              <a:defRPr/>
            </a:pPr>
            <a:endParaRPr lang="en-US" sz="1600" dirty="0"/>
          </a:p>
          <a:p>
            <a:pPr lvl="1">
              <a:defRPr/>
            </a:pPr>
            <a:r>
              <a:rPr lang="en-US" sz="1600" dirty="0"/>
              <a:t>Secretary, anyone?</a:t>
            </a:r>
          </a:p>
          <a:p>
            <a:pPr lvl="1">
              <a:defRPr/>
            </a:pPr>
            <a:endParaRPr lang="en-US" sz="1600" dirty="0">
              <a:solidFill>
                <a:srgbClr val="FF0000"/>
              </a:solidFill>
            </a:endParaRPr>
          </a:p>
          <a:p>
            <a:pPr lvl="1">
              <a:defRP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200" dirty="0">
                <a:hlinkClick r:id="rId6"/>
              </a:rPr>
              <a:t>https://standards.ieee.org/about/sasb/patcom/materials.html</a:t>
            </a:r>
            <a:r>
              <a:rPr lang="en-US" sz="1600" dirty="0"/>
              <a:t> </a:t>
            </a:r>
            <a:endParaRPr lang="en-US" sz="1800" kern="1600" dirty="0">
              <a:sym typeface="Wingdings" panose="05000000000000000000" pitchFamily="2" charset="2"/>
            </a:endParaRPr>
          </a:p>
          <a:p>
            <a:pPr lvl="1">
              <a:defRPr/>
            </a:pPr>
            <a:r>
              <a:rPr lang="en-US" sz="1600" kern="1600" dirty="0">
                <a:sym typeface="Wingdings" panose="05000000000000000000" pitchFamily="2" charset="2"/>
              </a:rPr>
              <a:t>Copyright notice slides,  </a:t>
            </a:r>
            <a:r>
              <a:rPr lang="en-US" sz="1600" kern="1600">
                <a:sym typeface="Wingdings" panose="05000000000000000000" pitchFamily="2" charset="2"/>
              </a:rPr>
              <a:t> nov19 </a:t>
            </a:r>
            <a:r>
              <a:rPr lang="en-US" sz="1200" dirty="0">
                <a:hlinkClick r:id="rId7"/>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8"/>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27jul21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3850488577"/>
              </p:ext>
            </p:extLst>
          </p:nvPr>
        </p:nvGraphicFramePr>
        <p:xfrm>
          <a:off x="6753225" y="3179506"/>
          <a:ext cx="2390775" cy="498988"/>
        </p:xfrm>
        <a:graphic>
          <a:graphicData uri="http://schemas.openxmlformats.org/presentationml/2006/ole">
            <mc:AlternateContent xmlns:mc="http://schemas.openxmlformats.org/markup-compatibility/2006">
              <mc:Choice xmlns:v="urn:schemas-microsoft-com:vml" Requires="v">
                <p:oleObj name="Packager Shell Object" showAsIcon="1" r:id="rId9" imgW="2391120" imgH="534600" progId="Package">
                  <p:embed/>
                </p:oleObj>
              </mc:Choice>
              <mc:Fallback>
                <p:oleObj name="Packager Shell Object" showAsIcon="1" r:id="rId9" imgW="2391120" imgH="534600" progId="Package">
                  <p:embed/>
                  <p:pic>
                    <p:nvPicPr>
                      <p:cNvPr id="0" name=""/>
                      <p:cNvPicPr/>
                      <p:nvPr/>
                    </p:nvPicPr>
                    <p:blipFill>
                      <a:blip r:embed="rId10"/>
                      <a:stretch>
                        <a:fillRect/>
                      </a:stretch>
                    </p:blipFill>
                    <p:spPr>
                      <a:xfrm>
                        <a:off x="6753225" y="3179506"/>
                        <a:ext cx="2390775" cy="498988"/>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D9B5CEE3-085D-4C59-95B6-F28DA548EA4D}"/>
              </a:ext>
            </a:extLst>
          </p:cNvPr>
          <p:cNvGraphicFramePr>
            <a:graphicFrameLocks noChangeAspect="1"/>
          </p:cNvGraphicFramePr>
          <p:nvPr>
            <p:extLst>
              <p:ext uri="{D42A27DB-BD31-4B8C-83A1-F6EECF244321}">
                <p14:modId xmlns:p14="http://schemas.microsoft.com/office/powerpoint/2010/main" val="1941252860"/>
              </p:ext>
            </p:extLst>
          </p:nvPr>
        </p:nvGraphicFramePr>
        <p:xfrm>
          <a:off x="7497057" y="2417507"/>
          <a:ext cx="903109" cy="761999"/>
        </p:xfrm>
        <a:graphic>
          <a:graphicData uri="http://schemas.openxmlformats.org/presentationml/2006/ole">
            <mc:AlternateContent xmlns:mc="http://schemas.openxmlformats.org/markup-compatibility/2006">
              <mc:Choice xmlns:v="urn:schemas-microsoft-com:vml" Requires="v">
                <p:oleObj name="Acrobat Document" showAsIcon="1" r:id="rId11" imgW="914400" imgH="771822" progId="AcroExch.Document.DC">
                  <p:embed/>
                </p:oleObj>
              </mc:Choice>
              <mc:Fallback>
                <p:oleObj name="Acrobat Document" showAsIcon="1" r:id="rId11"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2"/>
                      <a:stretch>
                        <a:fillRect/>
                      </a:stretch>
                    </p:blipFill>
                    <p:spPr>
                      <a:xfrm>
                        <a:off x="7497057" y="2417507"/>
                        <a:ext cx="903109" cy="761999"/>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Example:</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.15 lead will provide what had been started on an 802.15 table before to review and see if that gets the overall table started.</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3"/>
              </a:rPr>
              <a:t>https://mentor.ieee.org/802.18/dcn/21/18-21-0005-00-0000-freq-table-802-15-work.xlsx</a:t>
            </a:r>
            <a:r>
              <a:rPr lang="en-US" sz="1600" b="0" dirty="0">
                <a:solidFill>
                  <a:schemeClr val="tx1"/>
                </a:solidFill>
                <a:ea typeface="Times New Roman" panose="02020603050405020304" pitchFamily="18" charset="0"/>
              </a:rPr>
              <a:t>  </a:t>
            </a:r>
            <a:endParaRPr lang="en-US" sz="16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From the review in the teleconference</a:t>
            </a:r>
            <a:r>
              <a:rPr lang="en-US" sz="1600" dirty="0">
                <a:solidFill>
                  <a:schemeClr val="tx1"/>
                </a:solidFill>
                <a:ea typeface="Times New Roman" panose="02020603050405020304" pitchFamily="18" charset="0"/>
              </a:rPr>
              <a:t>:</a:t>
            </a: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O</a:t>
            </a:r>
            <a:r>
              <a:rPr lang="en-US" sz="1600" dirty="0">
                <a:effectLst/>
                <a:ea typeface="Times New Roman" panose="02020603050405020304" pitchFamily="18" charset="0"/>
              </a:rPr>
              <a:t>ther 15.x standards need to be looked at yet to update the spreadsheet. </a:t>
            </a:r>
          </a:p>
          <a:p>
            <a:pPr marL="1085850" lvl="2">
              <a:spcBef>
                <a:spcPts val="0"/>
              </a:spcBef>
              <a:spcAft>
                <a:spcPts val="0"/>
              </a:spcAft>
              <a:buFont typeface="Arial" panose="020B0604020202020204" pitchFamily="34" charset="0"/>
              <a:buChar char="•"/>
            </a:pPr>
            <a:r>
              <a:rPr lang="en-US" sz="1600" dirty="0">
                <a:ea typeface="SimSun" panose="02010600030101010101" pitchFamily="2" charset="-122"/>
              </a:rPr>
              <a:t>The </a:t>
            </a:r>
            <a:r>
              <a:rPr lang="en-US" sz="1600" dirty="0">
                <a:effectLst/>
                <a:ea typeface="Times New Roman" panose="02020603050405020304" pitchFamily="18" charset="0"/>
              </a:rPr>
              <a:t>number of  channels column did not seem as important as table was generated, </a:t>
            </a:r>
            <a:r>
              <a:rPr lang="en-US" sz="1600" dirty="0">
                <a:ea typeface="Times New Roman" panose="02020603050405020304" pitchFamily="18" charset="0"/>
              </a:rPr>
              <a:t>not needed initially anyway.  Could hide the column and review later if it is worthwhile. </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ffectLst/>
                <a:ea typeface="SimSun" panose="02010600030101010101" pitchFamily="2" charset="-122"/>
              </a:rPr>
              <a:t>The </a:t>
            </a:r>
            <a:r>
              <a:rPr lang="en-US" sz="1600" dirty="0">
                <a:effectLst/>
                <a:ea typeface="Times New Roman" panose="02020603050405020304" pitchFamily="18" charset="0"/>
              </a:rPr>
              <a:t>use category could be helpful for coexistence but is subjective.  So how do we get this area under the standard process for definition.</a:t>
            </a: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r>
              <a:rPr lang="en-US" sz="1600" dirty="0">
                <a:ea typeface="SimSun" panose="02010600030101010101" pitchFamily="2" charset="-122"/>
              </a:rPr>
              <a:t>Discussion went to start with </a:t>
            </a:r>
            <a:r>
              <a:rPr lang="en-US" sz="1600" dirty="0">
                <a:effectLst/>
                <a:ea typeface="Times New Roman" panose="02020603050405020304" pitchFamily="18" charset="0"/>
              </a:rPr>
              <a:t>2 sheets  1) given name to clause (cleaner)   2) then expand e.g. the multiple clauses, etc. in a follow-on worksheet. </a:t>
            </a:r>
          </a:p>
          <a:p>
            <a:pPr marL="1085850" lvl="2">
              <a:spcBef>
                <a:spcPts val="0"/>
              </a:spcBef>
              <a:spcAft>
                <a:spcPts val="0"/>
              </a:spcAft>
              <a:buFont typeface="Arial" panose="020B0604020202020204" pitchFamily="34" charset="0"/>
              <a:buChar char="•"/>
            </a:pPr>
            <a:r>
              <a:rPr lang="en-US" sz="1600" dirty="0">
                <a:solidFill>
                  <a:srgbClr val="00B0F0"/>
                </a:solidFill>
                <a:effectLst/>
                <a:ea typeface="Times New Roman" panose="02020603050405020304" pitchFamily="18" charset="0"/>
              </a:rPr>
              <a:t>action:  Steve and Ben to do an example of the hierarchy/multiple sheets. </a:t>
            </a:r>
            <a:endParaRPr lang="en-US" sz="1600" dirty="0">
              <a:solidFill>
                <a:srgbClr val="00B0F0"/>
              </a:solidFill>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Something to consider, t</a:t>
            </a:r>
            <a:r>
              <a:rPr lang="en-US" sz="1600" dirty="0">
                <a:effectLst/>
                <a:ea typeface="Times New Roman" panose="02020603050405020304" pitchFamily="18" charset="0"/>
              </a:rPr>
              <a:t>he PHY name can have the hyper link to the clause in the standard.  </a:t>
            </a:r>
            <a:endParaRPr lang="en-US" sz="1600" dirty="0">
              <a:ea typeface="SimSun" panose="02010600030101010101" pitchFamily="2" charset="-122"/>
            </a:endParaRP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Also, to consider the format </a:t>
            </a:r>
            <a:r>
              <a:rPr lang="en-US" sz="1600" dirty="0">
                <a:ea typeface="Times New Roman" panose="02020603050405020304" pitchFamily="18" charset="0"/>
              </a:rPr>
              <a:t>of the doc when it is </a:t>
            </a:r>
            <a:r>
              <a:rPr lang="en-US" sz="1600" dirty="0">
                <a:effectLst/>
                <a:ea typeface="Times New Roman" panose="02020603050405020304" pitchFamily="18" charset="0"/>
              </a:rPr>
              <a:t>‘published’ for external use by the public.</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M</a:t>
            </a:r>
            <a:r>
              <a:rPr lang="en-US" sz="1600" dirty="0">
                <a:effectLst/>
                <a:ea typeface="Times New Roman" panose="02020603050405020304" pitchFamily="18" charset="0"/>
              </a:rPr>
              <a:t>aybe start </a:t>
            </a:r>
            <a:r>
              <a:rPr lang="en-US" sz="1600" dirty="0">
                <a:ea typeface="Times New Roman" panose="02020603050405020304" pitchFamily="18" charset="0"/>
              </a:rPr>
              <a:t>with s</a:t>
            </a:r>
            <a:r>
              <a:rPr lang="en-US" sz="1600" dirty="0">
                <a:effectLst/>
                <a:ea typeface="Times New Roman" panose="02020603050405020304" pitchFamily="18" charset="0"/>
              </a:rPr>
              <a:t>imple spreadsheet, then later a data base. </a:t>
            </a:r>
            <a:endParaRPr lang="en-US" sz="1600" dirty="0">
              <a:ea typeface="SimSun" panose="02010600030101010101" pitchFamily="2" charset="-122"/>
            </a:endParaRPr>
          </a:p>
          <a:p>
            <a:pPr marL="28575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285750">
              <a:spcBef>
                <a:spcPts val="0"/>
              </a:spcBef>
              <a:spcAft>
                <a:spcPts val="0"/>
              </a:spcAft>
              <a:buFont typeface="Arial" panose="020B0604020202020204" pitchFamily="34" charset="0"/>
              <a:buChar char="•"/>
            </a:pPr>
            <a:r>
              <a:rPr lang="en-US" sz="1600" dirty="0">
                <a:effectLst/>
                <a:ea typeface="SimSun" panose="02010600030101010101" pitchFamily="2" charset="-122"/>
              </a:rPr>
              <a:t>Key point,</a:t>
            </a:r>
            <a:r>
              <a:rPr lang="en-US" sz="1600" dirty="0">
                <a:ea typeface="SimSun" panose="02010600030101010101" pitchFamily="2" charset="-122"/>
              </a:rPr>
              <a:t> for coexistence need to </a:t>
            </a:r>
            <a:r>
              <a:rPr lang="en-US" sz="1600" dirty="0">
                <a:effectLst/>
                <a:ea typeface="Times New Roman" panose="02020603050405020304" pitchFamily="18" charset="0"/>
              </a:rPr>
              <a:t> look up frequency first then what amendments</a:t>
            </a:r>
            <a:endParaRPr lang="en-US" sz="1600" dirty="0">
              <a:effectLst/>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27jul21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664638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Example:</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.15 lead will provide what had been started on an 802.15 table before to review and see if that gets the overall table started.</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3"/>
              </a:rPr>
              <a:t>https://mentor.ieee.org/802.18/dcn/21/18-21-0005-00-0000-freq-table-802-15-work.xlsx</a:t>
            </a:r>
            <a:r>
              <a:rPr lang="en-US" sz="1600" b="0" dirty="0">
                <a:solidFill>
                  <a:schemeClr val="tx1"/>
                </a:solidFill>
                <a:ea typeface="Times New Roman" panose="02020603050405020304" pitchFamily="18" charset="0"/>
              </a:rPr>
              <a:t>  </a:t>
            </a:r>
            <a:endParaRPr lang="en-US" sz="16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From the review in the teleconference</a:t>
            </a:r>
            <a:r>
              <a:rPr lang="en-US" sz="1600" dirty="0">
                <a:solidFill>
                  <a:schemeClr val="tx1"/>
                </a:solidFill>
                <a:ea typeface="Times New Roman" panose="02020603050405020304" pitchFamily="18" charset="0"/>
              </a:rPr>
              <a:t>:</a:t>
            </a: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O</a:t>
            </a:r>
            <a:r>
              <a:rPr lang="en-US" sz="1600" dirty="0">
                <a:effectLst/>
                <a:ea typeface="Times New Roman" panose="02020603050405020304" pitchFamily="18" charset="0"/>
              </a:rPr>
              <a:t>ther 15.x standards need to be looked at yet to update the spreadsheet. </a:t>
            </a:r>
          </a:p>
          <a:p>
            <a:pPr marL="1085850" lvl="2">
              <a:spcBef>
                <a:spcPts val="0"/>
              </a:spcBef>
              <a:spcAft>
                <a:spcPts val="0"/>
              </a:spcAft>
              <a:buFont typeface="Arial" panose="020B0604020202020204" pitchFamily="34" charset="0"/>
              <a:buChar char="•"/>
            </a:pPr>
            <a:r>
              <a:rPr lang="en-US" sz="1600" dirty="0">
                <a:ea typeface="SimSun" panose="02010600030101010101" pitchFamily="2" charset="-122"/>
              </a:rPr>
              <a:t>The </a:t>
            </a:r>
            <a:r>
              <a:rPr lang="en-US" sz="1600" dirty="0">
                <a:effectLst/>
                <a:ea typeface="Times New Roman" panose="02020603050405020304" pitchFamily="18" charset="0"/>
              </a:rPr>
              <a:t>number of  channels column did not seem as important as table was generated, </a:t>
            </a:r>
            <a:r>
              <a:rPr lang="en-US" sz="1600" dirty="0">
                <a:ea typeface="Times New Roman" panose="02020603050405020304" pitchFamily="18" charset="0"/>
              </a:rPr>
              <a:t>not needed initially anyway.  Could hide the column and review later if it is worthwhile. </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ffectLst/>
                <a:ea typeface="SimSun" panose="02010600030101010101" pitchFamily="2" charset="-122"/>
              </a:rPr>
              <a:t>The </a:t>
            </a:r>
            <a:r>
              <a:rPr lang="en-US" sz="1600" dirty="0">
                <a:effectLst/>
                <a:ea typeface="Times New Roman" panose="02020603050405020304" pitchFamily="18" charset="0"/>
              </a:rPr>
              <a:t>use category could be helpful for coexistence but is subjective.  So how do we get this area under the standard process for definition.</a:t>
            </a: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r>
              <a:rPr lang="en-US" sz="1600" dirty="0">
                <a:ea typeface="SimSun" panose="02010600030101010101" pitchFamily="2" charset="-122"/>
              </a:rPr>
              <a:t>Discussion went to start with </a:t>
            </a:r>
            <a:r>
              <a:rPr lang="en-US" sz="1600" dirty="0">
                <a:effectLst/>
                <a:ea typeface="Times New Roman" panose="02020603050405020304" pitchFamily="18" charset="0"/>
              </a:rPr>
              <a:t>2 sheets  1) given name to clause (cleaner)   2) then expand e.g. the multiple clauses, etc. in a follow-on worksheet. </a:t>
            </a:r>
          </a:p>
          <a:p>
            <a:pPr marL="1085850" lvl="2">
              <a:spcBef>
                <a:spcPts val="0"/>
              </a:spcBef>
              <a:spcAft>
                <a:spcPts val="0"/>
              </a:spcAft>
              <a:buFont typeface="Arial" panose="020B0604020202020204" pitchFamily="34" charset="0"/>
              <a:buChar char="•"/>
            </a:pPr>
            <a:r>
              <a:rPr lang="en-US" sz="1600" dirty="0">
                <a:solidFill>
                  <a:srgbClr val="00B0F0"/>
                </a:solidFill>
                <a:effectLst/>
                <a:ea typeface="Times New Roman" panose="02020603050405020304" pitchFamily="18" charset="0"/>
              </a:rPr>
              <a:t>action:  Steve and Ben to do an example of the hierarchy/multiple sheets. </a:t>
            </a:r>
            <a:endParaRPr lang="en-US" sz="1600" dirty="0">
              <a:solidFill>
                <a:srgbClr val="00B0F0"/>
              </a:solidFill>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Something to consider, t</a:t>
            </a:r>
            <a:r>
              <a:rPr lang="en-US" sz="1600" dirty="0">
                <a:effectLst/>
                <a:ea typeface="Times New Roman" panose="02020603050405020304" pitchFamily="18" charset="0"/>
              </a:rPr>
              <a:t>he PHY name can have the hyper link to the clause in the standard.  </a:t>
            </a:r>
            <a:endParaRPr lang="en-US" sz="1600" dirty="0">
              <a:ea typeface="SimSun" panose="02010600030101010101" pitchFamily="2" charset="-122"/>
            </a:endParaRP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Also, to consider the format </a:t>
            </a:r>
            <a:r>
              <a:rPr lang="en-US" sz="1600" dirty="0">
                <a:ea typeface="Times New Roman" panose="02020603050405020304" pitchFamily="18" charset="0"/>
              </a:rPr>
              <a:t>of the doc when it is </a:t>
            </a:r>
            <a:r>
              <a:rPr lang="en-US" sz="1600" dirty="0">
                <a:effectLst/>
                <a:ea typeface="Times New Roman" panose="02020603050405020304" pitchFamily="18" charset="0"/>
              </a:rPr>
              <a:t>‘published’ for external use by the public.</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M</a:t>
            </a:r>
            <a:r>
              <a:rPr lang="en-US" sz="1600" dirty="0">
                <a:effectLst/>
                <a:ea typeface="Times New Roman" panose="02020603050405020304" pitchFamily="18" charset="0"/>
              </a:rPr>
              <a:t>aybe start </a:t>
            </a:r>
            <a:r>
              <a:rPr lang="en-US" sz="1600" dirty="0">
                <a:ea typeface="Times New Roman" panose="02020603050405020304" pitchFamily="18" charset="0"/>
              </a:rPr>
              <a:t>with s</a:t>
            </a:r>
            <a:r>
              <a:rPr lang="en-US" sz="1600" dirty="0">
                <a:effectLst/>
                <a:ea typeface="Times New Roman" panose="02020603050405020304" pitchFamily="18" charset="0"/>
              </a:rPr>
              <a:t>imple spreadsheet, then later a data base. </a:t>
            </a:r>
            <a:endParaRPr lang="en-US" sz="1600" dirty="0">
              <a:ea typeface="SimSun" panose="02010600030101010101" pitchFamily="2" charset="-122"/>
            </a:endParaRPr>
          </a:p>
          <a:p>
            <a:pPr marL="28575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285750">
              <a:spcBef>
                <a:spcPts val="0"/>
              </a:spcBef>
              <a:spcAft>
                <a:spcPts val="0"/>
              </a:spcAft>
              <a:buFont typeface="Arial" panose="020B0604020202020204" pitchFamily="34" charset="0"/>
              <a:buChar char="•"/>
            </a:pPr>
            <a:r>
              <a:rPr lang="en-US" sz="1600" dirty="0">
                <a:effectLst/>
                <a:ea typeface="SimSun" panose="02010600030101010101" pitchFamily="2" charset="-122"/>
              </a:rPr>
              <a:t>Key point,</a:t>
            </a:r>
            <a:r>
              <a:rPr lang="en-US" sz="1600" dirty="0">
                <a:ea typeface="SimSun" panose="02010600030101010101" pitchFamily="2" charset="-122"/>
              </a:rPr>
              <a:t> for coexistence need to </a:t>
            </a:r>
            <a:r>
              <a:rPr lang="en-US" sz="1600" dirty="0">
                <a:effectLst/>
                <a:ea typeface="Times New Roman" panose="02020603050405020304" pitchFamily="18" charset="0"/>
              </a:rPr>
              <a:t> look up frequency first then what amendments</a:t>
            </a:r>
            <a:endParaRPr lang="en-US" sz="1600" dirty="0">
              <a:effectLst/>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27jul21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92567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 background</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this week</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27jul21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background - 2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27jul21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a:t>
            </a:r>
          </a:p>
        </p:txBody>
      </p:sp>
      <p:sp>
        <p:nvSpPr>
          <p:cNvPr id="3" name="Content Placeholder 2"/>
          <p:cNvSpPr>
            <a:spLocks noGrp="1"/>
          </p:cNvSpPr>
          <p:nvPr>
            <p:ph idx="1"/>
          </p:nvPr>
        </p:nvSpPr>
        <p:spPr>
          <a:xfrm>
            <a:off x="709973" y="1076178"/>
            <a:ext cx="8153400" cy="5477022"/>
          </a:xfrm>
        </p:spPr>
        <p:txBody>
          <a:bodyPr/>
          <a:lstStyle/>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Possible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bands for coexistence assessment.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Key starting priority:  start with frequency bands then list the standards</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Later we can build on that with what domains, licensed exempt or licensed and other areas as previously discussed. </a:t>
            </a:r>
            <a:r>
              <a:rPr lang="en-US" sz="1800" b="1"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8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Possible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3</a:t>
            </a:r>
            <a:r>
              <a:rPr lang="en-US" sz="1600" dirty="0">
                <a:effectLst/>
                <a:ea typeface="Calibri" panose="020F0502020204030204" pitchFamily="34" charset="0"/>
              </a:rPr>
              <a:t>) non-802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4</a:t>
            </a:r>
            <a:r>
              <a:rPr lang="en-US" sz="1600" dirty="0">
                <a:effectLst/>
                <a:ea typeface="Calibri" panose="020F0502020204030204" pitchFamily="34" charset="0"/>
              </a:rPr>
              <a:t>) Global regulators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5</a:t>
            </a:r>
            <a:r>
              <a:rPr lang="en-US" sz="1600" dirty="0">
                <a:effectLst/>
                <a:ea typeface="Calibri" panose="020F0502020204030204" pitchFamily="34" charset="0"/>
              </a:rPr>
              <a:t>) ITU-R</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6) 802.18 Radio Regulatory TAG.</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7) I</a:t>
            </a:r>
            <a:r>
              <a:rPr lang="en-US" sz="1600" dirty="0">
                <a:ea typeface="Calibri" panose="020F0502020204030204" pitchFamily="34" charset="0"/>
              </a:rPr>
              <a:t>mplementors </a:t>
            </a:r>
            <a:r>
              <a:rPr lang="en-US" sz="1600" dirty="0">
                <a:effectLst/>
                <a:ea typeface="Calibri" panose="020F0502020204030204" pitchFamily="34" charset="0"/>
              </a:rPr>
              <a:t>of 802 wireless standards-based products and services</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8) Wireless academic researchers</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27jul21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34123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27jul21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indent="-285750" algn="ctr">
              <a:lnSpc>
                <a:spcPct val="80000"/>
              </a:lnSpc>
              <a:spcAft>
                <a:spcPct val="40000"/>
              </a:spcAft>
              <a:buSzPct val="150000"/>
              <a:defRPr/>
            </a:pPr>
            <a:r>
              <a:rPr lang="en-US" altLang="en-US" sz="1800" b="1" dirty="0">
                <a:solidFill>
                  <a:schemeClr val="tx1"/>
                </a:solidFill>
                <a:latin typeface="Calibri" panose="020F0502020204030204" pitchFamily="34" charset="0"/>
                <a:cs typeface="Calibri" panose="020F0502020204030204" pitchFamily="34" charset="0"/>
              </a:rPr>
              <a:t>&gt;&gt; Don’t be silent if inappropriate topics are discussed … 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27jul21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27jul21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27jul21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27jul21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r>
              <a:rPr lang="en-US" altLang="en-US" sz="1600" b="0" dirty="0">
                <a:solidFill>
                  <a:schemeClr val="tx1"/>
                </a:solidFill>
              </a:rPr>
              <a:t> </a:t>
            </a:r>
          </a:p>
          <a:p>
            <a:pPr>
              <a:buFont typeface="Arial" panose="020B0604020202020204" pitchFamily="34" charset="0"/>
              <a:buChar char="•"/>
            </a:pPr>
            <a:r>
              <a:rPr lang="en-US" altLang="en-US" sz="1600" u="sng" dirty="0"/>
              <a:t>Motion:</a:t>
            </a:r>
            <a:r>
              <a:rPr lang="en-US" altLang="en-US" sz="1600" dirty="0"/>
              <a:t> </a:t>
            </a:r>
            <a:r>
              <a:rPr lang="en-US" altLang="en-US" sz="1600" b="0" dirty="0">
                <a:solidFill>
                  <a:schemeClr val="tx1"/>
                </a:solidFill>
              </a:rPr>
              <a:t>Any objection to approving </a:t>
            </a:r>
            <a:r>
              <a:rPr lang="en-GB" sz="1600" b="0" dirty="0">
                <a:effectLst/>
                <a:ea typeface="SimSun" panose="02010600030101010101" pitchFamily="2" charset="-122"/>
              </a:rPr>
              <a:t>minutes from the last frequency table ad hoc call, in document </a:t>
            </a:r>
            <a:r>
              <a:rPr lang="en-GB" sz="1600" b="0" dirty="0">
                <a:solidFill>
                  <a:schemeClr val="bg1">
                    <a:lumMod val="75000"/>
                  </a:schemeClr>
                </a:solidFill>
                <a:ea typeface="SimSun" panose="02010600030101010101" pitchFamily="2" charset="-122"/>
                <a:hlinkClick r:id="rId2"/>
              </a:rPr>
              <a:t>https://mentor.ieee.org/802.18/dcn/21/18-21-0076-00-0000-minutes-22jun21-adhoc-frequency-table.docx</a:t>
            </a:r>
            <a:r>
              <a:rPr lang="en-GB" sz="1600" b="0" dirty="0">
                <a:solidFill>
                  <a:schemeClr val="bg1">
                    <a:lumMod val="75000"/>
                  </a:schemeClr>
                </a:solidFill>
                <a:ea typeface="SimSun" panose="02010600030101010101" pitchFamily="2" charset="-122"/>
              </a:rPr>
              <a:t>  </a:t>
            </a:r>
            <a:r>
              <a:rPr lang="en-US" sz="1000" b="0" i="0" dirty="0">
                <a:solidFill>
                  <a:srgbClr val="000000"/>
                </a:solidFill>
                <a:effectLst/>
                <a:latin typeface="Verdana" panose="020B0604030504040204" pitchFamily="34" charset="0"/>
              </a:rPr>
              <a:t>29-Jun-2021 16:06:03 ET</a:t>
            </a:r>
            <a:r>
              <a:rPr lang="en-US" sz="1400" b="0" dirty="0">
                <a:effectLst/>
                <a:ea typeface="SimSun" panose="02010600030101010101" pitchFamily="2" charset="-122"/>
              </a:rPr>
              <a:t>, </a:t>
            </a:r>
            <a:r>
              <a:rPr lang="en-US" sz="1600" b="0" dirty="0">
                <a:effectLst/>
                <a:ea typeface="SimSun" panose="02010600030101010101" pitchFamily="2" charset="-122"/>
              </a:rPr>
              <a:t>with editorial privilege for the 802.18/.19 chairs.</a:t>
            </a:r>
            <a:r>
              <a:rPr lang="en-US" altLang="en-US" sz="1600" b="0" dirty="0">
                <a:solidFill>
                  <a:schemeClr val="tx1"/>
                </a:solidFill>
              </a:rPr>
              <a:t>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a:t>
            </a:r>
            <a:r>
              <a:rPr lang="en-US" altLang="en-US" sz="1400" kern="0" dirty="0" err="1">
                <a:solidFill>
                  <a:schemeClr val="bg1">
                    <a:lumMod val="85000"/>
                  </a:schemeClr>
                </a:solidFill>
              </a:rPr>
              <a:t>,_</a:t>
            </a:r>
            <a:r>
              <a:rPr lang="en-US" altLang="en-US" sz="1400" kern="0" dirty="0" err="1">
                <a:solidFill>
                  <a:schemeClr val="tx1"/>
                </a:solidFill>
              </a:rPr>
              <a:t>jay</a:t>
            </a:r>
            <a:r>
              <a:rPr lang="en-US" altLang="en-US" sz="1400" kern="0" dirty="0">
                <a:solidFill>
                  <a:schemeClr val="tx1"/>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 and last minutes</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Problem Statement/audience, reminder </a:t>
            </a:r>
          </a:p>
          <a:p>
            <a:pPr lvl="1">
              <a:spcBef>
                <a:spcPts val="0"/>
              </a:spcBef>
              <a:buFont typeface="Arial" panose="020B0604020202020204" pitchFamily="34" charset="0"/>
              <a:buChar char="•"/>
            </a:pPr>
            <a:r>
              <a:rPr lang="en-US" altLang="en-US" sz="1600" kern="0" dirty="0">
                <a:solidFill>
                  <a:schemeClr val="tx1"/>
                </a:solidFill>
              </a:rPr>
              <a:t>Filling in spreadsheet</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600" kern="0" dirty="0">
                <a:solidFill>
                  <a:schemeClr val="tx1"/>
                </a:solidFill>
              </a:rPr>
              <a:t>Filling in spreadsheet</a:t>
            </a:r>
          </a:p>
          <a:p>
            <a:pPr lvl="1">
              <a:buFont typeface="Arial" panose="020B0604020202020204" pitchFamily="34" charset="0"/>
              <a:buChar char="•"/>
            </a:pPr>
            <a:r>
              <a:rPr lang="en-US" sz="1600" kern="0" dirty="0">
                <a:ea typeface="SimSun" panose="02010600030101010101" pitchFamily="2" charset="-122"/>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73051"/>
          </a:xfrm>
        </p:spPr>
        <p:txBody>
          <a:bodyPr/>
          <a:lstStyle/>
          <a:p>
            <a:r>
              <a:rPr lang="en-US" sz="2400" dirty="0"/>
              <a:t>IEEE 802 Stds Frequency Table</a:t>
            </a:r>
          </a:p>
        </p:txBody>
      </p:sp>
      <p:sp>
        <p:nvSpPr>
          <p:cNvPr id="3" name="Content Placeholder 2"/>
          <p:cNvSpPr>
            <a:spLocks noGrp="1"/>
          </p:cNvSpPr>
          <p:nvPr>
            <p:ph idx="1"/>
          </p:nvPr>
        </p:nvSpPr>
        <p:spPr>
          <a:xfrm>
            <a:off x="698889" y="871149"/>
            <a:ext cx="8153400" cy="561145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strike="dblStrike" dirty="0">
                <a:solidFill>
                  <a:srgbClr val="333333"/>
                </a:solidFill>
                <a:ea typeface="Times New Roman" panose="02020603050405020304" pitchFamily="18" charset="0"/>
              </a:rPr>
              <a:t>Possible</a:t>
            </a:r>
            <a:r>
              <a:rPr lang="en-US" sz="1800" dirty="0">
                <a:solidFill>
                  <a:srgbClr val="333333"/>
                </a:solidFill>
                <a:ea typeface="Times New Roman" panose="02020603050405020304" pitchFamily="18" charset="0"/>
              </a:rPr>
              <a:t>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Key: simple to start, there are many things that can be added over time after that. </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400050" lvl="1" indent="0">
              <a:spcBef>
                <a:spcPts val="0"/>
              </a:spcBef>
              <a:spcAft>
                <a:spcPts val="0"/>
              </a:spcAft>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ffectLst/>
                <a:ea typeface="Calibri" panose="020F0502020204030204" pitchFamily="34" charset="0"/>
              </a:rPr>
              <a:t> </a:t>
            </a:r>
            <a:r>
              <a:rPr lang="en-US" sz="1800" b="1" strike="dblStrike" dirty="0">
                <a:solidFill>
                  <a:srgbClr val="333333"/>
                </a:solidFill>
                <a:ea typeface="Times New Roman" panose="02020603050405020304" pitchFamily="18" charset="0"/>
              </a:rPr>
              <a:t>Possible </a:t>
            </a:r>
            <a:r>
              <a:rPr lang="en-US" sz="1800" b="1" dirty="0">
                <a:solidFill>
                  <a:srgbClr val="333333"/>
                </a:solidFill>
                <a:ea typeface="Times New Roman" panose="02020603050405020304" pitchFamily="18" charset="0"/>
              </a:rPr>
              <a:t>Initial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u="sng" dirty="0">
                <a:effectLst/>
                <a:ea typeface="Calibri" panose="020F0502020204030204" pitchFamily="34" charset="0"/>
              </a:rPr>
              <a:t>17Dec20: Stop here for now, </a:t>
            </a:r>
            <a:r>
              <a:rPr lang="en-US" sz="1400" dirty="0">
                <a:effectLst/>
                <a:ea typeface="Calibri" panose="020F0502020204030204" pitchFamily="34" charset="0"/>
              </a:rPr>
              <a:t> then below are secondary audiences for later. </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3</a:t>
            </a:r>
            <a:r>
              <a:rPr lang="en-US" sz="1400" dirty="0">
                <a:solidFill>
                  <a:schemeClr val="bg1">
                    <a:lumMod val="50000"/>
                  </a:schemeClr>
                </a:solidFill>
                <a:effectLst/>
                <a:ea typeface="Calibri" panose="020F0502020204030204" pitchFamily="34" charset="0"/>
              </a:rPr>
              <a:t>) non-802 wireless standards developers  	</a:t>
            </a:r>
            <a:r>
              <a:rPr lang="en-US" sz="1400" dirty="0">
                <a:solidFill>
                  <a:schemeClr val="bg1">
                    <a:lumMod val="50000"/>
                  </a:schemeClr>
                </a:solidFill>
                <a:ea typeface="Calibri" panose="020F0502020204030204" pitchFamily="34" charset="0"/>
              </a:rPr>
              <a:t>4</a:t>
            </a:r>
            <a:r>
              <a:rPr lang="en-US" sz="1400" dirty="0">
                <a:solidFill>
                  <a:schemeClr val="bg1">
                    <a:lumMod val="50000"/>
                  </a:schemeClr>
                </a:solidFill>
                <a:effectLst/>
                <a:ea typeface="Calibri" panose="020F0502020204030204" pitchFamily="34" charset="0"/>
              </a:rPr>
              <a:t>) Global regulators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5</a:t>
            </a:r>
            <a:r>
              <a:rPr lang="en-US" sz="1400" dirty="0">
                <a:solidFill>
                  <a:schemeClr val="bg1">
                    <a:lumMod val="50000"/>
                  </a:schemeClr>
                </a:solidFill>
                <a:effectLst/>
                <a:ea typeface="Calibri" panose="020F0502020204030204" pitchFamily="34" charset="0"/>
              </a:rPr>
              <a:t>) ITU-R							</a:t>
            </a:r>
            <a:r>
              <a:rPr lang="en-US" sz="1400" dirty="0">
                <a:solidFill>
                  <a:schemeClr val="bg1">
                    <a:lumMod val="50000"/>
                  </a:schemeClr>
                </a:solidFill>
                <a:ea typeface="Calibri" panose="020F0502020204030204" pitchFamily="34" charset="0"/>
              </a:rPr>
              <a:t>6) 802.18 Radio Regulatory TAG.</a:t>
            </a:r>
            <a:endParaRPr lang="en-US" sz="1400" dirty="0">
              <a:solidFill>
                <a:schemeClr val="bg1">
                  <a:lumMod val="50000"/>
                </a:schemeClr>
              </a:solidFill>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7) I</a:t>
            </a:r>
            <a:r>
              <a:rPr lang="en-US" sz="1400" dirty="0">
                <a:solidFill>
                  <a:schemeClr val="bg1">
                    <a:lumMod val="50000"/>
                  </a:schemeClr>
                </a:solidFill>
                <a:ea typeface="Calibri" panose="020F0502020204030204" pitchFamily="34" charset="0"/>
              </a:rPr>
              <a:t>mplementors </a:t>
            </a:r>
            <a:r>
              <a:rPr lang="en-US" sz="1400" dirty="0">
                <a:solidFill>
                  <a:schemeClr val="bg1">
                    <a:lumMod val="50000"/>
                  </a:schemeClr>
                </a:solidFill>
                <a:effectLst/>
                <a:ea typeface="Calibri" panose="020F0502020204030204" pitchFamily="34" charset="0"/>
              </a:rPr>
              <a:t>of 802 wireless standards-based products and services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8) Wireless academic researchers</a:t>
            </a:r>
          </a:p>
          <a:p>
            <a:pPr marL="285750">
              <a:spcBef>
                <a:spcPts val="0"/>
              </a:spcBef>
              <a:spcAft>
                <a:spcPts val="0"/>
              </a:spcAft>
              <a:buFont typeface="Arial" panose="020B0604020202020204" pitchFamily="34" charset="0"/>
              <a:buChar char="•"/>
            </a:pPr>
            <a:endParaRPr lang="en-US" sz="16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27jul21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The Table – filling in </a:t>
            </a:r>
          </a:p>
        </p:txBody>
      </p:sp>
      <p:sp>
        <p:nvSpPr>
          <p:cNvPr id="3" name="Content Placeholder 2"/>
          <p:cNvSpPr>
            <a:spLocks noGrp="1"/>
          </p:cNvSpPr>
          <p:nvPr>
            <p:ph idx="1"/>
          </p:nvPr>
        </p:nvSpPr>
        <p:spPr>
          <a:xfrm>
            <a:off x="698889" y="990600"/>
            <a:ext cx="8153400" cy="5484813"/>
          </a:xfrm>
        </p:spPr>
        <p:txBody>
          <a:bodyPr/>
          <a:lstStyle/>
          <a:p>
            <a:pPr marL="1543050" lvl="3">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The spreadsheet / initial table of IEEE 802 Stds Frequency Bands:</a:t>
            </a:r>
          </a:p>
          <a:p>
            <a:pPr marL="685800" lvl="1">
              <a:spcBef>
                <a:spcPts val="0"/>
              </a:spcBef>
              <a:spcAft>
                <a:spcPts val="0"/>
              </a:spcAft>
              <a:buFont typeface="Arial" panose="020B0604020202020204" pitchFamily="34" charset="0"/>
              <a:buChar char="•"/>
            </a:pPr>
            <a:r>
              <a:rPr lang="en-US" sz="1800" b="0" dirty="0">
                <a:solidFill>
                  <a:srgbClr val="333333"/>
                </a:solidFill>
                <a:ea typeface="Times New Roman" panose="02020603050405020304" pitchFamily="18" charset="0"/>
                <a:hlinkClick r:id="rId3"/>
              </a:rPr>
              <a:t>https://mentor.ieee.org/802.18/dcn/21/18-21-0036-06-0000-frequency-table-template.xlsx</a:t>
            </a:r>
            <a:r>
              <a:rPr lang="en-US" sz="1800" b="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27july:  Reviewed the draft of rev07</a:t>
            </a:r>
            <a:endParaRPr lang="en-US" sz="1600" dirty="0">
              <a:solidFill>
                <a:schemeClr val="tx1"/>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instructions:</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Standard-Year and put in an example.</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Amendment (Date of Initial Approval) with an example and to not leave blank, copy over the standard if there is no amendment. </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Name to start with the Acronym, then the name.  </a:t>
            </a: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notes:  Added a general note to only consider Active standards, not in active-withdrawn standards. </a:t>
            </a:r>
            <a:endParaRPr lang="en-US" sz="1600" dirty="0">
              <a:solidFill>
                <a:srgbClr val="333333"/>
              </a:solidFill>
              <a:ea typeface="Times New Roman" panose="02020603050405020304" pitchFamily="18" charset="0"/>
            </a:endParaRPr>
          </a:p>
          <a:p>
            <a:pPr marL="400050" lvl="1" indent="0">
              <a:spcBef>
                <a:spcPts val="0"/>
              </a:spcBef>
              <a:spcAft>
                <a:spcPts val="0"/>
              </a:spcAft>
            </a:pP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22june: Reviewed the draft of rev06 and m</a:t>
            </a:r>
            <a:r>
              <a:rPr lang="en-US" sz="1600" dirty="0">
                <a:solidFill>
                  <a:schemeClr val="tx1"/>
                </a:solidFill>
                <a:ea typeface="Times New Roman" panose="02020603050405020304" pitchFamily="18" charset="0"/>
              </a:rPr>
              <a:t>ade updates.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Also discussed the future consideration of frequency range applications and regulatory authorizations.  Then added some columns on the Freq-Ranges-Other-Info worksheet, Application(s), Country/Region, Regulatory Authorization </a:t>
            </a:r>
          </a:p>
          <a:p>
            <a:pPr marL="1085850"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Will use the frequency range, purpose of this effort, to tie the Standards-Frequency-Ranges Worksheet to the Freq-Ranges-Other-Info, worksheet.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This is setting the effort up for after we get the standard’s frequency ranges entered. </a:t>
            </a:r>
          </a:p>
          <a:p>
            <a:pPr marL="685800" lvl="1">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27jul21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5831144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57729</TotalTime>
  <Words>4209</Words>
  <Application>Microsoft Office PowerPoint</Application>
  <PresentationFormat>On-screen Show (4:3)</PresentationFormat>
  <Paragraphs>510</Paragraphs>
  <Slides>24</Slides>
  <Notes>15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3</vt:i4>
      </vt:variant>
      <vt:variant>
        <vt:lpstr>Slide Titles</vt:lpstr>
      </vt:variant>
      <vt:variant>
        <vt:i4>24</vt:i4>
      </vt:variant>
    </vt:vector>
  </HeadingPairs>
  <TitlesOfParts>
    <vt:vector size="37" baseType="lpstr">
      <vt:lpstr>Arial</vt:lpstr>
      <vt:lpstr>Calibri</vt:lpstr>
      <vt:lpstr>Century Gothic</vt:lpstr>
      <vt:lpstr>Consolas</vt:lpstr>
      <vt:lpstr>Helvetica</vt:lpstr>
      <vt:lpstr>Monotype Sorts</vt:lpstr>
      <vt:lpstr>Times New Roman</vt:lpstr>
      <vt:lpstr>Verdana</vt:lpstr>
      <vt:lpstr>Wingdings</vt:lpstr>
      <vt:lpstr>Office Theme</vt:lpstr>
      <vt:lpstr>Document</vt:lpstr>
      <vt:lpstr>Packager Shell Object</vt:lpstr>
      <vt:lpstr>Acrobat Document</vt:lpstr>
      <vt:lpstr>IEEE 802 Stds Frequency Table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IEEE 802 Stds Frequency Table</vt:lpstr>
      <vt:lpstr>The Table – filling in </vt:lpstr>
      <vt:lpstr>Open Discussion</vt:lpstr>
      <vt:lpstr>Actions Required</vt:lpstr>
      <vt:lpstr>Any Other Business</vt:lpstr>
      <vt:lpstr>Table of IEEE 802 Stds Frequency Bands – the Ad Hoc</vt:lpstr>
      <vt:lpstr>Adjourn</vt:lpstr>
      <vt:lpstr>PowerPoint Presentation</vt:lpstr>
      <vt:lpstr>PowerPoint Presentation</vt:lpstr>
      <vt:lpstr>PowerPoint Presentation</vt:lpstr>
      <vt:lpstr>Table of IEEE 802 Stds Frequency Bands 17mar21</vt:lpstr>
      <vt:lpstr>Table of Frequency Bands – IEEE 802 Stds 04mar21</vt:lpstr>
      <vt:lpstr>Table of Frequency Bands – IEEE 802 Stds </vt:lpstr>
      <vt:lpstr>Table of Frequency Bands – IEEE 802 Stds </vt:lpstr>
      <vt:lpstr>Table of Frequency Bands – IEEE 802 Stds - background</vt:lpstr>
      <vt:lpstr>Table of Frequency Bands – background - 2 </vt:lpstr>
      <vt:lpstr>Table of Frequency Bands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3626</cp:revision>
  <cp:lastPrinted>1601-01-01T00:00:00Z</cp:lastPrinted>
  <dcterms:created xsi:type="dcterms:W3CDTF">2016-03-03T14:54:45Z</dcterms:created>
  <dcterms:modified xsi:type="dcterms:W3CDTF">2021-07-28T03:14:49Z</dcterms:modified>
</cp:coreProperties>
</file>